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8" r:id="rId5"/>
    <p:sldId id="263" r:id="rId6"/>
    <p:sldId id="258" r:id="rId7"/>
    <p:sldId id="259" r:id="rId8"/>
    <p:sldId id="266" r:id="rId9"/>
    <p:sldId id="260" r:id="rId10"/>
    <p:sldId id="267" r:id="rId11"/>
    <p:sldId id="264" r:id="rId12"/>
    <p:sldId id="273" r:id="rId13"/>
    <p:sldId id="274" r:id="rId14"/>
    <p:sldId id="270" r:id="rId15"/>
    <p:sldId id="269" r:id="rId16"/>
    <p:sldId id="275" r:id="rId17"/>
    <p:sldId id="276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938" y="-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A39493-C940-1945-41F4-39D1C572C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91B2C5-A0E6-49B1-1CC0-34E2B7C979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CDFC-C25F-471E-897C-C0B8AFA9DF9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851BC6-34B9-4449-0E56-4B347DF55C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EC0F0D-D9B8-2402-5870-53980EDEE5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C3C60-51F2-4B81-93D4-0E1CCF234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81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B08F7-EA52-4ED7-91D3-BA9D4252A9D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4E851-BA7E-43DD-9A7F-98823D8DA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4E851-BA7E-43DD-9A7F-98823D8DA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6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4E851-BA7E-43DD-9A7F-98823D8DA24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0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12813-3696-4F2A-F5CB-3BFAF762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4D29E-E1C1-C8FF-6879-113F5C3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79BC6A-4A7C-5BB3-C5A3-511A2847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7D72-8844-47A7-B00B-041E9AC89F55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ADA2A-989E-87D3-D5DA-6DD78C7C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0F7FA-D7FB-AF91-E290-105D81AA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10293-8565-0DA4-64A9-3EEB734C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31BDEF-4DAF-35B1-7BF8-D3A0F619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7709F-7184-0505-1600-987DB2D2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90E1-7791-4E2A-9A1E-B70537C0770F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B4742-4A37-38BA-95F8-565ACBC9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291E84-5625-4AF9-78D7-A4A1CC96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D1093B-9D62-8937-DD77-8DBDBA5B2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269F1-B000-BA64-5BA8-BB34D17B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8B0F9-D819-DDEB-76EF-7345DA4F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9D5-DA3F-42A5-AF7E-C6DBF65B2D7D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28A0F-F115-CA15-7B4A-B71E628C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280F52-9439-3B3C-3677-B14D80F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4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D2437-AAC3-7304-55CC-0355A524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9088B-2B5F-3820-2312-E518FA99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9C6E8-2DC8-361C-3516-9454D9CE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427D-72CE-49D4-B1F7-1217AA254A78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A2682-295A-13E2-F0B8-C648CBDB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DDFD7-EA0C-43AD-DB15-E91778CF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5DBAC-0AB0-DD3C-F118-3B12FC37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BC3FF-FD70-3D8A-11F1-4B0335B0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F732E-5CC5-5C7E-3018-1BC6F662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AB7D-2F19-4D8C-9026-C7C8F7E613FF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2EB1A-BAAD-332D-5F17-FA14FF19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19AD1-D4C2-C9E7-10AA-4C960400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16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1DB78-46E9-7A68-C5E6-49B62161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BD88D-C02C-79BE-7ADF-2E7C9FA1D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27DF7-E5DE-0760-FB36-62631170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98E62A-B2BE-B4CD-83EE-0B40C5B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802-3BAF-4FA2-8267-51290446776A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F5A093-FDFC-0620-8840-7E0B06D2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8319F-C7DC-EA72-A0E4-9FFCFA2F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6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4EB10-5BB8-E15D-6EF0-84A2D886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8B81F-C2A1-81C4-7CB4-4C41534E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BD91B4-E202-606A-F336-D9B3B4DB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E3C757-ACF6-E1B6-B58E-990D3B5B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94AE3B-01E5-B357-831B-C0A30CCF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197C57-256E-EE57-72D1-987A5AC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04ED-580C-402E-9075-E21D658B4449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49DB2-164D-4C4A-BBE4-0BCCD244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D4294-F336-F60D-0B75-6221B0F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3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096E-1D0E-6EA1-F19B-CC8514B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34E173-23DC-151F-13D1-B4EE4DA0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29A5-329C-4FDE-ADB7-8D1AAD30C692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C883B6-186F-D433-96EE-5E4A52A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EC5FFD-6637-4935-61FE-4372D912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D9C469-E18C-10E8-7B9E-CC085500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8EE2-63E3-4BE3-AC27-B90212E08167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A6B340-7C8F-1A38-60CD-6A787E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9F0D52-CE4B-03D8-C38C-2F0B560D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3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0EE85-34F5-E75D-F4A8-C7506B8C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01D10-C10F-B2FE-07C7-FF1D09A8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099C7-7534-9C37-DA08-B5856654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7A229C-7DDD-D8A0-86E8-D7495F35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468B-F3B0-472F-9EBA-D9961E8B4B18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372BB2-9F8B-9735-F8FE-11B3DE47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60667E-670C-1B9D-C7EB-799F72B2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40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09872-FB72-0541-1248-33E380A9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E9D95D-04C0-0888-3F7E-C4017644F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D86E9-69FA-8D01-8C7E-8FC6AB9E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0ADEC-3DBE-5EA7-88EC-1F9B2AE0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DB41-241D-41E6-ABA6-C0380A599A0C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10C25D-56C8-D5F9-5BBA-6C840D7B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425607-19E9-BCD5-0E1B-8E0F87C5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47CBC-E14B-CB80-3AC5-B3814B89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BB121C-5691-EF4E-0CFC-7B15424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AFE28-71C4-77AA-EBC7-DB33CB632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A9CB3-2ACF-4330-A34D-44E46A5D42E8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73C9F-0DBB-2BC5-A087-EDE75BF6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50586D-37F1-DBAD-50D6-A37D97EE1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E0EF5-686E-4995-9FCB-5BA1C32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C1422-1238-579C-BF6F-51442062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Дефектоскопия тканей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E20CC3-AB2C-22DC-6D30-20E8BE34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443" y="4600643"/>
            <a:ext cx="4111557" cy="1532106"/>
          </a:xfrm>
        </p:spPr>
        <p:txBody>
          <a:bodyPr/>
          <a:lstStyle/>
          <a:p>
            <a:pPr algn="r"/>
            <a:r>
              <a:rPr lang="ru-RU" dirty="0"/>
              <a:t>Северюхина Анастасия</a:t>
            </a:r>
            <a:br>
              <a:rPr lang="ru-RU" dirty="0"/>
            </a:br>
            <a:r>
              <a:rPr lang="ru-RU" dirty="0"/>
              <a:t>гр. 5040102/30201</a:t>
            </a:r>
          </a:p>
        </p:txBody>
      </p:sp>
    </p:spTree>
    <p:extLst>
      <p:ext uri="{BB962C8B-B14F-4D97-AF65-F5344CB8AC3E}">
        <p14:creationId xmlns:p14="http://schemas.microsoft.com/office/powerpoint/2010/main" val="229983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4639F-328A-82CB-7121-FADB8989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json</a:t>
            </a:r>
            <a:r>
              <a:rPr lang="ru-RU" dirty="0"/>
              <a:t> со статистикой.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B4AF2-D5A2-5349-CB6A-27D996CE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sz="2000" dirty="0">
                <a:solidFill>
                  <a:srgbClr val="C77DBB"/>
                </a:solidFill>
                <a:latin typeface="JetBrains Mono"/>
              </a:rPr>
              <a:t>{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sz="2000" dirty="0">
                <a:solidFill>
                  <a:srgbClr val="C77DBB"/>
                </a:solidFill>
                <a:latin typeface="JetBrains Mono"/>
              </a:rPr>
              <a:t>"tags_stat": {"C.2.4": 19, "C.2.1": 94}</a:t>
            </a:r>
            <a:r>
              <a:rPr lang="ru-RU" sz="2000" dirty="0">
                <a:solidFill>
                  <a:srgbClr val="C77DBB"/>
                </a:solidFill>
                <a:latin typeface="JetBrains Mono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"</a:t>
            </a:r>
            <a:r>
              <a:rPr lang="en-US" sz="2000" dirty="0" err="1">
                <a:solidFill>
                  <a:srgbClr val="C77DBB"/>
                </a:solidFill>
                <a:latin typeface="JetBrains Mono"/>
              </a:rPr>
              <a:t>defects_number</a:t>
            </a:r>
            <a:r>
              <a:rPr lang="en-US" sz="2000" dirty="0">
                <a:solidFill>
                  <a:srgbClr val="C77DBB"/>
                </a:solidFill>
                <a:latin typeface="JetBrains Mono"/>
              </a:rPr>
              <a:t>": 101, 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"</a:t>
            </a:r>
            <a:r>
              <a:rPr lang="en-US" sz="2000" dirty="0" err="1">
                <a:solidFill>
                  <a:srgbClr val="C77DBB"/>
                </a:solidFill>
                <a:latin typeface="JetBrains Mono"/>
              </a:rPr>
              <a:t>img_number</a:t>
            </a:r>
            <a:r>
              <a:rPr lang="en-US" sz="2000" dirty="0">
                <a:solidFill>
                  <a:srgbClr val="C77DBB"/>
                </a:solidFill>
                <a:latin typeface="JetBrains Mono"/>
              </a:rPr>
              <a:t>": 504, 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"</a:t>
            </a:r>
            <a:r>
              <a:rPr lang="en-US" sz="2000" dirty="0" err="1">
                <a:solidFill>
                  <a:srgbClr val="C77DBB"/>
                </a:solidFill>
                <a:latin typeface="JetBrains Mono"/>
              </a:rPr>
              <a:t>min_defect_area</a:t>
            </a:r>
            <a:r>
              <a:rPr lang="en-US" sz="2000" dirty="0">
                <a:solidFill>
                  <a:srgbClr val="C77DBB"/>
                </a:solidFill>
                <a:latin typeface="JetBrains Mono"/>
              </a:rPr>
              <a:t>": 3.1426, 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"</a:t>
            </a:r>
            <a:r>
              <a:rPr lang="en-US" sz="2000" dirty="0" err="1">
                <a:solidFill>
                  <a:srgbClr val="C77DBB"/>
                </a:solidFill>
                <a:latin typeface="JetBrains Mono"/>
              </a:rPr>
              <a:t>max_defect_area</a:t>
            </a:r>
            <a:r>
              <a:rPr lang="en-US" sz="2000" dirty="0">
                <a:solidFill>
                  <a:srgbClr val="C77DBB"/>
                </a:solidFill>
                <a:latin typeface="JetBrains Mono"/>
              </a:rPr>
              <a:t>": 690.8607, 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"</a:t>
            </a:r>
            <a:r>
              <a:rPr lang="en-US" sz="2000" dirty="0" err="1">
                <a:solidFill>
                  <a:srgbClr val="C77DBB"/>
                </a:solidFill>
                <a:latin typeface="JetBrains Mono"/>
              </a:rPr>
              <a:t>mean_defect_area</a:t>
            </a:r>
            <a:r>
              <a:rPr lang="en-US" sz="2000" dirty="0">
                <a:solidFill>
                  <a:srgbClr val="C77DBB"/>
                </a:solidFill>
                <a:latin typeface="JetBrains Mono"/>
              </a:rPr>
              <a:t>": 72.0877,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"</a:t>
            </a:r>
            <a:r>
              <a:rPr lang="en-US" sz="2000" dirty="0" err="1">
                <a:solidFill>
                  <a:srgbClr val="C77DBB"/>
                </a:solidFill>
                <a:latin typeface="JetBrains Mono"/>
              </a:rPr>
              <a:t>median_defect_area</a:t>
            </a:r>
            <a:r>
              <a:rPr lang="en-US" sz="2000" dirty="0">
                <a:solidFill>
                  <a:srgbClr val="C77DBB"/>
                </a:solidFill>
                <a:latin typeface="JetBrains Mono"/>
              </a:rPr>
              <a:t>": 35.9519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77DBB"/>
                </a:solidFill>
                <a:latin typeface="JetBrains Mono"/>
              </a:rPr>
              <a:t>}</a:t>
            </a:r>
            <a:endParaRPr lang="ru-RU" sz="2000" dirty="0">
              <a:solidFill>
                <a:srgbClr val="C77DBB"/>
              </a:solidFill>
              <a:latin typeface="JetBrains Mono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6A470B-62D4-06FC-BFE0-F30DF63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5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A7EA-45B0-7B4A-5FE8-3864E127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B15C5-4478-E5D5-4A27-4EBF7E91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Необходимо реализовать программу, которая будет обрабатывать информацию о локализации дефектов и обрезать изображение, которое далее будет обрабатываться классификатором.</a:t>
            </a:r>
          </a:p>
          <a:p>
            <a:pPr marL="0" indent="457200">
              <a:buNone/>
            </a:pPr>
            <a:br>
              <a:rPr lang="ru-RU" dirty="0"/>
            </a:br>
            <a:r>
              <a:rPr lang="ru-RU" dirty="0"/>
              <a:t>Один из методов </a:t>
            </a:r>
            <a:r>
              <a:rPr lang="ru-RU" dirty="0" err="1"/>
              <a:t>препроцессинга</a:t>
            </a:r>
            <a:r>
              <a:rPr lang="ru-RU" dirty="0"/>
              <a:t> разбивает изображение на определенное количество </a:t>
            </a:r>
            <a:r>
              <a:rPr lang="ru-RU" dirty="0" err="1"/>
              <a:t>тайлов</a:t>
            </a:r>
            <a:r>
              <a:rPr lang="ru-RU" dirty="0"/>
              <a:t>. Необходимо определить набор </a:t>
            </a:r>
            <a:r>
              <a:rPr lang="ru-RU" dirty="0" err="1"/>
              <a:t>тайлов</a:t>
            </a:r>
            <a:r>
              <a:rPr lang="ru-RU" dirty="0"/>
              <a:t>, в котором содержатся дефекты.</a:t>
            </a:r>
          </a:p>
          <a:p>
            <a:pPr indent="45720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05525D-965B-3B32-8334-68F3DBF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11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0468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E49F-5CDA-E4BF-92FE-9C2204A5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датасета </a:t>
            </a:r>
            <a:r>
              <a:rPr lang="ru-RU" dirty="0" err="1"/>
              <a:t>тайлов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BD42B7-9301-40D3-37EB-7AB226DA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12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81877DC-B37E-2687-A54D-F69B0DAC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Реализована программа, которая сохраняет </a:t>
            </a:r>
            <a:r>
              <a:rPr lang="ru-RU" dirty="0" err="1"/>
              <a:t>тайлы</a:t>
            </a:r>
            <a:r>
              <a:rPr lang="ru-RU" dirty="0"/>
              <a:t> изображения в отдельную директорию и формирует </a:t>
            </a:r>
            <a:r>
              <a:rPr lang="en-US" dirty="0"/>
              <a:t>csv-</a:t>
            </a:r>
            <a:r>
              <a:rPr lang="ru-RU" dirty="0"/>
              <a:t>файл с информацией о наличии/отсутствии дефекта в данном </a:t>
            </a:r>
            <a:r>
              <a:rPr lang="ru-RU" dirty="0" err="1"/>
              <a:t>тайле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349A780-B753-3895-BE09-5580F48CF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36299"/>
              </p:ext>
            </p:extLst>
          </p:nvPr>
        </p:nvGraphicFramePr>
        <p:xfrm>
          <a:off x="2151569" y="4098570"/>
          <a:ext cx="7888862" cy="1734445"/>
        </p:xfrm>
        <a:graphic>
          <a:graphicData uri="http://schemas.openxmlformats.org/drawingml/2006/table">
            <a:tbl>
              <a:tblPr/>
              <a:tblGrid>
                <a:gridCol w="6923212">
                  <a:extLst>
                    <a:ext uri="{9D8B030D-6E8A-4147-A177-3AD203B41FA5}">
                      <a16:colId xmlns:a16="http://schemas.microsoft.com/office/drawing/2014/main" val="1236664838"/>
                    </a:ext>
                  </a:extLst>
                </a:gridCol>
                <a:gridCol w="965650">
                  <a:extLst>
                    <a:ext uri="{9D8B030D-6E8A-4147-A177-3AD203B41FA5}">
                      <a16:colId xmlns:a16="http://schemas.microsoft.com/office/drawing/2014/main" val="3814153310"/>
                    </a:ext>
                  </a:extLst>
                </a:gridCol>
              </a:tblGrid>
              <a:tr h="159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tile_name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tile_label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67913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\tiles_imgs\frame_1654787049813000_id-0019692213Cropped_tile_0.jpg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78989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\tiles_imgs\frame_1654787049813000_id-0019692213Cropped_tile_1.jpg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349036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\tiles_imgs\frame_1654787049813000_id-0019692213Cropped_tile_2.jpg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55512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\tiles_imgs\frame_1654787049813000_id-0019692213Cropped_tile_3.jpg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78757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..\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tiles_imgs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\frame_1654787054146000_id-0019692239Cropped_tile_0.jpg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6262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542ADF-6D1D-8532-827B-C6F6752578E2}"/>
              </a:ext>
            </a:extLst>
          </p:cNvPr>
          <p:cNvSpPr txBox="1"/>
          <p:nvPr/>
        </p:nvSpPr>
        <p:spPr>
          <a:xfrm>
            <a:off x="3219042" y="5943491"/>
            <a:ext cx="575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данных из </a:t>
            </a:r>
            <a:r>
              <a:rPr lang="en-US" dirty="0"/>
              <a:t>csv-</a:t>
            </a:r>
            <a:r>
              <a:rPr lang="ru-RU" dirty="0"/>
              <a:t>файла с информацией о директории и наличии/отсутствии дефекта в </a:t>
            </a:r>
            <a:r>
              <a:rPr lang="ru-RU" dirty="0" err="1"/>
              <a:t>тайле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58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19431-16FE-9028-9584-76A05D9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датасета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F28FF-0A44-645C-6332-F52C4761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Набор изображений был переорганизован следующим образом: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D9B43B-46D6-CDA1-FBD9-9ABEC8A6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13</a:t>
            </a:fld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F9F950-F52C-AC5B-E7EA-1F37F308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77909"/>
            <a:ext cx="8297694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tiles_images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train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img_with_defects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img_without_defects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img_with_defects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img_without_defects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 descr="Изображение выглядит как ткань, одежда, серый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59D2C070-8D62-A095-36D8-CD74066E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04" y="3431900"/>
            <a:ext cx="2880000" cy="288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кань, одежда, серый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A418D543-9524-DABD-813F-9DDF35D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80" y="3431900"/>
            <a:ext cx="2880000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BE9B82-FCD5-6273-4739-3B14F8E130F1}"/>
              </a:ext>
            </a:extLst>
          </p:cNvPr>
          <p:cNvSpPr txBox="1"/>
          <p:nvPr/>
        </p:nvSpPr>
        <p:spPr>
          <a:xfrm>
            <a:off x="5633916" y="2779769"/>
            <a:ext cx="270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изображения с дефектом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DE924-CA82-4AB0-1705-E0A76903F5EC}"/>
              </a:ext>
            </a:extLst>
          </p:cNvPr>
          <p:cNvSpPr txBox="1"/>
          <p:nvPr/>
        </p:nvSpPr>
        <p:spPr>
          <a:xfrm>
            <a:off x="8960380" y="2775064"/>
            <a:ext cx="3231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изображения без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288276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11AE7-6540-E736-FBA0-A54A6173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 для пакетной загрузки в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21A9D6-963A-ED1D-E0F9-E2C1B903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14</a:t>
            </a:fld>
            <a:endParaRPr lang="ru-RU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35F56B-B272-62A8-CD57-13D2AABEE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14"/>
            <a:ext cx="5797613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transforms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transforms.Compose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([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transforms.Resize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(224),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transforms.ToTensor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()])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img_data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datasets.ImageFolder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tiles_path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transform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transforms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prepare_dataloader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current_gpu_index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num_gpus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batch_size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sampler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torch.utils.data.distributed.DistributedSampler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num_replicas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num_gpus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rank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current_gpu_index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shuffle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dataloader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torch.utils.data.DataLoader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sampler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sampler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batch_size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shuffle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CF8E6D"/>
                </a:solidFill>
                <a:latin typeface="JetBrains Mono"/>
              </a:rPr>
              <a:t>     </a:t>
            </a:r>
            <a:r>
              <a:rPr lang="ru-RU" altLang="ru-RU" sz="1400" dirty="0"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latin typeface="JetBrains Mono"/>
              </a:rPr>
              <a:t>     </a:t>
            </a:r>
            <a:r>
              <a:rPr lang="en-US" altLang="ru-RU" sz="1400" dirty="0">
                <a:latin typeface="JetBrains Mono"/>
              </a:rPr>
              <a:t>return </a:t>
            </a:r>
            <a:r>
              <a:rPr lang="en-US" altLang="ru-RU" sz="1400" dirty="0" err="1">
                <a:latin typeface="JetBrains Mono"/>
              </a:rPr>
              <a:t>dataloader</a:t>
            </a:r>
            <a:endParaRPr lang="ru-RU" altLang="ru-RU" sz="1400" dirty="0"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C7532-A0F9-6515-E59B-A5D5E46BB99E}"/>
              </a:ext>
            </a:extLst>
          </p:cNvPr>
          <p:cNvSpPr txBox="1"/>
          <p:nvPr/>
        </p:nvSpPr>
        <p:spPr>
          <a:xfrm>
            <a:off x="7276289" y="1908414"/>
            <a:ext cx="46498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Модуль </a:t>
            </a:r>
            <a:r>
              <a:rPr lang="ru-RU" dirty="0" err="1"/>
              <a:t>torchvision.transforms</a:t>
            </a:r>
            <a:r>
              <a:rPr lang="ru-RU" dirty="0"/>
              <a:t> </a:t>
            </a:r>
            <a:r>
              <a:rPr lang="ru-RU" dirty="0" err="1"/>
              <a:t>PyTorch</a:t>
            </a:r>
            <a:r>
              <a:rPr lang="ru-RU" dirty="0"/>
              <a:t> предоставляет множество распространённых методов</a:t>
            </a:r>
            <a:r>
              <a:rPr lang="en-US" dirty="0"/>
              <a:t> </a:t>
            </a:r>
            <a:r>
              <a:rPr lang="ru-RU" dirty="0" err="1"/>
              <a:t>переобразования</a:t>
            </a:r>
            <a:r>
              <a:rPr lang="ru-RU" dirty="0"/>
              <a:t> данных.</a:t>
            </a:r>
          </a:p>
          <a:p>
            <a:endParaRPr lang="ru-RU" dirty="0"/>
          </a:p>
          <a:p>
            <a:r>
              <a:rPr lang="ru-RU" b="0" i="0" dirty="0" err="1">
                <a:effectLst/>
              </a:rPr>
              <a:t>DataLoader</a:t>
            </a:r>
            <a:r>
              <a:rPr lang="ru-RU" b="0" i="0" dirty="0">
                <a:effectLst/>
              </a:rPr>
              <a:t> используется для пакетной загрузки данных для обучения и проверки.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35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3385B-2DD5-C16D-13E0-0C1F106B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датасета с изображениями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B6A5D-A62A-5460-31A7-100624DC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ptos" panose="020B0004020202020204" pitchFamily="34" charset="0"/>
              </a:rPr>
              <a:t>Для разметки данных, была написана программа реализации обучения для каждой из трех следующих моделей нейронных сетей: </a:t>
            </a:r>
            <a:r>
              <a:rPr lang="en-US" sz="2000" dirty="0">
                <a:latin typeface="Aptos" panose="020B0004020202020204" pitchFamily="34" charset="0"/>
              </a:rPr>
              <a:t>ResNet50, VGG16 </a:t>
            </a:r>
            <a:r>
              <a:rPr lang="ru-RU" sz="2000" dirty="0">
                <a:latin typeface="Aptos" panose="020B0004020202020204" pitchFamily="34" charset="0"/>
              </a:rPr>
              <a:t>и </a:t>
            </a:r>
            <a:r>
              <a:rPr lang="en-US" sz="2000" dirty="0">
                <a:latin typeface="Aptos" panose="020B0004020202020204" pitchFamily="34" charset="0"/>
              </a:rPr>
              <a:t>VGG19 </a:t>
            </a:r>
            <a:r>
              <a:rPr lang="ru-RU" sz="2000" dirty="0">
                <a:latin typeface="Aptos" panose="020B0004020202020204" pitchFamily="34" charset="0"/>
              </a:rPr>
              <a:t>из открытой библиотеки </a:t>
            </a:r>
            <a:r>
              <a:rPr lang="en-US" sz="2000" dirty="0" err="1">
                <a:latin typeface="Aptos" panose="020B0004020202020204" pitchFamily="34" charset="0"/>
              </a:rPr>
              <a:t>Keras</a:t>
            </a:r>
            <a:r>
              <a:rPr lang="en-US" sz="2000" dirty="0">
                <a:latin typeface="Aptos" panose="020B0004020202020204" pitchFamily="34" charset="0"/>
              </a:rPr>
              <a:t>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ru-RU" sz="200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Также был использован фреймворк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PyTorch</a:t>
            </a:r>
            <a:r>
              <a:rPr lang="ru-RU" sz="2000" dirty="0">
                <a:solidFill>
                  <a:srgbClr val="333333"/>
                </a:solidFill>
                <a:latin typeface="Aptos" panose="020B0004020202020204" pitchFamily="34" charset="0"/>
              </a:rPr>
              <a:t>. Он</a:t>
            </a:r>
            <a:r>
              <a:rPr lang="ru-RU" sz="200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 поддерживает распределённые вычисления с помощью модуля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DistributedDataParallel</a:t>
            </a:r>
            <a:r>
              <a:rPr lang="ru-RU" sz="2000" dirty="0">
                <a:solidFill>
                  <a:srgbClr val="333333"/>
                </a:solidFill>
                <a:latin typeface="Aptos" panose="020B0004020202020204" pitchFamily="34" charset="0"/>
              </a:rPr>
              <a:t> и</a:t>
            </a:r>
            <a:r>
              <a:rPr lang="ru-RU" sz="200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 позволяет обучать модель на нескольких графических процессорах или машинах. 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ru-RU" sz="200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Для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исп</a:t>
            </a:r>
            <a:r>
              <a:rPr lang="en-US" sz="200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	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ользования</a:t>
            </a:r>
            <a:r>
              <a:rPr lang="ru-RU" sz="200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 распределённых вычислений в программе используется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torch.utils.data.distributed.DistributedSampler</a:t>
            </a:r>
            <a:r>
              <a:rPr lang="ru-RU" sz="2000" dirty="0">
                <a:solidFill>
                  <a:srgbClr val="333333"/>
                </a:solidFill>
                <a:latin typeface="Aptos" panose="020B0004020202020204" pitchFamily="34" charset="0"/>
              </a:rPr>
              <a:t>.</a:t>
            </a:r>
            <a:endParaRPr lang="en-US" sz="2000" i="0" dirty="0">
              <a:solidFill>
                <a:srgbClr val="333333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5F3EEF-E5E2-D1B6-C696-A409D0A0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15</a:t>
            </a:fld>
            <a:endParaRPr lang="ru-RU"/>
          </a:p>
        </p:txBody>
      </p:sp>
      <p:pic>
        <p:nvPicPr>
          <p:cNvPr id="3074" name="Picture 2" descr="слои vgg16">
            <a:extLst>
              <a:ext uri="{FF2B5EF4-FFF2-40B4-BE49-F238E27FC236}">
                <a16:creationId xmlns:a16="http://schemas.microsoft.com/office/drawing/2014/main" id="{09050203-A2C1-25E4-6720-3DEE6A27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7735"/>
            <a:ext cx="5400000" cy="13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net">
            <a:extLst>
              <a:ext uri="{FF2B5EF4-FFF2-40B4-BE49-F238E27FC236}">
                <a16:creationId xmlns:a16="http://schemas.microsoft.com/office/drawing/2014/main" id="{27D789A4-2DAF-5553-891A-1AB2A7CD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93" y="4275144"/>
            <a:ext cx="312804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1BC09-8016-6C22-1295-7EA127181CA6}"/>
              </a:ext>
            </a:extLst>
          </p:cNvPr>
          <p:cNvSpPr txBox="1"/>
          <p:nvPr/>
        </p:nvSpPr>
        <p:spPr>
          <a:xfrm>
            <a:off x="1509662" y="6075144"/>
            <a:ext cx="400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нейронной сети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ABE77-F944-1B2D-9947-1A82A7E4A52F}"/>
              </a:ext>
            </a:extLst>
          </p:cNvPr>
          <p:cNvSpPr txBox="1"/>
          <p:nvPr/>
        </p:nvSpPr>
        <p:spPr>
          <a:xfrm>
            <a:off x="6188919" y="6107577"/>
            <a:ext cx="400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191000"/>
                </a:solidFill>
                <a:effectLst/>
              </a:rPr>
              <a:t>Shortcut connections</a:t>
            </a:r>
            <a:r>
              <a:rPr lang="ru-RU" i="0" dirty="0">
                <a:solidFill>
                  <a:srgbClr val="191000"/>
                </a:solidFill>
                <a:effectLst/>
              </a:rPr>
              <a:t> из архитектуры нейронной сети </a:t>
            </a:r>
            <a:r>
              <a:rPr lang="en-US" i="0" dirty="0" err="1">
                <a:solidFill>
                  <a:srgbClr val="191000"/>
                </a:solidFill>
                <a:effectLst/>
              </a:rPr>
              <a:t>ResNet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45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CE2EB-14D2-5476-FB21-5A3DEF44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46F63C-72DE-7FF2-56C3-8EF85CD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F04465-D3D5-C7B8-43E8-498B92C3E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5533417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dataset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img_data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get_model_resnet50()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prepare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the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dataloader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dataloader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prepare_dataloader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dataset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current_gpu_index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num_gpu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batch_size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Instantiate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the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torch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optimizer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optimizer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torch.optim.Adam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model.parameters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=1e-3)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Instantiate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the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torch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loss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function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loss_fn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torch.nn.CrossEntropyLoss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Put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device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model.to(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current_gpu_index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ddp_model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torch.nn.parallel.DistributedDataParallel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device_ids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current_gpu_index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output_device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current_gpu_index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train_model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ddp_model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dataloader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num_epochs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optimizer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loss_fn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65352-F2FE-254F-1ED6-84ECAD17D011}"/>
              </a:ext>
            </a:extLst>
          </p:cNvPr>
          <p:cNvSpPr txBox="1"/>
          <p:nvPr/>
        </p:nvSpPr>
        <p:spPr>
          <a:xfrm>
            <a:off x="6587248" y="2493189"/>
            <a:ext cx="560475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Оптимизатор Adam широко используется в различных моделях глубокого обучения, благодаря адаптивной скорости обучения, коррекции смещения и эффективности использования памяти.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Функция потерь </a:t>
            </a:r>
            <a:r>
              <a:rPr lang="en-US" sz="1600" i="0" dirty="0" err="1">
                <a:solidFill>
                  <a:srgbClr val="333333"/>
                </a:solidFill>
                <a:effectLst/>
              </a:rPr>
              <a:t>CrossEntropyLoss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()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 измеряет разницу между предсказанными вероятностями классов и истинными метками классов.</a:t>
            </a:r>
            <a:endParaRPr lang="ru-RU" sz="1600" dirty="0">
              <a:solidFill>
                <a:srgbClr val="333333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i="0" dirty="0" err="1">
                <a:solidFill>
                  <a:srgbClr val="333333"/>
                </a:solidFill>
                <a:effectLst/>
              </a:rPr>
              <a:t>DistributedDataParallel</a:t>
            </a:r>
            <a:r>
              <a:rPr lang="ru-RU" sz="1600" i="0" dirty="0">
                <a:solidFill>
                  <a:srgbClr val="333333"/>
                </a:solidFill>
                <a:effectLst/>
              </a:rPr>
              <a:t> (DDP) — это модуль в </a:t>
            </a:r>
            <a:r>
              <a:rPr lang="ru-RU" sz="1600" i="0" dirty="0" err="1">
                <a:solidFill>
                  <a:srgbClr val="333333"/>
                </a:solidFill>
                <a:effectLst/>
              </a:rPr>
              <a:t>PyTorch</a:t>
            </a:r>
            <a:r>
              <a:rPr lang="ru-RU" sz="1600" i="0" dirty="0">
                <a:solidFill>
                  <a:srgbClr val="333333"/>
                </a:solidFill>
                <a:effectLst/>
              </a:rPr>
              <a:t>, который позволяет </a:t>
            </a:r>
            <a:r>
              <a:rPr lang="ru-RU" sz="1600" i="0" dirty="0" err="1">
                <a:solidFill>
                  <a:srgbClr val="333333"/>
                </a:solidFill>
                <a:effectLst/>
              </a:rPr>
              <a:t>параллелизовать</a:t>
            </a:r>
            <a:r>
              <a:rPr lang="ru-RU" sz="1600" i="0" dirty="0">
                <a:solidFill>
                  <a:srgbClr val="333333"/>
                </a:solidFill>
                <a:effectLst/>
              </a:rPr>
              <a:t> модель.</a:t>
            </a:r>
            <a:endParaRPr lang="ru-RU" sz="16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ru-RU" sz="16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0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83C0B-77B8-222F-4A63-1636043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91BAF-CB28-1CFB-D370-74238A0B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Создан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 для реализации </a:t>
            </a:r>
            <a:r>
              <a:rPr lang="ru-RU" dirty="0" err="1"/>
              <a:t>препроцессинга</a:t>
            </a:r>
            <a:r>
              <a:rPr lang="ru-RU" dirty="0"/>
              <a:t> данных. В рамках каждой задачи формулируются гипотезы о том, какой вариант </a:t>
            </a:r>
            <a:r>
              <a:rPr lang="ru-RU" dirty="0" err="1"/>
              <a:t>препроцессинга</a:t>
            </a:r>
            <a:r>
              <a:rPr lang="ru-RU" dirty="0"/>
              <a:t> будет лучше решать поставленную задачу.</a:t>
            </a:r>
            <a:endParaRPr lang="en-US" dirty="0"/>
          </a:p>
          <a:p>
            <a:r>
              <a:rPr lang="ru-RU" dirty="0"/>
              <a:t>Реализовано разделение датасета на части, соответствующие разным гипотезам. Это поможет в дальнейшем лучше обучить классификатор.</a:t>
            </a:r>
          </a:p>
          <a:p>
            <a:r>
              <a:rPr lang="ru-RU" dirty="0"/>
              <a:t>Реализовано создание датасета </a:t>
            </a:r>
            <a:r>
              <a:rPr lang="ru-RU" dirty="0" err="1"/>
              <a:t>тайлов</a:t>
            </a:r>
            <a:r>
              <a:rPr lang="ru-RU" dirty="0"/>
              <a:t> изображений с разметкой данных (с информацией о наличии/отсутствии дефектов)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Проанализирована структура сверточных нейронных сетей и написана программа для реализации разметки данных с применением </a:t>
            </a:r>
            <a:r>
              <a:rPr lang="en-US" dirty="0" err="1"/>
              <a:t>cuda</a:t>
            </a:r>
            <a:r>
              <a:rPr lang="en-US" dirty="0"/>
              <a:t> </a:t>
            </a:r>
            <a:r>
              <a:rPr lang="ru-RU" dirty="0"/>
              <a:t>для распределенных вычислений на </a:t>
            </a:r>
            <a:r>
              <a:rPr lang="en-US" dirty="0"/>
              <a:t>GPU.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4E7F90-1ECD-9E3A-9798-50229061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4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9ADC-1DDE-9872-387D-764594CE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дальнейшей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87B13-9267-6334-FE6F-3B876DF3E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Улучшение модели предсказания классов дефектов.</a:t>
            </a:r>
          </a:p>
          <a:p>
            <a:r>
              <a:rPr lang="ru-RU" dirty="0"/>
              <a:t>Одни дефекты встречаются чаще, другие реже, поэтому нужно использовать модель с весами для каждого класса</a:t>
            </a:r>
          </a:p>
          <a:p>
            <a:r>
              <a:rPr lang="ru-RU" dirty="0"/>
              <a:t>К решению задачи семантической сегментации добавить решение задачи </a:t>
            </a:r>
            <a:r>
              <a:rPr lang="ru-RU" dirty="0" err="1"/>
              <a:t>экземплярной</a:t>
            </a:r>
            <a:r>
              <a:rPr lang="ru-RU" dirty="0"/>
              <a:t> сегментации. Это поможет улучшить работу модели в случае, когда на изображении присутствует много дефектов одного класса.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2E66DC-1B4C-C2A6-6E7A-76C53E1B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18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277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CCD53-AAEE-1A3F-0898-5EAB241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822DC-6954-9262-A7EB-23CAC94C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0760" cy="4351338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400" b="0" i="0" dirty="0">
                <a:solidFill>
                  <a:srgbClr val="1F2328"/>
                </a:solidFill>
                <a:effectLst/>
              </a:rPr>
              <a:t>Необходимо построить универсальную нейронную сеть для распознавания дефектов текстильных материалов. Автоматизация контроля качества продуктов легкой промышленности на основе анализа параметров качества продукции позволит обеспечить качественное изменение процесса изготовления текстильных изделий, а также повысить качество продукции и производительности оборудования.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51E0CB-08C5-D990-F1D4-E853777D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2</a:t>
            </a:fld>
            <a:endParaRPr lang="ru-RU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E1138-785F-2779-B9BE-516B011C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32" y="3991438"/>
            <a:ext cx="4211428" cy="28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40F3-A337-00D1-5CBF-29CB7EFC97B0}"/>
              </a:ext>
            </a:extLst>
          </p:cNvPr>
          <p:cNvSpPr txBox="1"/>
          <p:nvPr/>
        </p:nvSpPr>
        <p:spPr>
          <a:xfrm>
            <a:off x="838199" y="5729591"/>
            <a:ext cx="5834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https://spbpu.com/novosti/sistemu-raspoznavaniya-defektov-tkani-obuchayut-dlya-raboty-s-gladkokrashenym-materialom/</a:t>
            </a:r>
          </a:p>
        </p:txBody>
      </p:sp>
    </p:spTree>
    <p:extLst>
      <p:ext uri="{BB962C8B-B14F-4D97-AF65-F5344CB8AC3E}">
        <p14:creationId xmlns:p14="http://schemas.microsoft.com/office/powerpoint/2010/main" val="15406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030C0-A6CA-263F-238B-C72B3D9C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распознавания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065D1-F0A5-D6E3-42F1-100BC13C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400" dirty="0"/>
              <a:t>В качестве базы для разработки алгоритмов обнаружения и локализации дефектов применяется модель бинарной классификации пикселей. </a:t>
            </a:r>
            <a:r>
              <a:rPr lang="ru-RU" sz="2400" dirty="0" err="1"/>
              <a:t>Т.о</a:t>
            </a:r>
            <a:r>
              <a:rPr lang="ru-RU" sz="2400" dirty="0"/>
              <a:t> есть генерируется маска предсказания: есть ли в данном пикселе дефект или нет. </a:t>
            </a:r>
            <a:br>
              <a:rPr lang="ru-RU" sz="2400" dirty="0"/>
            </a:br>
            <a:r>
              <a:rPr lang="ru-RU" sz="2400" dirty="0"/>
              <a:t>Далее решается задача семантической сегментации – поиск пикселей изображения, которые относятся к объекту одного типа. Для решения задачи в данный момент используется архитектура </a:t>
            </a:r>
            <a:r>
              <a:rPr lang="en-US" sz="2400" dirty="0"/>
              <a:t>YOLOv8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BA299-E372-8CF1-2BB6-7862B769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5" name="Рисунок 4" descr="Изображение выглядит как мебель, стул, стол, дизайн интерьера&#10;&#10;Автоматически созданное описание">
            <a:extLst>
              <a:ext uri="{FF2B5EF4-FFF2-40B4-BE49-F238E27FC236}">
                <a16:creationId xmlns:a16="http://schemas.microsoft.com/office/drawing/2014/main" id="{A7FF69A2-4E1F-E0B7-1924-CA732944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70" y="4574752"/>
            <a:ext cx="6415459" cy="1918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05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2912E-7558-03CD-D6E0-61AB458E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 </a:t>
            </a:r>
            <a:r>
              <a:rPr lang="en-US" dirty="0"/>
              <a:t>YOLOv8s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08D60-A9BC-7AD4-DB8C-D1F09C5F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2400" dirty="0">
                <a:solidFill>
                  <a:srgbClr val="1F2328"/>
                </a:solidFill>
              </a:rPr>
              <a:t>Результат работы нейронной сети представляет собой маску по контурам найденных дефектов для изображений, поступивших с камер на вход нейронной сети. Выполняется расчет координат непосредственно на кадре и также пересчет в глобальные координаты рулона. Таким образом формируется запись о том, что дефект найден, а также во сколько, какой и какие у него координаты.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107540-6AE3-1E55-CBBE-0676C075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8E7D9-0FCC-615A-C477-86C51AF48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4" b="34020"/>
          <a:stretch/>
        </p:blipFill>
        <p:spPr bwMode="auto">
          <a:xfrm>
            <a:off x="2090965" y="4269868"/>
            <a:ext cx="8010066" cy="18967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F85D6-5254-872D-8A7F-078EBEEE43E7}"/>
              </a:ext>
            </a:extLst>
          </p:cNvPr>
          <p:cNvSpPr txBox="1"/>
          <p:nvPr/>
        </p:nvSpPr>
        <p:spPr>
          <a:xfrm>
            <a:off x="3533438" y="6229891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локализации дефекта на изображении</a:t>
            </a:r>
          </a:p>
        </p:txBody>
      </p:sp>
    </p:spTree>
    <p:extLst>
      <p:ext uri="{BB962C8B-B14F-4D97-AF65-F5344CB8AC3E}">
        <p14:creationId xmlns:p14="http://schemas.microsoft.com/office/powerpoint/2010/main" val="262992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661A9-ECEA-7B12-A67C-60D41B70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</a:t>
            </a:r>
            <a:r>
              <a:rPr lang="ru-RU" dirty="0"/>
              <a:t>файл с информацией по изображению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F2C00-0103-FE8D-13AE-FA5E2553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После отработки алгоритма по поиску дефекта, получаем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 с информацией по каждому изображению. </a:t>
            </a:r>
          </a:p>
          <a:p>
            <a:pPr marL="0" indent="457200">
              <a:buNone/>
            </a:pPr>
            <a:r>
              <a:rPr lang="ru-RU" dirty="0"/>
              <a:t>Эти данные содержат:</a:t>
            </a:r>
          </a:p>
          <a:p>
            <a:pPr marL="685800" indent="-457200"/>
            <a:r>
              <a:rPr lang="ru-RU" dirty="0"/>
              <a:t>координаты точек, ограничивающих площадь дефекта</a:t>
            </a:r>
          </a:p>
          <a:p>
            <a:pPr marL="685800" indent="-457200"/>
            <a:r>
              <a:rPr lang="ru-RU" dirty="0"/>
              <a:t>класс дефекта</a:t>
            </a:r>
          </a:p>
          <a:p>
            <a:pPr marL="685800" indent="-457200"/>
            <a:r>
              <a:rPr lang="ru-RU" dirty="0"/>
              <a:t>время обнаружения и т.д.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9B4370-11C2-D798-F4D2-BB86E338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7472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C23EB-C029-9565-0288-B9E6C07D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препроцессинга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9B961-280D-80FA-1AD3-15834AB7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/>
              <a:t>Есть набор тестовых данных с установки. Данные содержат изображения, полученные с камер при тестировании установки, а также файлы с характеристиками изображения (размер, наличие/отсутствие дефекта, класс дефекта и т.д.)</a:t>
            </a:r>
          </a:p>
          <a:p>
            <a:pPr marL="0" indent="457200">
              <a:buNone/>
            </a:pPr>
            <a:r>
              <a:rPr lang="ru-RU" dirty="0"/>
              <a:t>В качестве </a:t>
            </a:r>
            <a:r>
              <a:rPr lang="ru-RU" dirty="0" err="1"/>
              <a:t>препроцессинга</a:t>
            </a:r>
            <a:r>
              <a:rPr lang="ru-RU" dirty="0"/>
              <a:t> необходимо было создать набор сценариев для того, чтобы разделить полный датасет на части с заданным набором параметров.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8A127D-65E3-FB36-DC51-FF1CF562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6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8326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45789-A21B-AC77-9E82-3AC9B162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ru-RU" dirty="0"/>
              <a:t>-файл для </a:t>
            </a:r>
            <a:r>
              <a:rPr lang="ru-RU" dirty="0" err="1"/>
              <a:t>препроцессинга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DB509-8291-F03D-65F4-BFEE4CED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Был создан </a:t>
            </a:r>
            <a:r>
              <a:rPr lang="en-US" dirty="0" err="1"/>
              <a:t>json</a:t>
            </a:r>
            <a:r>
              <a:rPr lang="ru-RU" dirty="0"/>
              <a:t>-файл, на верхнем уровне которого находятся задачи (бизнес-процессы), например, обработка больших дефектов.</a:t>
            </a:r>
          </a:p>
          <a:p>
            <a:pPr marL="0" indent="457200"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В рамках каждой задачи формулируется набор гипотез о том, какой вариант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препроцессинга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будет лучше решать поставленную задачу. Каждая гипотеза содержит набор константных и изменяемых параметров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препроцессинга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ru-RU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FDE39-863E-DE80-0559-81726AC1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2867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210F8-14B2-EBB8-71B2-0E9FCBD3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json</a:t>
            </a:r>
            <a:r>
              <a:rPr lang="ru-RU" dirty="0"/>
              <a:t> с гипотезами. Пример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0B9CC-3888-52BA-6375-A12C8497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05B70-207B-582D-EB26-9EB084D42EF5}"/>
              </a:ext>
            </a:extLst>
          </p:cNvPr>
          <p:cNvSpPr txBox="1"/>
          <p:nvPr/>
        </p:nvSpPr>
        <p:spPr>
          <a:xfrm>
            <a:off x="768485" y="1690688"/>
            <a:ext cx="756568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task_name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"Обработка маленьких дефектов"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task_directory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«…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small_defects"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constant_parameters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filter_defects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exclude_tags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include_only_tags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no_tag_exclude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area_threshold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threshold_up_direction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hypotheses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"Значения параметров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по-умолчанию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directory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«..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default_parameters_values"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parameters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{</a:t>
            </a:r>
            <a:endParaRPr lang="ru-RU" altLang="ru-RU" sz="14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YOLOPipeline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test_dst_fld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«..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test_dst_fld"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stat_fld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«..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stats"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rescale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BCBEC4"/>
                </a:solidFill>
                <a:latin typeface="JetBrains Mono"/>
              </a:rPr>
              <a:t>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reduce_coef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scale_size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split_on_tiles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tile_size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512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		}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2118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D1D13-C1CF-1240-313B-0DF9D4C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Препроцессинг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9E902-40A2-28B5-2A28-336B57B4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Данные из </a:t>
            </a:r>
            <a:r>
              <a:rPr lang="en-US" dirty="0" err="1"/>
              <a:t>json</a:t>
            </a:r>
            <a:r>
              <a:rPr lang="ru-RU" dirty="0"/>
              <a:t> считываются и передаются на вход программе </a:t>
            </a:r>
            <a:r>
              <a:rPr lang="ru-RU" dirty="0" err="1"/>
              <a:t>препроцессинга</a:t>
            </a:r>
            <a:r>
              <a:rPr lang="ru-RU" dirty="0"/>
              <a:t>, в рамках которой происходит формирование и заполнение данными </a:t>
            </a:r>
            <a:r>
              <a:rPr lang="ru-RU" dirty="0" err="1"/>
              <a:t>дирректорий</a:t>
            </a:r>
            <a:r>
              <a:rPr lang="ru-RU" dirty="0"/>
              <a:t> для каждой задачи и далее внутри для каждой гипотезы. В том числе формирование и заполнение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файла со статистическими данными по датасету гипотезы.</a:t>
            </a:r>
          </a:p>
          <a:p>
            <a:pPr marL="0" indent="457200">
              <a:buNone/>
            </a:pPr>
            <a:r>
              <a:rPr lang="ru-RU" dirty="0"/>
              <a:t>Дополнительно написана программа для сбора статистики по датасету – подсчету количества изображений датасета, в которых есть дефекты. </a:t>
            </a:r>
            <a:endParaRPr lang="ru-RU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70CE6C-3CE3-A666-6287-3C45B596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EF5-686E-4995-9FCB-5BA1C327B339}" type="slidenum">
              <a:rPr lang="ru-RU" sz="1600" smtClean="0"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7395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1601</Words>
  <Application>Microsoft Office PowerPoint</Application>
  <PresentationFormat>Широкоэкранный</PresentationFormat>
  <Paragraphs>109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-apple-system</vt:lpstr>
      <vt:lpstr>Aptos</vt:lpstr>
      <vt:lpstr>Aptos Display</vt:lpstr>
      <vt:lpstr>Aptos Narrow</vt:lpstr>
      <vt:lpstr>Arial</vt:lpstr>
      <vt:lpstr>JetBrains Mono</vt:lpstr>
      <vt:lpstr>Тема Office</vt:lpstr>
      <vt:lpstr>Дефектоскопия тканей</vt:lpstr>
      <vt:lpstr>Общее описание задачи</vt:lpstr>
      <vt:lpstr>Модель распознавания</vt:lpstr>
      <vt:lpstr>Результаты работы YOLOv8s</vt:lpstr>
      <vt:lpstr>JSON-файл с информацией по изображению</vt:lpstr>
      <vt:lpstr>Реализация препроцессинга</vt:lpstr>
      <vt:lpstr>JSON-файл для препроцессинга</vt:lpstr>
      <vt:lpstr>Структура json с гипотезами. Пример</vt:lpstr>
      <vt:lpstr>Препроцессинг</vt:lpstr>
      <vt:lpstr>Структура json со статистикой. Пример</vt:lpstr>
      <vt:lpstr>Разметка данных</vt:lpstr>
      <vt:lpstr>Создание датасета тайлов</vt:lpstr>
      <vt:lpstr>Формирование датасета</vt:lpstr>
      <vt:lpstr>Подготовка данных для пакетной загрузки в модель</vt:lpstr>
      <vt:lpstr>Разметка датасета с изображениями</vt:lpstr>
      <vt:lpstr>Обучение модели</vt:lpstr>
      <vt:lpstr>Результаты</vt:lpstr>
      <vt:lpstr>Задачи для дальнейшей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Северюхина Анастасия</dc:creator>
  <cp:lastModifiedBy>Северюхина Анастасия</cp:lastModifiedBy>
  <cp:revision>27</cp:revision>
  <dcterms:created xsi:type="dcterms:W3CDTF">2024-11-17T22:08:22Z</dcterms:created>
  <dcterms:modified xsi:type="dcterms:W3CDTF">2024-12-16T20:57:09Z</dcterms:modified>
</cp:coreProperties>
</file>