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78" y="0"/>
            <a:ext cx="10368068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19187" y="12697"/>
            <a:ext cx="9963785" cy="6845300"/>
          </a:xfrm>
          <a:custGeom>
            <a:avLst/>
            <a:gdLst/>
            <a:ahLst/>
            <a:cxnLst/>
            <a:rect l="l" t="t" r="r" b="b"/>
            <a:pathLst>
              <a:path w="9963785" h="6845300">
                <a:moveTo>
                  <a:pt x="8367331" y="0"/>
                </a:moveTo>
                <a:lnTo>
                  <a:pt x="1595818" y="0"/>
                </a:lnTo>
                <a:lnTo>
                  <a:pt x="1459039" y="127000"/>
                </a:lnTo>
                <a:lnTo>
                  <a:pt x="1424973" y="165100"/>
                </a:lnTo>
                <a:lnTo>
                  <a:pt x="1391239" y="203200"/>
                </a:lnTo>
                <a:lnTo>
                  <a:pt x="1357842" y="228600"/>
                </a:lnTo>
                <a:lnTo>
                  <a:pt x="1324783" y="266700"/>
                </a:lnTo>
                <a:lnTo>
                  <a:pt x="1292065" y="304800"/>
                </a:lnTo>
                <a:lnTo>
                  <a:pt x="1259690" y="342900"/>
                </a:lnTo>
                <a:lnTo>
                  <a:pt x="1227662" y="381000"/>
                </a:lnTo>
                <a:lnTo>
                  <a:pt x="1195982" y="419100"/>
                </a:lnTo>
                <a:lnTo>
                  <a:pt x="1164654" y="444500"/>
                </a:lnTo>
                <a:lnTo>
                  <a:pt x="1133680" y="482600"/>
                </a:lnTo>
                <a:lnTo>
                  <a:pt x="1103062" y="520700"/>
                </a:lnTo>
                <a:lnTo>
                  <a:pt x="1072804" y="558800"/>
                </a:lnTo>
                <a:lnTo>
                  <a:pt x="1042907" y="596900"/>
                </a:lnTo>
                <a:lnTo>
                  <a:pt x="1013375" y="635000"/>
                </a:lnTo>
                <a:lnTo>
                  <a:pt x="984210" y="673100"/>
                </a:lnTo>
                <a:lnTo>
                  <a:pt x="955414" y="711200"/>
                </a:lnTo>
                <a:lnTo>
                  <a:pt x="926991" y="762000"/>
                </a:lnTo>
                <a:lnTo>
                  <a:pt x="898942" y="800100"/>
                </a:lnTo>
                <a:lnTo>
                  <a:pt x="871271" y="838200"/>
                </a:lnTo>
                <a:lnTo>
                  <a:pt x="843979" y="876300"/>
                </a:lnTo>
                <a:lnTo>
                  <a:pt x="817071" y="914400"/>
                </a:lnTo>
                <a:lnTo>
                  <a:pt x="790547" y="952500"/>
                </a:lnTo>
                <a:lnTo>
                  <a:pt x="764412" y="1003300"/>
                </a:lnTo>
                <a:lnTo>
                  <a:pt x="738666" y="1041400"/>
                </a:lnTo>
                <a:lnTo>
                  <a:pt x="713314" y="1079500"/>
                </a:lnTo>
                <a:lnTo>
                  <a:pt x="688357" y="1117600"/>
                </a:lnTo>
                <a:lnTo>
                  <a:pt x="663799" y="1168400"/>
                </a:lnTo>
                <a:lnTo>
                  <a:pt x="639641" y="1206500"/>
                </a:lnTo>
                <a:lnTo>
                  <a:pt x="615887" y="1244600"/>
                </a:lnTo>
                <a:lnTo>
                  <a:pt x="592539" y="1295400"/>
                </a:lnTo>
                <a:lnTo>
                  <a:pt x="569599" y="1333500"/>
                </a:lnTo>
                <a:lnTo>
                  <a:pt x="547071" y="1384300"/>
                </a:lnTo>
                <a:lnTo>
                  <a:pt x="524956" y="1422400"/>
                </a:lnTo>
                <a:lnTo>
                  <a:pt x="503258" y="1460500"/>
                </a:lnTo>
                <a:lnTo>
                  <a:pt x="481978" y="1511300"/>
                </a:lnTo>
                <a:lnTo>
                  <a:pt x="461121" y="1549400"/>
                </a:lnTo>
                <a:lnTo>
                  <a:pt x="440687" y="1600200"/>
                </a:lnTo>
                <a:lnTo>
                  <a:pt x="420681" y="1638300"/>
                </a:lnTo>
                <a:lnTo>
                  <a:pt x="401104" y="1689100"/>
                </a:lnTo>
                <a:lnTo>
                  <a:pt x="381959" y="1739900"/>
                </a:lnTo>
                <a:lnTo>
                  <a:pt x="363248" y="1778000"/>
                </a:lnTo>
                <a:lnTo>
                  <a:pt x="344975" y="1828800"/>
                </a:lnTo>
                <a:lnTo>
                  <a:pt x="327141" y="1866900"/>
                </a:lnTo>
                <a:lnTo>
                  <a:pt x="309750" y="1917700"/>
                </a:lnTo>
                <a:lnTo>
                  <a:pt x="292804" y="1968500"/>
                </a:lnTo>
                <a:lnTo>
                  <a:pt x="276306" y="2006600"/>
                </a:lnTo>
                <a:lnTo>
                  <a:pt x="260258" y="2057400"/>
                </a:lnTo>
                <a:lnTo>
                  <a:pt x="244662" y="2108200"/>
                </a:lnTo>
                <a:lnTo>
                  <a:pt x="229522" y="2146300"/>
                </a:lnTo>
                <a:lnTo>
                  <a:pt x="214840" y="2197100"/>
                </a:lnTo>
                <a:lnTo>
                  <a:pt x="200619" y="2247900"/>
                </a:lnTo>
                <a:lnTo>
                  <a:pt x="186861" y="2298700"/>
                </a:lnTo>
                <a:lnTo>
                  <a:pt x="173569" y="2336800"/>
                </a:lnTo>
                <a:lnTo>
                  <a:pt x="160745" y="2387600"/>
                </a:lnTo>
                <a:lnTo>
                  <a:pt x="148392" y="2438400"/>
                </a:lnTo>
                <a:lnTo>
                  <a:pt x="136513" y="2489200"/>
                </a:lnTo>
                <a:lnTo>
                  <a:pt x="125110" y="2540000"/>
                </a:lnTo>
                <a:lnTo>
                  <a:pt x="114186" y="2590800"/>
                </a:lnTo>
                <a:lnTo>
                  <a:pt x="103744" y="2628900"/>
                </a:lnTo>
                <a:lnTo>
                  <a:pt x="93785" y="2679700"/>
                </a:lnTo>
                <a:lnTo>
                  <a:pt x="84313" y="2730500"/>
                </a:lnTo>
                <a:lnTo>
                  <a:pt x="75331" y="2781300"/>
                </a:lnTo>
                <a:lnTo>
                  <a:pt x="66840" y="2832100"/>
                </a:lnTo>
                <a:lnTo>
                  <a:pt x="58843" y="2882900"/>
                </a:lnTo>
                <a:lnTo>
                  <a:pt x="51344" y="2933700"/>
                </a:lnTo>
                <a:lnTo>
                  <a:pt x="44344" y="2984500"/>
                </a:lnTo>
                <a:lnTo>
                  <a:pt x="37847" y="3035300"/>
                </a:lnTo>
                <a:lnTo>
                  <a:pt x="31854" y="3086100"/>
                </a:lnTo>
                <a:lnTo>
                  <a:pt x="26369" y="3136900"/>
                </a:lnTo>
                <a:lnTo>
                  <a:pt x="21394" y="3187700"/>
                </a:lnTo>
                <a:lnTo>
                  <a:pt x="16932" y="3238500"/>
                </a:lnTo>
                <a:lnTo>
                  <a:pt x="12984" y="3289300"/>
                </a:lnTo>
                <a:lnTo>
                  <a:pt x="9555" y="3340100"/>
                </a:lnTo>
                <a:lnTo>
                  <a:pt x="6646" y="3390900"/>
                </a:lnTo>
                <a:lnTo>
                  <a:pt x="4260" y="3441700"/>
                </a:lnTo>
                <a:lnTo>
                  <a:pt x="2400" y="3492500"/>
                </a:lnTo>
                <a:lnTo>
                  <a:pt x="1068" y="3543300"/>
                </a:lnTo>
                <a:lnTo>
                  <a:pt x="267" y="3594100"/>
                </a:lnTo>
                <a:lnTo>
                  <a:pt x="0" y="3657600"/>
                </a:lnTo>
                <a:lnTo>
                  <a:pt x="268" y="3708400"/>
                </a:lnTo>
                <a:lnTo>
                  <a:pt x="1072" y="3759200"/>
                </a:lnTo>
                <a:lnTo>
                  <a:pt x="2409" y="3810000"/>
                </a:lnTo>
                <a:lnTo>
                  <a:pt x="4276" y="3860800"/>
                </a:lnTo>
                <a:lnTo>
                  <a:pt x="6670" y="3911600"/>
                </a:lnTo>
                <a:lnTo>
                  <a:pt x="9590" y="3962400"/>
                </a:lnTo>
                <a:lnTo>
                  <a:pt x="13031" y="4013200"/>
                </a:lnTo>
                <a:lnTo>
                  <a:pt x="16993" y="4064000"/>
                </a:lnTo>
                <a:lnTo>
                  <a:pt x="21471" y="4114800"/>
                </a:lnTo>
                <a:lnTo>
                  <a:pt x="26464" y="4165600"/>
                </a:lnTo>
                <a:lnTo>
                  <a:pt x="31969" y="4216400"/>
                </a:lnTo>
                <a:lnTo>
                  <a:pt x="37983" y="4267200"/>
                </a:lnTo>
                <a:lnTo>
                  <a:pt x="44504" y="4318000"/>
                </a:lnTo>
                <a:lnTo>
                  <a:pt x="51529" y="4368800"/>
                </a:lnTo>
                <a:lnTo>
                  <a:pt x="59055" y="4419600"/>
                </a:lnTo>
                <a:lnTo>
                  <a:pt x="67080" y="4470400"/>
                </a:lnTo>
                <a:lnTo>
                  <a:pt x="75601" y="4521200"/>
                </a:lnTo>
                <a:lnTo>
                  <a:pt x="84616" y="4572000"/>
                </a:lnTo>
                <a:lnTo>
                  <a:pt x="94122" y="4622800"/>
                </a:lnTo>
                <a:lnTo>
                  <a:pt x="104116" y="4673600"/>
                </a:lnTo>
                <a:lnTo>
                  <a:pt x="114596" y="4724400"/>
                </a:lnTo>
                <a:lnTo>
                  <a:pt x="125559" y="4762500"/>
                </a:lnTo>
                <a:lnTo>
                  <a:pt x="137002" y="4813300"/>
                </a:lnTo>
                <a:lnTo>
                  <a:pt x="148923" y="4864100"/>
                </a:lnTo>
                <a:lnTo>
                  <a:pt x="161320" y="4914900"/>
                </a:lnTo>
                <a:lnTo>
                  <a:pt x="174189" y="4965700"/>
                </a:lnTo>
                <a:lnTo>
                  <a:pt x="187528" y="5003800"/>
                </a:lnTo>
                <a:lnTo>
                  <a:pt x="201335" y="5054600"/>
                </a:lnTo>
                <a:lnTo>
                  <a:pt x="215606" y="5105400"/>
                </a:lnTo>
                <a:lnTo>
                  <a:pt x="230340" y="5156200"/>
                </a:lnTo>
                <a:lnTo>
                  <a:pt x="245533" y="5194300"/>
                </a:lnTo>
                <a:lnTo>
                  <a:pt x="261184" y="5245100"/>
                </a:lnTo>
                <a:lnTo>
                  <a:pt x="277288" y="5295900"/>
                </a:lnTo>
                <a:lnTo>
                  <a:pt x="293844" y="5346700"/>
                </a:lnTo>
                <a:lnTo>
                  <a:pt x="310850" y="5384800"/>
                </a:lnTo>
                <a:lnTo>
                  <a:pt x="328302" y="5435600"/>
                </a:lnTo>
                <a:lnTo>
                  <a:pt x="346198" y="5473700"/>
                </a:lnTo>
                <a:lnTo>
                  <a:pt x="364535" y="5524500"/>
                </a:lnTo>
                <a:lnTo>
                  <a:pt x="383311" y="5575300"/>
                </a:lnTo>
                <a:lnTo>
                  <a:pt x="402523" y="5613400"/>
                </a:lnTo>
                <a:lnTo>
                  <a:pt x="422168" y="5664200"/>
                </a:lnTo>
                <a:lnTo>
                  <a:pt x="442244" y="5702300"/>
                </a:lnTo>
                <a:lnTo>
                  <a:pt x="462749" y="5753100"/>
                </a:lnTo>
                <a:lnTo>
                  <a:pt x="483679" y="5791200"/>
                </a:lnTo>
                <a:lnTo>
                  <a:pt x="505032" y="5842000"/>
                </a:lnTo>
                <a:lnTo>
                  <a:pt x="526805" y="5880100"/>
                </a:lnTo>
                <a:lnTo>
                  <a:pt x="548996" y="5930900"/>
                </a:lnTo>
                <a:lnTo>
                  <a:pt x="571602" y="5969000"/>
                </a:lnTo>
                <a:lnTo>
                  <a:pt x="594621" y="6019800"/>
                </a:lnTo>
                <a:lnTo>
                  <a:pt x="618050" y="6057900"/>
                </a:lnTo>
                <a:lnTo>
                  <a:pt x="641886" y="6096000"/>
                </a:lnTo>
                <a:lnTo>
                  <a:pt x="666126" y="6146800"/>
                </a:lnTo>
                <a:lnTo>
                  <a:pt x="690769" y="6184900"/>
                </a:lnTo>
                <a:lnTo>
                  <a:pt x="715811" y="6223000"/>
                </a:lnTo>
                <a:lnTo>
                  <a:pt x="741250" y="6261100"/>
                </a:lnTo>
                <a:lnTo>
                  <a:pt x="767084" y="6311900"/>
                </a:lnTo>
                <a:lnTo>
                  <a:pt x="793309" y="6350000"/>
                </a:lnTo>
                <a:lnTo>
                  <a:pt x="819923" y="6388100"/>
                </a:lnTo>
                <a:lnTo>
                  <a:pt x="846923" y="6426200"/>
                </a:lnTo>
                <a:lnTo>
                  <a:pt x="874307" y="6477000"/>
                </a:lnTo>
                <a:lnTo>
                  <a:pt x="902072" y="6515100"/>
                </a:lnTo>
                <a:lnTo>
                  <a:pt x="930216" y="6553200"/>
                </a:lnTo>
                <a:lnTo>
                  <a:pt x="958736" y="6591300"/>
                </a:lnTo>
                <a:lnTo>
                  <a:pt x="987629" y="6629400"/>
                </a:lnTo>
                <a:lnTo>
                  <a:pt x="1016892" y="6667500"/>
                </a:lnTo>
                <a:lnTo>
                  <a:pt x="1046524" y="6705600"/>
                </a:lnTo>
                <a:lnTo>
                  <a:pt x="1076521" y="6743700"/>
                </a:lnTo>
                <a:lnTo>
                  <a:pt x="1106882" y="6781800"/>
                </a:lnTo>
                <a:lnTo>
                  <a:pt x="1137602" y="6819900"/>
                </a:lnTo>
                <a:lnTo>
                  <a:pt x="1164977" y="6845300"/>
                </a:lnTo>
                <a:lnTo>
                  <a:pt x="8798172" y="6845300"/>
                </a:lnTo>
                <a:lnTo>
                  <a:pt x="8856267" y="6781800"/>
                </a:lnTo>
                <a:lnTo>
                  <a:pt x="8886628" y="6743700"/>
                </a:lnTo>
                <a:lnTo>
                  <a:pt x="8916625" y="6705600"/>
                </a:lnTo>
                <a:lnTo>
                  <a:pt x="8946257" y="6667500"/>
                </a:lnTo>
                <a:lnTo>
                  <a:pt x="8975521" y="6629400"/>
                </a:lnTo>
                <a:lnTo>
                  <a:pt x="9004415" y="6591300"/>
                </a:lnTo>
                <a:lnTo>
                  <a:pt x="9032935" y="6553200"/>
                </a:lnTo>
                <a:lnTo>
                  <a:pt x="9061079" y="6515100"/>
                </a:lnTo>
                <a:lnTo>
                  <a:pt x="9088845" y="6477000"/>
                </a:lnTo>
                <a:lnTo>
                  <a:pt x="9116230" y="6426200"/>
                </a:lnTo>
                <a:lnTo>
                  <a:pt x="9143231" y="6388100"/>
                </a:lnTo>
                <a:lnTo>
                  <a:pt x="9169845" y="6350000"/>
                </a:lnTo>
                <a:lnTo>
                  <a:pt x="9196071" y="6311900"/>
                </a:lnTo>
                <a:lnTo>
                  <a:pt x="9221905" y="6261100"/>
                </a:lnTo>
                <a:lnTo>
                  <a:pt x="9247345" y="6223000"/>
                </a:lnTo>
                <a:lnTo>
                  <a:pt x="9272389" y="6184900"/>
                </a:lnTo>
                <a:lnTo>
                  <a:pt x="9297032" y="6146800"/>
                </a:lnTo>
                <a:lnTo>
                  <a:pt x="9321274" y="6096000"/>
                </a:lnTo>
                <a:lnTo>
                  <a:pt x="9345111" y="6057900"/>
                </a:lnTo>
                <a:lnTo>
                  <a:pt x="9368541" y="6019800"/>
                </a:lnTo>
                <a:lnTo>
                  <a:pt x="9391561" y="5969000"/>
                </a:lnTo>
                <a:lnTo>
                  <a:pt x="9414168" y="5930900"/>
                </a:lnTo>
                <a:lnTo>
                  <a:pt x="9436361" y="5880100"/>
                </a:lnTo>
                <a:lnTo>
                  <a:pt x="9458135" y="5842000"/>
                </a:lnTo>
                <a:lnTo>
                  <a:pt x="9479489" y="5791200"/>
                </a:lnTo>
                <a:lnTo>
                  <a:pt x="9500421" y="5753100"/>
                </a:lnTo>
                <a:lnTo>
                  <a:pt x="9520926" y="5702300"/>
                </a:lnTo>
                <a:lnTo>
                  <a:pt x="9541004" y="5664200"/>
                </a:lnTo>
                <a:lnTo>
                  <a:pt x="9560650" y="5613400"/>
                </a:lnTo>
                <a:lnTo>
                  <a:pt x="9579864" y="5575300"/>
                </a:lnTo>
                <a:lnTo>
                  <a:pt x="9598641" y="5524500"/>
                </a:lnTo>
                <a:lnTo>
                  <a:pt x="9616979" y="5473700"/>
                </a:lnTo>
                <a:lnTo>
                  <a:pt x="9634877" y="5435600"/>
                </a:lnTo>
                <a:lnTo>
                  <a:pt x="9652330" y="5384800"/>
                </a:lnTo>
                <a:lnTo>
                  <a:pt x="9669337" y="5346700"/>
                </a:lnTo>
                <a:lnTo>
                  <a:pt x="9685895" y="5295900"/>
                </a:lnTo>
                <a:lnTo>
                  <a:pt x="9702001" y="5245100"/>
                </a:lnTo>
                <a:lnTo>
                  <a:pt x="9717652" y="5194300"/>
                </a:lnTo>
                <a:lnTo>
                  <a:pt x="9732847" y="5156200"/>
                </a:lnTo>
                <a:lnTo>
                  <a:pt x="9747582" y="5105400"/>
                </a:lnTo>
                <a:lnTo>
                  <a:pt x="9761855" y="5054600"/>
                </a:lnTo>
                <a:lnTo>
                  <a:pt x="9775663" y="5003800"/>
                </a:lnTo>
                <a:lnTo>
                  <a:pt x="9789003" y="4965700"/>
                </a:lnTo>
                <a:lnTo>
                  <a:pt x="9801874" y="4914900"/>
                </a:lnTo>
                <a:lnTo>
                  <a:pt x="9814272" y="4864100"/>
                </a:lnTo>
                <a:lnTo>
                  <a:pt x="9826194" y="4813300"/>
                </a:lnTo>
                <a:lnTo>
                  <a:pt x="9837639" y="4762500"/>
                </a:lnTo>
                <a:lnTo>
                  <a:pt x="9848603" y="4724400"/>
                </a:lnTo>
                <a:lnTo>
                  <a:pt x="9859084" y="4673600"/>
                </a:lnTo>
                <a:lnTo>
                  <a:pt x="9869079" y="4622800"/>
                </a:lnTo>
                <a:lnTo>
                  <a:pt x="9878586" y="4572000"/>
                </a:lnTo>
                <a:lnTo>
                  <a:pt x="9887602" y="4521200"/>
                </a:lnTo>
                <a:lnTo>
                  <a:pt x="9896124" y="4470400"/>
                </a:lnTo>
                <a:lnTo>
                  <a:pt x="9904150" y="4419600"/>
                </a:lnTo>
                <a:lnTo>
                  <a:pt x="9911677" y="4368800"/>
                </a:lnTo>
                <a:lnTo>
                  <a:pt x="9918703" y="4318000"/>
                </a:lnTo>
                <a:lnTo>
                  <a:pt x="9925224" y="4267200"/>
                </a:lnTo>
                <a:lnTo>
                  <a:pt x="9931239" y="4216400"/>
                </a:lnTo>
                <a:lnTo>
                  <a:pt x="9936745" y="4165600"/>
                </a:lnTo>
                <a:lnTo>
                  <a:pt x="9941738" y="4114800"/>
                </a:lnTo>
                <a:lnTo>
                  <a:pt x="9946217" y="4064000"/>
                </a:lnTo>
                <a:lnTo>
                  <a:pt x="9950179" y="4013200"/>
                </a:lnTo>
                <a:lnTo>
                  <a:pt x="9953622" y="3962400"/>
                </a:lnTo>
                <a:lnTo>
                  <a:pt x="9956541" y="3911600"/>
                </a:lnTo>
                <a:lnTo>
                  <a:pt x="9958936" y="3860800"/>
                </a:lnTo>
                <a:lnTo>
                  <a:pt x="9960803" y="3810000"/>
                </a:lnTo>
                <a:lnTo>
                  <a:pt x="9962140" y="3759200"/>
                </a:lnTo>
                <a:lnTo>
                  <a:pt x="9962944" y="3708400"/>
                </a:lnTo>
                <a:lnTo>
                  <a:pt x="9963213" y="3657600"/>
                </a:lnTo>
                <a:lnTo>
                  <a:pt x="9962945" y="3594100"/>
                </a:lnTo>
                <a:lnTo>
                  <a:pt x="9962144" y="3543300"/>
                </a:lnTo>
                <a:lnTo>
                  <a:pt x="9960812" y="3492500"/>
                </a:lnTo>
                <a:lnTo>
                  <a:pt x="9958952" y="3441700"/>
                </a:lnTo>
                <a:lnTo>
                  <a:pt x="9956566" y="3390900"/>
                </a:lnTo>
                <a:lnTo>
                  <a:pt x="9953656" y="3340100"/>
                </a:lnTo>
                <a:lnTo>
                  <a:pt x="9950227" y="3289300"/>
                </a:lnTo>
                <a:lnTo>
                  <a:pt x="9946279" y="3238500"/>
                </a:lnTo>
                <a:lnTo>
                  <a:pt x="9941816" y="3187700"/>
                </a:lnTo>
                <a:lnTo>
                  <a:pt x="9936841" y="3136900"/>
                </a:lnTo>
                <a:lnTo>
                  <a:pt x="9931355" y="3086100"/>
                </a:lnTo>
                <a:lnTo>
                  <a:pt x="9925362" y="3035300"/>
                </a:lnTo>
                <a:lnTo>
                  <a:pt x="9918864" y="2984500"/>
                </a:lnTo>
                <a:lnTo>
                  <a:pt x="9911863" y="2933700"/>
                </a:lnTo>
                <a:lnTo>
                  <a:pt x="9904363" y="2882900"/>
                </a:lnTo>
                <a:lnTo>
                  <a:pt x="9896366" y="2832100"/>
                </a:lnTo>
                <a:lnTo>
                  <a:pt x="9887874" y="2781300"/>
                </a:lnTo>
                <a:lnTo>
                  <a:pt x="9878891" y="2730500"/>
                </a:lnTo>
                <a:lnTo>
                  <a:pt x="9869418" y="2679700"/>
                </a:lnTo>
                <a:lnTo>
                  <a:pt x="9859459" y="2628900"/>
                </a:lnTo>
                <a:lnTo>
                  <a:pt x="9849015" y="2590800"/>
                </a:lnTo>
                <a:lnTo>
                  <a:pt x="9838090" y="2540000"/>
                </a:lnTo>
                <a:lnTo>
                  <a:pt x="9826686" y="2489200"/>
                </a:lnTo>
                <a:lnTo>
                  <a:pt x="9814806" y="2438400"/>
                </a:lnTo>
                <a:lnTo>
                  <a:pt x="9802452" y="2387600"/>
                </a:lnTo>
                <a:lnTo>
                  <a:pt x="9789628" y="2336800"/>
                </a:lnTo>
                <a:lnTo>
                  <a:pt x="9776334" y="2298700"/>
                </a:lnTo>
                <a:lnTo>
                  <a:pt x="9762575" y="2247900"/>
                </a:lnTo>
                <a:lnTo>
                  <a:pt x="9748353" y="2197100"/>
                </a:lnTo>
                <a:lnTo>
                  <a:pt x="9733670" y="2146300"/>
                </a:lnTo>
                <a:lnTo>
                  <a:pt x="9718529" y="2108200"/>
                </a:lnTo>
                <a:lnTo>
                  <a:pt x="9702932" y="2057400"/>
                </a:lnTo>
                <a:lnTo>
                  <a:pt x="9686883" y="2006600"/>
                </a:lnTo>
                <a:lnTo>
                  <a:pt x="9670383" y="1968500"/>
                </a:lnTo>
                <a:lnTo>
                  <a:pt x="9653436" y="1917700"/>
                </a:lnTo>
                <a:lnTo>
                  <a:pt x="9636044" y="1866900"/>
                </a:lnTo>
                <a:lnTo>
                  <a:pt x="9618209" y="1828800"/>
                </a:lnTo>
                <a:lnTo>
                  <a:pt x="9599934" y="1778000"/>
                </a:lnTo>
                <a:lnTo>
                  <a:pt x="9581223" y="1739900"/>
                </a:lnTo>
                <a:lnTo>
                  <a:pt x="9562076" y="1689100"/>
                </a:lnTo>
                <a:lnTo>
                  <a:pt x="9542498" y="1638300"/>
                </a:lnTo>
                <a:lnTo>
                  <a:pt x="9522490" y="1600200"/>
                </a:lnTo>
                <a:lnTo>
                  <a:pt x="9502056" y="1549400"/>
                </a:lnTo>
                <a:lnTo>
                  <a:pt x="9481197" y="1511300"/>
                </a:lnTo>
                <a:lnTo>
                  <a:pt x="9459916" y="1460500"/>
                </a:lnTo>
                <a:lnTo>
                  <a:pt x="9438217" y="1422400"/>
                </a:lnTo>
                <a:lnTo>
                  <a:pt x="9416101" y="1384300"/>
                </a:lnTo>
                <a:lnTo>
                  <a:pt x="9393572" y="1333500"/>
                </a:lnTo>
                <a:lnTo>
                  <a:pt x="9370631" y="1295400"/>
                </a:lnTo>
                <a:lnTo>
                  <a:pt x="9347281" y="1244600"/>
                </a:lnTo>
                <a:lnTo>
                  <a:pt x="9323526" y="1206500"/>
                </a:lnTo>
                <a:lnTo>
                  <a:pt x="9299367" y="1168400"/>
                </a:lnTo>
                <a:lnTo>
                  <a:pt x="9274808" y="1117600"/>
                </a:lnTo>
                <a:lnTo>
                  <a:pt x="9249850" y="1079500"/>
                </a:lnTo>
                <a:lnTo>
                  <a:pt x="9224497" y="1041400"/>
                </a:lnTo>
                <a:lnTo>
                  <a:pt x="9198750" y="1003300"/>
                </a:lnTo>
                <a:lnTo>
                  <a:pt x="9172614" y="952500"/>
                </a:lnTo>
                <a:lnTo>
                  <a:pt x="9146089" y="914400"/>
                </a:lnTo>
                <a:lnTo>
                  <a:pt x="9119180" y="876300"/>
                </a:lnTo>
                <a:lnTo>
                  <a:pt x="9091887" y="838200"/>
                </a:lnTo>
                <a:lnTo>
                  <a:pt x="9064215" y="800100"/>
                </a:lnTo>
                <a:lnTo>
                  <a:pt x="9036166" y="762000"/>
                </a:lnTo>
                <a:lnTo>
                  <a:pt x="9007742" y="711200"/>
                </a:lnTo>
                <a:lnTo>
                  <a:pt x="8978945" y="673100"/>
                </a:lnTo>
                <a:lnTo>
                  <a:pt x="8949779" y="635000"/>
                </a:lnTo>
                <a:lnTo>
                  <a:pt x="8920246" y="596900"/>
                </a:lnTo>
                <a:lnTo>
                  <a:pt x="8890349" y="558800"/>
                </a:lnTo>
                <a:lnTo>
                  <a:pt x="8860090" y="520700"/>
                </a:lnTo>
                <a:lnTo>
                  <a:pt x="8829472" y="482600"/>
                </a:lnTo>
                <a:lnTo>
                  <a:pt x="8798497" y="444500"/>
                </a:lnTo>
                <a:lnTo>
                  <a:pt x="8767168" y="419100"/>
                </a:lnTo>
                <a:lnTo>
                  <a:pt x="8735489" y="381000"/>
                </a:lnTo>
                <a:lnTo>
                  <a:pt x="8703460" y="342900"/>
                </a:lnTo>
                <a:lnTo>
                  <a:pt x="8671085" y="304800"/>
                </a:lnTo>
                <a:lnTo>
                  <a:pt x="8638367" y="266700"/>
                </a:lnTo>
                <a:lnTo>
                  <a:pt x="8605307" y="228600"/>
                </a:lnTo>
                <a:lnTo>
                  <a:pt x="8571910" y="203200"/>
                </a:lnTo>
                <a:lnTo>
                  <a:pt x="8538176" y="165100"/>
                </a:lnTo>
                <a:lnTo>
                  <a:pt x="8504110" y="127000"/>
                </a:lnTo>
                <a:lnTo>
                  <a:pt x="8367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19187" y="4825"/>
            <a:ext cx="9963785" cy="6853555"/>
          </a:xfrm>
          <a:custGeom>
            <a:avLst/>
            <a:gdLst/>
            <a:ahLst/>
            <a:cxnLst/>
            <a:rect l="l" t="t" r="r" b="b"/>
            <a:pathLst>
              <a:path w="9963785" h="6853555">
                <a:moveTo>
                  <a:pt x="1595818" y="0"/>
                </a:moveTo>
                <a:lnTo>
                  <a:pt x="8367331" y="0"/>
                </a:lnTo>
                <a:lnTo>
                  <a:pt x="8504110" y="130301"/>
                </a:lnTo>
                <a:lnTo>
                  <a:pt x="8538176" y="164699"/>
                </a:lnTo>
                <a:lnTo>
                  <a:pt x="8571910" y="199424"/>
                </a:lnTo>
                <a:lnTo>
                  <a:pt x="8605307" y="234474"/>
                </a:lnTo>
                <a:lnTo>
                  <a:pt x="8638367" y="269847"/>
                </a:lnTo>
                <a:lnTo>
                  <a:pt x="8671085" y="305541"/>
                </a:lnTo>
                <a:lnTo>
                  <a:pt x="8703460" y="341552"/>
                </a:lnTo>
                <a:lnTo>
                  <a:pt x="8735489" y="377878"/>
                </a:lnTo>
                <a:lnTo>
                  <a:pt x="8767168" y="414517"/>
                </a:lnTo>
                <a:lnTo>
                  <a:pt x="8798497" y="451466"/>
                </a:lnTo>
                <a:lnTo>
                  <a:pt x="8829472" y="488721"/>
                </a:lnTo>
                <a:lnTo>
                  <a:pt x="8860090" y="526282"/>
                </a:lnTo>
                <a:lnTo>
                  <a:pt x="8890349" y="564144"/>
                </a:lnTo>
                <a:lnTo>
                  <a:pt x="8920246" y="602306"/>
                </a:lnTo>
                <a:lnTo>
                  <a:pt x="8949779" y="640765"/>
                </a:lnTo>
                <a:lnTo>
                  <a:pt x="8978945" y="679518"/>
                </a:lnTo>
                <a:lnTo>
                  <a:pt x="9007742" y="718562"/>
                </a:lnTo>
                <a:lnTo>
                  <a:pt x="9036166" y="757896"/>
                </a:lnTo>
                <a:lnTo>
                  <a:pt x="9064215" y="797516"/>
                </a:lnTo>
                <a:lnTo>
                  <a:pt x="9091887" y="837420"/>
                </a:lnTo>
                <a:lnTo>
                  <a:pt x="9119180" y="877605"/>
                </a:lnTo>
                <a:lnTo>
                  <a:pt x="9146089" y="918069"/>
                </a:lnTo>
                <a:lnTo>
                  <a:pt x="9172614" y="958809"/>
                </a:lnTo>
                <a:lnTo>
                  <a:pt x="9198750" y="999822"/>
                </a:lnTo>
                <a:lnTo>
                  <a:pt x="9224497" y="1041106"/>
                </a:lnTo>
                <a:lnTo>
                  <a:pt x="9249850" y="1082659"/>
                </a:lnTo>
                <a:lnTo>
                  <a:pt x="9274808" y="1124477"/>
                </a:lnTo>
                <a:lnTo>
                  <a:pt x="9299367" y="1166558"/>
                </a:lnTo>
                <a:lnTo>
                  <a:pt x="9323526" y="1208899"/>
                </a:lnTo>
                <a:lnTo>
                  <a:pt x="9347281" y="1251499"/>
                </a:lnTo>
                <a:lnTo>
                  <a:pt x="9370631" y="1294353"/>
                </a:lnTo>
                <a:lnTo>
                  <a:pt x="9393572" y="1337461"/>
                </a:lnTo>
                <a:lnTo>
                  <a:pt x="9416101" y="1380818"/>
                </a:lnTo>
                <a:lnTo>
                  <a:pt x="9438217" y="1424423"/>
                </a:lnTo>
                <a:lnTo>
                  <a:pt x="9459916" y="1468272"/>
                </a:lnTo>
                <a:lnTo>
                  <a:pt x="9481197" y="1512364"/>
                </a:lnTo>
                <a:lnTo>
                  <a:pt x="9502056" y="1556696"/>
                </a:lnTo>
                <a:lnTo>
                  <a:pt x="9522490" y="1601264"/>
                </a:lnTo>
                <a:lnTo>
                  <a:pt x="9542498" y="1646067"/>
                </a:lnTo>
                <a:lnTo>
                  <a:pt x="9562076" y="1691102"/>
                </a:lnTo>
                <a:lnTo>
                  <a:pt x="9581223" y="1736366"/>
                </a:lnTo>
                <a:lnTo>
                  <a:pt x="9599934" y="1781857"/>
                </a:lnTo>
                <a:lnTo>
                  <a:pt x="9618209" y="1827572"/>
                </a:lnTo>
                <a:lnTo>
                  <a:pt x="9636044" y="1873508"/>
                </a:lnTo>
                <a:lnTo>
                  <a:pt x="9653436" y="1919663"/>
                </a:lnTo>
                <a:lnTo>
                  <a:pt x="9670383" y="1966035"/>
                </a:lnTo>
                <a:lnTo>
                  <a:pt x="9686883" y="2012620"/>
                </a:lnTo>
                <a:lnTo>
                  <a:pt x="9702932" y="2059416"/>
                </a:lnTo>
                <a:lnTo>
                  <a:pt x="9718529" y="2106421"/>
                </a:lnTo>
                <a:lnTo>
                  <a:pt x="9733670" y="2153631"/>
                </a:lnTo>
                <a:lnTo>
                  <a:pt x="9748353" y="2201045"/>
                </a:lnTo>
                <a:lnTo>
                  <a:pt x="9762575" y="2248659"/>
                </a:lnTo>
                <a:lnTo>
                  <a:pt x="9776334" y="2296471"/>
                </a:lnTo>
                <a:lnTo>
                  <a:pt x="9789628" y="2344479"/>
                </a:lnTo>
                <a:lnTo>
                  <a:pt x="9802452" y="2392680"/>
                </a:lnTo>
                <a:lnTo>
                  <a:pt x="9814806" y="2441071"/>
                </a:lnTo>
                <a:lnTo>
                  <a:pt x="9826686" y="2489650"/>
                </a:lnTo>
                <a:lnTo>
                  <a:pt x="9838090" y="2538413"/>
                </a:lnTo>
                <a:lnTo>
                  <a:pt x="9849015" y="2587360"/>
                </a:lnTo>
                <a:lnTo>
                  <a:pt x="9859459" y="2636486"/>
                </a:lnTo>
                <a:lnTo>
                  <a:pt x="9869418" y="2685789"/>
                </a:lnTo>
                <a:lnTo>
                  <a:pt x="9878891" y="2735267"/>
                </a:lnTo>
                <a:lnTo>
                  <a:pt x="9887874" y="2784917"/>
                </a:lnTo>
                <a:lnTo>
                  <a:pt x="9896366" y="2834736"/>
                </a:lnTo>
                <a:lnTo>
                  <a:pt x="9904363" y="2884723"/>
                </a:lnTo>
                <a:lnTo>
                  <a:pt x="9911863" y="2934873"/>
                </a:lnTo>
                <a:lnTo>
                  <a:pt x="9918864" y="2985185"/>
                </a:lnTo>
                <a:lnTo>
                  <a:pt x="9925362" y="3035657"/>
                </a:lnTo>
                <a:lnTo>
                  <a:pt x="9931355" y="3086285"/>
                </a:lnTo>
                <a:lnTo>
                  <a:pt x="9936841" y="3137066"/>
                </a:lnTo>
                <a:lnTo>
                  <a:pt x="9941816" y="3187999"/>
                </a:lnTo>
                <a:lnTo>
                  <a:pt x="9946279" y="3239081"/>
                </a:lnTo>
                <a:lnTo>
                  <a:pt x="9950227" y="3290308"/>
                </a:lnTo>
                <a:lnTo>
                  <a:pt x="9953656" y="3341680"/>
                </a:lnTo>
                <a:lnTo>
                  <a:pt x="9956566" y="3393192"/>
                </a:lnTo>
                <a:lnTo>
                  <a:pt x="9958952" y="3444842"/>
                </a:lnTo>
                <a:lnTo>
                  <a:pt x="9960812" y="3496628"/>
                </a:lnTo>
                <a:lnTo>
                  <a:pt x="9962144" y="3548547"/>
                </a:lnTo>
                <a:lnTo>
                  <a:pt x="9962945" y="3600596"/>
                </a:lnTo>
                <a:lnTo>
                  <a:pt x="9963213" y="3652774"/>
                </a:lnTo>
                <a:lnTo>
                  <a:pt x="9962944" y="3705045"/>
                </a:lnTo>
                <a:lnTo>
                  <a:pt x="9962140" y="3757189"/>
                </a:lnTo>
                <a:lnTo>
                  <a:pt x="9960803" y="3809201"/>
                </a:lnTo>
                <a:lnTo>
                  <a:pt x="9958936" y="3861080"/>
                </a:lnTo>
                <a:lnTo>
                  <a:pt x="9956541" y="3912823"/>
                </a:lnTo>
                <a:lnTo>
                  <a:pt x="9953622" y="3964426"/>
                </a:lnTo>
                <a:lnTo>
                  <a:pt x="9950179" y="4015889"/>
                </a:lnTo>
                <a:lnTo>
                  <a:pt x="9946217" y="4067207"/>
                </a:lnTo>
                <a:lnTo>
                  <a:pt x="9941738" y="4118379"/>
                </a:lnTo>
                <a:lnTo>
                  <a:pt x="9936745" y="4169402"/>
                </a:lnTo>
                <a:lnTo>
                  <a:pt x="9931239" y="4220272"/>
                </a:lnTo>
                <a:lnTo>
                  <a:pt x="9925224" y="4270989"/>
                </a:lnTo>
                <a:lnTo>
                  <a:pt x="9918703" y="4321548"/>
                </a:lnTo>
                <a:lnTo>
                  <a:pt x="9911677" y="4371947"/>
                </a:lnTo>
                <a:lnTo>
                  <a:pt x="9904150" y="4422184"/>
                </a:lnTo>
                <a:lnTo>
                  <a:pt x="9896124" y="4472256"/>
                </a:lnTo>
                <a:lnTo>
                  <a:pt x="9887602" y="4522161"/>
                </a:lnTo>
                <a:lnTo>
                  <a:pt x="9878586" y="4571895"/>
                </a:lnTo>
                <a:lnTo>
                  <a:pt x="9869079" y="4621457"/>
                </a:lnTo>
                <a:lnTo>
                  <a:pt x="9859084" y="4670843"/>
                </a:lnTo>
                <a:lnTo>
                  <a:pt x="9848603" y="4720052"/>
                </a:lnTo>
                <a:lnTo>
                  <a:pt x="9837639" y="4769079"/>
                </a:lnTo>
                <a:lnTo>
                  <a:pt x="9826194" y="4817924"/>
                </a:lnTo>
                <a:lnTo>
                  <a:pt x="9814272" y="4866583"/>
                </a:lnTo>
                <a:lnTo>
                  <a:pt x="9801874" y="4915053"/>
                </a:lnTo>
                <a:lnTo>
                  <a:pt x="9789003" y="4963332"/>
                </a:lnTo>
                <a:lnTo>
                  <a:pt x="9775663" y="5011418"/>
                </a:lnTo>
                <a:lnTo>
                  <a:pt x="9761855" y="5059307"/>
                </a:lnTo>
                <a:lnTo>
                  <a:pt x="9747582" y="5106997"/>
                </a:lnTo>
                <a:lnTo>
                  <a:pt x="9732847" y="5154486"/>
                </a:lnTo>
                <a:lnTo>
                  <a:pt x="9717652" y="5201771"/>
                </a:lnTo>
                <a:lnTo>
                  <a:pt x="9702001" y="5248849"/>
                </a:lnTo>
                <a:lnTo>
                  <a:pt x="9685895" y="5295717"/>
                </a:lnTo>
                <a:lnTo>
                  <a:pt x="9669337" y="5342374"/>
                </a:lnTo>
                <a:lnTo>
                  <a:pt x="9652330" y="5388816"/>
                </a:lnTo>
                <a:lnTo>
                  <a:pt x="9634877" y="5435041"/>
                </a:lnTo>
                <a:lnTo>
                  <a:pt x="9616979" y="5481046"/>
                </a:lnTo>
                <a:lnTo>
                  <a:pt x="9598641" y="5526829"/>
                </a:lnTo>
                <a:lnTo>
                  <a:pt x="9579864" y="5572386"/>
                </a:lnTo>
                <a:lnTo>
                  <a:pt x="9560650" y="5617716"/>
                </a:lnTo>
                <a:lnTo>
                  <a:pt x="9541004" y="5662816"/>
                </a:lnTo>
                <a:lnTo>
                  <a:pt x="9520926" y="5707683"/>
                </a:lnTo>
                <a:lnTo>
                  <a:pt x="9500421" y="5752314"/>
                </a:lnTo>
                <a:lnTo>
                  <a:pt x="9479489" y="5796708"/>
                </a:lnTo>
                <a:lnTo>
                  <a:pt x="9458135" y="5840860"/>
                </a:lnTo>
                <a:lnTo>
                  <a:pt x="9436361" y="5884770"/>
                </a:lnTo>
                <a:lnTo>
                  <a:pt x="9414168" y="5928433"/>
                </a:lnTo>
                <a:lnTo>
                  <a:pt x="9391561" y="5971848"/>
                </a:lnTo>
                <a:lnTo>
                  <a:pt x="9368541" y="6015012"/>
                </a:lnTo>
                <a:lnTo>
                  <a:pt x="9345111" y="6057922"/>
                </a:lnTo>
                <a:lnTo>
                  <a:pt x="9321274" y="6100575"/>
                </a:lnTo>
                <a:lnTo>
                  <a:pt x="9297032" y="6142970"/>
                </a:lnTo>
                <a:lnTo>
                  <a:pt x="9272389" y="6185103"/>
                </a:lnTo>
                <a:lnTo>
                  <a:pt x="9247345" y="6226972"/>
                </a:lnTo>
                <a:lnTo>
                  <a:pt x="9221905" y="6268573"/>
                </a:lnTo>
                <a:lnTo>
                  <a:pt x="9196071" y="6309906"/>
                </a:lnTo>
                <a:lnTo>
                  <a:pt x="9169845" y="6350966"/>
                </a:lnTo>
                <a:lnTo>
                  <a:pt x="9143231" y="6391752"/>
                </a:lnTo>
                <a:lnTo>
                  <a:pt x="9116230" y="6432261"/>
                </a:lnTo>
                <a:lnTo>
                  <a:pt x="9088845" y="6472489"/>
                </a:lnTo>
                <a:lnTo>
                  <a:pt x="9061079" y="6512435"/>
                </a:lnTo>
                <a:lnTo>
                  <a:pt x="9032935" y="6552096"/>
                </a:lnTo>
                <a:lnTo>
                  <a:pt x="9004415" y="6591469"/>
                </a:lnTo>
                <a:lnTo>
                  <a:pt x="8975521" y="6630552"/>
                </a:lnTo>
                <a:lnTo>
                  <a:pt x="8946257" y="6669342"/>
                </a:lnTo>
                <a:lnTo>
                  <a:pt x="8916625" y="6707837"/>
                </a:lnTo>
                <a:lnTo>
                  <a:pt x="8886628" y="6746033"/>
                </a:lnTo>
                <a:lnTo>
                  <a:pt x="8856267" y="6783928"/>
                </a:lnTo>
                <a:lnTo>
                  <a:pt x="8825547" y="6821520"/>
                </a:lnTo>
                <a:lnTo>
                  <a:pt x="8798172" y="6853171"/>
                </a:lnTo>
              </a:path>
              <a:path w="9963785" h="6853555">
                <a:moveTo>
                  <a:pt x="1164977" y="6853171"/>
                </a:moveTo>
                <a:lnTo>
                  <a:pt x="1137602" y="6821520"/>
                </a:lnTo>
                <a:lnTo>
                  <a:pt x="1106882" y="6783928"/>
                </a:lnTo>
                <a:lnTo>
                  <a:pt x="1076521" y="6746033"/>
                </a:lnTo>
                <a:lnTo>
                  <a:pt x="1046524" y="6707837"/>
                </a:lnTo>
                <a:lnTo>
                  <a:pt x="1016892" y="6669342"/>
                </a:lnTo>
                <a:lnTo>
                  <a:pt x="987629" y="6630552"/>
                </a:lnTo>
                <a:lnTo>
                  <a:pt x="958736" y="6591469"/>
                </a:lnTo>
                <a:lnTo>
                  <a:pt x="930216" y="6552096"/>
                </a:lnTo>
                <a:lnTo>
                  <a:pt x="902072" y="6512435"/>
                </a:lnTo>
                <a:lnTo>
                  <a:pt x="874307" y="6472489"/>
                </a:lnTo>
                <a:lnTo>
                  <a:pt x="846923" y="6432261"/>
                </a:lnTo>
                <a:lnTo>
                  <a:pt x="819923" y="6391752"/>
                </a:lnTo>
                <a:lnTo>
                  <a:pt x="793309" y="6350966"/>
                </a:lnTo>
                <a:lnTo>
                  <a:pt x="767084" y="6309906"/>
                </a:lnTo>
                <a:lnTo>
                  <a:pt x="741250" y="6268573"/>
                </a:lnTo>
                <a:lnTo>
                  <a:pt x="715811" y="6226972"/>
                </a:lnTo>
                <a:lnTo>
                  <a:pt x="690769" y="6185103"/>
                </a:lnTo>
                <a:lnTo>
                  <a:pt x="666126" y="6142970"/>
                </a:lnTo>
                <a:lnTo>
                  <a:pt x="641886" y="6100575"/>
                </a:lnTo>
                <a:lnTo>
                  <a:pt x="618050" y="6057922"/>
                </a:lnTo>
                <a:lnTo>
                  <a:pt x="594621" y="6015012"/>
                </a:lnTo>
                <a:lnTo>
                  <a:pt x="571602" y="5971848"/>
                </a:lnTo>
                <a:lnTo>
                  <a:pt x="548996" y="5928433"/>
                </a:lnTo>
                <a:lnTo>
                  <a:pt x="526805" y="5884770"/>
                </a:lnTo>
                <a:lnTo>
                  <a:pt x="505032" y="5840860"/>
                </a:lnTo>
                <a:lnTo>
                  <a:pt x="483679" y="5796708"/>
                </a:lnTo>
                <a:lnTo>
                  <a:pt x="462749" y="5752314"/>
                </a:lnTo>
                <a:lnTo>
                  <a:pt x="442244" y="5707683"/>
                </a:lnTo>
                <a:lnTo>
                  <a:pt x="422168" y="5662816"/>
                </a:lnTo>
                <a:lnTo>
                  <a:pt x="402523" y="5617716"/>
                </a:lnTo>
                <a:lnTo>
                  <a:pt x="383311" y="5572386"/>
                </a:lnTo>
                <a:lnTo>
                  <a:pt x="364535" y="5526829"/>
                </a:lnTo>
                <a:lnTo>
                  <a:pt x="346198" y="5481046"/>
                </a:lnTo>
                <a:lnTo>
                  <a:pt x="328302" y="5435041"/>
                </a:lnTo>
                <a:lnTo>
                  <a:pt x="310850" y="5388816"/>
                </a:lnTo>
                <a:lnTo>
                  <a:pt x="293844" y="5342374"/>
                </a:lnTo>
                <a:lnTo>
                  <a:pt x="277288" y="5295717"/>
                </a:lnTo>
                <a:lnTo>
                  <a:pt x="261184" y="5248849"/>
                </a:lnTo>
                <a:lnTo>
                  <a:pt x="245533" y="5201771"/>
                </a:lnTo>
                <a:lnTo>
                  <a:pt x="230340" y="5154486"/>
                </a:lnTo>
                <a:lnTo>
                  <a:pt x="215606" y="5106997"/>
                </a:lnTo>
                <a:lnTo>
                  <a:pt x="201335" y="5059307"/>
                </a:lnTo>
                <a:lnTo>
                  <a:pt x="187528" y="5011418"/>
                </a:lnTo>
                <a:lnTo>
                  <a:pt x="174189" y="4963332"/>
                </a:lnTo>
                <a:lnTo>
                  <a:pt x="161320" y="4915053"/>
                </a:lnTo>
                <a:lnTo>
                  <a:pt x="148923" y="4866583"/>
                </a:lnTo>
                <a:lnTo>
                  <a:pt x="137002" y="4817924"/>
                </a:lnTo>
                <a:lnTo>
                  <a:pt x="125559" y="4769079"/>
                </a:lnTo>
                <a:lnTo>
                  <a:pt x="114596" y="4720052"/>
                </a:lnTo>
                <a:lnTo>
                  <a:pt x="104116" y="4670843"/>
                </a:lnTo>
                <a:lnTo>
                  <a:pt x="94122" y="4621457"/>
                </a:lnTo>
                <a:lnTo>
                  <a:pt x="84616" y="4571895"/>
                </a:lnTo>
                <a:lnTo>
                  <a:pt x="75601" y="4522161"/>
                </a:lnTo>
                <a:lnTo>
                  <a:pt x="67080" y="4472256"/>
                </a:lnTo>
                <a:lnTo>
                  <a:pt x="59055" y="4422184"/>
                </a:lnTo>
                <a:lnTo>
                  <a:pt x="51529" y="4371947"/>
                </a:lnTo>
                <a:lnTo>
                  <a:pt x="44504" y="4321548"/>
                </a:lnTo>
                <a:lnTo>
                  <a:pt x="37983" y="4270989"/>
                </a:lnTo>
                <a:lnTo>
                  <a:pt x="31969" y="4220272"/>
                </a:lnTo>
                <a:lnTo>
                  <a:pt x="26464" y="4169402"/>
                </a:lnTo>
                <a:lnTo>
                  <a:pt x="21471" y="4118379"/>
                </a:lnTo>
                <a:lnTo>
                  <a:pt x="16993" y="4067207"/>
                </a:lnTo>
                <a:lnTo>
                  <a:pt x="13031" y="4015889"/>
                </a:lnTo>
                <a:lnTo>
                  <a:pt x="9590" y="3964426"/>
                </a:lnTo>
                <a:lnTo>
                  <a:pt x="6670" y="3912823"/>
                </a:lnTo>
                <a:lnTo>
                  <a:pt x="4276" y="3861080"/>
                </a:lnTo>
                <a:lnTo>
                  <a:pt x="2409" y="3809201"/>
                </a:lnTo>
                <a:lnTo>
                  <a:pt x="1072" y="3757189"/>
                </a:lnTo>
                <a:lnTo>
                  <a:pt x="268" y="3705045"/>
                </a:lnTo>
                <a:lnTo>
                  <a:pt x="0" y="3652774"/>
                </a:lnTo>
                <a:lnTo>
                  <a:pt x="267" y="3600596"/>
                </a:lnTo>
                <a:lnTo>
                  <a:pt x="1068" y="3548547"/>
                </a:lnTo>
                <a:lnTo>
                  <a:pt x="2400" y="3496628"/>
                </a:lnTo>
                <a:lnTo>
                  <a:pt x="4260" y="3444842"/>
                </a:lnTo>
                <a:lnTo>
                  <a:pt x="6646" y="3393192"/>
                </a:lnTo>
                <a:lnTo>
                  <a:pt x="9555" y="3341680"/>
                </a:lnTo>
                <a:lnTo>
                  <a:pt x="12984" y="3290308"/>
                </a:lnTo>
                <a:lnTo>
                  <a:pt x="16932" y="3239081"/>
                </a:lnTo>
                <a:lnTo>
                  <a:pt x="21394" y="3187999"/>
                </a:lnTo>
                <a:lnTo>
                  <a:pt x="26369" y="3137066"/>
                </a:lnTo>
                <a:lnTo>
                  <a:pt x="31854" y="3086285"/>
                </a:lnTo>
                <a:lnTo>
                  <a:pt x="37847" y="3035657"/>
                </a:lnTo>
                <a:lnTo>
                  <a:pt x="44344" y="2985185"/>
                </a:lnTo>
                <a:lnTo>
                  <a:pt x="51344" y="2934873"/>
                </a:lnTo>
                <a:lnTo>
                  <a:pt x="58843" y="2884723"/>
                </a:lnTo>
                <a:lnTo>
                  <a:pt x="66840" y="2834736"/>
                </a:lnTo>
                <a:lnTo>
                  <a:pt x="75331" y="2784917"/>
                </a:lnTo>
                <a:lnTo>
                  <a:pt x="84313" y="2735267"/>
                </a:lnTo>
                <a:lnTo>
                  <a:pt x="93785" y="2685789"/>
                </a:lnTo>
                <a:lnTo>
                  <a:pt x="103744" y="2636486"/>
                </a:lnTo>
                <a:lnTo>
                  <a:pt x="114186" y="2587360"/>
                </a:lnTo>
                <a:lnTo>
                  <a:pt x="125110" y="2538413"/>
                </a:lnTo>
                <a:lnTo>
                  <a:pt x="136513" y="2489650"/>
                </a:lnTo>
                <a:lnTo>
                  <a:pt x="148392" y="2441071"/>
                </a:lnTo>
                <a:lnTo>
                  <a:pt x="160745" y="2392680"/>
                </a:lnTo>
                <a:lnTo>
                  <a:pt x="173569" y="2344479"/>
                </a:lnTo>
                <a:lnTo>
                  <a:pt x="186861" y="2296471"/>
                </a:lnTo>
                <a:lnTo>
                  <a:pt x="200619" y="2248659"/>
                </a:lnTo>
                <a:lnTo>
                  <a:pt x="214840" y="2201045"/>
                </a:lnTo>
                <a:lnTo>
                  <a:pt x="229522" y="2153631"/>
                </a:lnTo>
                <a:lnTo>
                  <a:pt x="244662" y="2106421"/>
                </a:lnTo>
                <a:lnTo>
                  <a:pt x="260258" y="2059416"/>
                </a:lnTo>
                <a:lnTo>
                  <a:pt x="276306" y="2012620"/>
                </a:lnTo>
                <a:lnTo>
                  <a:pt x="292804" y="1966035"/>
                </a:lnTo>
                <a:lnTo>
                  <a:pt x="309750" y="1919663"/>
                </a:lnTo>
                <a:lnTo>
                  <a:pt x="327141" y="1873508"/>
                </a:lnTo>
                <a:lnTo>
                  <a:pt x="344975" y="1827572"/>
                </a:lnTo>
                <a:lnTo>
                  <a:pt x="363248" y="1781857"/>
                </a:lnTo>
                <a:lnTo>
                  <a:pt x="381959" y="1736366"/>
                </a:lnTo>
                <a:lnTo>
                  <a:pt x="401104" y="1691102"/>
                </a:lnTo>
                <a:lnTo>
                  <a:pt x="420681" y="1646067"/>
                </a:lnTo>
                <a:lnTo>
                  <a:pt x="440687" y="1601264"/>
                </a:lnTo>
                <a:lnTo>
                  <a:pt x="461121" y="1556696"/>
                </a:lnTo>
                <a:lnTo>
                  <a:pt x="481978" y="1512364"/>
                </a:lnTo>
                <a:lnTo>
                  <a:pt x="503258" y="1468272"/>
                </a:lnTo>
                <a:lnTo>
                  <a:pt x="524956" y="1424423"/>
                </a:lnTo>
                <a:lnTo>
                  <a:pt x="547071" y="1380818"/>
                </a:lnTo>
                <a:lnTo>
                  <a:pt x="569599" y="1337461"/>
                </a:lnTo>
                <a:lnTo>
                  <a:pt x="592539" y="1294353"/>
                </a:lnTo>
                <a:lnTo>
                  <a:pt x="615887" y="1251499"/>
                </a:lnTo>
                <a:lnTo>
                  <a:pt x="639641" y="1208899"/>
                </a:lnTo>
                <a:lnTo>
                  <a:pt x="663799" y="1166558"/>
                </a:lnTo>
                <a:lnTo>
                  <a:pt x="688357" y="1124477"/>
                </a:lnTo>
                <a:lnTo>
                  <a:pt x="713314" y="1082659"/>
                </a:lnTo>
                <a:lnTo>
                  <a:pt x="738666" y="1041106"/>
                </a:lnTo>
                <a:lnTo>
                  <a:pt x="764412" y="999822"/>
                </a:lnTo>
                <a:lnTo>
                  <a:pt x="790547" y="958809"/>
                </a:lnTo>
                <a:lnTo>
                  <a:pt x="817071" y="918069"/>
                </a:lnTo>
                <a:lnTo>
                  <a:pt x="843979" y="877605"/>
                </a:lnTo>
                <a:lnTo>
                  <a:pt x="871271" y="837420"/>
                </a:lnTo>
                <a:lnTo>
                  <a:pt x="898942" y="797516"/>
                </a:lnTo>
                <a:lnTo>
                  <a:pt x="926991" y="757896"/>
                </a:lnTo>
                <a:lnTo>
                  <a:pt x="955414" y="718562"/>
                </a:lnTo>
                <a:lnTo>
                  <a:pt x="984210" y="679518"/>
                </a:lnTo>
                <a:lnTo>
                  <a:pt x="1013375" y="640765"/>
                </a:lnTo>
                <a:lnTo>
                  <a:pt x="1042907" y="602306"/>
                </a:lnTo>
                <a:lnTo>
                  <a:pt x="1072804" y="564144"/>
                </a:lnTo>
                <a:lnTo>
                  <a:pt x="1103062" y="526282"/>
                </a:lnTo>
                <a:lnTo>
                  <a:pt x="1133680" y="488721"/>
                </a:lnTo>
                <a:lnTo>
                  <a:pt x="1164654" y="451466"/>
                </a:lnTo>
                <a:lnTo>
                  <a:pt x="1195982" y="414517"/>
                </a:lnTo>
                <a:lnTo>
                  <a:pt x="1227662" y="377878"/>
                </a:lnTo>
                <a:lnTo>
                  <a:pt x="1259690" y="341552"/>
                </a:lnTo>
                <a:lnTo>
                  <a:pt x="1292065" y="305541"/>
                </a:lnTo>
                <a:lnTo>
                  <a:pt x="1324783" y="269847"/>
                </a:lnTo>
                <a:lnTo>
                  <a:pt x="1357842" y="234474"/>
                </a:lnTo>
                <a:lnTo>
                  <a:pt x="1391239" y="199424"/>
                </a:lnTo>
                <a:lnTo>
                  <a:pt x="1424973" y="164699"/>
                </a:lnTo>
                <a:lnTo>
                  <a:pt x="1459039" y="130301"/>
                </a:lnTo>
                <a:lnTo>
                  <a:pt x="1595818" y="0"/>
                </a:lnTo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23949" y="0"/>
            <a:ext cx="9944100" cy="6858000"/>
          </a:xfrm>
          <a:custGeom>
            <a:avLst/>
            <a:gdLst/>
            <a:ahLst/>
            <a:cxnLst/>
            <a:rect l="l" t="t" r="r" b="b"/>
            <a:pathLst>
              <a:path w="9944100" h="6858000">
                <a:moveTo>
                  <a:pt x="8351393" y="0"/>
                </a:moveTo>
                <a:lnTo>
                  <a:pt x="1592707" y="0"/>
                </a:lnTo>
                <a:lnTo>
                  <a:pt x="1456308" y="130301"/>
                </a:lnTo>
                <a:lnTo>
                  <a:pt x="1422305" y="164703"/>
                </a:lnTo>
                <a:lnTo>
                  <a:pt x="1388633" y="199433"/>
                </a:lnTo>
                <a:lnTo>
                  <a:pt x="1355297" y="234488"/>
                </a:lnTo>
                <a:lnTo>
                  <a:pt x="1322299" y="269866"/>
                </a:lnTo>
                <a:lnTo>
                  <a:pt x="1289641" y="305564"/>
                </a:lnTo>
                <a:lnTo>
                  <a:pt x="1257326" y="341579"/>
                </a:lnTo>
                <a:lnTo>
                  <a:pt x="1225356" y="377909"/>
                </a:lnTo>
                <a:lnTo>
                  <a:pt x="1193735" y="414552"/>
                </a:lnTo>
                <a:lnTo>
                  <a:pt x="1162465" y="451504"/>
                </a:lnTo>
                <a:lnTo>
                  <a:pt x="1131548" y="488764"/>
                </a:lnTo>
                <a:lnTo>
                  <a:pt x="1100987" y="526328"/>
                </a:lnTo>
                <a:lnTo>
                  <a:pt x="1070784" y="564194"/>
                </a:lnTo>
                <a:lnTo>
                  <a:pt x="1040943" y="602359"/>
                </a:lnTo>
                <a:lnTo>
                  <a:pt x="1011466" y="640821"/>
                </a:lnTo>
                <a:lnTo>
                  <a:pt x="982355" y="679577"/>
                </a:lnTo>
                <a:lnTo>
                  <a:pt x="953612" y="718625"/>
                </a:lnTo>
                <a:lnTo>
                  <a:pt x="925242" y="757961"/>
                </a:lnTo>
                <a:lnTo>
                  <a:pt x="897245" y="797584"/>
                </a:lnTo>
                <a:lnTo>
                  <a:pt x="869625" y="837491"/>
                </a:lnTo>
                <a:lnTo>
                  <a:pt x="842385" y="877679"/>
                </a:lnTo>
                <a:lnTo>
                  <a:pt x="815526" y="918146"/>
                </a:lnTo>
                <a:lnTo>
                  <a:pt x="789052" y="958888"/>
                </a:lnTo>
                <a:lnTo>
                  <a:pt x="762965" y="999904"/>
                </a:lnTo>
                <a:lnTo>
                  <a:pt x="737268" y="1041190"/>
                </a:lnTo>
                <a:lnTo>
                  <a:pt x="711963" y="1082745"/>
                </a:lnTo>
                <a:lnTo>
                  <a:pt x="687053" y="1124565"/>
                </a:lnTo>
                <a:lnTo>
                  <a:pt x="662541" y="1166648"/>
                </a:lnTo>
                <a:lnTo>
                  <a:pt x="638428" y="1208992"/>
                </a:lnTo>
                <a:lnTo>
                  <a:pt x="614718" y="1251593"/>
                </a:lnTo>
                <a:lnTo>
                  <a:pt x="591414" y="1294450"/>
                </a:lnTo>
                <a:lnTo>
                  <a:pt x="568517" y="1337559"/>
                </a:lnTo>
                <a:lnTo>
                  <a:pt x="546031" y="1380918"/>
                </a:lnTo>
                <a:lnTo>
                  <a:pt x="523958" y="1424525"/>
                </a:lnTo>
                <a:lnTo>
                  <a:pt x="502301" y="1468376"/>
                </a:lnTo>
                <a:lnTo>
                  <a:pt x="481062" y="1512469"/>
                </a:lnTo>
                <a:lnTo>
                  <a:pt x="460243" y="1556802"/>
                </a:lnTo>
                <a:lnTo>
                  <a:pt x="439848" y="1601372"/>
                </a:lnTo>
                <a:lnTo>
                  <a:pt x="419880" y="1646177"/>
                </a:lnTo>
                <a:lnTo>
                  <a:pt x="400339" y="1691213"/>
                </a:lnTo>
                <a:lnTo>
                  <a:pt x="381230" y="1736478"/>
                </a:lnTo>
                <a:lnTo>
                  <a:pt x="362555" y="1781970"/>
                </a:lnTo>
                <a:lnTo>
                  <a:pt x="344317" y="1827686"/>
                </a:lnTo>
                <a:lnTo>
                  <a:pt x="326517" y="1873623"/>
                </a:lnTo>
                <a:lnTo>
                  <a:pt x="309159" y="1919779"/>
                </a:lnTo>
                <a:lnTo>
                  <a:pt x="292245" y="1966152"/>
                </a:lnTo>
                <a:lnTo>
                  <a:pt x="275778" y="2012738"/>
                </a:lnTo>
                <a:lnTo>
                  <a:pt x="259760" y="2059535"/>
                </a:lnTo>
                <a:lnTo>
                  <a:pt x="244194" y="2106540"/>
                </a:lnTo>
                <a:lnTo>
                  <a:pt x="229083" y="2153751"/>
                </a:lnTo>
                <a:lnTo>
                  <a:pt x="214429" y="2201165"/>
                </a:lnTo>
                <a:lnTo>
                  <a:pt x="200235" y="2248780"/>
                </a:lnTo>
                <a:lnTo>
                  <a:pt x="186503" y="2296593"/>
                </a:lnTo>
                <a:lnTo>
                  <a:pt x="173236" y="2344602"/>
                </a:lnTo>
                <a:lnTo>
                  <a:pt x="160437" y="2392803"/>
                </a:lnTo>
                <a:lnTo>
                  <a:pt x="148108" y="2441194"/>
                </a:lnTo>
                <a:lnTo>
                  <a:pt x="136251" y="2489774"/>
                </a:lnTo>
                <a:lnTo>
                  <a:pt x="124870" y="2538538"/>
                </a:lnTo>
                <a:lnTo>
                  <a:pt x="113967" y="2587484"/>
                </a:lnTo>
                <a:lnTo>
                  <a:pt x="103544" y="2636610"/>
                </a:lnTo>
                <a:lnTo>
                  <a:pt x="93605" y="2685914"/>
                </a:lnTo>
                <a:lnTo>
                  <a:pt x="84151" y="2735392"/>
                </a:lnTo>
                <a:lnTo>
                  <a:pt x="75186" y="2785043"/>
                </a:lnTo>
                <a:lnTo>
                  <a:pt x="66711" y="2834862"/>
                </a:lnTo>
                <a:lnTo>
                  <a:pt x="58730" y="2884849"/>
                </a:lnTo>
                <a:lnTo>
                  <a:pt x="51245" y="2934999"/>
                </a:lnTo>
                <a:lnTo>
                  <a:pt x="44259" y="2985312"/>
                </a:lnTo>
                <a:lnTo>
                  <a:pt x="37774" y="3035783"/>
                </a:lnTo>
                <a:lnTo>
                  <a:pt x="31793" y="3086411"/>
                </a:lnTo>
                <a:lnTo>
                  <a:pt x="26318" y="3137193"/>
                </a:lnTo>
                <a:lnTo>
                  <a:pt x="21353" y="3188126"/>
                </a:lnTo>
                <a:lnTo>
                  <a:pt x="16899" y="3239208"/>
                </a:lnTo>
                <a:lnTo>
                  <a:pt x="12959" y="3290435"/>
                </a:lnTo>
                <a:lnTo>
                  <a:pt x="9537" y="3341806"/>
                </a:lnTo>
                <a:lnTo>
                  <a:pt x="6633" y="3393318"/>
                </a:lnTo>
                <a:lnTo>
                  <a:pt x="4252" y="3444969"/>
                </a:lnTo>
                <a:lnTo>
                  <a:pt x="2395" y="3496755"/>
                </a:lnTo>
                <a:lnTo>
                  <a:pt x="1066" y="3548674"/>
                </a:lnTo>
                <a:lnTo>
                  <a:pt x="267" y="3600723"/>
                </a:lnTo>
                <a:lnTo>
                  <a:pt x="0" y="3652901"/>
                </a:lnTo>
                <a:lnTo>
                  <a:pt x="268" y="3705167"/>
                </a:lnTo>
                <a:lnTo>
                  <a:pt x="1070" y="3757305"/>
                </a:lnTo>
                <a:lnTo>
                  <a:pt x="2404" y="3809313"/>
                </a:lnTo>
                <a:lnTo>
                  <a:pt x="4267" y="3861187"/>
                </a:lnTo>
                <a:lnTo>
                  <a:pt x="6657" y="3912925"/>
                </a:lnTo>
                <a:lnTo>
                  <a:pt x="9571" y="3964524"/>
                </a:lnTo>
                <a:lnTo>
                  <a:pt x="13006" y="4015983"/>
                </a:lnTo>
                <a:lnTo>
                  <a:pt x="16960" y="4067297"/>
                </a:lnTo>
                <a:lnTo>
                  <a:pt x="21430" y="4118466"/>
                </a:lnTo>
                <a:lnTo>
                  <a:pt x="26413" y="4169485"/>
                </a:lnTo>
                <a:lnTo>
                  <a:pt x="31907" y="4220352"/>
                </a:lnTo>
                <a:lnTo>
                  <a:pt x="37910" y="4271065"/>
                </a:lnTo>
                <a:lnTo>
                  <a:pt x="44418" y="4321621"/>
                </a:lnTo>
                <a:lnTo>
                  <a:pt x="51429" y="4372018"/>
                </a:lnTo>
                <a:lnTo>
                  <a:pt x="58941" y="4422253"/>
                </a:lnTo>
                <a:lnTo>
                  <a:pt x="66950" y="4472323"/>
                </a:lnTo>
                <a:lnTo>
                  <a:pt x="75455" y="4522225"/>
                </a:lnTo>
                <a:lnTo>
                  <a:pt x="84452" y="4571957"/>
                </a:lnTo>
                <a:lnTo>
                  <a:pt x="93939" y="4621517"/>
                </a:lnTo>
                <a:lnTo>
                  <a:pt x="103914" y="4670902"/>
                </a:lnTo>
                <a:lnTo>
                  <a:pt x="114373" y="4720109"/>
                </a:lnTo>
                <a:lnTo>
                  <a:pt x="125315" y="4769135"/>
                </a:lnTo>
                <a:lnTo>
                  <a:pt x="136736" y="4817978"/>
                </a:lnTo>
                <a:lnTo>
                  <a:pt x="148634" y="4866636"/>
                </a:lnTo>
                <a:lnTo>
                  <a:pt x="161007" y="4915105"/>
                </a:lnTo>
                <a:lnTo>
                  <a:pt x="173851" y="4963383"/>
                </a:lnTo>
                <a:lnTo>
                  <a:pt x="187164" y="5011468"/>
                </a:lnTo>
                <a:lnTo>
                  <a:pt x="200944" y="5059356"/>
                </a:lnTo>
                <a:lnTo>
                  <a:pt x="215188" y="5107046"/>
                </a:lnTo>
                <a:lnTo>
                  <a:pt x="229893" y="5154534"/>
                </a:lnTo>
                <a:lnTo>
                  <a:pt x="245056" y="5201819"/>
                </a:lnTo>
                <a:lnTo>
                  <a:pt x="260676" y="5248896"/>
                </a:lnTo>
                <a:lnTo>
                  <a:pt x="276749" y="5295765"/>
                </a:lnTo>
                <a:lnTo>
                  <a:pt x="293274" y="5342421"/>
                </a:lnTo>
                <a:lnTo>
                  <a:pt x="310246" y="5388863"/>
                </a:lnTo>
                <a:lnTo>
                  <a:pt x="327664" y="5435088"/>
                </a:lnTo>
                <a:lnTo>
                  <a:pt x="345525" y="5481094"/>
                </a:lnTo>
                <a:lnTo>
                  <a:pt x="363826" y="5526876"/>
                </a:lnTo>
                <a:lnTo>
                  <a:pt x="382566" y="5572434"/>
                </a:lnTo>
                <a:lnTo>
                  <a:pt x="401740" y="5617765"/>
                </a:lnTo>
                <a:lnTo>
                  <a:pt x="421347" y="5662865"/>
                </a:lnTo>
                <a:lnTo>
                  <a:pt x="441384" y="5707732"/>
                </a:lnTo>
                <a:lnTo>
                  <a:pt x="461848" y="5752364"/>
                </a:lnTo>
                <a:lnTo>
                  <a:pt x="482737" y="5796758"/>
                </a:lnTo>
                <a:lnTo>
                  <a:pt x="504049" y="5840911"/>
                </a:lnTo>
                <a:lnTo>
                  <a:pt x="525780" y="5884821"/>
                </a:lnTo>
                <a:lnTo>
                  <a:pt x="547927" y="5928485"/>
                </a:lnTo>
                <a:lnTo>
                  <a:pt x="570489" y="5971901"/>
                </a:lnTo>
                <a:lnTo>
                  <a:pt x="593463" y="6015065"/>
                </a:lnTo>
                <a:lnTo>
                  <a:pt x="616846" y="6057976"/>
                </a:lnTo>
                <a:lnTo>
                  <a:pt x="640635" y="6100630"/>
                </a:lnTo>
                <a:lnTo>
                  <a:pt x="664829" y="6143025"/>
                </a:lnTo>
                <a:lnTo>
                  <a:pt x="689423" y="6185159"/>
                </a:lnTo>
                <a:lnTo>
                  <a:pt x="714416" y="6227028"/>
                </a:lnTo>
                <a:lnTo>
                  <a:pt x="739806" y="6268631"/>
                </a:lnTo>
                <a:lnTo>
                  <a:pt x="765588" y="6309964"/>
                </a:lnTo>
                <a:lnTo>
                  <a:pt x="791762" y="6351025"/>
                </a:lnTo>
                <a:lnTo>
                  <a:pt x="818324" y="6391811"/>
                </a:lnTo>
                <a:lnTo>
                  <a:pt x="845271" y="6432320"/>
                </a:lnTo>
                <a:lnTo>
                  <a:pt x="872601" y="6472549"/>
                </a:lnTo>
                <a:lnTo>
                  <a:pt x="900312" y="6512496"/>
                </a:lnTo>
                <a:lnTo>
                  <a:pt x="928401" y="6552157"/>
                </a:lnTo>
                <a:lnTo>
                  <a:pt x="956864" y="6591531"/>
                </a:lnTo>
                <a:lnTo>
                  <a:pt x="985701" y="6630614"/>
                </a:lnTo>
                <a:lnTo>
                  <a:pt x="1014907" y="6669404"/>
                </a:lnTo>
                <a:lnTo>
                  <a:pt x="1044481" y="6707899"/>
                </a:lnTo>
                <a:lnTo>
                  <a:pt x="1074419" y="6746095"/>
                </a:lnTo>
                <a:lnTo>
                  <a:pt x="1104719" y="6783990"/>
                </a:lnTo>
                <a:lnTo>
                  <a:pt x="1135380" y="6821582"/>
                </a:lnTo>
                <a:lnTo>
                  <a:pt x="1166876" y="6857999"/>
                </a:lnTo>
                <a:lnTo>
                  <a:pt x="8777224" y="6857999"/>
                </a:lnTo>
                <a:lnTo>
                  <a:pt x="8808720" y="6821582"/>
                </a:lnTo>
                <a:lnTo>
                  <a:pt x="8839380" y="6783990"/>
                </a:lnTo>
                <a:lnTo>
                  <a:pt x="8869680" y="6746095"/>
                </a:lnTo>
                <a:lnTo>
                  <a:pt x="8899618" y="6707899"/>
                </a:lnTo>
                <a:lnTo>
                  <a:pt x="8929192" y="6669404"/>
                </a:lnTo>
                <a:lnTo>
                  <a:pt x="8958398" y="6630614"/>
                </a:lnTo>
                <a:lnTo>
                  <a:pt x="8987235" y="6591531"/>
                </a:lnTo>
                <a:lnTo>
                  <a:pt x="9015698" y="6552157"/>
                </a:lnTo>
                <a:lnTo>
                  <a:pt x="9043787" y="6512496"/>
                </a:lnTo>
                <a:lnTo>
                  <a:pt x="9071498" y="6472549"/>
                </a:lnTo>
                <a:lnTo>
                  <a:pt x="9098828" y="6432320"/>
                </a:lnTo>
                <a:lnTo>
                  <a:pt x="9125775" y="6391811"/>
                </a:lnTo>
                <a:lnTo>
                  <a:pt x="9152337" y="6351025"/>
                </a:lnTo>
                <a:lnTo>
                  <a:pt x="9178511" y="6309964"/>
                </a:lnTo>
                <a:lnTo>
                  <a:pt x="9204293" y="6268631"/>
                </a:lnTo>
                <a:lnTo>
                  <a:pt x="9229683" y="6227028"/>
                </a:lnTo>
                <a:lnTo>
                  <a:pt x="9254676" y="6185159"/>
                </a:lnTo>
                <a:lnTo>
                  <a:pt x="9279270" y="6143025"/>
                </a:lnTo>
                <a:lnTo>
                  <a:pt x="9303464" y="6100630"/>
                </a:lnTo>
                <a:lnTo>
                  <a:pt x="9327253" y="6057976"/>
                </a:lnTo>
                <a:lnTo>
                  <a:pt x="9350636" y="6015065"/>
                </a:lnTo>
                <a:lnTo>
                  <a:pt x="9373610" y="5971901"/>
                </a:lnTo>
                <a:lnTo>
                  <a:pt x="9396172" y="5928485"/>
                </a:lnTo>
                <a:lnTo>
                  <a:pt x="9418319" y="5884821"/>
                </a:lnTo>
                <a:lnTo>
                  <a:pt x="9440050" y="5840911"/>
                </a:lnTo>
                <a:lnTo>
                  <a:pt x="9461362" y="5796758"/>
                </a:lnTo>
                <a:lnTo>
                  <a:pt x="9482251" y="5752364"/>
                </a:lnTo>
                <a:lnTo>
                  <a:pt x="9502715" y="5707732"/>
                </a:lnTo>
                <a:lnTo>
                  <a:pt x="9522752" y="5662865"/>
                </a:lnTo>
                <a:lnTo>
                  <a:pt x="9542359" y="5617765"/>
                </a:lnTo>
                <a:lnTo>
                  <a:pt x="9561533" y="5572434"/>
                </a:lnTo>
                <a:lnTo>
                  <a:pt x="9580273" y="5526876"/>
                </a:lnTo>
                <a:lnTo>
                  <a:pt x="9598574" y="5481094"/>
                </a:lnTo>
                <a:lnTo>
                  <a:pt x="9616435" y="5435088"/>
                </a:lnTo>
                <a:lnTo>
                  <a:pt x="9633853" y="5388863"/>
                </a:lnTo>
                <a:lnTo>
                  <a:pt x="9650825" y="5342421"/>
                </a:lnTo>
                <a:lnTo>
                  <a:pt x="9667350" y="5295765"/>
                </a:lnTo>
                <a:lnTo>
                  <a:pt x="9683423" y="5248896"/>
                </a:lnTo>
                <a:lnTo>
                  <a:pt x="9699043" y="5201819"/>
                </a:lnTo>
                <a:lnTo>
                  <a:pt x="9714206" y="5154534"/>
                </a:lnTo>
                <a:lnTo>
                  <a:pt x="9728911" y="5107046"/>
                </a:lnTo>
                <a:lnTo>
                  <a:pt x="9743155" y="5059356"/>
                </a:lnTo>
                <a:lnTo>
                  <a:pt x="9756935" y="5011468"/>
                </a:lnTo>
                <a:lnTo>
                  <a:pt x="9770248" y="4963383"/>
                </a:lnTo>
                <a:lnTo>
                  <a:pt x="9783092" y="4915105"/>
                </a:lnTo>
                <a:lnTo>
                  <a:pt x="9795465" y="4866636"/>
                </a:lnTo>
                <a:lnTo>
                  <a:pt x="9807363" y="4817978"/>
                </a:lnTo>
                <a:lnTo>
                  <a:pt x="9818784" y="4769135"/>
                </a:lnTo>
                <a:lnTo>
                  <a:pt x="9829726" y="4720109"/>
                </a:lnTo>
                <a:lnTo>
                  <a:pt x="9840185" y="4670902"/>
                </a:lnTo>
                <a:lnTo>
                  <a:pt x="9850160" y="4621517"/>
                </a:lnTo>
                <a:lnTo>
                  <a:pt x="9859647" y="4571957"/>
                </a:lnTo>
                <a:lnTo>
                  <a:pt x="9868644" y="4522225"/>
                </a:lnTo>
                <a:lnTo>
                  <a:pt x="9877149" y="4472323"/>
                </a:lnTo>
                <a:lnTo>
                  <a:pt x="9885158" y="4422253"/>
                </a:lnTo>
                <a:lnTo>
                  <a:pt x="9892670" y="4372018"/>
                </a:lnTo>
                <a:lnTo>
                  <a:pt x="9899681" y="4321621"/>
                </a:lnTo>
                <a:lnTo>
                  <a:pt x="9906189" y="4271065"/>
                </a:lnTo>
                <a:lnTo>
                  <a:pt x="9912192" y="4220352"/>
                </a:lnTo>
                <a:lnTo>
                  <a:pt x="9917686" y="4169485"/>
                </a:lnTo>
                <a:lnTo>
                  <a:pt x="9922669" y="4118466"/>
                </a:lnTo>
                <a:lnTo>
                  <a:pt x="9927139" y="4067297"/>
                </a:lnTo>
                <a:lnTo>
                  <a:pt x="9931093" y="4015983"/>
                </a:lnTo>
                <a:lnTo>
                  <a:pt x="9934528" y="3964524"/>
                </a:lnTo>
                <a:lnTo>
                  <a:pt x="9937442" y="3912925"/>
                </a:lnTo>
                <a:lnTo>
                  <a:pt x="9939832" y="3861187"/>
                </a:lnTo>
                <a:lnTo>
                  <a:pt x="9941695" y="3809313"/>
                </a:lnTo>
                <a:lnTo>
                  <a:pt x="9943029" y="3757305"/>
                </a:lnTo>
                <a:lnTo>
                  <a:pt x="9943831" y="3705167"/>
                </a:lnTo>
                <a:lnTo>
                  <a:pt x="9944100" y="3652901"/>
                </a:lnTo>
                <a:lnTo>
                  <a:pt x="9943832" y="3600723"/>
                </a:lnTo>
                <a:lnTo>
                  <a:pt x="9943033" y="3548674"/>
                </a:lnTo>
                <a:lnTo>
                  <a:pt x="9941704" y="3496755"/>
                </a:lnTo>
                <a:lnTo>
                  <a:pt x="9939847" y="3444969"/>
                </a:lnTo>
                <a:lnTo>
                  <a:pt x="9937466" y="3393318"/>
                </a:lnTo>
                <a:lnTo>
                  <a:pt x="9934562" y="3341806"/>
                </a:lnTo>
                <a:lnTo>
                  <a:pt x="9931140" y="3290435"/>
                </a:lnTo>
                <a:lnTo>
                  <a:pt x="9927200" y="3239208"/>
                </a:lnTo>
                <a:lnTo>
                  <a:pt x="9922746" y="3188126"/>
                </a:lnTo>
                <a:lnTo>
                  <a:pt x="9917781" y="3137193"/>
                </a:lnTo>
                <a:lnTo>
                  <a:pt x="9912306" y="3086411"/>
                </a:lnTo>
                <a:lnTo>
                  <a:pt x="9906325" y="3035783"/>
                </a:lnTo>
                <a:lnTo>
                  <a:pt x="9899840" y="2985312"/>
                </a:lnTo>
                <a:lnTo>
                  <a:pt x="9892854" y="2934999"/>
                </a:lnTo>
                <a:lnTo>
                  <a:pt x="9885369" y="2884849"/>
                </a:lnTo>
                <a:lnTo>
                  <a:pt x="9877388" y="2834862"/>
                </a:lnTo>
                <a:lnTo>
                  <a:pt x="9868913" y="2785043"/>
                </a:lnTo>
                <a:lnTo>
                  <a:pt x="9859948" y="2735392"/>
                </a:lnTo>
                <a:lnTo>
                  <a:pt x="9850494" y="2685914"/>
                </a:lnTo>
                <a:lnTo>
                  <a:pt x="9840555" y="2636610"/>
                </a:lnTo>
                <a:lnTo>
                  <a:pt x="9830132" y="2587484"/>
                </a:lnTo>
                <a:lnTo>
                  <a:pt x="9819229" y="2538538"/>
                </a:lnTo>
                <a:lnTo>
                  <a:pt x="9807848" y="2489774"/>
                </a:lnTo>
                <a:lnTo>
                  <a:pt x="9795991" y="2441194"/>
                </a:lnTo>
                <a:lnTo>
                  <a:pt x="9783662" y="2392803"/>
                </a:lnTo>
                <a:lnTo>
                  <a:pt x="9770863" y="2344602"/>
                </a:lnTo>
                <a:lnTo>
                  <a:pt x="9757596" y="2296593"/>
                </a:lnTo>
                <a:lnTo>
                  <a:pt x="9743864" y="2248780"/>
                </a:lnTo>
                <a:lnTo>
                  <a:pt x="9729670" y="2201165"/>
                </a:lnTo>
                <a:lnTo>
                  <a:pt x="9715016" y="2153751"/>
                </a:lnTo>
                <a:lnTo>
                  <a:pt x="9699905" y="2106540"/>
                </a:lnTo>
                <a:lnTo>
                  <a:pt x="9684339" y="2059535"/>
                </a:lnTo>
                <a:lnTo>
                  <a:pt x="9668321" y="2012738"/>
                </a:lnTo>
                <a:lnTo>
                  <a:pt x="9651854" y="1966152"/>
                </a:lnTo>
                <a:lnTo>
                  <a:pt x="9634940" y="1919779"/>
                </a:lnTo>
                <a:lnTo>
                  <a:pt x="9617582" y="1873623"/>
                </a:lnTo>
                <a:lnTo>
                  <a:pt x="9599782" y="1827686"/>
                </a:lnTo>
                <a:lnTo>
                  <a:pt x="9581544" y="1781970"/>
                </a:lnTo>
                <a:lnTo>
                  <a:pt x="9562869" y="1736478"/>
                </a:lnTo>
                <a:lnTo>
                  <a:pt x="9543760" y="1691213"/>
                </a:lnTo>
                <a:lnTo>
                  <a:pt x="9524219" y="1646177"/>
                </a:lnTo>
                <a:lnTo>
                  <a:pt x="9504251" y="1601372"/>
                </a:lnTo>
                <a:lnTo>
                  <a:pt x="9483856" y="1556802"/>
                </a:lnTo>
                <a:lnTo>
                  <a:pt x="9463037" y="1512469"/>
                </a:lnTo>
                <a:lnTo>
                  <a:pt x="9441798" y="1468376"/>
                </a:lnTo>
                <a:lnTo>
                  <a:pt x="9420141" y="1424525"/>
                </a:lnTo>
                <a:lnTo>
                  <a:pt x="9398068" y="1380918"/>
                </a:lnTo>
                <a:lnTo>
                  <a:pt x="9375582" y="1337559"/>
                </a:lnTo>
                <a:lnTo>
                  <a:pt x="9352685" y="1294450"/>
                </a:lnTo>
                <a:lnTo>
                  <a:pt x="9329381" y="1251593"/>
                </a:lnTo>
                <a:lnTo>
                  <a:pt x="9305671" y="1208992"/>
                </a:lnTo>
                <a:lnTo>
                  <a:pt x="9281558" y="1166648"/>
                </a:lnTo>
                <a:lnTo>
                  <a:pt x="9257046" y="1124565"/>
                </a:lnTo>
                <a:lnTo>
                  <a:pt x="9232136" y="1082745"/>
                </a:lnTo>
                <a:lnTo>
                  <a:pt x="9206831" y="1041190"/>
                </a:lnTo>
                <a:lnTo>
                  <a:pt x="9181134" y="999904"/>
                </a:lnTo>
                <a:lnTo>
                  <a:pt x="9155047" y="958888"/>
                </a:lnTo>
                <a:lnTo>
                  <a:pt x="9128573" y="918146"/>
                </a:lnTo>
                <a:lnTo>
                  <a:pt x="9101714" y="877679"/>
                </a:lnTo>
                <a:lnTo>
                  <a:pt x="9074474" y="837491"/>
                </a:lnTo>
                <a:lnTo>
                  <a:pt x="9046854" y="797584"/>
                </a:lnTo>
                <a:lnTo>
                  <a:pt x="9018857" y="757961"/>
                </a:lnTo>
                <a:lnTo>
                  <a:pt x="8990487" y="718625"/>
                </a:lnTo>
                <a:lnTo>
                  <a:pt x="8961744" y="679577"/>
                </a:lnTo>
                <a:lnTo>
                  <a:pt x="8932633" y="640821"/>
                </a:lnTo>
                <a:lnTo>
                  <a:pt x="8903156" y="602359"/>
                </a:lnTo>
                <a:lnTo>
                  <a:pt x="8873315" y="564194"/>
                </a:lnTo>
                <a:lnTo>
                  <a:pt x="8843112" y="526328"/>
                </a:lnTo>
                <a:lnTo>
                  <a:pt x="8812551" y="488764"/>
                </a:lnTo>
                <a:lnTo>
                  <a:pt x="8781634" y="451504"/>
                </a:lnTo>
                <a:lnTo>
                  <a:pt x="8750364" y="414552"/>
                </a:lnTo>
                <a:lnTo>
                  <a:pt x="8718743" y="377909"/>
                </a:lnTo>
                <a:lnTo>
                  <a:pt x="8686773" y="341579"/>
                </a:lnTo>
                <a:lnTo>
                  <a:pt x="8654458" y="305564"/>
                </a:lnTo>
                <a:lnTo>
                  <a:pt x="8621800" y="269866"/>
                </a:lnTo>
                <a:lnTo>
                  <a:pt x="8588802" y="234488"/>
                </a:lnTo>
                <a:lnTo>
                  <a:pt x="8555466" y="199433"/>
                </a:lnTo>
                <a:lnTo>
                  <a:pt x="8521794" y="164703"/>
                </a:lnTo>
                <a:lnTo>
                  <a:pt x="8487791" y="130301"/>
                </a:lnTo>
                <a:lnTo>
                  <a:pt x="83513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17" y="0"/>
            <a:ext cx="11263391" cy="21003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917" y="0"/>
            <a:ext cx="11263391" cy="210032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1500" y="0"/>
            <a:ext cx="11153775" cy="2009775"/>
          </a:xfrm>
          <a:custGeom>
            <a:avLst/>
            <a:gdLst/>
            <a:ahLst/>
            <a:cxnLst/>
            <a:rect l="l" t="t" r="r" b="b"/>
            <a:pathLst>
              <a:path w="11153775" h="2009775">
                <a:moveTo>
                  <a:pt x="11153775" y="0"/>
                </a:moveTo>
                <a:lnTo>
                  <a:pt x="0" y="0"/>
                </a:lnTo>
                <a:lnTo>
                  <a:pt x="0" y="2009775"/>
                </a:lnTo>
                <a:lnTo>
                  <a:pt x="11153775" y="2009775"/>
                </a:lnTo>
                <a:lnTo>
                  <a:pt x="11153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0209" y="3310191"/>
            <a:ext cx="8831580" cy="103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6962" y="2180907"/>
            <a:ext cx="9998075" cy="436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83670" y="6472554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1978659"/>
            <a:ext cx="9042400" cy="2002155"/>
          </a:xfrm>
          <a:prstGeom prst="rect"/>
        </p:spPr>
        <p:txBody>
          <a:bodyPr wrap="square" lIns="0" tIns="132080" rIns="0" bIns="0" rtlCol="0" vert="horz">
            <a:spAutoFit/>
          </a:bodyPr>
          <a:lstStyle/>
          <a:p>
            <a:pPr marL="12700" marR="5080">
              <a:lnSpc>
                <a:spcPts val="7359"/>
              </a:lnSpc>
              <a:spcBef>
                <a:spcPts val="1040"/>
              </a:spcBef>
            </a:pPr>
            <a:r>
              <a:rPr dirty="0" sz="6800" spc="-65"/>
              <a:t>Прогнозирование </a:t>
            </a:r>
            <a:r>
              <a:rPr dirty="0" sz="6800" spc="-60"/>
              <a:t> </a:t>
            </a:r>
            <a:r>
              <a:rPr dirty="0" sz="6800" spc="-65"/>
              <a:t>доходности</a:t>
            </a:r>
            <a:r>
              <a:rPr dirty="0" sz="6800" spc="-100"/>
              <a:t> </a:t>
            </a:r>
            <a:r>
              <a:rPr dirty="0" sz="6800" spc="-60"/>
              <a:t>криптовалют</a:t>
            </a:r>
            <a:endParaRPr sz="6800"/>
          </a:p>
        </p:txBody>
      </p:sp>
      <p:sp>
        <p:nvSpPr>
          <p:cNvPr id="3" name="object 3"/>
          <p:cNvSpPr txBox="1"/>
          <p:nvPr/>
        </p:nvSpPr>
        <p:spPr>
          <a:xfrm>
            <a:off x="9544431" y="4514151"/>
            <a:ext cx="1738630" cy="1313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661035" marR="9525" indent="-17780">
              <a:lnSpc>
                <a:spcPct val="149800"/>
              </a:lnSpc>
              <a:spcBef>
                <a:spcPts val="130"/>
              </a:spcBef>
            </a:pPr>
            <a:r>
              <a:rPr dirty="0" sz="1400" spc="-5" i="1">
                <a:latin typeface="Calibri"/>
                <a:cs typeface="Calibri"/>
              </a:rPr>
              <a:t>Завьялов</a:t>
            </a:r>
            <a:r>
              <a:rPr dirty="0" sz="1400" spc="-4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И.</a:t>
            </a:r>
            <a:r>
              <a:rPr dirty="0" sz="1400" spc="-2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В. </a:t>
            </a:r>
            <a:r>
              <a:rPr dirty="0" sz="1400" spc="-30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Завьялов</a:t>
            </a:r>
            <a:r>
              <a:rPr dirty="0" sz="1400" spc="-4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В.</a:t>
            </a:r>
            <a:r>
              <a:rPr dirty="0" sz="1400" spc="-2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В. </a:t>
            </a:r>
            <a:r>
              <a:rPr dirty="0" sz="1400" spc="-305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Зокиров</a:t>
            </a:r>
            <a:r>
              <a:rPr dirty="0" sz="1400" spc="-55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К.Ш.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869"/>
              </a:spcBef>
            </a:pPr>
            <a:r>
              <a:rPr dirty="0" sz="1400" spc="-20" i="1">
                <a:latin typeface="Calibri"/>
                <a:cs typeface="Calibri"/>
              </a:rPr>
              <a:t>Группа</a:t>
            </a:r>
            <a:r>
              <a:rPr dirty="0" sz="1400" spc="-35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5040102/30201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4295775"/>
            <a:ext cx="10506075" cy="57150"/>
            <a:chOff x="838200" y="4295775"/>
            <a:chExt cx="10506075" cy="57150"/>
          </a:xfrm>
        </p:grpSpPr>
        <p:sp>
          <p:nvSpPr>
            <p:cNvPr id="5" name="object 5"/>
            <p:cNvSpPr/>
            <p:nvPr/>
          </p:nvSpPr>
          <p:spPr>
            <a:xfrm>
              <a:off x="838200" y="4333875"/>
              <a:ext cx="6562725" cy="19050"/>
            </a:xfrm>
            <a:custGeom>
              <a:avLst/>
              <a:gdLst/>
              <a:ahLst/>
              <a:cxnLst/>
              <a:rect l="l" t="t" r="r" b="b"/>
              <a:pathLst>
                <a:path w="6562725" h="19050">
                  <a:moveTo>
                    <a:pt x="0" y="19050"/>
                  </a:moveTo>
                  <a:lnTo>
                    <a:pt x="6562725" y="19050"/>
                  </a:lnTo>
                  <a:lnTo>
                    <a:pt x="656272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00925" y="4295775"/>
              <a:ext cx="3943350" cy="57150"/>
            </a:xfrm>
            <a:custGeom>
              <a:avLst/>
              <a:gdLst/>
              <a:ahLst/>
              <a:cxnLst/>
              <a:rect l="l" t="t" r="r" b="b"/>
              <a:pathLst>
                <a:path w="3943350" h="57150">
                  <a:moveTo>
                    <a:pt x="39433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3943350" y="57150"/>
                  </a:lnTo>
                  <a:lnTo>
                    <a:pt x="39433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dirty="0" sz="3950">
                <a:latin typeface="Calibri"/>
                <a:cs typeface="Calibri"/>
              </a:rPr>
              <a:t>Web-приложение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5387" y="2097404"/>
            <a:ext cx="8114665" cy="39992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5" b="1">
                <a:latin typeface="Calibri"/>
                <a:cs typeface="Calibri"/>
              </a:rPr>
              <a:t>Инструменты: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700" spc="-15">
                <a:latin typeface="Calibri"/>
                <a:cs typeface="Calibri"/>
              </a:rPr>
              <a:t>Backend: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Go.</a:t>
            </a:r>
            <a:endParaRPr sz="17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64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700" spc="-10">
                <a:latin typeface="Calibri"/>
                <a:cs typeface="Calibri"/>
              </a:rPr>
              <a:t>Frontend: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React.</a:t>
            </a:r>
            <a:endParaRPr sz="17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700" spc="5">
                <a:latin typeface="Calibri"/>
                <a:cs typeface="Calibri"/>
              </a:rPr>
              <a:t>База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данных: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MongoDB.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1700" spc="-10" b="1">
                <a:latin typeface="Calibri"/>
                <a:cs typeface="Calibri"/>
              </a:rPr>
              <a:t>На</a:t>
            </a:r>
            <a:r>
              <a:rPr dirty="0" sz="1700" spc="10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данный</a:t>
            </a:r>
            <a:r>
              <a:rPr dirty="0" sz="1700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момент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приложение</a:t>
            </a:r>
            <a:r>
              <a:rPr dirty="0" sz="1700" spc="-40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имеет</a:t>
            </a:r>
            <a:r>
              <a:rPr dirty="0" sz="1700" spc="20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следующий</a:t>
            </a:r>
            <a:r>
              <a:rPr dirty="0" sz="1700" spc="-50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функционал: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700" spc="-5">
                <a:latin typeface="Calibri"/>
                <a:cs typeface="Calibri"/>
              </a:rPr>
              <a:t>Подключается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к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вебсокетам для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всех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11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валют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и</a:t>
            </a:r>
            <a:r>
              <a:rPr dirty="0" sz="1700" spc="-5">
                <a:latin typeface="Calibri"/>
                <a:cs typeface="Calibri"/>
              </a:rPr>
              <a:t> получает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данные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через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API </a:t>
            </a:r>
            <a:r>
              <a:rPr dirty="0" sz="1700" spc="-5">
                <a:latin typeface="Calibri"/>
                <a:cs typeface="Calibri"/>
              </a:rPr>
              <a:t>Binance.</a:t>
            </a:r>
            <a:endParaRPr sz="17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639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700" spc="-10">
                <a:latin typeface="Calibri"/>
                <a:cs typeface="Calibri"/>
              </a:rPr>
              <a:t>Каждую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минуту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посылает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запрос </a:t>
            </a:r>
            <a:r>
              <a:rPr dirty="0" sz="1700" spc="-5">
                <a:latin typeface="Calibri"/>
                <a:cs typeface="Calibri"/>
              </a:rPr>
              <a:t>для</a:t>
            </a:r>
            <a:r>
              <a:rPr dirty="0" sz="1700">
                <a:latin typeface="Calibri"/>
                <a:cs typeface="Calibri"/>
              </a:rPr>
              <a:t> получения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списка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ордеров.</a:t>
            </a:r>
            <a:endParaRPr sz="17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700" spc="-10">
                <a:latin typeface="Calibri"/>
                <a:cs typeface="Calibri"/>
              </a:rPr>
              <a:t>Сохраняет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данные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в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MongoDB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каждую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минуту.</a:t>
            </a:r>
            <a:endParaRPr sz="17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639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700" spc="-5">
                <a:latin typeface="Calibri"/>
                <a:cs typeface="Calibri"/>
              </a:rPr>
              <a:t>Отображает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пользователю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все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приходящие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данные.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dirty="0" sz="3950" spc="15">
                <a:latin typeface="Calibri"/>
                <a:cs typeface="Calibri"/>
              </a:rPr>
              <a:t>Планы</a:t>
            </a:r>
            <a:r>
              <a:rPr dirty="0" sz="3950" spc="5">
                <a:latin typeface="Calibri"/>
                <a:cs typeface="Calibri"/>
              </a:rPr>
              <a:t> </a:t>
            </a:r>
            <a:r>
              <a:rPr dirty="0" sz="3950" spc="35">
                <a:latin typeface="Calibri"/>
                <a:cs typeface="Calibri"/>
              </a:rPr>
              <a:t>на</a:t>
            </a:r>
            <a:r>
              <a:rPr dirty="0" sz="3950" spc="-55">
                <a:latin typeface="Calibri"/>
                <a:cs typeface="Calibri"/>
              </a:rPr>
              <a:t> </a:t>
            </a:r>
            <a:r>
              <a:rPr dirty="0" sz="3950" spc="-10">
                <a:latin typeface="Calibri"/>
                <a:cs typeface="Calibri"/>
              </a:rPr>
              <a:t>будущее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43330" y="2283142"/>
            <a:ext cx="6205855" cy="2671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Запустить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модель</a:t>
            </a:r>
            <a:r>
              <a:rPr dirty="0" sz="2000" spc="10">
                <a:latin typeface="Calibri"/>
                <a:cs typeface="Calibri"/>
              </a:rPr>
              <a:t> с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помощью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TorchServe.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ibri"/>
                <a:cs typeface="Calibri"/>
              </a:rPr>
              <a:t>Допаршивание</a:t>
            </a:r>
            <a:r>
              <a:rPr dirty="0" sz="2000" spc="-10">
                <a:latin typeface="Calibri"/>
                <a:cs typeface="Calibri"/>
              </a:rPr>
              <a:t> пропущенного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временного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интервала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Calibri"/>
                <a:cs typeface="Calibri"/>
              </a:rPr>
              <a:t>Дообучение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модели.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Calibri"/>
                <a:cs typeface="Calibri"/>
              </a:rPr>
              <a:t>Управление </a:t>
            </a:r>
            <a:r>
              <a:rPr dirty="0" sz="2000" spc="-15">
                <a:latin typeface="Calibri"/>
                <a:cs typeface="Calibri"/>
              </a:rPr>
              <a:t>модельным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риском.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ibri"/>
                <a:cs typeface="Calibri"/>
              </a:rPr>
              <a:t>Визуализация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предсказания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модели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СПАСИБО</a:t>
            </a:r>
            <a:r>
              <a:rPr dirty="0" spc="-70"/>
              <a:t> </a:t>
            </a:r>
            <a:r>
              <a:rPr dirty="0" spc="25"/>
              <a:t>ЗА</a:t>
            </a:r>
            <a:r>
              <a:rPr dirty="0" spc="-60"/>
              <a:t> </a:t>
            </a:r>
            <a:r>
              <a:rPr dirty="0" spc="-5"/>
              <a:t>ВНИМАНИЕ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3714750" y="5524500"/>
            <a:ext cx="4762500" cy="28575"/>
          </a:xfrm>
          <a:custGeom>
            <a:avLst/>
            <a:gdLst/>
            <a:ahLst/>
            <a:cxnLst/>
            <a:rect l="l" t="t" r="r" b="b"/>
            <a:pathLst>
              <a:path w="4762500" h="28575">
                <a:moveTo>
                  <a:pt x="4762500" y="0"/>
                </a:moveTo>
                <a:lnTo>
                  <a:pt x="0" y="0"/>
                </a:lnTo>
                <a:lnTo>
                  <a:pt x="0" y="28575"/>
                </a:lnTo>
                <a:lnTo>
                  <a:pt x="4762500" y="28575"/>
                </a:lnTo>
                <a:lnTo>
                  <a:pt x="47625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dirty="0" sz="3950" spc="15">
                <a:latin typeface="Calibri"/>
                <a:cs typeface="Calibri"/>
              </a:rPr>
              <a:t>Описание</a:t>
            </a:r>
            <a:r>
              <a:rPr dirty="0" sz="3950" spc="-40">
                <a:latin typeface="Calibri"/>
                <a:cs typeface="Calibri"/>
              </a:rPr>
              <a:t> </a:t>
            </a:r>
            <a:r>
              <a:rPr dirty="0" sz="3950" spc="20">
                <a:latin typeface="Calibri"/>
                <a:cs typeface="Calibri"/>
              </a:rPr>
              <a:t>проекта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5387" y="2584830"/>
            <a:ext cx="9502140" cy="350710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5" b="1">
                <a:latin typeface="Calibri"/>
                <a:cs typeface="Calibri"/>
              </a:rPr>
              <a:t>Цель </a:t>
            </a:r>
            <a:r>
              <a:rPr dirty="0" sz="1850" spc="25" b="1">
                <a:latin typeface="Calibri"/>
                <a:cs typeface="Calibri"/>
              </a:rPr>
              <a:t>проекта:</a:t>
            </a:r>
            <a:r>
              <a:rPr dirty="0" sz="1850" spc="30" b="1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Разработка</a:t>
            </a:r>
            <a:r>
              <a:rPr dirty="0" sz="1850" spc="45">
                <a:latin typeface="Calibri"/>
                <a:cs typeface="Calibri"/>
              </a:rPr>
              <a:t> </a:t>
            </a:r>
            <a:r>
              <a:rPr dirty="0" sz="1850" spc="20">
                <a:latin typeface="Calibri"/>
                <a:cs typeface="Calibri"/>
              </a:rPr>
              <a:t>веб-приложения</a:t>
            </a:r>
            <a:r>
              <a:rPr dirty="0" sz="1850" spc="50">
                <a:latin typeface="Calibri"/>
                <a:cs typeface="Calibri"/>
              </a:rPr>
              <a:t> </a:t>
            </a:r>
            <a:r>
              <a:rPr dirty="0" sz="1850" spc="20">
                <a:latin typeface="Calibri"/>
                <a:cs typeface="Calibri"/>
              </a:rPr>
              <a:t>для</a:t>
            </a:r>
            <a:r>
              <a:rPr dirty="0" sz="1850" spc="55">
                <a:latin typeface="Calibri"/>
                <a:cs typeface="Calibri"/>
              </a:rPr>
              <a:t> </a:t>
            </a:r>
            <a:r>
              <a:rPr dirty="0" sz="1850" spc="20">
                <a:latin typeface="Calibri"/>
                <a:cs typeface="Calibri"/>
              </a:rPr>
              <a:t>прогнозирования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доходности</a:t>
            </a:r>
            <a:r>
              <a:rPr dirty="0" sz="1850">
                <a:latin typeface="Calibri"/>
                <a:cs typeface="Calibri"/>
              </a:rPr>
              <a:t> </a:t>
            </a:r>
            <a:r>
              <a:rPr dirty="0" sz="1850" spc="20">
                <a:latin typeface="Calibri"/>
                <a:cs typeface="Calibri"/>
              </a:rPr>
              <a:t>криптовалют.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50" spc="25" b="1">
                <a:latin typeface="Calibri"/>
                <a:cs typeface="Calibri"/>
              </a:rPr>
              <a:t>Основные</a:t>
            </a:r>
            <a:r>
              <a:rPr dirty="0" sz="1850" spc="-45" b="1">
                <a:latin typeface="Calibri"/>
                <a:cs typeface="Calibri"/>
              </a:rPr>
              <a:t> </a:t>
            </a:r>
            <a:r>
              <a:rPr dirty="0" sz="1850" spc="15" b="1">
                <a:latin typeface="Calibri"/>
                <a:cs typeface="Calibri"/>
              </a:rPr>
              <a:t>задачи: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850" spc="10">
                <a:latin typeface="Calibri"/>
                <a:cs typeface="Calibri"/>
              </a:rPr>
              <a:t>Сбор</a:t>
            </a:r>
            <a:r>
              <a:rPr dirty="0" sz="1850" spc="15">
                <a:latin typeface="Calibri"/>
                <a:cs typeface="Calibri"/>
              </a:rPr>
              <a:t> </a:t>
            </a:r>
            <a:r>
              <a:rPr dirty="0" sz="1850" spc="30">
                <a:latin typeface="Calibri"/>
                <a:cs typeface="Calibri"/>
              </a:rPr>
              <a:t>данных</a:t>
            </a:r>
            <a:r>
              <a:rPr dirty="0" sz="1850" spc="-3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о </a:t>
            </a:r>
            <a:r>
              <a:rPr dirty="0" sz="1850" spc="25">
                <a:latin typeface="Calibri"/>
                <a:cs typeface="Calibri"/>
              </a:rPr>
              <a:t>свечах</a:t>
            </a:r>
            <a:r>
              <a:rPr dirty="0" sz="1850" spc="-30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и</a:t>
            </a:r>
            <a:r>
              <a:rPr dirty="0" sz="1850" spc="6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списке</a:t>
            </a:r>
            <a:r>
              <a:rPr dirty="0" sz="1850" spc="65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ордеров</a:t>
            </a:r>
            <a:r>
              <a:rPr dirty="0" sz="1850" spc="35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криптовалют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850" spc="20">
                <a:latin typeface="Calibri"/>
                <a:cs typeface="Calibri"/>
              </a:rPr>
              <a:t>Агрегация</a:t>
            </a:r>
            <a:r>
              <a:rPr dirty="0" sz="1850" spc="-55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и</a:t>
            </a:r>
            <a:r>
              <a:rPr dirty="0" sz="1850" spc="50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построение</a:t>
            </a:r>
            <a:r>
              <a:rPr dirty="0" sz="1850" spc="50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признаков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850" spc="25">
                <a:latin typeface="Calibri"/>
                <a:cs typeface="Calibri"/>
              </a:rPr>
              <a:t>Выбор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целевой</a:t>
            </a:r>
            <a:r>
              <a:rPr dirty="0" sz="1850" spc="60">
                <a:latin typeface="Calibri"/>
                <a:cs typeface="Calibri"/>
              </a:rPr>
              <a:t> </a:t>
            </a:r>
            <a:r>
              <a:rPr dirty="0" sz="1850" spc="20">
                <a:latin typeface="Calibri"/>
                <a:cs typeface="Calibri"/>
              </a:rPr>
              <a:t>переменной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и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25">
                <a:latin typeface="Calibri"/>
                <a:cs typeface="Calibri"/>
              </a:rPr>
              <a:t>метрики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850" spc="25">
                <a:latin typeface="Calibri"/>
                <a:cs typeface="Calibri"/>
              </a:rPr>
              <a:t>Выбор</a:t>
            </a:r>
            <a:r>
              <a:rPr dirty="0" sz="1850" spc="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и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обучение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модели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850" spc="15">
                <a:latin typeface="Calibri"/>
                <a:cs typeface="Calibri"/>
              </a:rPr>
              <a:t>Реализация</a:t>
            </a:r>
            <a:r>
              <a:rPr dirty="0" sz="1850" spc="-5">
                <a:latin typeface="Calibri"/>
                <a:cs typeface="Calibri"/>
              </a:rPr>
              <a:t> </a:t>
            </a:r>
            <a:r>
              <a:rPr dirty="0" sz="1850" spc="20">
                <a:latin typeface="Calibri"/>
                <a:cs typeface="Calibri"/>
              </a:rPr>
              <a:t>веб-приложения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9070" y="647255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3950" spc="5">
                <a:latin typeface="Calibri"/>
                <a:cs typeface="Calibri"/>
              </a:rPr>
              <a:t>Целевая</a:t>
            </a:r>
            <a:r>
              <a:rPr dirty="0" sz="3950" spc="-70">
                <a:latin typeface="Calibri"/>
                <a:cs typeface="Calibri"/>
              </a:rPr>
              <a:t> </a:t>
            </a:r>
            <a:r>
              <a:rPr dirty="0" sz="3950" spc="20">
                <a:latin typeface="Calibri"/>
                <a:cs typeface="Calibri"/>
              </a:rPr>
              <a:t>переменная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6310" y="2163762"/>
            <a:ext cx="9850755" cy="365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Логарифмическая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доходность </a:t>
            </a:r>
            <a:r>
              <a:rPr dirty="0" sz="2400" spc="15">
                <a:latin typeface="Calibri"/>
                <a:cs typeface="Calibri"/>
              </a:rPr>
              <a:t>за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15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минут: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P(t)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—</a:t>
            </a:r>
            <a:r>
              <a:rPr dirty="0" sz="2400" spc="-5">
                <a:latin typeface="Calibri"/>
                <a:cs typeface="Calibri"/>
              </a:rPr>
              <a:t> цена </a:t>
            </a:r>
            <a:r>
              <a:rPr dirty="0" sz="2400" spc="-10">
                <a:latin typeface="Calibri"/>
                <a:cs typeface="Calibri"/>
              </a:rPr>
              <a:t>актива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5">
                <a:latin typeface="Calibri"/>
                <a:cs typeface="Calibri"/>
              </a:rPr>
              <a:t> момент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времени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20">
                <a:latin typeface="Calibri"/>
                <a:cs typeface="Calibri"/>
              </a:rPr>
              <a:t>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latin typeface="Calibri"/>
                <a:cs typeface="Calibri"/>
              </a:rPr>
              <a:t>Доходность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10">
                <a:latin typeface="Calibri"/>
                <a:cs typeface="Calibri"/>
              </a:rPr>
              <a:t> учётом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рыночного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сигнала: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M(t)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—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взвешенная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средняя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доходность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рынка: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Веса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5">
                <a:latin typeface="Calibri"/>
                <a:cs typeface="Calibri"/>
              </a:rPr>
              <a:t>активов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рассчитываются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по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их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рыночной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капитализации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(данные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из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00" spc="-10">
                <a:latin typeface="Calibri"/>
                <a:cs typeface="Calibri"/>
              </a:rPr>
              <a:t>Coingecko).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8450" y="2019300"/>
            <a:ext cx="2790825" cy="866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9804" y="3627559"/>
            <a:ext cx="3126195" cy="2802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0450" y="4229100"/>
            <a:ext cx="2028825" cy="4667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34575" y="3533775"/>
            <a:ext cx="1343025" cy="4286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109070" y="647255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dirty="0" sz="3950" spc="5">
                <a:latin typeface="Calibri"/>
                <a:cs typeface="Calibri"/>
              </a:rPr>
              <a:t>Метрика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4897" y="2461005"/>
            <a:ext cx="9940925" cy="2242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качестве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метрики </a:t>
            </a:r>
            <a:r>
              <a:rPr dirty="0" sz="2400" spc="5">
                <a:latin typeface="Calibri"/>
                <a:cs typeface="Calibri"/>
              </a:rPr>
              <a:t>была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выбрана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Корреляция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Пирсона:</a:t>
            </a:r>
            <a:endParaRPr sz="2400">
              <a:latin typeface="Calibri"/>
              <a:cs typeface="Calibri"/>
            </a:endParaRPr>
          </a:p>
          <a:p>
            <a:pPr marL="1310640">
              <a:lnSpc>
                <a:spcPct val="100000"/>
              </a:lnSpc>
              <a:spcBef>
                <a:spcPts val="2000"/>
              </a:spcBef>
            </a:pPr>
            <a:r>
              <a:rPr dirty="0" sz="2400">
                <a:latin typeface="Calibri"/>
                <a:cs typeface="Calibri"/>
              </a:rPr>
              <a:t>—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ковариация</a:t>
            </a:r>
            <a:r>
              <a:rPr dirty="0" sz="2400" spc="-10">
                <a:latin typeface="Calibri"/>
                <a:cs typeface="Calibri"/>
              </a:rPr>
              <a:t> между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истинными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предсказанными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значениями.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latin typeface="Calibri"/>
                <a:cs typeface="Calibri"/>
              </a:rPr>
              <a:t>Данная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метрика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полезна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тем,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что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нормализует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ковариацию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устраняет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00" spc="-10">
                <a:latin typeface="Calibri"/>
                <a:cs typeface="Calibri"/>
              </a:rPr>
              <a:t>влияние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масштаба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выбросов.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0328" y="2410082"/>
            <a:ext cx="1562889" cy="6066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5" y="3162300"/>
            <a:ext cx="1085850" cy="2857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09070" y="647255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dirty="0" sz="3950" spc="15">
                <a:latin typeface="Calibri"/>
                <a:cs typeface="Calibri"/>
              </a:rPr>
              <a:t>Данные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4105" y="2135187"/>
            <a:ext cx="9929495" cy="42856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5" b="1">
                <a:latin typeface="Calibri"/>
                <a:cs typeface="Calibri"/>
              </a:rPr>
              <a:t>Сбор</a:t>
            </a:r>
            <a:r>
              <a:rPr dirty="0" sz="1700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даннх:</a:t>
            </a:r>
            <a:r>
              <a:rPr dirty="0" sz="1700" b="1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Октябрь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2023</a:t>
            </a:r>
            <a:r>
              <a:rPr dirty="0" sz="1700" spc="10">
                <a:latin typeface="Calibri"/>
                <a:cs typeface="Calibri"/>
              </a:rPr>
              <a:t> –</a:t>
            </a:r>
            <a:r>
              <a:rPr dirty="0" sz="1700" spc="-5">
                <a:latin typeface="Calibri"/>
                <a:cs typeface="Calibri"/>
              </a:rPr>
              <a:t> Октябрь</a:t>
            </a:r>
            <a:r>
              <a:rPr dirty="0" sz="1700">
                <a:latin typeface="Calibri"/>
                <a:cs typeface="Calibri"/>
              </a:rPr>
              <a:t> 2024.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700" spc="-10" b="1">
                <a:latin typeface="Calibri"/>
                <a:cs typeface="Calibri"/>
              </a:rPr>
              <a:t>Используемые</a:t>
            </a:r>
            <a:r>
              <a:rPr dirty="0" sz="1700" spc="-70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API: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52705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dirty="0" sz="1700">
                <a:latin typeface="Calibri"/>
                <a:cs typeface="Calibri"/>
              </a:rPr>
              <a:t>Binance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API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—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данные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о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свечах;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527050" indent="-286385">
              <a:lnSpc>
                <a:spcPct val="100000"/>
              </a:lnSpc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dirty="0" sz="1700">
                <a:latin typeface="Calibri"/>
                <a:cs typeface="Calibri"/>
              </a:rPr>
              <a:t>Coin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API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—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данные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о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списке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ордеров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(50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заявок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на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покупку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и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продажу).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50900"/>
              </a:lnSpc>
              <a:spcBef>
                <a:spcPts val="975"/>
              </a:spcBef>
            </a:pPr>
            <a:r>
              <a:rPr dirty="0" sz="1700" spc="-5" b="1">
                <a:latin typeface="Calibri"/>
                <a:cs typeface="Calibri"/>
              </a:rPr>
              <a:t>Криптовалюты:</a:t>
            </a:r>
            <a:r>
              <a:rPr dirty="0" sz="1700" b="1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11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популярных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валют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(BTCUSDT,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SOLUSDT,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BNBUSDT,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AVAXUSDT,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ETHUSDT,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5">
                <a:latin typeface="Calibri"/>
                <a:cs typeface="Calibri"/>
              </a:rPr>
              <a:t>LTCUSDT,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TRXUSDT,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XLMUSDT,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ADAUSDT,</a:t>
            </a:r>
            <a:r>
              <a:rPr dirty="0" sz="1700" spc="-7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MKRUSDT,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DOGEUSDT.)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1">
                <a:latin typeface="Calibri"/>
                <a:cs typeface="Calibri"/>
              </a:rPr>
              <a:t>Формат</a:t>
            </a:r>
            <a:r>
              <a:rPr dirty="0" sz="1700" spc="-40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данных: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lvl="1" marL="641985" indent="-286385">
              <a:lnSpc>
                <a:spcPct val="100000"/>
              </a:lnSpc>
              <a:buFont typeface="Arial MT"/>
              <a:buChar char="•"/>
              <a:tabLst>
                <a:tab pos="641350" algn="l"/>
                <a:tab pos="641985" algn="l"/>
              </a:tabLst>
            </a:pPr>
            <a:r>
              <a:rPr dirty="0" sz="1700" spc="-5">
                <a:latin typeface="Calibri"/>
                <a:cs typeface="Calibri"/>
              </a:rPr>
              <a:t>Свечи: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временные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ряды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с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минутным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интервалом.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lvl="1" marL="641985" indent="-286385">
              <a:lnSpc>
                <a:spcPct val="100000"/>
              </a:lnSpc>
              <a:buFont typeface="Arial MT"/>
              <a:buChar char="•"/>
              <a:tabLst>
                <a:tab pos="641350" algn="l"/>
                <a:tab pos="641985" algn="l"/>
              </a:tabLst>
            </a:pPr>
            <a:r>
              <a:rPr dirty="0" sz="1700">
                <a:latin typeface="Calibri"/>
                <a:cs typeface="Calibri"/>
              </a:rPr>
              <a:t>Список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ордеров:</a:t>
            </a:r>
            <a:r>
              <a:rPr dirty="0" sz="1700" spc="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поминутные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данные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о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50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заявках </a:t>
            </a:r>
            <a:r>
              <a:rPr dirty="0" sz="1700">
                <a:latin typeface="Calibri"/>
                <a:cs typeface="Calibri"/>
              </a:rPr>
              <a:t>на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покупку/продажу.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9070" y="647255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dirty="0" sz="3950" spc="20">
                <a:latin typeface="Calibri"/>
                <a:cs typeface="Calibri"/>
              </a:rPr>
              <a:t>Выбор</a:t>
            </a:r>
            <a:r>
              <a:rPr dirty="0" sz="3950" spc="-60">
                <a:latin typeface="Calibri"/>
                <a:cs typeface="Calibri"/>
              </a:rPr>
              <a:t> </a:t>
            </a:r>
            <a:r>
              <a:rPr dirty="0" sz="3950" spc="-10">
                <a:latin typeface="Calibri"/>
                <a:cs typeface="Calibri"/>
              </a:rPr>
              <a:t>модели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Рассмотренные </a:t>
            </a:r>
            <a:r>
              <a:rPr dirty="0" spc="-20"/>
              <a:t>модели:</a:t>
            </a:r>
          </a:p>
          <a:p>
            <a:pPr marL="98425">
              <a:lnSpc>
                <a:spcPct val="100000"/>
              </a:lnSpc>
              <a:spcBef>
                <a:spcPts val="50"/>
              </a:spcBef>
            </a:pPr>
            <a:endParaRPr sz="1700"/>
          </a:p>
          <a:p>
            <a:pPr marL="568325" indent="-229870">
              <a:lnSpc>
                <a:spcPct val="100000"/>
              </a:lnSpc>
              <a:buFont typeface="Arial MT"/>
              <a:buChar char="•"/>
              <a:tabLst>
                <a:tab pos="568325" algn="l"/>
                <a:tab pos="568960" algn="l"/>
              </a:tabLst>
            </a:pPr>
            <a:r>
              <a:rPr dirty="0" spc="-15" b="0">
                <a:latin typeface="Calibri"/>
                <a:cs typeface="Calibri"/>
              </a:rPr>
              <a:t>Бустинг.</a:t>
            </a:r>
          </a:p>
          <a:p>
            <a:pPr marL="98425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568325" indent="-229870">
              <a:lnSpc>
                <a:spcPct val="100000"/>
              </a:lnSpc>
              <a:buFont typeface="Arial MT"/>
              <a:buChar char="•"/>
              <a:tabLst>
                <a:tab pos="568325" algn="l"/>
                <a:tab pos="568960" algn="l"/>
              </a:tabLst>
            </a:pPr>
            <a:r>
              <a:rPr dirty="0" b="0">
                <a:latin typeface="Calibri"/>
                <a:cs typeface="Calibri"/>
              </a:rPr>
              <a:t>Линейная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регрессия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+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бустинг</a:t>
            </a:r>
          </a:p>
          <a:p>
            <a:pPr marL="98425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568325" indent="-229870">
              <a:lnSpc>
                <a:spcPct val="100000"/>
              </a:lnSpc>
              <a:buFont typeface="Arial MT"/>
              <a:buChar char="•"/>
              <a:tabLst>
                <a:tab pos="568325" algn="l"/>
                <a:tab pos="568960" algn="l"/>
              </a:tabLst>
            </a:pPr>
            <a:r>
              <a:rPr dirty="0" spc="-30" b="0">
                <a:latin typeface="Calibri"/>
                <a:cs typeface="Calibri"/>
              </a:rPr>
              <a:t>Temporal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Fusion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Transformer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(TFT).</a:t>
            </a:r>
          </a:p>
          <a:p>
            <a:pPr marL="98425"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</a:pPr>
            <a:r>
              <a:rPr dirty="0" spc="-15"/>
              <a:t>Итоговая</a:t>
            </a:r>
            <a:r>
              <a:rPr dirty="0" spc="45"/>
              <a:t> </a:t>
            </a:r>
            <a:r>
              <a:rPr dirty="0" spc="-20"/>
              <a:t>модель:</a:t>
            </a:r>
            <a:r>
              <a:rPr dirty="0" spc="10"/>
              <a:t> </a:t>
            </a:r>
            <a:r>
              <a:rPr dirty="0" spc="-30" b="0">
                <a:latin typeface="Calibri"/>
                <a:cs typeface="Calibri"/>
              </a:rPr>
              <a:t>Temporal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Fusion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Transformer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(TFT).</a:t>
            </a:r>
          </a:p>
          <a:p>
            <a:pPr marL="111125" marR="5080">
              <a:lnSpc>
                <a:spcPct val="149500"/>
              </a:lnSpc>
              <a:spcBef>
                <a:spcPts val="975"/>
              </a:spcBef>
            </a:pPr>
            <a:r>
              <a:rPr dirty="0" spc="10" b="0">
                <a:latin typeface="Calibri"/>
                <a:cs typeface="Calibri"/>
              </a:rPr>
              <a:t>Эта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модель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позволяет</a:t>
            </a:r>
            <a:r>
              <a:rPr dirty="0" spc="7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прогнозировать</a:t>
            </a:r>
            <a:r>
              <a:rPr dirty="0" spc="7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доверительные</a:t>
            </a:r>
            <a:r>
              <a:rPr dirty="0" spc="3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интервалы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для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будущих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значений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временных </a:t>
            </a:r>
            <a:r>
              <a:rPr dirty="0" spc="-39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рядов,</a:t>
            </a:r>
            <a:r>
              <a:rPr dirty="0" spc="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а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также</a:t>
            </a:r>
            <a:r>
              <a:rPr dirty="0" spc="3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использовать</a:t>
            </a:r>
            <a:r>
              <a:rPr dirty="0" spc="6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как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категориальные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так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и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количественные</a:t>
            </a:r>
            <a:r>
              <a:rPr dirty="0" spc="3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признаки.</a:t>
            </a:r>
          </a:p>
          <a:p>
            <a:pPr marL="111125" marR="687705">
              <a:lnSpc>
                <a:spcPct val="149500"/>
              </a:lnSpc>
              <a:spcBef>
                <a:spcPts val="1055"/>
              </a:spcBef>
            </a:pPr>
            <a:r>
              <a:rPr dirty="0" spc="-15" b="0">
                <a:latin typeface="Calibri"/>
                <a:cs typeface="Calibri"/>
              </a:rPr>
              <a:t>Гиперпараметры</a:t>
            </a:r>
            <a:r>
              <a:rPr dirty="0" spc="35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для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модели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были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подобраны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с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помощью</a:t>
            </a:r>
            <a:r>
              <a:rPr dirty="0" spc="4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Optuna,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для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оптимизации</a:t>
            </a:r>
            <a:r>
              <a:rPr dirty="0" spc="4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метрики </a:t>
            </a:r>
            <a:r>
              <a:rPr dirty="0" spc="-39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Корреляции </a:t>
            </a:r>
            <a:r>
              <a:rPr dirty="0" b="0">
                <a:latin typeface="Calibri"/>
                <a:cs typeface="Calibri"/>
              </a:rPr>
              <a:t>Пирсона.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09070" y="647255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917" y="0"/>
            <a:ext cx="11263630" cy="6229350"/>
            <a:chOff x="542917" y="0"/>
            <a:chExt cx="11263630" cy="6229350"/>
          </a:xfrm>
        </p:grpSpPr>
        <p:sp>
          <p:nvSpPr>
            <p:cNvPr id="3" name="object 3"/>
            <p:cNvSpPr/>
            <p:nvPr/>
          </p:nvSpPr>
          <p:spPr>
            <a:xfrm>
              <a:off x="566737" y="4825"/>
              <a:ext cx="11163300" cy="2019300"/>
            </a:xfrm>
            <a:custGeom>
              <a:avLst/>
              <a:gdLst/>
              <a:ahLst/>
              <a:cxnLst/>
              <a:rect l="l" t="t" r="r" b="b"/>
              <a:pathLst>
                <a:path w="11163300" h="2019300">
                  <a:moveTo>
                    <a:pt x="0" y="2019300"/>
                  </a:moveTo>
                  <a:lnTo>
                    <a:pt x="11163300" y="2019300"/>
                  </a:lnTo>
                  <a:lnTo>
                    <a:pt x="11163300" y="0"/>
                  </a:lnTo>
                  <a:lnTo>
                    <a:pt x="0" y="0"/>
                  </a:lnTo>
                  <a:lnTo>
                    <a:pt x="0" y="2019300"/>
                  </a:lnTo>
                  <a:close/>
                </a:path>
              </a:pathLst>
            </a:custGeom>
            <a:ln w="952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1500" y="0"/>
              <a:ext cx="11153775" cy="2009775"/>
            </a:xfrm>
            <a:custGeom>
              <a:avLst/>
              <a:gdLst/>
              <a:ahLst/>
              <a:cxnLst/>
              <a:rect l="l" t="t" r="r" b="b"/>
              <a:pathLst>
                <a:path w="11153775" h="2009775">
                  <a:moveTo>
                    <a:pt x="11153775" y="0"/>
                  </a:moveTo>
                  <a:lnTo>
                    <a:pt x="0" y="0"/>
                  </a:lnTo>
                  <a:lnTo>
                    <a:pt x="0" y="2009775"/>
                  </a:lnTo>
                  <a:lnTo>
                    <a:pt x="11153775" y="2009775"/>
                  </a:lnTo>
                  <a:lnTo>
                    <a:pt x="11153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52400"/>
              <a:ext cx="11153775" cy="60769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109070" y="647255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dirty="0" sz="3950" spc="-35">
                <a:latin typeface="Calibri"/>
                <a:cs typeface="Calibri"/>
              </a:rPr>
              <a:t>Temporal </a:t>
            </a:r>
            <a:r>
              <a:rPr dirty="0" sz="3950" spc="20">
                <a:latin typeface="Calibri"/>
                <a:cs typeface="Calibri"/>
              </a:rPr>
              <a:t>Fusion</a:t>
            </a:r>
            <a:r>
              <a:rPr dirty="0" sz="3950" spc="-20">
                <a:latin typeface="Calibri"/>
                <a:cs typeface="Calibri"/>
              </a:rPr>
              <a:t> </a:t>
            </a:r>
            <a:r>
              <a:rPr dirty="0" sz="3950" spc="-25">
                <a:latin typeface="Calibri"/>
                <a:cs typeface="Calibri"/>
              </a:rPr>
              <a:t>Transformer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2247900"/>
            <a:ext cx="5524500" cy="4088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2222" y="2247900"/>
            <a:ext cx="5463527" cy="40883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09070" y="647255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/>
          <a:ln w="9525">
            <a:solidFill>
              <a:srgbClr val="E0E0E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dirty="0" sz="3950" spc="20">
                <a:latin typeface="Calibri"/>
                <a:cs typeface="Calibri"/>
              </a:rPr>
              <a:t>Ограничения</a:t>
            </a:r>
            <a:r>
              <a:rPr dirty="0" sz="3950" spc="-40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API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5387" y="2180907"/>
            <a:ext cx="4839970" cy="412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Ограничение Binance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API: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20">
                <a:latin typeface="Calibri"/>
                <a:cs typeface="Calibri"/>
              </a:rPr>
              <a:t>До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1000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свечей </a:t>
            </a:r>
            <a:r>
              <a:rPr dirty="0" sz="1800" spc="-5">
                <a:latin typeface="Calibri"/>
                <a:cs typeface="Calibri"/>
              </a:rPr>
              <a:t>за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запрос.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5">
                <a:latin typeface="Calibri"/>
                <a:cs typeface="Calibri"/>
              </a:rPr>
              <a:t>6000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весов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в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минуту.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Calibri"/>
                <a:cs typeface="Calibri"/>
              </a:rPr>
              <a:t>Вес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одного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запроса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свечей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Calibri"/>
                <a:cs typeface="Calibri"/>
              </a:rPr>
              <a:t>Вес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одного</a:t>
            </a:r>
            <a:r>
              <a:rPr dirty="0" sz="1800">
                <a:latin typeface="Calibri"/>
                <a:cs typeface="Calibri"/>
              </a:rPr>
              <a:t> запроса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списка</a:t>
            </a:r>
            <a:r>
              <a:rPr dirty="0" sz="1850" spc="-55">
                <a:latin typeface="Calibri"/>
                <a:cs typeface="Calibri"/>
              </a:rPr>
              <a:t> </a:t>
            </a:r>
            <a:r>
              <a:rPr dirty="0" sz="1850" spc="20">
                <a:latin typeface="Calibri"/>
                <a:cs typeface="Calibri"/>
              </a:rPr>
              <a:t>ордеров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25.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Ограничение </a:t>
            </a:r>
            <a:r>
              <a:rPr dirty="0" sz="1800" spc="-15" b="1">
                <a:latin typeface="Calibri"/>
                <a:cs typeface="Calibri"/>
              </a:rPr>
              <a:t>Coin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API: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45">
                <a:latin typeface="Calibri"/>
                <a:cs typeface="Calibri"/>
              </a:rPr>
              <a:t>Только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посекундные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данные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списка</a:t>
            </a:r>
            <a:r>
              <a:rPr dirty="0" sz="1850" spc="-45">
                <a:latin typeface="Calibri"/>
                <a:cs typeface="Calibri"/>
              </a:rPr>
              <a:t> </a:t>
            </a:r>
            <a:r>
              <a:rPr dirty="0" sz="1850" spc="20">
                <a:latin typeface="Calibri"/>
                <a:cs typeface="Calibri"/>
              </a:rPr>
              <a:t>ордеров</a:t>
            </a:r>
            <a:r>
              <a:rPr dirty="0" sz="1800" spc="2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Calibri"/>
                <a:cs typeface="Calibri"/>
              </a:rPr>
              <a:t>Ограничения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на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количество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запросов.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2024-11-18T10:16:46Z</dcterms:created>
  <dcterms:modified xsi:type="dcterms:W3CDTF">2024-11-18T10:16:46Z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LastSaved">
    <vt:filetime>2024-11-18T00:00:00Z</vt:filetime>
  </property>
</Properties>
</file>