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Spectral"/>
      <p:regular r:id="rId30"/>
      <p:bold r:id="rId31"/>
      <p:italic r:id="rId32"/>
      <p:boldItalic r:id="rId33"/>
    </p:embeddedFont>
    <p:embeddedFont>
      <p:font typeface="Old Standard TT"/>
      <p:regular r:id="rId34"/>
      <p:bold r:id="rId35"/>
      <p: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79E0A3-8D13-426A-BBA3-123288F6480D}">
  <a:tblStyle styleId="{E179E0A3-8D13-426A-BBA3-123288F648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pectral-bold.fntdata"/><Relationship Id="rId30" Type="http://schemas.openxmlformats.org/officeDocument/2006/relationships/font" Target="fonts/Spectral-regular.fntdata"/><Relationship Id="rId11" Type="http://schemas.openxmlformats.org/officeDocument/2006/relationships/slide" Target="slides/slide5.xml"/><Relationship Id="rId33" Type="http://schemas.openxmlformats.org/officeDocument/2006/relationships/font" Target="fonts/Spectral-boldItalic.fntdata"/><Relationship Id="rId10" Type="http://schemas.openxmlformats.org/officeDocument/2006/relationships/slide" Target="slides/slide4.xml"/><Relationship Id="rId32" Type="http://schemas.openxmlformats.org/officeDocument/2006/relationships/font" Target="fonts/Spectral-italic.fntdata"/><Relationship Id="rId13" Type="http://schemas.openxmlformats.org/officeDocument/2006/relationships/slide" Target="slides/slide7.xml"/><Relationship Id="rId35" Type="http://schemas.openxmlformats.org/officeDocument/2006/relationships/font" Target="fonts/OldStandardTT-bold.fntdata"/><Relationship Id="rId12" Type="http://schemas.openxmlformats.org/officeDocument/2006/relationships/slide" Target="slides/slide6.xml"/><Relationship Id="rId34" Type="http://schemas.openxmlformats.org/officeDocument/2006/relationships/font" Target="fonts/OldStandardTT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ldStandardTT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mi.cl/pmi/columna-referentes-como-escribir-buenos-requerimientos/" TargetMode="External"/><Relationship Id="rId3" Type="http://schemas.openxmlformats.org/officeDocument/2006/relationships/hyperlink" Target="https://www.northware.mx/blog/tecnicas-efectivas-para-la-toma-de-requerimientos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juegosrobotica.es/diagrama-de-flujo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elsaber21.com/comparacion-de-python-con-otros-lenguajes-de-programacion" TargetMode="External"/><Relationship Id="rId3" Type="http://schemas.openxmlformats.org/officeDocument/2006/relationships/hyperlink" Target="https://www.mundoposgrado.com/los-10-lenguajes-de-programacion-mas-demandados-para-aprender-en-2021/" TargetMode="External"/><Relationship Id="rId4" Type="http://schemas.openxmlformats.org/officeDocument/2006/relationships/hyperlink" Target="https://www.zoomtecnologico.com/2021/07/23/python-lenguaje-programacion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lopezbriega.github.io/blog/2015/02/01/programacion-funcional-con-python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6562438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6562438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6562438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6562438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72058d6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72058d6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65624383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65624383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https://www.pmi.cl/pmi/columna-referentes-como-escribir-buenos-requerimientos/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https://www.northware.mx/blog/tecnicas-efectivas-para-la-toma-de-requerimientos/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5A5A5A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TRAZABILIDAD. La trazabilidad debe comprender todo el ciclo de vida del proyecto. Esto mitigará el impacto de posibles cambios en cualquiera de las fases del ciclo de vida.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764d444f6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764d444f6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6643daf7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6643daf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https://juegosrobotica.es/diagrama-de-flujo/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764d444f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764d444f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840f8b5f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840f8b5f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840f8b5f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840f8b5f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Foto: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https://www.elsaber21.com/comparacion-de-python-con-otros-lenguajes-de-programacion</a:t>
            </a:r>
            <a:br>
              <a:rPr lang="es"/>
            </a:br>
            <a:r>
              <a:rPr lang="es"/>
              <a:t>Comparacion: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https://www.mundoposgrado.com/los-10-lenguajes-de-programacion-mas-demandados-para-aprender-en-2021/</a:t>
            </a:r>
            <a:r>
              <a:rPr lang="es"/>
              <a:t> </a:t>
            </a:r>
            <a:br>
              <a:rPr lang="es"/>
            </a:br>
            <a:r>
              <a:rPr lang="es"/>
              <a:t>Noticia: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https://www.zoomtecnologico.com/2021/07/23/python-lenguaje-programacion/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635434d6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635434d6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635434d6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635434d6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635434d6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635434d6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 es un lenguaje de programación </a:t>
            </a:r>
            <a:r>
              <a:rPr b="1" lang="es"/>
              <a:t>multiparadigma</a:t>
            </a:r>
            <a:r>
              <a:rPr lang="es"/>
              <a:t>. Esto significa que más que forzar a los programadores a adoptar un estilo particular de programación, permite varios estilos: programación orientada a objetos, programación imperativa y programación funcional.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Paradigmas explicacion: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https://relopezbriega.github.io/blog/2015/02/01/programacion-funcional-con-python/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64c2971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64c2971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64c2971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64c2971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b="1"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75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just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just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○"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indent="-317500" lvl="2" marL="1371600" algn="just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■"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indent="-317500" lvl="3" marL="1828800" algn="just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indent="-317500" lvl="4" marL="2286000" algn="just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○"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indent="-317500" lvl="5" marL="2743200" algn="just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■"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indent="-317500" lvl="6" marL="3200400" algn="just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indent="-317500" lvl="7" marL="3657600" algn="just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○"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indent="-317500" lvl="8" marL="4114800" algn="just"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■"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ectral"/>
              <a:buNone/>
              <a:defRPr sz="3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ectral"/>
              <a:buChar char="●"/>
              <a:defRPr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-scm.com/" TargetMode="External"/><Relationship Id="rId4" Type="http://schemas.openxmlformats.org/officeDocument/2006/relationships/hyperlink" Target="https://github.com/" TargetMode="External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hyperlink" Target="https://colab.research.google.com/drive/1a4TLbArEfirSj0UZ4g6bCtML30vcMrpd?authuser=3#scrollTo=_MrVaVRmSVgt&amp;line=1&amp;uniqifier=1" TargetMode="External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ites.google.com/site/edatosubo/4-estructura-de-datos-dinamicas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hyperlink" Target="https://colab.research.google.com/drive/1a4TLbArEfirSj0UZ4g6bCtML30vcMrpd?authuser=3#scrollTo=AAAgUC4zqpCH" TargetMode="External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juegosrobotica.es/diagrama-de-flujo/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X7_gKpvt1CxwaKI3Y4YwILwi0jgLL4lA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conogasi.org/articulos/lenguaje-de-programacion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M0vBoBqqjr0" TargetMode="External"/><Relationship Id="rId4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neurohive.io/en/news/facebook-s-transcoder-ai-translates-code-between-c-java-and-python/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de.visualstudio.com/" TargetMode="External"/><Relationship Id="rId4" Type="http://schemas.openxmlformats.org/officeDocument/2006/relationships/hyperlink" Target="https://www.python.org/" TargetMode="External"/><Relationship Id="rId5" Type="http://schemas.openxmlformats.org/officeDocument/2006/relationships/hyperlink" Target="https://colab.research.google.com/" TargetMode="External"/><Relationship Id="rId6" Type="http://schemas.openxmlformats.org/officeDocument/2006/relationships/hyperlink" Target="https://www.jetbrains.com/es-es/pycharm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992900"/>
            <a:ext cx="8118600" cy="11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Spectral"/>
                <a:ea typeface="Spectral"/>
                <a:cs typeface="Spectral"/>
                <a:sym typeface="Spectral"/>
              </a:rPr>
              <a:t>Introducción a la programación</a:t>
            </a:r>
            <a:r>
              <a:rPr lang="es"/>
              <a:t>,</a:t>
            </a:r>
            <a:r>
              <a:rPr lang="es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s"/>
              <a:t>P</a:t>
            </a:r>
            <a:r>
              <a:rPr lang="es">
                <a:latin typeface="Spectral"/>
                <a:ea typeface="Spectral"/>
                <a:cs typeface="Spectral"/>
                <a:sym typeface="Spectral"/>
              </a:rPr>
              <a:t>ython e IDE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679500"/>
            <a:ext cx="8118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Bosack, Federico	</a:t>
            </a:r>
            <a:endParaRPr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512700" y="322325"/>
            <a:ext cx="8256900" cy="1342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100"/>
              <a:t>Algoritmos y Estructura de Datos I</a:t>
            </a:r>
            <a:endParaRPr b="1" sz="5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512700" y="4136700"/>
            <a:ext cx="81186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federicobosack@iresm.edu.ar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75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de versiones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8731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uFill>
                  <a:noFill/>
                </a:uFill>
                <a:hlinkClick r:id="rId3"/>
              </a:rPr>
              <a:t>Git</a:t>
            </a:r>
            <a:endParaRPr b="1" sz="2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un software que realiza un seguimiento de los cambios, especialmente cambios en texto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Sistema de control de Versiones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500">
                <a:uFill>
                  <a:noFill/>
                </a:uFill>
                <a:hlinkClick r:id="rId4"/>
              </a:rPr>
              <a:t>GitHub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GitHub facilita la colaboración con git.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una plataforma que puede mantener repositorios de código en almacenamiento basado en la nube.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1825" y="3532075"/>
            <a:ext cx="2559076" cy="14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275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 Que es un </a:t>
            </a:r>
            <a:r>
              <a:rPr lang="es"/>
              <a:t>Algoritmo?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71600"/>
            <a:ext cx="8520600" cy="16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Conjunto de instrucciones definidas, ordenadas y acotadas para </a:t>
            </a:r>
            <a:r>
              <a:rPr b="1" lang="es"/>
              <a:t>resolver un problema</a:t>
            </a:r>
            <a:r>
              <a:rPr lang="es"/>
              <a:t> o realizar una tarea.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 un estado </a:t>
            </a:r>
            <a:r>
              <a:rPr b="1" lang="es"/>
              <a:t>inicial </a:t>
            </a:r>
            <a:r>
              <a:rPr lang="es"/>
              <a:t>y una </a:t>
            </a:r>
            <a:r>
              <a:rPr b="1" lang="es"/>
              <a:t>entrada </a:t>
            </a:r>
            <a:r>
              <a:rPr lang="es"/>
              <a:t>siguiendo las instrucciones del algoritmo se llega a una </a:t>
            </a:r>
            <a:r>
              <a:rPr b="1" lang="es"/>
              <a:t>solución.</a:t>
            </a:r>
            <a:endParaRPr b="1"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52901" l="0" r="0" t="0"/>
          <a:stretch/>
        </p:blipFill>
        <p:spPr>
          <a:xfrm>
            <a:off x="2249488" y="2793400"/>
            <a:ext cx="4645024" cy="198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5282" y="4176568"/>
            <a:ext cx="781075" cy="7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275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s"/>
              <a:t>¿ Que es un Estructura de datos?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Son una </a:t>
            </a:r>
            <a:r>
              <a:rPr lang="es"/>
              <a:t>forma de </a:t>
            </a:r>
            <a:r>
              <a:rPr b="1" lang="es"/>
              <a:t>organizar los datos</a:t>
            </a:r>
            <a:r>
              <a:rPr lang="es"/>
              <a:t> en la computadora, de tal manera que nos permita realizar unas operaciones con ellas de forma muy </a:t>
            </a:r>
            <a:r>
              <a:rPr b="1" lang="es"/>
              <a:t>eficiente</a:t>
            </a:r>
            <a:r>
              <a:rPr lang="es"/>
              <a:t>.</a:t>
            </a:r>
            <a:endParaRPr/>
          </a:p>
        </p:txBody>
      </p:sp>
      <p:pic>
        <p:nvPicPr>
          <p:cNvPr id="138" name="Google Shape;138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013" y="2102474"/>
            <a:ext cx="4157975" cy="276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275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de software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888325"/>
            <a:ext cx="5637600" cy="25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</a:t>
            </a:r>
            <a:r>
              <a:rPr lang="es"/>
              <a:t>on las </a:t>
            </a:r>
            <a:r>
              <a:rPr b="1" lang="es"/>
              <a:t>necesidades </a:t>
            </a:r>
            <a:r>
              <a:rPr lang="es"/>
              <a:t>de los Stakeholders que requiere </a:t>
            </a:r>
            <a:r>
              <a:rPr b="1" lang="es"/>
              <a:t>que el Sistema deba de cumplir de manera Satisfactoria</a:t>
            </a:r>
            <a:r>
              <a:rPr lang="es"/>
              <a:t>.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Definen las funciones que el sistema será capaz de realizar, describen las transformaciones que el sistema realiza sobre las </a:t>
            </a:r>
            <a:r>
              <a:rPr b="1" lang="es"/>
              <a:t>entradas </a:t>
            </a:r>
            <a:r>
              <a:rPr lang="es"/>
              <a:t>para producir </a:t>
            </a:r>
            <a:r>
              <a:rPr b="1" lang="es"/>
              <a:t>salidas</a:t>
            </a:r>
            <a:r>
              <a:rPr lang="es"/>
              <a:t>.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Un buen requerimiento especifica algo (o una funcionalidad) que es </a:t>
            </a:r>
            <a:r>
              <a:rPr b="1" lang="es"/>
              <a:t>necesario</a:t>
            </a:r>
            <a:r>
              <a:rPr lang="es"/>
              <a:t>, </a:t>
            </a:r>
            <a:r>
              <a:rPr b="1" lang="es"/>
              <a:t>verificable </a:t>
            </a:r>
            <a:r>
              <a:rPr lang="es"/>
              <a:t>y </a:t>
            </a:r>
            <a:r>
              <a:rPr b="1" lang="es"/>
              <a:t>alcanzable</a:t>
            </a:r>
            <a:r>
              <a:rPr lang="es"/>
              <a:t>, así como también claro, </a:t>
            </a:r>
            <a:r>
              <a:rPr b="1" lang="es"/>
              <a:t>no ambiguo </a:t>
            </a:r>
            <a:r>
              <a:rPr lang="es"/>
              <a:t>y </a:t>
            </a:r>
            <a:r>
              <a:rPr b="1" lang="es"/>
              <a:t>trazable</a:t>
            </a:r>
            <a:r>
              <a:rPr lang="es"/>
              <a:t>.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300" y="888325"/>
            <a:ext cx="3228550" cy="32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5282" y="4176568"/>
            <a:ext cx="781075" cy="7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275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y diseño de un software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71600"/>
            <a:ext cx="8520600" cy="23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s"/>
              <a:t>R</a:t>
            </a:r>
            <a:r>
              <a:rPr b="1" lang="es"/>
              <a:t>efinar </a:t>
            </a:r>
            <a:r>
              <a:rPr lang="es"/>
              <a:t>y </a:t>
            </a:r>
            <a:r>
              <a:rPr b="1" lang="es"/>
              <a:t>analizar </a:t>
            </a:r>
            <a:r>
              <a:rPr lang="es"/>
              <a:t>los requerimientos.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Traducir a</a:t>
            </a:r>
            <a:r>
              <a:rPr b="1" lang="es"/>
              <a:t> lenguaje técnico</a:t>
            </a:r>
            <a:r>
              <a:rPr lang="es"/>
              <a:t> los requerimientos.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s"/>
              <a:t>Plantear un modelo lógico.</a:t>
            </a:r>
            <a:r>
              <a:rPr lang="es"/>
              <a:t> A partir de un modelo del problema ya sea un </a:t>
            </a:r>
            <a:r>
              <a:rPr b="1" lang="es"/>
              <a:t>diagrama de flujo </a:t>
            </a:r>
            <a:r>
              <a:rPr lang="es"/>
              <a:t>o cualquier </a:t>
            </a:r>
            <a:r>
              <a:rPr b="1" lang="es"/>
              <a:t>otro tipo de representación </a:t>
            </a:r>
            <a:r>
              <a:rPr lang="es"/>
              <a:t>que se considere conveniente para el modelado.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275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Diagramas de Flujo</a:t>
            </a:r>
            <a:endParaRPr/>
          </a:p>
        </p:txBody>
      </p:sp>
      <p:pic>
        <p:nvPicPr>
          <p:cNvPr id="158" name="Google Shape;158;p2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838" y="888325"/>
            <a:ext cx="4432321" cy="39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90800" y="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uFill>
                  <a:noFill/>
                </a:uFill>
                <a:hlinkClick r:id="rId3"/>
              </a:rPr>
              <a:t>Programa</a:t>
            </a:r>
            <a:endParaRPr/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1585600" y="5460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{E179E0A3-8D13-426A-BBA3-123288F6480D}</a:tableStyleId>
              </a:tblPr>
              <a:tblGrid>
                <a:gridCol w="877675"/>
                <a:gridCol w="5095125"/>
              </a:tblGrid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Unidad 1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" sz="1200"/>
                        <a:t>Introducción a programación y conceptos básicos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" sz="1200"/>
                        <a:t>Entorno de programación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" sz="1200"/>
                        <a:t>Control de versiones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Unidad 2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" sz="1200"/>
                        <a:t>Introducción a Python y tipos de datos básicos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Unidad 3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" sz="1200"/>
                        <a:t>Estructuras básicas de Programación (Estructuras de control)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Unidad 4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" sz="1200"/>
                        <a:t>Funciones y programación estructurada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Unidad 5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" sz="1200"/>
                        <a:t>Est</a:t>
                      </a:r>
                      <a:r>
                        <a:rPr lang="es" sz="1200"/>
                        <a:t>ructuras estáticas de datos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" sz="1200"/>
                        <a:t>Estructuras dinámicas de datos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Unidad 6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" sz="1200"/>
                        <a:t>Objetos y Clases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" sz="1200"/>
                        <a:t>Métodos de clase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Unidad 7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" sz="1200"/>
                        <a:t>Escritura y lectura de ficheros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Unidad 8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" sz="1200"/>
                        <a:t>Manejo de excepciones (Avanzado)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Extra I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Librerías Numpy, Matplotlib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/>
                        <a:t>Extra II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s" sz="1200">
                          <a:solidFill>
                            <a:schemeClr val="dk1"/>
                          </a:solidFill>
                        </a:rPr>
                        <a:t>Argumentos - Parse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75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Spectral"/>
                <a:ea typeface="Spectral"/>
                <a:cs typeface="Spectral"/>
                <a:sym typeface="Spectral"/>
              </a:rPr>
              <a:t>¿Qué es programar?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Spectral"/>
                <a:ea typeface="Spectral"/>
                <a:cs typeface="Spectral"/>
                <a:sym typeface="Spectral"/>
              </a:rPr>
              <a:t>La </a:t>
            </a:r>
            <a:r>
              <a:rPr b="1" lang="es">
                <a:latin typeface="Spectral"/>
                <a:ea typeface="Spectral"/>
                <a:cs typeface="Spectral"/>
                <a:sym typeface="Spectral"/>
              </a:rPr>
              <a:t>programación </a:t>
            </a:r>
            <a:r>
              <a:rPr lang="es">
                <a:latin typeface="Spectral"/>
                <a:ea typeface="Spectral"/>
                <a:cs typeface="Spectral"/>
                <a:sym typeface="Spectral"/>
              </a:rPr>
              <a:t>es el proceso que se utiliza para diseñar e implementar un programa de computadora, valiéndose de algún </a:t>
            </a:r>
            <a:r>
              <a:rPr b="1" lang="es">
                <a:latin typeface="Spectral"/>
                <a:ea typeface="Spectral"/>
                <a:cs typeface="Spectral"/>
                <a:sym typeface="Spectral"/>
              </a:rPr>
              <a:t>lenguaje de </a:t>
            </a:r>
            <a:r>
              <a:rPr b="1" lang="es">
                <a:latin typeface="Spectral"/>
                <a:ea typeface="Spectral"/>
                <a:cs typeface="Spectral"/>
                <a:sym typeface="Spectral"/>
              </a:rPr>
              <a:t>programación</a:t>
            </a:r>
            <a:r>
              <a:rPr lang="es">
                <a:latin typeface="Spectral"/>
                <a:ea typeface="Spectral"/>
                <a:cs typeface="Spectral"/>
                <a:sym typeface="Spectral"/>
              </a:rPr>
              <a:t> que permita comunicar una serie de acciones que se requiere que la computadora realice. 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Spectral"/>
                <a:ea typeface="Spectral"/>
                <a:cs typeface="Spectral"/>
                <a:sym typeface="Spectral"/>
              </a:rPr>
              <a:t>Podemos pensar que es una </a:t>
            </a:r>
            <a:r>
              <a:rPr b="1" lang="es">
                <a:latin typeface="Spectral"/>
                <a:ea typeface="Spectral"/>
                <a:cs typeface="Spectral"/>
                <a:sym typeface="Spectral"/>
              </a:rPr>
              <a:t>caja negra</a:t>
            </a:r>
            <a:r>
              <a:rPr lang="es">
                <a:latin typeface="Spectral"/>
                <a:ea typeface="Spectral"/>
                <a:cs typeface="Spectral"/>
                <a:sym typeface="Spectral"/>
              </a:rPr>
              <a:t> que recibe alguna información, la cual es llamada "</a:t>
            </a:r>
            <a:r>
              <a:rPr b="1" lang="es">
                <a:latin typeface="Spectral"/>
                <a:ea typeface="Spectral"/>
                <a:cs typeface="Spectral"/>
                <a:sym typeface="Spectral"/>
              </a:rPr>
              <a:t>input</a:t>
            </a:r>
            <a:r>
              <a:rPr lang="es">
                <a:latin typeface="Spectral"/>
                <a:ea typeface="Spectral"/>
                <a:cs typeface="Spectral"/>
                <a:sym typeface="Spectral"/>
              </a:rPr>
              <a:t>" (entrada), realiza alguna acción, y devuelve información, la cual es llamada "</a:t>
            </a:r>
            <a:r>
              <a:rPr b="1" lang="es">
                <a:latin typeface="Spectral"/>
                <a:ea typeface="Spectral"/>
                <a:cs typeface="Spectral"/>
                <a:sym typeface="Spectral"/>
              </a:rPr>
              <a:t>output</a:t>
            </a:r>
            <a:r>
              <a:rPr lang="es">
                <a:latin typeface="Spectral"/>
                <a:ea typeface="Spectral"/>
                <a:cs typeface="Spectral"/>
                <a:sym typeface="Spectral"/>
              </a:rPr>
              <a:t>" (salida).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2728" y="3464900"/>
            <a:ext cx="4298550" cy="15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75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s">
                <a:latin typeface="Spectral"/>
                <a:ea typeface="Spectral"/>
                <a:cs typeface="Spectral"/>
                <a:sym typeface="Spectral"/>
              </a:rPr>
              <a:t>¿Qué es un lenguaje de programación?</a:t>
            </a:r>
            <a:endParaRPr b="1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Un</a:t>
            </a:r>
            <a:r>
              <a:rPr b="1" lang="es"/>
              <a:t> lenguaje de programación</a:t>
            </a:r>
            <a:r>
              <a:rPr lang="es"/>
              <a:t> es un lenguaje formal que proporciona una serie de instrucciones, las cuales permiten a un programador escribir secuencias de órdenes para controlar el comportamiento físico y lógico de una computadora, con el objetivo de que produzca diversas acciones deseadas por el programador </a:t>
            </a:r>
            <a:r>
              <a:rPr b="1" lang="es"/>
              <a:t>(¡y los usuarios!).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4975" y="2672475"/>
            <a:ext cx="2654051" cy="2218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urce - Github&#10;&#10;&#10;Subscribe here: &#10;http://www.youtube.com/channel/UC7C82ijQRTm5kZzHRpXtdGw?sub_confirmation=1" id="87" name="Google Shape;87;p17" title="Most Popular Programming Languages (1965-2021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113" y="888325"/>
            <a:ext cx="6608875" cy="4008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275125"/>
            <a:ext cx="89277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Lenguajes de programación más populares (1965-2021)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75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Lenguajes de programación agrupados por área de desarrollo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1154038"/>
            <a:ext cx="80391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75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71600"/>
            <a:ext cx="85206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Python es un lenguaje de programación interpretado cuya filosofía hace hincapié en la </a:t>
            </a:r>
            <a:r>
              <a:rPr b="1" lang="es"/>
              <a:t>legibilidad de su código</a:t>
            </a:r>
            <a:r>
              <a:rPr lang="es"/>
              <a:t>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un lenguaje </a:t>
            </a:r>
            <a:r>
              <a:rPr b="1" lang="es"/>
              <a:t>interpretado</a:t>
            </a:r>
            <a:r>
              <a:rPr lang="es"/>
              <a:t>, </a:t>
            </a:r>
            <a:r>
              <a:rPr b="1" lang="es"/>
              <a:t>dinámico </a:t>
            </a:r>
            <a:r>
              <a:rPr lang="es"/>
              <a:t>y </a:t>
            </a:r>
            <a:r>
              <a:rPr b="1" lang="es"/>
              <a:t>multiplataforma</a:t>
            </a:r>
            <a:r>
              <a:rPr lang="es"/>
              <a:t>.</a:t>
            </a:r>
            <a:r>
              <a:rPr lang="es"/>
              <a:t>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un lenguaje de programación </a:t>
            </a:r>
            <a:r>
              <a:rPr b="1" lang="es"/>
              <a:t>multiparadigma (</a:t>
            </a:r>
            <a:r>
              <a:rPr lang="es"/>
              <a:t>permite varios estilos de </a:t>
            </a:r>
            <a:r>
              <a:rPr lang="es"/>
              <a:t>programación</a:t>
            </a:r>
            <a:r>
              <a:rPr b="1" lang="es"/>
              <a:t>)</a:t>
            </a:r>
            <a:r>
              <a:rPr lang="es"/>
              <a:t>.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17525" l="0" r="0" t="0"/>
          <a:stretch/>
        </p:blipFill>
        <p:spPr>
          <a:xfrm>
            <a:off x="3069200" y="2760800"/>
            <a:ext cx="3005600" cy="19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75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8138"/>
          <a:stretch/>
        </p:blipFill>
        <p:spPr>
          <a:xfrm>
            <a:off x="506838" y="209250"/>
            <a:ext cx="8130326" cy="47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751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 o </a:t>
            </a:r>
            <a:r>
              <a:rPr lang="es"/>
              <a:t>entorno de desarrollo - INSTALAR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71600"/>
            <a:ext cx="8520600" cy="3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</a:t>
            </a:r>
            <a:r>
              <a:rPr b="1" lang="es"/>
              <a:t>IDE ( I</a:t>
            </a:r>
            <a:r>
              <a:rPr lang="es"/>
              <a:t>ntegrated</a:t>
            </a:r>
            <a:r>
              <a:rPr b="1" lang="es"/>
              <a:t> D</a:t>
            </a:r>
            <a:r>
              <a:rPr lang="es"/>
              <a:t>evelopment</a:t>
            </a:r>
            <a:r>
              <a:rPr b="1" lang="es"/>
              <a:t> E</a:t>
            </a:r>
            <a:r>
              <a:rPr lang="es"/>
              <a:t>nvironment</a:t>
            </a:r>
            <a:r>
              <a:rPr b="1" lang="es"/>
              <a:t>) </a:t>
            </a:r>
            <a:r>
              <a:rPr lang="es"/>
              <a:t>es un entorno de programación que consiste en un </a:t>
            </a:r>
            <a:r>
              <a:rPr b="1" lang="es"/>
              <a:t>editor de código</a:t>
            </a:r>
            <a:r>
              <a:rPr lang="es"/>
              <a:t>, un </a:t>
            </a:r>
            <a:r>
              <a:rPr b="1" lang="es"/>
              <a:t>compilador</a:t>
            </a:r>
            <a:r>
              <a:rPr lang="es"/>
              <a:t>, un </a:t>
            </a:r>
            <a:r>
              <a:rPr b="1" lang="es"/>
              <a:t>depurador (</a:t>
            </a:r>
            <a:r>
              <a:rPr lang="es"/>
              <a:t>y un constructor de interfaz gráfica).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" u="sng">
                <a:solidFill>
                  <a:schemeClr val="hlink"/>
                </a:solidFill>
                <a:hlinkClick r:id="rId3"/>
              </a:rPr>
              <a:t>Visual Studio Code</a:t>
            </a:r>
            <a:endParaRPr b="1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s" u="sng">
                <a:solidFill>
                  <a:schemeClr val="hlink"/>
                </a:solidFill>
                <a:hlinkClick r:id="rId4"/>
              </a:rPr>
              <a:t>Instalar (Python)</a:t>
            </a:r>
            <a:endParaRPr b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u="sng">
                <a:solidFill>
                  <a:schemeClr val="hlink"/>
                </a:solidFill>
                <a:hlinkClick r:id="rId5"/>
              </a:rPr>
              <a:t>Google Colab</a:t>
            </a:r>
            <a:endParaRPr b="1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Otros</a:t>
            </a:r>
            <a:endParaRPr b="1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" u="sng">
                <a:solidFill>
                  <a:schemeClr val="hlink"/>
                </a:solidFill>
                <a:hlinkClick r:id="rId6"/>
              </a:rPr>
              <a:t>PyCharm</a:t>
            </a:r>
            <a:br>
              <a:rPr b="1" lang="es"/>
            </a:br>
            <a:endParaRPr b="1"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7">
            <a:alphaModFix/>
          </a:blip>
          <a:srcRect b="0" l="20753" r="13985" t="0"/>
          <a:stretch/>
        </p:blipFill>
        <p:spPr>
          <a:xfrm>
            <a:off x="5068875" y="3666263"/>
            <a:ext cx="1283275" cy="11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6672" y="3552810"/>
            <a:ext cx="1995825" cy="13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