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48" r:id="rId2"/>
  </p:sldMasterIdLst>
  <p:notesMasterIdLst>
    <p:notesMasterId r:id="rId8"/>
  </p:notesMasterIdLst>
  <p:sldIdLst>
    <p:sldId id="258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5329">
          <p15:clr>
            <a:srgbClr val="A4A3A4"/>
          </p15:clr>
        </p15:guide>
        <p15:guide id="5" pos="839">
          <p15:clr>
            <a:srgbClr val="A4A3A4"/>
          </p15:clr>
        </p15:guide>
        <p15:guide id="6" pos="49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9652" autoAdjust="0"/>
  </p:normalViewPr>
  <p:slideViewPr>
    <p:cSldViewPr>
      <p:cViewPr varScale="1">
        <p:scale>
          <a:sx n="160" d="100"/>
          <a:sy n="160" d="100"/>
        </p:scale>
        <p:origin x="1716" y="138"/>
      </p:cViewPr>
      <p:guideLst>
        <p:guide orient="horz" pos="2160"/>
        <p:guide pos="2880"/>
        <p:guide pos="431"/>
        <p:guide pos="5329"/>
        <p:guide pos="839"/>
        <p:guide pos="4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08588-53C1-4FD5-8C79-54587C76E70B}" type="datetimeFigureOut">
              <a:rPr lang="da-DK" smtClean="0"/>
              <a:pPr/>
              <a:t>20-08-2018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758F0-10AF-4DB5-ABEE-537F01A53DA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673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58F0-10AF-4DB5-ABEE-537F01A53DA0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928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4" y="1916832"/>
            <a:ext cx="7775574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3717032"/>
            <a:ext cx="6480175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  <p:pic>
        <p:nvPicPr>
          <p:cNvPr id="2052" name="Picture 4" descr="C:\Users\tp\Dropbox\Documents\Aalborg University\CISS Templates\uk_ciss__50mm_a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60" y="83657"/>
            <a:ext cx="2958280" cy="8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339752" y="63563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1AC204A-185B-4F63-BFF1-1CF653F70FCB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356351"/>
            <a:ext cx="3816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5635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528588-A98C-4A2B-941C-928FFCC4476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AB32-A5A9-4A55-987B-9B7B6359C805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13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06E-C1B0-49AB-A513-DD54EC8DDDEF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388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EC78-ACA9-49E1-80A1-F7F07559B36B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878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2187-0F46-4CED-81AC-2EEA77F2E2BD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9060-750D-4F72-9BA5-A985B359D742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6" name="Picture 2" descr="C:\Users\tp\Dropbox\Documents\Aalborg University\CISS Templates\uk_ciss__50mm_a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90" y="2163243"/>
            <a:ext cx="6366420" cy="19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27584" y="1412776"/>
            <a:ext cx="7632848" cy="34563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13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2" y="2130426"/>
            <a:ext cx="7126287" cy="1470025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120" y="3886200"/>
            <a:ext cx="583224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a-DK" dirty="0"/>
          </a:p>
        </p:txBody>
      </p:sp>
      <p:pic>
        <p:nvPicPr>
          <p:cNvPr id="2052" name="Picture 4" descr="C:\Users\tp\Dropbox\Documents\Aalborg University\CISS Templates\uk_ciss__50mm_a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60" y="83657"/>
            <a:ext cx="2958280" cy="89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339752" y="63563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5D259E7-605F-4071-BC74-D769C38F1E8D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356351"/>
            <a:ext cx="3816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5635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528588-A98C-4A2B-941C-928FFCC4476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31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32D-6DAA-45F1-9A69-1CD8C795CE19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20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1B4-D300-4A0E-919D-9D90E5405FAE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2580-8782-4CA8-8C40-A72DC47586D4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6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9D0-E524-400D-87D0-3D40F3AC17DE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26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B3A9-3873-42EC-9E5F-426DB36B971B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96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FE6E-3D34-4F46-95E3-C3D7BB7BEBF6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3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p\Desktop\Picture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7193"/>
            <a:ext cx="9144000" cy="384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1912" y="274639"/>
            <a:ext cx="73548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912" y="1600201"/>
            <a:ext cx="73548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752" y="63563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6C9060-750D-4F72-9BA5-A985B359D742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356351"/>
            <a:ext cx="3816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5635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528588-A98C-4A2B-941C-928FFCC4476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78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0" descr="omrids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25613" r="40833"/>
          <a:stretch/>
        </p:blipFill>
        <p:spPr bwMode="auto">
          <a:xfrm>
            <a:off x="-36512" y="-6912"/>
            <a:ext cx="1368424" cy="6885379"/>
          </a:xfrm>
          <a:prstGeom prst="rect">
            <a:avLst/>
          </a:prstGeom>
          <a:noFill/>
        </p:spPr>
      </p:pic>
      <p:pic>
        <p:nvPicPr>
          <p:cNvPr id="1028" name="Picture 4" descr="C:\Users\tp\Desktop\Picture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7193"/>
            <a:ext cx="9144000" cy="384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1912" y="274639"/>
            <a:ext cx="73548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912" y="1600201"/>
            <a:ext cx="73548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752" y="63563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C41B5A-CF84-4B50-8AE0-EAECAEE280AA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356351"/>
            <a:ext cx="3816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5635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528588-A98C-4A2B-941C-928FFCC4476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79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Energy Forecast Demonstrator</a:t>
            </a:r>
            <a:br>
              <a:rPr lang="en-GB" dirty="0" smtClean="0"/>
            </a:br>
            <a:r>
              <a:rPr lang="en-GB" dirty="0" smtClean="0"/>
              <a:t>(Arrowhead 4.0) </a:t>
            </a:r>
            <a:endParaRPr lang="da-DK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Thomas Pedersen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0"/>
            <a:ext cx="1165695" cy="82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Energy-Forecast Overview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56" y="1772816"/>
            <a:ext cx="7053076" cy="26322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32D-6DAA-45F1-9A69-1CD8C795CE19}" type="datetime1">
              <a:rPr lang="en-GB" smtClean="0"/>
              <a:pPr/>
              <a:t>20/08/2018</a:t>
            </a:fld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806399"/>
            <a:ext cx="713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Old figure, the Orchestrator is also included in the </a:t>
            </a:r>
            <a:r>
              <a:rPr lang="en-GB" smtClean="0"/>
              <a:t>4.0 version.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systems run in secure (TLS) mode.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27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Data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Hourly outdoor temperatures over a year</a:t>
            </a:r>
          </a:p>
          <a:p>
            <a:pPr lvl="1"/>
            <a:r>
              <a:rPr lang="en-GB" dirty="0" smtClean="0"/>
              <a:t>Provided by </a:t>
            </a:r>
            <a:r>
              <a:rPr lang="en-US" dirty="0"/>
              <a:t>PV systems, Department of Energy Technology, Aalborg </a:t>
            </a:r>
            <a:r>
              <a:rPr lang="en-US" dirty="0" smtClean="0"/>
              <a:t>University.</a:t>
            </a:r>
          </a:p>
          <a:p>
            <a:r>
              <a:rPr lang="en-US" dirty="0" smtClean="0"/>
              <a:t>Indoor temperature</a:t>
            </a:r>
          </a:p>
          <a:p>
            <a:pPr lvl="1"/>
            <a:r>
              <a:rPr lang="en-US" dirty="0" smtClean="0"/>
              <a:t>max(22.0, </a:t>
            </a:r>
            <a:r>
              <a:rPr lang="en-US" dirty="0" err="1" smtClean="0"/>
              <a:t>outTemp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Building heat loss:</a:t>
            </a:r>
          </a:p>
          <a:p>
            <a:pPr lvl="1"/>
            <a:r>
              <a:rPr lang="en-US" dirty="0" smtClean="0"/>
              <a:t>Formula based on building size and materials.</a:t>
            </a:r>
          </a:p>
          <a:p>
            <a:pPr lvl="1"/>
            <a:r>
              <a:rPr lang="en-US" dirty="0" smtClean="0"/>
              <a:t>Brick walls, concrete floor, and asbestos roof.</a:t>
            </a:r>
          </a:p>
          <a:p>
            <a:pPr lvl="1"/>
            <a:r>
              <a:rPr lang="en-US" dirty="0" smtClean="0"/>
              <a:t>Scaled to fit close with a real building.</a:t>
            </a:r>
          </a:p>
          <a:p>
            <a:pPr lvl="1"/>
            <a:r>
              <a:rPr lang="en-US" dirty="0" err="1"/>
              <a:t>Math.max</a:t>
            </a:r>
            <a:r>
              <a:rPr lang="en-US" dirty="0"/>
              <a:t>(0, VENTILATION * (</a:t>
            </a:r>
            <a:r>
              <a:rPr lang="en-US" dirty="0" err="1"/>
              <a:t>getIndoor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) - </a:t>
            </a:r>
            <a:r>
              <a:rPr lang="en-US" dirty="0" err="1"/>
              <a:t>getOutdoor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)) * MATERIAL / SCALE)</a:t>
            </a:r>
            <a:endParaRPr lang="en-US" dirty="0" smtClean="0"/>
          </a:p>
          <a:p>
            <a:r>
              <a:rPr lang="en-US" dirty="0" smtClean="0"/>
              <a:t>Water heating:</a:t>
            </a:r>
          </a:p>
          <a:p>
            <a:pPr lvl="1"/>
            <a:r>
              <a:rPr lang="en-US" dirty="0" smtClean="0"/>
              <a:t>Formula, similar to a measured data set.</a:t>
            </a:r>
          </a:p>
          <a:p>
            <a:pPr lvl="1"/>
            <a:r>
              <a:rPr lang="da-DK" dirty="0"/>
              <a:t>-0.01f * </a:t>
            </a:r>
            <a:r>
              <a:rPr lang="da-DK" dirty="0" err="1"/>
              <a:t>getOutdoor</a:t>
            </a:r>
            <a:r>
              <a:rPr lang="da-DK" dirty="0"/>
              <a:t>(ts) + 0.3f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32D-6DAA-45F1-9A69-1CD8C795CE19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62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Forecast Provider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32D-6DAA-45F1-9A69-1CD8C795CE19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4</a:t>
            </a:fld>
            <a:endParaRPr lang="da-DK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26" y="1600200"/>
            <a:ext cx="4642461" cy="4525963"/>
          </a:xfrm>
        </p:spPr>
      </p:pic>
    </p:spTree>
    <p:extLst>
      <p:ext uri="{BB962C8B-B14F-4D97-AF65-F5344CB8AC3E}">
        <p14:creationId xmlns:p14="http://schemas.microsoft.com/office/powerpoint/2010/main" val="230907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 smtClean="0"/>
              <a:t>Model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32D-6DAA-45F1-9A69-1CD8C795CE19}" type="datetime1">
              <a:rPr lang="en-GB" smtClean="0"/>
              <a:pPr/>
              <a:t>20/08/2018</a:t>
            </a:fld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8588-A98C-4A2B-941C-928FFCC4476D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80" y="1988840"/>
            <a:ext cx="4476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1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ISS Colors">
      <a:dk1>
        <a:srgbClr val="242020"/>
      </a:dk1>
      <a:lt1>
        <a:srgbClr val="FFFFFF"/>
      </a:lt1>
      <a:dk2>
        <a:srgbClr val="242020"/>
      </a:dk2>
      <a:lt2>
        <a:srgbClr val="242020"/>
      </a:lt2>
      <a:accent1>
        <a:srgbClr val="818286"/>
      </a:accent1>
      <a:accent2>
        <a:srgbClr val="A3C030"/>
      </a:accent2>
      <a:accent3>
        <a:srgbClr val="577692"/>
      </a:accent3>
      <a:accent4>
        <a:srgbClr val="F25822"/>
      </a:accent4>
      <a:accent5>
        <a:srgbClr val="242020"/>
      </a:accent5>
      <a:accent6>
        <a:srgbClr val="2420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SS Colors">
      <a:dk1>
        <a:srgbClr val="242020"/>
      </a:dk1>
      <a:lt1>
        <a:srgbClr val="FFFFFF"/>
      </a:lt1>
      <a:dk2>
        <a:srgbClr val="242020"/>
      </a:dk2>
      <a:lt2>
        <a:srgbClr val="242020"/>
      </a:lt2>
      <a:accent1>
        <a:srgbClr val="818286"/>
      </a:accent1>
      <a:accent2>
        <a:srgbClr val="A3C030"/>
      </a:accent2>
      <a:accent3>
        <a:srgbClr val="577692"/>
      </a:accent3>
      <a:accent4>
        <a:srgbClr val="F25822"/>
      </a:accent4>
      <a:accent5>
        <a:srgbClr val="242020"/>
      </a:accent5>
      <a:accent6>
        <a:srgbClr val="24202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109</TotalTime>
  <Words>136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1_Office Theme</vt:lpstr>
      <vt:lpstr>Office Theme</vt:lpstr>
      <vt:lpstr>Energy Forecast Demonstrator (Arrowhead 4.0) </vt:lpstr>
      <vt:lpstr>Energy-Forecast Overview</vt:lpstr>
      <vt:lpstr>Sample Data</vt:lpstr>
      <vt:lpstr>Energy Forecast Provider</vt:lpstr>
      <vt:lpstr>Data Model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Forecast Demonstrator (Arrowhead 4.0) </dc:title>
  <dc:creator>Thomas Pedersen</dc:creator>
  <cp:lastModifiedBy>Thomas Pedersen</cp:lastModifiedBy>
  <cp:revision>12</cp:revision>
  <dcterms:created xsi:type="dcterms:W3CDTF">2018-08-08T09:32:18Z</dcterms:created>
  <dcterms:modified xsi:type="dcterms:W3CDTF">2018-08-20T07:40:38Z</dcterms:modified>
</cp:coreProperties>
</file>