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28e07eba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28e07eba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25f17f4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25f17f4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28e07eba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128e07eba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28e07eba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28e07eba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28e07eba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128e07eba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28e07eba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128e07eba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28e07eba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128e07eba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28e07eba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28e07eba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28e07eba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128e07eba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28e07eba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28e07eba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148bd4dd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148bd4dd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28e07eba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128e07eba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28e07eba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28e07eba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128e07eb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128e07eb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148bd4dd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148bd4dd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28e07eba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28e07eb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28e07eba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28e07eba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28e07eba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28e07eba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28e07eba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28e07eba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28e07eba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28e07eba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28e07eba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28e07eba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463250" y="1290751"/>
            <a:ext cx="6217500" cy="25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5000"/>
              <a:t>Project timeline</a:t>
            </a:r>
            <a:endParaRPr i="1" sz="5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261000" y="865900"/>
            <a:ext cx="8622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366"/>
              <a:t>Specjalista ds. Bezpieczeństwa (Security Specialist)</a:t>
            </a:r>
            <a:endParaRPr sz="33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6400"/>
              <a:t>Rola</a:t>
            </a:r>
            <a:r>
              <a:rPr lang="pl" sz="6400"/>
              <a:t>: Zapewnia, że aplikacja jest bezpieczna i chroniona przed zagrożeniami.</a:t>
            </a:r>
            <a:endParaRPr sz="64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6400"/>
              <a:t>Odpowiedzialności</a:t>
            </a:r>
            <a:r>
              <a:rPr lang="pl" sz="6400"/>
              <a:t>:</a:t>
            </a:r>
            <a:endParaRPr sz="6400"/>
          </a:p>
          <a:p>
            <a:pPr indent="-3302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l" sz="6400"/>
              <a:t>Przeprowadzanie audytów bezpieczeństwa.</a:t>
            </a:r>
            <a:endParaRPr sz="64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6400"/>
              <a:t>Implementacja mechanizmów zabezpieczających.</a:t>
            </a:r>
            <a:endParaRPr sz="64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6400"/>
              <a:t>Monitorowanie i reagowanie na incydenty bezpieczeństwa.</a:t>
            </a:r>
            <a:endParaRPr sz="64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6400"/>
              <a:t>Edukacja zespołu na temat najlepszych praktyk bezpieczeństwa.</a:t>
            </a:r>
            <a:endParaRPr sz="6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196275" y="1523250"/>
            <a:ext cx="8676300" cy="20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6000"/>
              <a:t>Kamienie milowe</a:t>
            </a:r>
            <a:endParaRPr i="1" sz="6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Milestone 1: Zakończenie analizy wymagań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-329723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pl" sz="4900"/>
              <a:t>Opis</a:t>
            </a:r>
            <a:r>
              <a:rPr lang="pl" sz="4900"/>
              <a:t>: Zebrano dane na temat oczekiwań klientów, analiza wymagań funkcjonalnych i niefunkcjonalnych, określenie wymagań biznesowych.</a:t>
            </a:r>
            <a:endParaRPr sz="4900"/>
          </a:p>
          <a:p>
            <a:pPr indent="-32972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pl" sz="4900"/>
              <a:t>Czas wykonania</a:t>
            </a:r>
            <a:r>
              <a:rPr lang="pl" sz="4900"/>
              <a:t>: 2 tygodnie</a:t>
            </a:r>
            <a:endParaRPr sz="4900"/>
          </a:p>
          <a:p>
            <a:pPr indent="-329723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pl" sz="4900"/>
              <a:t>Zależności</a:t>
            </a:r>
            <a:r>
              <a:rPr lang="pl" sz="4900"/>
              <a:t>: Niezbędne przed rozpoczęciem projektowania i implementacji.</a:t>
            </a:r>
            <a:endParaRPr sz="4900"/>
          </a:p>
          <a:p>
            <a:pPr indent="-329723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pl" sz="4900"/>
              <a:t>Osoba odpowiedzialna</a:t>
            </a:r>
            <a:r>
              <a:rPr lang="pl" sz="4900"/>
              <a:t>: Analityk Biznesowy</a:t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Milestone 2: Akceptacja projektów UI/UX</a:t>
            </a:r>
            <a:endParaRPr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pl" sz="1600"/>
              <a:t>Opis</a:t>
            </a:r>
            <a:r>
              <a:rPr lang="pl" sz="1600"/>
              <a:t>: Ukończenie projektów UI/UX, prezentacja prototypów i uzyskanie akceptacji od interesariuszy.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pl" sz="1600"/>
              <a:t>Czas wykonania</a:t>
            </a:r>
            <a:r>
              <a:rPr lang="pl" sz="1600"/>
              <a:t>: 3 tygodnie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pl" sz="1600"/>
              <a:t>Zależności</a:t>
            </a:r>
            <a:r>
              <a:rPr lang="pl" sz="1600"/>
              <a:t>: Zakończenie analizy wymagań. Konieczne przed rozpoczęciem fazy implementacji front-endu.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pl" sz="1600"/>
              <a:t>Osoba odpowiedzialna</a:t>
            </a:r>
            <a:r>
              <a:rPr lang="pl" sz="1600"/>
              <a:t>: Projektant UI/UX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Milestone 3: Finalizacja architektury systemu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pl" sz="1600"/>
              <a:t>Opis</a:t>
            </a:r>
            <a:r>
              <a:rPr lang="pl" sz="1600"/>
              <a:t>: Opracowanie finalnej wersji architektury systemu, struktury bazy danych oraz API, uzyskanie akceptacji od zespołu technicznego.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pl" sz="1600"/>
              <a:t>Czas wykonania</a:t>
            </a:r>
            <a:r>
              <a:rPr lang="pl" sz="1600"/>
              <a:t>: 2 tygodnie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pl" sz="1600"/>
              <a:t>Zależności</a:t>
            </a:r>
            <a:r>
              <a:rPr lang="pl" sz="1600"/>
              <a:t>: Ukończenie analizy wymagań. Konieczne przed rozpoczęciem implementacji back-endu.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200"/>
              </a:spcAft>
              <a:buSzPts val="1600"/>
              <a:buChar char="●"/>
            </a:pPr>
            <a:r>
              <a:rPr b="1" lang="pl" sz="1600"/>
              <a:t>Osoba odpowiedzialna</a:t>
            </a:r>
            <a:r>
              <a:rPr lang="pl" sz="1600"/>
              <a:t>: Deweloper Back-End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Milestone 4: Pierwsze działające demo front-endu i back-endu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pl" sz="1600"/>
              <a:t>Opis</a:t>
            </a:r>
            <a:r>
              <a:rPr lang="pl" sz="1600"/>
              <a:t>: Zintegrowanie pierwszych funkcji front-endu i back-endu, prezentacja działającej aplikacji w wersji demo.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pl" sz="1600"/>
              <a:t>Czas wykonania</a:t>
            </a:r>
            <a:r>
              <a:rPr lang="pl" sz="1600"/>
              <a:t>: 4 tygodnie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pl" sz="1600"/>
              <a:t>Zależności</a:t>
            </a:r>
            <a:r>
              <a:rPr lang="pl" sz="1600"/>
              <a:t>: Ukończenie projektowania UI/UX oraz architektury systemu.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200"/>
              </a:spcAft>
              <a:buSzPts val="1600"/>
              <a:buChar char="●"/>
            </a:pPr>
            <a:r>
              <a:rPr b="1" lang="pl" sz="1600"/>
              <a:t>Osoba odpowiedzialna</a:t>
            </a:r>
            <a:r>
              <a:rPr lang="pl" sz="1600"/>
              <a:t>: Deweloperzy Front-End i Back-End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Milestone 5: Ukończenie podstawowego testowania funkcji aplikacji</a:t>
            </a:r>
            <a:endParaRPr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pl" sz="1600"/>
              <a:t>Opis</a:t>
            </a:r>
            <a:r>
              <a:rPr lang="pl" sz="1600"/>
              <a:t>: Przeprowadzenie wstępnych testów funkcjonalnych, uzyskanie wyników, które potwierdzają poprawność działania aplikacji na poziomie podstawowym.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pl" sz="1600"/>
              <a:t>Czas wykonania</a:t>
            </a:r>
            <a:r>
              <a:rPr lang="pl" sz="1600"/>
              <a:t>: 2 tygodnie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pl" sz="1600"/>
              <a:t>Zależności</a:t>
            </a:r>
            <a:r>
              <a:rPr lang="pl" sz="1600"/>
              <a:t>: Zakończenie fazy integracji front-endu i back-endu.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200"/>
              </a:spcAft>
              <a:buSzPts val="1600"/>
              <a:buChar char="●"/>
            </a:pPr>
            <a:r>
              <a:rPr b="1" lang="pl" sz="1600"/>
              <a:t>Osoba odpowiedzialna</a:t>
            </a:r>
            <a:r>
              <a:rPr lang="pl" sz="1600"/>
              <a:t>: Tester QA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Milestone 6: Akceptacja zaawansowanego front-endu i back-endu</a:t>
            </a:r>
            <a:endParaRPr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pl" sz="1600"/>
              <a:t>Opis</a:t>
            </a:r>
            <a:r>
              <a:rPr lang="pl" sz="1600"/>
              <a:t>: Zakończenie prac nad zaawansowanymi funkcjami front-endu i back-endu, prezentacja zaktualizowanej wersji aplikacji.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pl" sz="1600"/>
              <a:t>Czas wykonania</a:t>
            </a:r>
            <a:r>
              <a:rPr lang="pl" sz="1600"/>
              <a:t>: 4 tygodnie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pl" sz="1600"/>
              <a:t>Zależności</a:t>
            </a:r>
            <a:r>
              <a:rPr lang="pl" sz="1600"/>
              <a:t>: Wstępna integracja front-endu i back-endu.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200"/>
              </a:spcAft>
              <a:buSzPts val="1600"/>
              <a:buChar char="●"/>
            </a:pPr>
            <a:r>
              <a:rPr b="1" lang="pl" sz="1600"/>
              <a:t>Osoba odpowiedzialna</a:t>
            </a:r>
            <a:r>
              <a:rPr lang="pl" sz="1600"/>
              <a:t>: Deweloperzy Front-End i Back-End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Milestone 7: Ukończenie testów integracyjnych i bezpieczeństwa</a:t>
            </a:r>
            <a:endParaRPr/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pl" sz="1600"/>
              <a:t>Opis</a:t>
            </a:r>
            <a:r>
              <a:rPr lang="pl" sz="1600"/>
              <a:t>: Przeprowadzenie zaawansowanych testów integracyjnych, testów wydajnościowych oraz testów bezpieczeństwa.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pl" sz="1600"/>
              <a:t>Czas wykonania</a:t>
            </a:r>
            <a:r>
              <a:rPr lang="pl" sz="1600"/>
              <a:t>: 3 tygodnie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pl" sz="1600"/>
              <a:t>Zależności</a:t>
            </a:r>
            <a:r>
              <a:rPr lang="pl" sz="1600"/>
              <a:t>: Ukończenie implementacji zaawansowanego front-endu i back-endu.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200"/>
              </a:spcAft>
              <a:buSzPts val="1600"/>
              <a:buChar char="●"/>
            </a:pPr>
            <a:r>
              <a:rPr b="1" lang="pl" sz="1600"/>
              <a:t>Osoba odpowiedzialna</a:t>
            </a:r>
            <a:r>
              <a:rPr lang="pl" sz="1600"/>
              <a:t>: Tester QA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Milestone 8: Zakończenie wdrożenia aplikacji na środowisko produkcyjne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pl" sz="1600"/>
              <a:t>Opis</a:t>
            </a:r>
            <a:r>
              <a:rPr lang="pl" sz="1600"/>
              <a:t>: Wdrożenie aplikacji na środowisko produkcyjne, zakończenie konfiguracji serwerów, uruchomienie aplikacji dla użytkowników końcowych.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pl" sz="1600"/>
              <a:t>Czas wykonania</a:t>
            </a:r>
            <a:r>
              <a:rPr lang="pl" sz="1600"/>
              <a:t>: 1 tydzień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pl" sz="1600"/>
              <a:t>Zależności</a:t>
            </a:r>
            <a:r>
              <a:rPr lang="pl" sz="1600"/>
              <a:t>: Zakończenie testowania i akceptacja aplikacji.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200"/>
              </a:spcAft>
              <a:buSzPts val="1600"/>
              <a:buChar char="●"/>
            </a:pPr>
            <a:r>
              <a:rPr b="1" lang="pl" sz="1600"/>
              <a:t>Osoba odpowiedzialna</a:t>
            </a:r>
            <a:r>
              <a:rPr lang="pl" sz="1600"/>
              <a:t>: Inżynier DevOps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785050" y="1523250"/>
            <a:ext cx="7227900" cy="20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6000"/>
              <a:t>Skład zespołu projektowego i role</a:t>
            </a:r>
            <a:endParaRPr i="1" sz="6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Milestone 9: Pierwsze monitorowanie po wdrożeniu</a:t>
            </a:r>
            <a:endParaRPr/>
          </a:p>
        </p:txBody>
      </p:sp>
      <p:sp>
        <p:nvSpPr>
          <p:cNvPr id="241" name="Google Shape;241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pl" sz="4000"/>
              <a:t>Opis</a:t>
            </a:r>
            <a:r>
              <a:rPr lang="pl" sz="4000"/>
              <a:t>: Monitorowanie działania aplikacji po wdrożeniu, analiza wydajności i działania systemu, wprowadzenie poprawek na podstawie wyników.</a:t>
            </a:r>
            <a:endParaRPr sz="40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pl" sz="4000"/>
              <a:t>Czas wykonywania</a:t>
            </a:r>
            <a:r>
              <a:rPr lang="pl" sz="4000"/>
              <a:t>: przez 2 tygodnie po wdrożeniu aplikacji</a:t>
            </a:r>
            <a:endParaRPr sz="40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pl" sz="4000"/>
              <a:t>Zależności</a:t>
            </a:r>
            <a:r>
              <a:rPr lang="pl" sz="4000"/>
              <a:t>: Ukończenie wdrożenia aplikacji</a:t>
            </a:r>
            <a:endParaRPr sz="40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pl" sz="4000"/>
              <a:t>Osoba odpowiedzialna</a:t>
            </a:r>
            <a:r>
              <a:rPr lang="pl" sz="4000"/>
              <a:t>: Inżynier DevOps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196275" y="1523250"/>
            <a:ext cx="8676300" cy="20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6000"/>
              <a:t>Diagram Gantta</a:t>
            </a:r>
            <a:endParaRPr i="1" sz="6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sz="1800"/>
          </a:p>
        </p:txBody>
      </p:sp>
      <p:pic>
        <p:nvPicPr>
          <p:cNvPr id="253" name="Google Shape;2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25" y="312175"/>
            <a:ext cx="8959549" cy="45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Kierownik Projektu (Project Manager)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502450"/>
            <a:ext cx="7505700" cy="29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/>
              <a:t>Rola</a:t>
            </a:r>
            <a:r>
              <a:rPr lang="pl" sz="1600"/>
              <a:t>: Zarządza całym projektem, koordynuje działania zespołu, ustala harmonogramy, alokuje zasoby oraz monitoruje postępy prac.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600"/>
              <a:t>Odpowiedzialności</a:t>
            </a:r>
            <a:r>
              <a:rPr lang="pl" sz="1600"/>
              <a:t>: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Planowanie i nadzorowanie realizacji projektu.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Komunikacja z interesariuszami.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Zarządzanie ryzykiem i problemami.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Zapewnienie terminowego dostarczania wyników projektu.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Analityk Biznesowy (Business Analyst)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515975"/>
            <a:ext cx="7505700" cy="29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6400"/>
              <a:t>Rola</a:t>
            </a:r>
            <a:r>
              <a:rPr lang="pl" sz="6400"/>
              <a:t>: Analizuje potrzeby użytkowników i interesariuszy, opracowuje wymagania biznesowe oraz specyfikacje funkcjonalne aplikacji.</a:t>
            </a:r>
            <a:endParaRPr sz="64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6400"/>
              <a:t>Odpowiedzialności</a:t>
            </a:r>
            <a:r>
              <a:rPr lang="pl" sz="6400"/>
              <a:t>:</a:t>
            </a:r>
            <a:endParaRPr sz="6400"/>
          </a:p>
          <a:p>
            <a:pPr indent="-3302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l" sz="6400"/>
              <a:t>Zbieranie i dokumentowanie wymagań. </a:t>
            </a:r>
            <a:endParaRPr sz="64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6400"/>
              <a:t>Tworzenie modeli biznesowych i przepływów procesów.</a:t>
            </a:r>
            <a:endParaRPr sz="64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6400"/>
              <a:t>Współpraca z zespołem technicznym w celu przekształcenia wymagań biznesowych na specyfikacje techniczne.</a:t>
            </a:r>
            <a:endParaRPr sz="64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6400"/>
              <a:t>Przeprowadzanie analiz rynkowych i konkurencyjnych.</a:t>
            </a:r>
            <a:endParaRPr sz="6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Projektant UI/UX (UI/UX Designer)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631025"/>
            <a:ext cx="7505700" cy="28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6400"/>
              <a:t>Rola</a:t>
            </a:r>
            <a:r>
              <a:rPr lang="pl" sz="6400"/>
              <a:t>: Tworzy intuicyjny i atrakcyjny interfejs użytkownika oraz zapewnia pozytywne doświadczenia użytkownika.</a:t>
            </a:r>
            <a:endParaRPr sz="64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6400"/>
              <a:t>Odpowiedzialności</a:t>
            </a:r>
            <a:r>
              <a:rPr lang="pl" sz="6400"/>
              <a:t>:</a:t>
            </a:r>
            <a:endParaRPr sz="6400"/>
          </a:p>
          <a:p>
            <a:pPr indent="-3302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l" sz="6400"/>
              <a:t>Projektowanie wireframe’ów i prototypów.</a:t>
            </a:r>
            <a:endParaRPr sz="64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6400"/>
              <a:t>Tworzenie graficznych interfejsów użytkownika.</a:t>
            </a:r>
            <a:endParaRPr sz="64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6400"/>
              <a:t>Przeprowadzanie testów użyteczności.</a:t>
            </a:r>
            <a:endParaRPr sz="64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6400"/>
              <a:t>Współpraca z zespołem deweloperskim w celu implementacji projektów.</a:t>
            </a:r>
            <a:endParaRPr sz="6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545100" y="845600"/>
            <a:ext cx="8053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Deweloper Front-End (Front-End Developer)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637800"/>
            <a:ext cx="7505700" cy="28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6507"/>
              <a:t>Rola</a:t>
            </a:r>
            <a:r>
              <a:rPr lang="pl" sz="6507"/>
              <a:t>: Implementuje interfejs użytkownika aplikacji, dbając o responsywność i zgodność z projektami UI/UX.</a:t>
            </a:r>
            <a:endParaRPr sz="6507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6507"/>
              <a:t>Odpowiedzialności</a:t>
            </a:r>
            <a:r>
              <a:rPr lang="pl" sz="6507"/>
              <a:t>:</a:t>
            </a:r>
            <a:endParaRPr sz="6507"/>
          </a:p>
          <a:p>
            <a:pPr indent="-331909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l" sz="6507"/>
              <a:t>Pisanie kodu HTML, CSS i JavaScript.</a:t>
            </a:r>
            <a:endParaRPr sz="6507"/>
          </a:p>
          <a:p>
            <a:pPr indent="-331909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6507"/>
              <a:t>Integracja interfejsu z backendem aplikacji.</a:t>
            </a:r>
            <a:endParaRPr sz="6507"/>
          </a:p>
          <a:p>
            <a:pPr indent="-331909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6507"/>
              <a:t>Optymalizacja wydajności front-endu.</a:t>
            </a:r>
            <a:endParaRPr sz="6507"/>
          </a:p>
          <a:p>
            <a:pPr indent="-331909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6507"/>
              <a:t>Zapewnienie kompatybilności z różnymi przeglądarkami i urządzeniami.</a:t>
            </a:r>
            <a:endParaRPr sz="6507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670200" y="838825"/>
            <a:ext cx="7803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366"/>
              <a:t>Deweloper Back-End (Back-End Developer)</a:t>
            </a:r>
            <a:endParaRPr sz="33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1691950"/>
            <a:ext cx="7505700" cy="27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4523"/>
              <a:t>Rola</a:t>
            </a:r>
            <a:r>
              <a:rPr lang="pl" sz="4523"/>
              <a:t>: Opracowuje logikę biznesową, zarządzają bazą danych oraz integrują zewnętrzne API.</a:t>
            </a:r>
            <a:endParaRPr sz="4523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4523"/>
              <a:t>Odpowiedzialności</a:t>
            </a:r>
            <a:r>
              <a:rPr lang="pl" sz="4523"/>
              <a:t>:</a:t>
            </a:r>
            <a:endParaRPr sz="4523"/>
          </a:p>
          <a:p>
            <a:pPr indent="-321945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l" sz="4523"/>
              <a:t>Pisanie kodu serwerowego (np. w Pythonie, Node.js, Javie).</a:t>
            </a:r>
            <a:endParaRPr sz="4523"/>
          </a:p>
          <a:p>
            <a:pPr indent="-32194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4523"/>
              <a:t>Tworzenie i zarządzanie bazami danych (np. MySQL, PostgreSQL).</a:t>
            </a:r>
            <a:endParaRPr sz="4523"/>
          </a:p>
          <a:p>
            <a:pPr indent="-32194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4523"/>
              <a:t>Implementacja logiki biznesowej i usług sieciowych.</a:t>
            </a:r>
            <a:endParaRPr sz="4523"/>
          </a:p>
          <a:p>
            <a:pPr indent="-32194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4523"/>
              <a:t>Zapewnienie bezpieczeństwa aplikacji i danych.</a:t>
            </a:r>
            <a:endParaRPr sz="4523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Inżynier DevOps (DevOps Engineer)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6400"/>
              <a:t>Rola</a:t>
            </a:r>
            <a:r>
              <a:rPr lang="pl" sz="6400"/>
              <a:t>: Automatyzuje procesy wdrażania, zarządza infrastrukturą serwerową oraz monitoruje wydajność aplikacji.</a:t>
            </a:r>
            <a:endParaRPr sz="64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6400"/>
              <a:t>Odpowiedzialności</a:t>
            </a:r>
            <a:r>
              <a:rPr lang="pl" sz="6400"/>
              <a:t>:</a:t>
            </a:r>
            <a:endParaRPr sz="6400"/>
          </a:p>
          <a:p>
            <a:pPr indent="-3302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l" sz="6400"/>
              <a:t>Konfiguracja i utrzymanie środowisk deweloperskich i produkcyjnych.</a:t>
            </a:r>
            <a:endParaRPr sz="64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6400"/>
              <a:t>Implementacja ciągłej integracji i dostarczania (CI/CD).</a:t>
            </a:r>
            <a:endParaRPr sz="64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6400"/>
              <a:t>Monitorowanie i skalowanie infrastruktury.</a:t>
            </a:r>
            <a:endParaRPr sz="64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6400"/>
              <a:t>Zapewnienie bezpieczeństwa i dostępności aplikacji.</a:t>
            </a:r>
            <a:endParaRPr sz="6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Tester QA (Quality Assurance Tester)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6400"/>
              <a:t>Rola</a:t>
            </a:r>
            <a:r>
              <a:rPr lang="pl" sz="6400"/>
              <a:t>: Testuje aplikację, aby zapewnić jej jakość i zgodność z wymaganiami.</a:t>
            </a:r>
            <a:endParaRPr sz="64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6400"/>
              <a:t>Odpowiedzialności</a:t>
            </a:r>
            <a:r>
              <a:rPr lang="pl" sz="6400"/>
              <a:t>:</a:t>
            </a:r>
            <a:endParaRPr sz="6400"/>
          </a:p>
          <a:p>
            <a:pPr indent="-3302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l" sz="6400"/>
              <a:t>Pisanie i wykonywanie planów testowych.</a:t>
            </a:r>
            <a:endParaRPr sz="64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6400"/>
              <a:t>Przeprowadzanie testów funkcjonalnych, regresyjnych i wydajnościowych.</a:t>
            </a:r>
            <a:endParaRPr sz="64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6400"/>
              <a:t>Raportowanie i śledzenie błędów.</a:t>
            </a:r>
            <a:endParaRPr sz="64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6400"/>
              <a:t>Współpraca z zespołem deweloperskim w celu poprawy jakości aplikacji.</a:t>
            </a:r>
            <a:endParaRPr sz="6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