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CBF4FB-7F7C-4F71-8AE1-C8A7287588CF}">
  <a:tblStyle styleId="{74CBF4FB-7F7C-4F71-8AE1-C8A7287588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italic.fntdata"/><Relationship Id="rId16" Type="http://schemas.openxmlformats.org/officeDocument/2006/relationships/slide" Target="slides/slide10.xml"/><Relationship Id="rId38" Type="http://schemas.openxmlformats.org/officeDocument/2006/relationships/font" Target="fonts/Nuni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6bf0cb82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6bf0cb82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6bf0cb8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6bf0cb8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6bf0cb8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6bf0cb8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6bf0cb82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6bf0cb82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6bf0cb82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6bf0cb82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76cf6ec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76cf6ec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76cf6ec6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76cf6ec6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76cf6ec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76cf6ec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76cf6ec6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76cf6ec6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7a987c80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27a987c80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6bc4bce2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6bc4bce2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7a987c80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27a987c80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7a987c80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7a987c80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7a987c80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7a987c80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7a987c80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27a987c80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27a987c80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27a987c80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7a987c80d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27a987c80d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27a987c80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27a987c80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7a987c80d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27a987c80d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7a987c80d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27a987c80d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7a987c80d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27a987c80d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6bf0cb8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6bf0cb8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7a987c80d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27a987c80d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6bf0cb82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6bf0cb82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6bc4bce2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6bc4bce2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79af4dd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79af4dd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79af4dd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79af4dd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79af4dd4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79af4dd4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79af4dd4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79af4dd4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5000"/>
              <a:t>Financial &amp; Marketing Plan</a:t>
            </a:r>
            <a:endParaRPr i="1" sz="5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500"/>
              <a:t>Analiza konkurencji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Mint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7612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3333"/>
              <a:buChar char="●"/>
            </a:pPr>
            <a:r>
              <a:rPr lang="pl" sz="1500"/>
              <a:t>Popularna aplikacja do zarządzania finansami</a:t>
            </a:r>
            <a:endParaRPr sz="1500"/>
          </a:p>
          <a:p>
            <a:pPr indent="-3041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3333"/>
              <a:buChar char="●"/>
            </a:pPr>
            <a:r>
              <a:rPr lang="pl" sz="1500"/>
              <a:t>Oferuje funkcje, takie jak integracja z kontami bankowymi, śledzenie wydatków, budżetowanie i przypomnienia o rachunkach</a:t>
            </a:r>
            <a:endParaRPr sz="1500"/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6666"/>
              <a:buChar char="●"/>
            </a:pPr>
            <a:r>
              <a:rPr lang="pl" sz="1500"/>
              <a:t>Zalety: Zaawansowana analityka i szeroki zakres funkcji.</a:t>
            </a:r>
            <a:endParaRPr sz="1500"/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6666"/>
              <a:buChar char="●"/>
            </a:pPr>
            <a:r>
              <a:rPr lang="pl" sz="1500"/>
              <a:t>Wady: Skupiona głównie na rynku amerykańskim, brak pełnej lokalizacji dla polskiego użytkownika (np. brak integracji z polskimi bankami).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YNAB (You Need a Budget)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Narzędzie skoncentrowane na szczegółowym budżetowaniu według systemu „każda złotówka ma swoje zadanie”.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Zalety: Bardzo szczegółowe planowanie budżetu i szkolenia finansowe dla użytkowników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Wady: Wysoka cena subskrypcji, brak wersji darmowej.</a:t>
            </a:r>
            <a:r>
              <a:rPr lang="pl" sz="1500"/>
              <a:t>  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Kontomierz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Narzędzie do zarządzania finansami, zintegrowane z polskimi bankami.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Zalety: Lokalizacja, funkcje takie jak śledzenie transakcji i analiza wydatków.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Wady: Skomplikowany interfejs, ograniczona personalizacja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26"/>
          <p:cNvGraphicFramePr/>
          <p:nvPr/>
        </p:nvGraphicFramePr>
        <p:xfrm>
          <a:off x="1420075" y="76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{74CBF4FB-7F7C-4F71-8AE1-C8A7287588CF}</a:tableStyleId>
              </a:tblPr>
              <a:tblGrid>
                <a:gridCol w="1206500"/>
                <a:gridCol w="1511450"/>
                <a:gridCol w="90155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Funkcje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Nasza aplikacja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YNAB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Kontomierz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Lokalizacja PL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Budżetowanie celów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Dostępność darmowej wersji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Integracja z polskimi bankami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Łatwość obsługi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❌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Strategia Marketingowa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Określenie celów strategii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1034625" y="2032275"/>
            <a:ext cx="39390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Krótko i średnioterminowe (do 1 roku):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Zdobycie 10 000 użytkowników w pierwszym roku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Przejście 20% użytkowników na wersję premium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Osiągnięcie 1000 pobrań aplikacji dzięki programowi polecania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5246950" y="2032275"/>
            <a:ext cx="3458700" cy="15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Długoterminowe (powyżej 1 roku):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Wprowadzenie aplikacji na rynek zagraniczny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Osiągnięcie 50% przychodów z wersji premium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819150" y="912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Główne kanały promocji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1027225" y="1906650"/>
            <a:ext cx="2490600" cy="2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Media społecznościowe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Platformy: Facebook, Instagram, TikTok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Publikowanie treści edukacyjnych o tematyce finansowej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Płatne reklamy targetowane na osoby w wieku 20-40 lat z zainteresowaniami związanymi z finansami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3990650" y="1914025"/>
            <a:ext cx="2298300" cy="2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Współpraca z influencerami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Nawiązanie współpracy z influencerami zajmującymi się tematyką edukacji finansowej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Recenzje, opinie oraz sponsorowane treści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6584575" y="2010100"/>
            <a:ext cx="18327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SEO i pozycjonowanie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Optymalizacja treści strony internetowej pod popularne wyszukiwania np: “aplikacja do zarządzania budżetem”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Program poleceń</a:t>
            </a:r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819150" y="1851925"/>
            <a:ext cx="4723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Opis programu: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Każdy zarejestrowany użytkownik posiada kod/link referencyjny, który może udostępnić swoim znajomym.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Jeżeli nowa osoba zarejestruje się w aplikacji za pomocą linku referencyjnego i korzysta z aplikacji co najmniej 7 dni to osoba polecająca otrzymuje dostęp do płatnego planu za darmo na miesiąc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Nowi użytkownicy, którzy zarejestrowali się dzięki linku referencyjnego po upływie 7 dni otrzymują zniżkę na plan premium.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5683000" y="1851925"/>
            <a:ext cx="2867400" cy="23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Zalety programu: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Wzrost liczby klientów poprzez polecanie aplikacji. Więcej użytkowników, którzy będą chcieli regularnie korzystać z planu premium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Koszty nagród za program poleceń są mniejsze niż płatne reklamy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Narzędzia marketingowe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Financial Plan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Narzędzia marketingowe</a:t>
            </a: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819150" y="1851925"/>
            <a:ext cx="7505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Google Analytics – Analiza danych dotyczących użytkowników aplikacji, ich zachowań oraz źródeł ruchu. Pozwala na optymalizację działań marketingowych, śledzenie efektywności kampanii i rozwoju aplikacji.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Hootsuite / Buffer – Narzędzia do planowania postów i monitorowania mediów społecznościowych. Umożliwiają automatyzację publikacji treści edukacyjnych i promocji aplikacji na platformach takich jak Facebook, Instagram, TikTok.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Mailchimp – Platforma do prowadzenia email marketingu. Służy do wysyłania newsletterów i kampanii mailingowych do zarejestrowanych użytkowników, zwiększając zaangażowanie i zachęcając do korzystania z płatnych subskrypcji.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Kanały marketingowe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Media społecznościowe – Facebook, Instagram, TikTok</a:t>
            </a:r>
            <a:endParaRPr/>
          </a:p>
        </p:txBody>
      </p:sp>
      <p:sp>
        <p:nvSpPr>
          <p:cNvPr id="258" name="Google Shape;258;p34"/>
          <p:cNvSpPr txBox="1"/>
          <p:nvPr/>
        </p:nvSpPr>
        <p:spPr>
          <a:xfrm>
            <a:off x="819150" y="1851925"/>
            <a:ext cx="7505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Regularne publikowanie treści edukacyjnych związanych z zarządzaniem finansami, oszczędzaniem i inwestowaniem.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Angażowanie użytkowników poprzez posty interaktywne, takie jak quizy, ankiety czy pytania do dyskusji.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Organizowanie konkursów, w których użytkownicy mogą wygrać subskrypcje premium.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SEO i Content Marketing</a:t>
            </a:r>
            <a:endParaRPr/>
          </a:p>
        </p:txBody>
      </p:sp>
      <p:sp>
        <p:nvSpPr>
          <p:cNvPr id="264" name="Google Shape;264;p35"/>
          <p:cNvSpPr txBox="1"/>
          <p:nvPr/>
        </p:nvSpPr>
        <p:spPr>
          <a:xfrm>
            <a:off x="819150" y="1851925"/>
            <a:ext cx="7505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Optymalizacja strony internetowej aplikacji pod kątem SEO, tak aby łatwiej można było znaleźć ją w wyszukiwarkach (np. „aplikacja do zarządzania budżetem”).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Publikowanie blogów i artykułów na tematy związane z finansami, budżetowaniem, oszczędzaniem i planowaniem wydatków.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Influencer Marketing</a:t>
            </a: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819150" y="1552550"/>
            <a:ext cx="75057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Współpraca z influencerami specjalizującymi się w edukacji finansowej i rozwoju osobistym. Wzmacnianie świadomości marki poprzez recenzje i promocje na ich profilach społecznościowych.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Sponsorowane treści, które pokazują zalety aplikacji, np. „Jak łatwo zarządzać budżetem z naszą aplikacją”.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6"/>
          <p:cNvSpPr txBox="1"/>
          <p:nvPr>
            <p:ph type="title"/>
          </p:nvPr>
        </p:nvSpPr>
        <p:spPr>
          <a:xfrm>
            <a:off x="819150" y="2630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Programy poleceń</a:t>
            </a:r>
            <a:endParaRPr/>
          </a:p>
        </p:txBody>
      </p:sp>
      <p:sp>
        <p:nvSpPr>
          <p:cNvPr id="272" name="Google Shape;272;p36"/>
          <p:cNvSpPr txBox="1"/>
          <p:nvPr/>
        </p:nvSpPr>
        <p:spPr>
          <a:xfrm>
            <a:off x="819150" y="3337850"/>
            <a:ext cx="75057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Zwiększanie liczby użytkowników poprzez oferowanie zniżek oraz dostępu do płatnych planów dla osób polecających aplikację znajomym.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Podział budżetu marketingowego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819150" y="8456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Reklama płatna (PPC)</a:t>
            </a:r>
            <a:endParaRPr/>
          </a:p>
        </p:txBody>
      </p:sp>
      <p:sp>
        <p:nvSpPr>
          <p:cNvPr id="283" name="Google Shape;283;p38"/>
          <p:cNvSpPr txBox="1"/>
          <p:nvPr/>
        </p:nvSpPr>
        <p:spPr>
          <a:xfrm>
            <a:off x="819150" y="1552550"/>
            <a:ext cx="75057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Kampanie Google Ads, Meta Ads (Facebook, Instagram) oraz TikTok Ads, skierowane na użytkowników zainteresowanych finansami, budżetowaniem i oszczędzaniem.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8"/>
          <p:cNvSpPr txBox="1"/>
          <p:nvPr>
            <p:ph type="title"/>
          </p:nvPr>
        </p:nvSpPr>
        <p:spPr>
          <a:xfrm>
            <a:off x="819150" y="2182446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Influencer Marketing</a:t>
            </a:r>
            <a:endParaRPr/>
          </a:p>
        </p:txBody>
      </p:sp>
      <p:sp>
        <p:nvSpPr>
          <p:cNvPr id="285" name="Google Shape;285;p38"/>
          <p:cNvSpPr txBox="1"/>
          <p:nvPr/>
        </p:nvSpPr>
        <p:spPr>
          <a:xfrm>
            <a:off x="819150" y="2821150"/>
            <a:ext cx="75057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Współpraca z influencerami zajmującymi się tematyką edukacji finansowej.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Budżet przeznaczony na płatne współprace, recenzje aplikacji oraz sponsorowane posty w social mediach.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Planowana współpraca z influencerami o średniej i dużej liczbie obserwujących, aby dotrzeć do szerokiej grupy docelowej.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819150" y="8456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Marketing w mediach społecznościowych</a:t>
            </a:r>
            <a:endParaRPr/>
          </a:p>
        </p:txBody>
      </p:sp>
      <p:sp>
        <p:nvSpPr>
          <p:cNvPr id="291" name="Google Shape;291;p39"/>
          <p:cNvSpPr txBox="1"/>
          <p:nvPr/>
        </p:nvSpPr>
        <p:spPr>
          <a:xfrm>
            <a:off x="819150" y="1552550"/>
            <a:ext cx="75057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Promocja treści edukacyjnych na platformach takich jak Facebook, Instagram i TikTok.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Kampanie organiczne oraz płatne promocje postów, mające na celu zwiększenie zasięgu oraz zaangażowania użytkowników.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9"/>
          <p:cNvSpPr txBox="1"/>
          <p:nvPr>
            <p:ph type="title"/>
          </p:nvPr>
        </p:nvSpPr>
        <p:spPr>
          <a:xfrm>
            <a:off x="819150" y="2509021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SEO i Content Marketing</a:t>
            </a:r>
            <a:endParaRPr/>
          </a:p>
        </p:txBody>
      </p:sp>
      <p:sp>
        <p:nvSpPr>
          <p:cNvPr id="293" name="Google Shape;293;p39"/>
          <p:cNvSpPr txBox="1"/>
          <p:nvPr/>
        </p:nvSpPr>
        <p:spPr>
          <a:xfrm>
            <a:off x="819150" y="3202200"/>
            <a:ext cx="75057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Inwestycja w optymalizację strony internetowej pod kątem SEO i tworzenie wartościowych treści blogowych, które przyciągną użytkowników szukających rozwiązań do zarządzania finansami.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Wydatki na narzędzia analityczne, takie jak Google Analytics oraz platformy do zarządzania contentem.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Program poleceń i promocje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0"/>
          <p:cNvSpPr txBox="1"/>
          <p:nvPr/>
        </p:nvSpPr>
        <p:spPr>
          <a:xfrm>
            <a:off x="819150" y="1579800"/>
            <a:ext cx="7505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Zasoby przeznaczone na promocję programu poleceń, zachęcające użytkowników do rekomendowania aplikacji znajomym.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Budżet na nagrody i zniżki dla osób polecających aplikację oraz pozyskujących nowych użytkowników.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Przewidywane wydatki miesięczne w pierwszym roku: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1"/>
          <p:cNvSpPr txBox="1"/>
          <p:nvPr/>
        </p:nvSpPr>
        <p:spPr>
          <a:xfrm>
            <a:off x="819150" y="1851925"/>
            <a:ext cx="7505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Reklama PPC: 5 000 PLN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Influencer Marketing: 3 000 PLN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Social Media Marketing: 2 000 PLN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SEO i Content Marketing: 1 500 PLN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Program poleceń: 1 500 PLN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Źródła finansowania projektu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459725"/>
            <a:ext cx="7505700" cy="29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pl" sz="939">
                <a:solidFill>
                  <a:srgbClr val="000000"/>
                </a:solidFill>
              </a:rPr>
              <a:t>Kapitał własny</a:t>
            </a:r>
            <a:r>
              <a:rPr lang="pl" sz="939">
                <a:solidFill>
                  <a:srgbClr val="000000"/>
                </a:solidFill>
              </a:rPr>
              <a:t>:</a:t>
            </a:r>
            <a:endParaRPr sz="939">
              <a:solidFill>
                <a:srgbClr val="000000"/>
              </a:solidFill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Calibri"/>
              <a:buChar char="●"/>
            </a:pPr>
            <a:r>
              <a:rPr lang="pl" sz="939">
                <a:solidFill>
                  <a:srgbClr val="000000"/>
                </a:solidFill>
              </a:rPr>
              <a:t>Środki finansowe wniesione przez fundatorów projektu oraz projektantów.</a:t>
            </a:r>
            <a:endParaRPr sz="939">
              <a:solidFill>
                <a:srgbClr val="000000"/>
              </a:solidFill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Calibri"/>
              <a:buChar char="●"/>
            </a:pPr>
            <a:r>
              <a:rPr lang="pl" sz="939">
                <a:solidFill>
                  <a:srgbClr val="000000"/>
                </a:solidFill>
              </a:rPr>
              <a:t>Przeznaczone na początkowy rozwój aplikacji i pokrycie kosztów operacyjnych do momentu osiągnięcia przychodów.</a:t>
            </a:r>
            <a:endParaRPr sz="93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pl" sz="939">
                <a:solidFill>
                  <a:srgbClr val="000000"/>
                </a:solidFill>
              </a:rPr>
              <a:t>Inwestorzy zewnętrzni</a:t>
            </a:r>
            <a:r>
              <a:rPr lang="pl" sz="939">
                <a:solidFill>
                  <a:srgbClr val="000000"/>
                </a:solidFill>
              </a:rPr>
              <a:t>:</a:t>
            </a:r>
            <a:endParaRPr sz="939">
              <a:solidFill>
                <a:srgbClr val="000000"/>
              </a:solidFill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Arial"/>
              <a:buChar char="●"/>
            </a:pPr>
            <a:r>
              <a:rPr b="1" lang="pl" sz="939">
                <a:solidFill>
                  <a:srgbClr val="000000"/>
                </a:solidFill>
              </a:rPr>
              <a:t>Aniołowie biznesu</a:t>
            </a:r>
            <a:r>
              <a:rPr lang="pl" sz="939">
                <a:solidFill>
                  <a:srgbClr val="000000"/>
                </a:solidFill>
              </a:rPr>
              <a:t>: Doświadczeni przedsiębiorcy oferujący finansowanie w zamian za udziały w projekcie.</a:t>
            </a:r>
            <a:endParaRPr sz="939">
              <a:solidFill>
                <a:srgbClr val="000000"/>
              </a:solidFill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Arial"/>
              <a:buChar char="●"/>
            </a:pPr>
            <a:r>
              <a:rPr b="1" lang="pl" sz="939">
                <a:solidFill>
                  <a:srgbClr val="000000"/>
                </a:solidFill>
              </a:rPr>
              <a:t>Fundusze Venture Capital</a:t>
            </a:r>
            <a:r>
              <a:rPr lang="pl" sz="939">
                <a:solidFill>
                  <a:srgbClr val="000000"/>
                </a:solidFill>
              </a:rPr>
              <a:t>: Profesjonalne fundusze inwestujące w rozwój startupów technologicznych.</a:t>
            </a:r>
            <a:endParaRPr sz="939">
              <a:solidFill>
                <a:srgbClr val="000000"/>
              </a:solidFill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Arial"/>
              <a:buChar char="●"/>
            </a:pPr>
            <a:r>
              <a:rPr b="1" lang="pl" sz="939">
                <a:solidFill>
                  <a:srgbClr val="000000"/>
                </a:solidFill>
              </a:rPr>
              <a:t>Crowdfunding udziałowy</a:t>
            </a:r>
            <a:r>
              <a:rPr lang="pl" sz="939">
                <a:solidFill>
                  <a:srgbClr val="000000"/>
                </a:solidFill>
              </a:rPr>
              <a:t>: Platformy crowdfundingowe, na których inwestorzy indywidualni mogą nabywać udziały w projekcie.</a:t>
            </a:r>
            <a:endParaRPr sz="93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pl" sz="939">
                <a:solidFill>
                  <a:srgbClr val="000000"/>
                </a:solidFill>
              </a:rPr>
              <a:t>Dotacje</a:t>
            </a:r>
            <a:r>
              <a:rPr lang="pl" sz="939">
                <a:solidFill>
                  <a:srgbClr val="000000"/>
                </a:solidFill>
              </a:rPr>
              <a:t>:</a:t>
            </a:r>
            <a:endParaRPr sz="939">
              <a:solidFill>
                <a:srgbClr val="000000"/>
              </a:solidFill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Calibri"/>
              <a:buChar char="●"/>
            </a:pPr>
            <a:r>
              <a:rPr lang="pl" sz="939">
                <a:solidFill>
                  <a:srgbClr val="000000"/>
                </a:solidFill>
              </a:rPr>
              <a:t>Programy wsparcia dla startupów (np. rządowe programy innowacyjne, fundusze europejskie).</a:t>
            </a:r>
            <a:endParaRPr sz="939">
              <a:solidFill>
                <a:srgbClr val="000000"/>
              </a:solidFill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Calibri"/>
              <a:buChar char="●"/>
            </a:pPr>
            <a:r>
              <a:rPr lang="pl" sz="939">
                <a:solidFill>
                  <a:srgbClr val="000000"/>
                </a:solidFill>
              </a:rPr>
              <a:t>Bezzwrotne finansowanie przeznaczone na rozwój technologii i narzędzi cyfrowych.</a:t>
            </a:r>
            <a:endParaRPr sz="93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pl" sz="939">
                <a:solidFill>
                  <a:srgbClr val="000000"/>
                </a:solidFill>
              </a:rPr>
              <a:t>Kredyty i pożyczki</a:t>
            </a:r>
            <a:r>
              <a:rPr lang="pl" sz="939">
                <a:solidFill>
                  <a:srgbClr val="000000"/>
                </a:solidFill>
              </a:rPr>
              <a:t>:</a:t>
            </a:r>
            <a:endParaRPr sz="939">
              <a:solidFill>
                <a:srgbClr val="000000"/>
              </a:solidFill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Calibri"/>
              <a:buChar char="●"/>
            </a:pPr>
            <a:r>
              <a:rPr lang="pl" sz="939">
                <a:solidFill>
                  <a:srgbClr val="000000"/>
                </a:solidFill>
              </a:rPr>
              <a:t>Krótkoterminowe pożyczki bankowe na pokrycie bieżących kosztów.</a:t>
            </a:r>
            <a:endParaRPr sz="939">
              <a:solidFill>
                <a:srgbClr val="000000"/>
              </a:solidFill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Calibri"/>
              <a:buChar char="●"/>
            </a:pPr>
            <a:r>
              <a:rPr lang="pl" sz="939">
                <a:solidFill>
                  <a:srgbClr val="000000"/>
                </a:solidFill>
              </a:rPr>
              <a:t>Kredyty inwestycyjne przeznaczone na rozwój infrastruktury i promocję aplikacji.</a:t>
            </a:r>
            <a:endParaRPr sz="93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0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819150" y="8456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Progresywne zwiększanie budżetu</a:t>
            </a:r>
            <a:endParaRPr/>
          </a:p>
        </p:txBody>
      </p:sp>
      <p:sp>
        <p:nvSpPr>
          <p:cNvPr id="311" name="Google Shape;311;p42"/>
          <p:cNvSpPr txBox="1"/>
          <p:nvPr/>
        </p:nvSpPr>
        <p:spPr>
          <a:xfrm>
            <a:off x="819150" y="1552550"/>
            <a:ext cx="75057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 osiągnięciu rentowności w pierwszym roku, planowane jest zwiększenie budżetu marketingowego na kolejne lata o 20% rocznie, w zależności od wyników finansowych i rozwoju użytkowników.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2"/>
          <p:cNvSpPr txBox="1"/>
          <p:nvPr>
            <p:ph type="title"/>
          </p:nvPr>
        </p:nvSpPr>
        <p:spPr>
          <a:xfrm>
            <a:off x="819150" y="2326996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Monitorowanie efektywności wydatków</a:t>
            </a:r>
            <a:endParaRPr/>
          </a:p>
        </p:txBody>
      </p:sp>
      <p:sp>
        <p:nvSpPr>
          <p:cNvPr id="313" name="Google Shape;313;p42"/>
          <p:cNvSpPr txBox="1"/>
          <p:nvPr/>
        </p:nvSpPr>
        <p:spPr>
          <a:xfrm>
            <a:off x="819150" y="3093350"/>
            <a:ext cx="75057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Regularne monitorowanie ROI (zwrotu z inwestycji) każdej kampanii marketingowej oraz analiza skuteczności poszczególnych kanałów.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p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Optymalizacja wydatków w oparciu o analizę wyników, np. poprzez przeznaczenie większej części budżetu na te kanały, które przynoszą najlepsze rezultaty.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Struktura kosztów projektu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254525" y="1522075"/>
            <a:ext cx="4173000" cy="13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pl" sz="1040">
                <a:solidFill>
                  <a:srgbClr val="000000"/>
                </a:solidFill>
              </a:rPr>
              <a:t>Koszty jednorazowe</a:t>
            </a:r>
            <a:r>
              <a:rPr lang="pl" sz="1040">
                <a:solidFill>
                  <a:srgbClr val="000000"/>
                </a:solidFill>
              </a:rPr>
              <a:t>:</a:t>
            </a:r>
            <a:endParaRPr sz="1040">
              <a:solidFill>
                <a:srgbClr val="000000"/>
              </a:solidFill>
            </a:endParaRPr>
          </a:p>
          <a:p>
            <a:pPr indent="-29464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Char char="●"/>
            </a:pPr>
            <a:r>
              <a:rPr b="1" lang="pl" sz="1040">
                <a:solidFill>
                  <a:srgbClr val="000000"/>
                </a:solidFill>
              </a:rPr>
              <a:t>Rozwój aplikacji</a:t>
            </a:r>
            <a:r>
              <a:rPr lang="pl" sz="1040">
                <a:solidFill>
                  <a:srgbClr val="000000"/>
                </a:solidFill>
              </a:rPr>
              <a:t>:</a:t>
            </a:r>
            <a:endParaRPr sz="1040">
              <a:solidFill>
                <a:srgbClr val="000000"/>
              </a:solidFill>
            </a:endParaRPr>
          </a:p>
          <a:p>
            <a:pPr indent="-2946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Calibri"/>
              <a:buChar char="○"/>
            </a:pPr>
            <a:r>
              <a:rPr lang="pl" sz="1040">
                <a:solidFill>
                  <a:srgbClr val="000000"/>
                </a:solidFill>
              </a:rPr>
              <a:t>Zatrudnienie programistów, projektantów i testerów do stworzenia aplikacji.</a:t>
            </a:r>
            <a:endParaRPr sz="1040">
              <a:solidFill>
                <a:srgbClr val="000000"/>
              </a:solidFill>
            </a:endParaRPr>
          </a:p>
          <a:p>
            <a:pPr indent="-2946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Calibri"/>
              <a:buChar char="○"/>
            </a:pPr>
            <a:r>
              <a:rPr lang="pl" sz="1040">
                <a:solidFill>
                  <a:srgbClr val="000000"/>
                </a:solidFill>
              </a:rPr>
              <a:t>Koszt: 150 000 PLN.</a:t>
            </a:r>
            <a:endParaRPr sz="1040">
              <a:solidFill>
                <a:srgbClr val="000000"/>
              </a:solidFill>
            </a:endParaRPr>
          </a:p>
          <a:p>
            <a:pPr indent="-2946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Char char="●"/>
            </a:pPr>
            <a:r>
              <a:rPr b="1" lang="pl" sz="1040">
                <a:solidFill>
                  <a:srgbClr val="000000"/>
                </a:solidFill>
              </a:rPr>
              <a:t>Narzędzia techniczne</a:t>
            </a:r>
            <a:r>
              <a:rPr lang="pl" sz="1040">
                <a:solidFill>
                  <a:srgbClr val="000000"/>
                </a:solidFill>
              </a:rPr>
              <a:t>:</a:t>
            </a:r>
            <a:endParaRPr sz="1040">
              <a:solidFill>
                <a:srgbClr val="000000"/>
              </a:solidFill>
            </a:endParaRPr>
          </a:p>
          <a:p>
            <a:pPr indent="-2946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Calibri"/>
              <a:buChar char="○"/>
            </a:pPr>
            <a:r>
              <a:rPr lang="pl" sz="1040">
                <a:solidFill>
                  <a:srgbClr val="000000"/>
                </a:solidFill>
              </a:rPr>
              <a:t>Zakup serwerów, licencji na oprogramowanie, narzędzi analitycznych i marketingowych.</a:t>
            </a:r>
            <a:endParaRPr sz="1040">
              <a:solidFill>
                <a:srgbClr val="000000"/>
              </a:solidFill>
            </a:endParaRPr>
          </a:p>
          <a:p>
            <a:pPr indent="-2946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Calibri"/>
              <a:buChar char="○"/>
            </a:pPr>
            <a:r>
              <a:rPr lang="pl" sz="1040">
                <a:solidFill>
                  <a:srgbClr val="000000"/>
                </a:solidFill>
              </a:rPr>
              <a:t>Koszt: 50 000 PLN.</a:t>
            </a:r>
            <a:endParaRPr sz="10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12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4427525" y="1522075"/>
            <a:ext cx="44283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pl" sz="1040">
                <a:solidFill>
                  <a:srgbClr val="000000"/>
                </a:solidFill>
              </a:rPr>
              <a:t>Koszty stałe (miesięczne)</a:t>
            </a:r>
            <a:r>
              <a:rPr lang="pl" sz="1040">
                <a:solidFill>
                  <a:srgbClr val="000000"/>
                </a:solidFill>
              </a:rPr>
              <a:t>:</a:t>
            </a:r>
            <a:endParaRPr sz="1040">
              <a:solidFill>
                <a:srgbClr val="000000"/>
              </a:solidFill>
            </a:endParaRPr>
          </a:p>
          <a:p>
            <a:pPr indent="-29464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Char char="●"/>
            </a:pPr>
            <a:r>
              <a:rPr b="1" lang="pl" sz="1040">
                <a:solidFill>
                  <a:srgbClr val="000000"/>
                </a:solidFill>
              </a:rPr>
              <a:t>Utrzymanie serwerów i hosting</a:t>
            </a:r>
            <a:r>
              <a:rPr lang="pl" sz="1040">
                <a:solidFill>
                  <a:srgbClr val="000000"/>
                </a:solidFill>
              </a:rPr>
              <a:t>: Koszty infrastruktury technicznej do działania aplikacji.</a:t>
            </a:r>
            <a:endParaRPr sz="1040">
              <a:solidFill>
                <a:srgbClr val="000000"/>
              </a:solidFill>
            </a:endParaRPr>
          </a:p>
          <a:p>
            <a:pPr indent="-2946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Calibri"/>
              <a:buChar char="○"/>
            </a:pPr>
            <a:r>
              <a:rPr lang="pl" sz="1040">
                <a:solidFill>
                  <a:srgbClr val="000000"/>
                </a:solidFill>
              </a:rPr>
              <a:t>Koszt: 5 000 PLN miesięcznie.</a:t>
            </a:r>
            <a:endParaRPr sz="1040">
              <a:solidFill>
                <a:srgbClr val="000000"/>
              </a:solidFill>
            </a:endParaRPr>
          </a:p>
          <a:p>
            <a:pPr indent="-2946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Char char="●"/>
            </a:pPr>
            <a:r>
              <a:rPr b="1" lang="pl" sz="1040">
                <a:solidFill>
                  <a:srgbClr val="000000"/>
                </a:solidFill>
              </a:rPr>
              <a:t>Marketing i reklama</a:t>
            </a:r>
            <a:r>
              <a:rPr lang="pl" sz="1040">
                <a:solidFill>
                  <a:srgbClr val="000000"/>
                </a:solidFill>
              </a:rPr>
              <a:t>: Kampanie promujące aplikację w mediach społecznościowych i wyszukiwarkach.</a:t>
            </a:r>
            <a:endParaRPr sz="1040">
              <a:solidFill>
                <a:srgbClr val="000000"/>
              </a:solidFill>
            </a:endParaRPr>
          </a:p>
          <a:p>
            <a:pPr indent="-2946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Calibri"/>
              <a:buChar char="○"/>
            </a:pPr>
            <a:r>
              <a:rPr lang="pl" sz="1040">
                <a:solidFill>
                  <a:srgbClr val="000000"/>
                </a:solidFill>
              </a:rPr>
              <a:t>Koszt: 10 000 PLN miesięcznie.</a:t>
            </a:r>
            <a:endParaRPr sz="1040">
              <a:solidFill>
                <a:srgbClr val="000000"/>
              </a:solidFill>
            </a:endParaRPr>
          </a:p>
          <a:p>
            <a:pPr indent="-2946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Char char="●"/>
            </a:pPr>
            <a:r>
              <a:rPr b="1" lang="pl" sz="1040">
                <a:solidFill>
                  <a:srgbClr val="000000"/>
                </a:solidFill>
              </a:rPr>
              <a:t>Obsługa klienta i aktualizacje</a:t>
            </a:r>
            <a:r>
              <a:rPr lang="pl" sz="1040">
                <a:solidFill>
                  <a:srgbClr val="000000"/>
                </a:solidFill>
              </a:rPr>
              <a:t>: Zespół wsparcia technicznego i regularne ulepszenia aplikacji.</a:t>
            </a:r>
            <a:endParaRPr sz="1040">
              <a:solidFill>
                <a:srgbClr val="000000"/>
              </a:solidFill>
            </a:endParaRPr>
          </a:p>
          <a:p>
            <a:pPr indent="-2946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Calibri"/>
              <a:buChar char="○"/>
            </a:pPr>
            <a:r>
              <a:rPr lang="pl" sz="1040">
                <a:solidFill>
                  <a:srgbClr val="000000"/>
                </a:solidFill>
              </a:rPr>
              <a:t>Koszt: 8 000 PLN miesięcznie.</a:t>
            </a:r>
            <a:endParaRPr sz="10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12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2010575" y="3484075"/>
            <a:ext cx="49713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pl" sz="939">
                <a:solidFill>
                  <a:srgbClr val="000000"/>
                </a:solidFill>
              </a:rPr>
              <a:t>Koszty zmienne</a:t>
            </a:r>
            <a:r>
              <a:rPr lang="pl" sz="939">
                <a:solidFill>
                  <a:srgbClr val="000000"/>
                </a:solidFill>
              </a:rPr>
              <a:t>:</a:t>
            </a:r>
            <a:endParaRPr sz="939">
              <a:solidFill>
                <a:srgbClr val="000000"/>
              </a:solidFill>
            </a:endParaRPr>
          </a:p>
          <a:p>
            <a:pPr indent="-28829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Arial"/>
              <a:buChar char="●"/>
            </a:pPr>
            <a:r>
              <a:rPr b="1" lang="pl" sz="939">
                <a:solidFill>
                  <a:srgbClr val="000000"/>
                </a:solidFill>
              </a:rPr>
              <a:t>Prowizje od płatności subskrypcyjnych</a:t>
            </a:r>
            <a:r>
              <a:rPr lang="pl" sz="939">
                <a:solidFill>
                  <a:srgbClr val="000000"/>
                </a:solidFill>
              </a:rPr>
              <a:t>: Opłaty za przetwarzanie transakcji (np. PayPal, Stripe).</a:t>
            </a:r>
            <a:endParaRPr sz="939">
              <a:solidFill>
                <a:srgbClr val="000000"/>
              </a:solidFill>
            </a:endParaRPr>
          </a:p>
          <a:p>
            <a:pPr indent="-2882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Calibri"/>
              <a:buChar char="○"/>
            </a:pPr>
            <a:r>
              <a:rPr lang="pl" sz="939">
                <a:solidFill>
                  <a:srgbClr val="000000"/>
                </a:solidFill>
              </a:rPr>
              <a:t>Koszt: 2-3% wartości transakcji.</a:t>
            </a:r>
            <a:endParaRPr sz="939">
              <a:solidFill>
                <a:srgbClr val="000000"/>
              </a:solidFill>
            </a:endParaRPr>
          </a:p>
          <a:p>
            <a:pPr indent="-2882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Arial"/>
              <a:buChar char="●"/>
            </a:pPr>
            <a:r>
              <a:rPr b="1" lang="pl" sz="939">
                <a:solidFill>
                  <a:srgbClr val="000000"/>
                </a:solidFill>
              </a:rPr>
              <a:t>Reklamy PPC (Pay-Per-Click)</a:t>
            </a:r>
            <a:r>
              <a:rPr lang="pl" sz="939">
                <a:solidFill>
                  <a:srgbClr val="000000"/>
                </a:solidFill>
              </a:rPr>
              <a:t>: Reklamy w Google Ads, Meta Ads oraz innych platformach.</a:t>
            </a:r>
            <a:endParaRPr sz="939">
              <a:solidFill>
                <a:srgbClr val="000000"/>
              </a:solidFill>
            </a:endParaRPr>
          </a:p>
          <a:p>
            <a:pPr indent="-2882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Calibri"/>
              <a:buChar char="○"/>
            </a:pPr>
            <a:r>
              <a:rPr lang="pl" sz="939">
                <a:solidFill>
                  <a:srgbClr val="000000"/>
                </a:solidFill>
              </a:rPr>
              <a:t>Koszt: Zależny od zasięgu, szacowany na 5 000 PLN miesięcznie.</a:t>
            </a:r>
            <a:endParaRPr sz="93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0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Zarządzanie finansami 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1150" y="1800200"/>
            <a:ext cx="3990900" cy="1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Efektywne zarządzanie budżetem projektu:</a:t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pl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Regularne monitorowanie przepływów pieniężnych: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</a:pPr>
            <a:r>
              <a:rPr b="1" lang="pl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Stałe koszty:</a:t>
            </a:r>
            <a:r>
              <a:rPr lang="pl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serwery, wsparcie techniczne, marketing.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</a:pPr>
            <a:r>
              <a:rPr b="1" lang="pl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Zmienne koszty:</a:t>
            </a:r>
            <a:r>
              <a:rPr lang="pl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rozwój nowych funkcji, działania promocyjne.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pl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Minimalizacja wydatków w początkowej fazie (outsourcing części działań).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1841500" y="2825750"/>
            <a:ext cx="457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4572000" y="1800200"/>
            <a:ext cx="43179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800"/>
              <a:t>2. Model przychodów i inwestycji:</a:t>
            </a:r>
            <a:endParaRPr b="1" sz="800"/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lang="pl" sz="800"/>
              <a:t>reinwestowanie 30% przychodów w rozwój aplikacji (np. nowe funkcje, AI).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pl" sz="800"/>
              <a:t>Tworzenie funduszu rezerwowego na okresy spadku liczby użytkowników (10% przychodów miesięcznych).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311150" y="3200900"/>
            <a:ext cx="35559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800"/>
              <a:t>3. Kontrola wyników finansowych:</a:t>
            </a:r>
            <a:endParaRPr b="1" sz="800"/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lang="pl" sz="800"/>
              <a:t>Analiza wskaźników KPI: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pl" sz="800"/>
              <a:t>CAC (koszt pozyskania klienta)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pl" sz="800"/>
              <a:t>LTV (wartość życiowa klienta)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pl" sz="800"/>
              <a:t>MAR (miesięczny przychód z reklam).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pl" sz="800"/>
              <a:t>Comiesięczne raporty finansowe dla przejrzystości i weryfikacji wyników.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4572000" y="3210650"/>
            <a:ext cx="29529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800"/>
              <a:t>4. Kluczowe cele:</a:t>
            </a:r>
            <a:endParaRPr b="1" sz="800"/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lang="pl" sz="800"/>
              <a:t>Osiągnięcie rentowności w ciągu 12 miesięcy.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pl" sz="800"/>
              <a:t>Stabilizacja relacji kosztów do przychodów na poziomie 40/60 po pierwszym roku.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Prognoza Przychodów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Opcje Korzystania Z Aplikacji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Darmowa wersja: </a:t>
            </a:r>
            <a:r>
              <a:rPr lang="pl" sz="1600"/>
              <a:t>Użytkownik będzie mógł za darmo korzystać z podstawowych funkcji aplikacji takie jak dodawanie transakcji, generowanie statystyk, generowanie raportów. Będą w zamian mu pokazywać się reklamy.</a:t>
            </a:r>
            <a:r>
              <a:rPr lang="pl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Abonament: </a:t>
            </a:r>
            <a:r>
              <a:rPr lang="pl" sz="1600"/>
              <a:t>Użytkownik będzie miał możliwość korzystania z wszystkich funkcji aplikacji oraz nie będą mu się pojawiać reklamy.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 sz="1400"/>
              <a:t>Miesięczny: Koszt takiego abonamentu wynosiłby </a:t>
            </a:r>
            <a:r>
              <a:rPr lang="pl" sz="1400"/>
              <a:t>20 zł</a:t>
            </a:r>
            <a:r>
              <a:rPr lang="pl" sz="1400"/>
              <a:t> miesięcznie.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 sz="1400"/>
              <a:t>Pół Roczny</a:t>
            </a:r>
            <a:r>
              <a:rPr lang="pl" sz="1400"/>
              <a:t>: </a:t>
            </a:r>
            <a:r>
              <a:rPr lang="pl" sz="1400"/>
              <a:t>Koszt takiego abonamentu wynosiłby 100 zł.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 sz="1400"/>
              <a:t>Roczny: Koszt takiego abonamentu wynosiłby 180 zł.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 Obliczeń Na Pierwszy Rok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Założenia początkowe:</a:t>
            </a:r>
            <a:endParaRPr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pierwszym miesiącu zdobywamy dzięki </a:t>
            </a: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marketingowi</a:t>
            </a: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 użytkowników</a:t>
            </a: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liczba użytkowników rośnie o 15% miesięcznie.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95% użytkowników</a:t>
            </a: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pozostaje w wersji darmowej, a </a:t>
            </a:r>
            <a:r>
              <a:rPr b="1"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5%</a:t>
            </a: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przechodzi na płatne plany.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Przychód z reklam na użytkownika darmowego wynosi </a:t>
            </a:r>
            <a:r>
              <a:rPr b="1"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zł miesięcznie</a:t>
            </a: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Rozkład płatnych subskrypcji: 60% plan miesięczny, 25% plan półroczny, 15% plan roczny.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</a:t>
            </a:r>
            <a:r>
              <a:rPr lang="pl"/>
              <a:t>Prognozy</a:t>
            </a:r>
            <a:r>
              <a:rPr lang="pl"/>
              <a:t> Przychodów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13" y="2243075"/>
            <a:ext cx="8614574" cy="194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