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44"/>
  </p:notesMasterIdLst>
  <p:sldIdLst>
    <p:sldId id="271" r:id="rId2"/>
    <p:sldId id="317" r:id="rId3"/>
    <p:sldId id="319" r:id="rId4"/>
    <p:sldId id="318" r:id="rId5"/>
    <p:sldId id="272" r:id="rId6"/>
    <p:sldId id="273" r:id="rId7"/>
    <p:sldId id="292" r:id="rId8"/>
    <p:sldId id="312" r:id="rId9"/>
    <p:sldId id="310" r:id="rId10"/>
    <p:sldId id="313" r:id="rId11"/>
    <p:sldId id="333" r:id="rId12"/>
    <p:sldId id="279" r:id="rId13"/>
    <p:sldId id="323" r:id="rId14"/>
    <p:sldId id="331" r:id="rId15"/>
    <p:sldId id="330" r:id="rId16"/>
    <p:sldId id="329" r:id="rId17"/>
    <p:sldId id="334" r:id="rId18"/>
    <p:sldId id="283" r:id="rId19"/>
    <p:sldId id="308" r:id="rId20"/>
    <p:sldId id="322" r:id="rId21"/>
    <p:sldId id="338" r:id="rId22"/>
    <p:sldId id="336" r:id="rId23"/>
    <p:sldId id="339" r:id="rId24"/>
    <p:sldId id="341" r:id="rId25"/>
    <p:sldId id="287" r:id="rId26"/>
    <p:sldId id="337" r:id="rId27"/>
    <p:sldId id="346" r:id="rId28"/>
    <p:sldId id="347" r:id="rId29"/>
    <p:sldId id="358" r:id="rId30"/>
    <p:sldId id="357" r:id="rId31"/>
    <p:sldId id="349" r:id="rId32"/>
    <p:sldId id="359" r:id="rId33"/>
    <p:sldId id="365" r:id="rId34"/>
    <p:sldId id="366" r:id="rId35"/>
    <p:sldId id="368" r:id="rId36"/>
    <p:sldId id="289" r:id="rId37"/>
    <p:sldId id="356" r:id="rId38"/>
    <p:sldId id="369" r:id="rId39"/>
    <p:sldId id="367" r:id="rId40"/>
    <p:sldId id="304" r:id="rId41"/>
    <p:sldId id="303" r:id="rId42"/>
    <p:sldId id="37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32" y="11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EVA</a:t>
            </a:r>
            <a:r>
              <a:rPr lang="en-US" altLang="ko-KR" baseline="0" dirty="0"/>
              <a:t> </a:t>
            </a:r>
            <a:r>
              <a:rPr lang="ko-KR" altLang="en-US" baseline="0" dirty="0"/>
              <a:t>값에 따른 연도별 기업 수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음수(-)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67</c:v>
                </c:pt>
                <c:pt idx="2">
                  <c:v>84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B-455C-BA6D-521B597B3B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양수(+)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317</c:v>
                </c:pt>
                <c:pt idx="1">
                  <c:v>326</c:v>
                </c:pt>
                <c:pt idx="2">
                  <c:v>309</c:v>
                </c:pt>
                <c:pt idx="3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3B-455C-BA6D-521B597B3B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75861743"/>
        <c:axId val="1475863183"/>
      </c:barChart>
      <c:catAx>
        <c:axId val="147586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5863183"/>
        <c:crosses val="autoZero"/>
        <c:auto val="1"/>
        <c:lblAlgn val="ctr"/>
        <c:lblOffset val="100"/>
        <c:noMultiLvlLbl val="0"/>
      </c:catAx>
      <c:valAx>
        <c:axId val="1475863183"/>
        <c:scaling>
          <c:orientation val="minMax"/>
        </c:scaling>
        <c:delete val="1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47586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평균 수익률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음수(-)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62.88</c:v>
                </c:pt>
                <c:pt idx="1">
                  <c:v>5.56</c:v>
                </c:pt>
                <c:pt idx="2">
                  <c:v>-19.41</c:v>
                </c:pt>
                <c:pt idx="3">
                  <c:v>-9.52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4F-4E8F-828B-DAFA8BC153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양수(+)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79.58</c:v>
                </c:pt>
                <c:pt idx="1">
                  <c:v>8.5500000000000007</c:v>
                </c:pt>
                <c:pt idx="2">
                  <c:v>-14.91</c:v>
                </c:pt>
                <c:pt idx="3">
                  <c:v>6.92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4F-4E8F-828B-DAFA8BC15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3173775"/>
        <c:axId val="1793170895"/>
      </c:lineChart>
      <c:catAx>
        <c:axId val="179317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3170895"/>
        <c:crosses val="autoZero"/>
        <c:auto val="1"/>
        <c:lblAlgn val="ctr"/>
        <c:lblOffset val="100"/>
        <c:noMultiLvlLbl val="0"/>
      </c:catAx>
      <c:valAx>
        <c:axId val="179317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317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6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5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6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35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97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25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8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35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9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3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4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8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9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8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9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0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1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5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3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4678" y="367022"/>
            <a:ext cx="867897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 b="1" spc="-150" dirty="0">
                <a:solidFill>
                  <a:schemeClr val="bg1"/>
                </a:solidFill>
                <a:latin typeface="+mj-ea"/>
                <a:ea typeface="+mj-ea"/>
              </a:rPr>
              <a:t>EVA</a:t>
            </a:r>
            <a:r>
              <a:rPr lang="ko-KR" altLang="en-US" sz="5400" b="1" spc="-150" dirty="0">
                <a:solidFill>
                  <a:schemeClr val="bg1"/>
                </a:solidFill>
                <a:latin typeface="+mj-ea"/>
                <a:ea typeface="+mj-ea"/>
              </a:rPr>
              <a:t>를 활용한 수익률 검증 및 </a:t>
            </a:r>
            <a:endParaRPr lang="en-US" altLang="ko-KR" sz="5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5400" b="1" spc="-150" dirty="0">
                <a:solidFill>
                  <a:schemeClr val="bg1"/>
                </a:solidFill>
                <a:latin typeface="+mj-ea"/>
                <a:ea typeface="+mj-ea"/>
              </a:rPr>
              <a:t>재무지표 타당성 연구</a:t>
            </a:r>
            <a:endParaRPr lang="en-US" altLang="ko-KR" sz="5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103" y="4050706"/>
            <a:ext cx="51299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EVADA (EVA Date Analysis)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</a:rPr>
              <a:t>김형준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도메인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 err="1">
                <a:solidFill>
                  <a:schemeClr val="bg1"/>
                </a:solidFill>
              </a:rPr>
              <a:t>코더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dirty="0" err="1">
                <a:solidFill>
                  <a:schemeClr val="bg1"/>
                </a:solidFill>
              </a:rPr>
              <a:t>마건후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</a:rPr>
              <a:t>코더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dirty="0" err="1">
                <a:solidFill>
                  <a:schemeClr val="bg1"/>
                </a:solidFill>
              </a:rPr>
              <a:t>신해미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도메인</a:t>
            </a:r>
          </a:p>
          <a:p>
            <a:pPr lvl="0">
              <a:defRPr/>
            </a:pPr>
            <a:r>
              <a:rPr lang="ko-KR" altLang="en-US" sz="2000" dirty="0" err="1">
                <a:solidFill>
                  <a:schemeClr val="bg1"/>
                </a:solidFill>
              </a:rPr>
              <a:t>서연지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도메인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8174" y="3486150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2500BD-B9C2-9E6F-5ED3-AB2212BA281A}"/>
              </a:ext>
            </a:extLst>
          </p:cNvPr>
          <p:cNvSpPr/>
          <p:nvPr/>
        </p:nvSpPr>
        <p:spPr>
          <a:xfrm>
            <a:off x="909435" y="2121348"/>
            <a:ext cx="10287213" cy="231717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/>
              <a:t>- EVA </a:t>
            </a:r>
            <a:r>
              <a:rPr lang="ko-KR" altLang="en-US" dirty="0"/>
              <a:t>값이 양수인 기업과 음수인 기업 비교를 중심으로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077" y="5359223"/>
            <a:ext cx="3669030" cy="57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300" dirty="0">
                <a:solidFill>
                  <a:schemeClr val="bg1"/>
                </a:solidFill>
              </a:rPr>
              <a:t>(3)</a:t>
            </a:r>
            <a:r>
              <a:rPr lang="ko-KR" altLang="en-US" sz="3200" spc="-300" dirty="0">
                <a:solidFill>
                  <a:schemeClr val="bg1"/>
                </a:solidFill>
              </a:rPr>
              <a:t> 문제점 및 개선방안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0943" y="1246779"/>
            <a:ext cx="11502440" cy="853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2864" y="1467255"/>
            <a:ext cx="8979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EVA</a:t>
            </a:r>
            <a:r>
              <a:rPr lang="ko-KR" altLang="en-US" sz="2000" dirty="0">
                <a:solidFill>
                  <a:schemeClr val="bg1"/>
                </a:solidFill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기업이 영업활동에 대해 얻는 실질적비용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  <a:r>
              <a:rPr lang="ko-KR" altLang="en-US" sz="2000" dirty="0">
                <a:solidFill>
                  <a:schemeClr val="bg1"/>
                </a:solidFill>
              </a:rPr>
              <a:t>이라고 한다면</a:t>
            </a:r>
            <a:endParaRPr lang="ko-KR" altLang="en-US" sz="1500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1F654-5850-3402-9F64-A25A7D3E8934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41585-0A0E-F5E0-6DB8-DC617492970A}"/>
              </a:ext>
            </a:extLst>
          </p:cNvPr>
          <p:cNvSpPr txBox="1"/>
          <p:nvPr/>
        </p:nvSpPr>
        <p:spPr>
          <a:xfrm>
            <a:off x="1098485" y="349660"/>
            <a:ext cx="21948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주제 선정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8478D-4DA4-3301-1E6B-6284700EAA8F}"/>
              </a:ext>
            </a:extLst>
          </p:cNvPr>
          <p:cNvSpPr txBox="1"/>
          <p:nvPr/>
        </p:nvSpPr>
        <p:spPr>
          <a:xfrm>
            <a:off x="144378" y="522301"/>
            <a:ext cx="95410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주제선정이유</a:t>
            </a: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BF1418A-11F9-EBD0-5B82-AEFB5A3AE0A0}"/>
              </a:ext>
            </a:extLst>
          </p:cNvPr>
          <p:cNvSpPr/>
          <p:nvPr/>
        </p:nvSpPr>
        <p:spPr>
          <a:xfrm rot="10800000">
            <a:off x="5952596" y="2363441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D47B91-DA53-AB63-D146-AC61D1CFAE8D}"/>
              </a:ext>
            </a:extLst>
          </p:cNvPr>
          <p:cNvSpPr/>
          <p:nvPr/>
        </p:nvSpPr>
        <p:spPr>
          <a:xfrm>
            <a:off x="340943" y="2867441"/>
            <a:ext cx="11502440" cy="1201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부실 예측 이외에 기업 가치 판단에 관한 다른 활용 방안을 제기 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0E35814-782A-3D1C-C554-C174620B209E}"/>
              </a:ext>
            </a:extLst>
          </p:cNvPr>
          <p:cNvSpPr/>
          <p:nvPr/>
        </p:nvSpPr>
        <p:spPr>
          <a:xfrm rot="10800000">
            <a:off x="5952596" y="4491315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93DD69-97E5-6F6F-BA94-59AF395753BE}"/>
              </a:ext>
            </a:extLst>
          </p:cNvPr>
          <p:cNvSpPr/>
          <p:nvPr/>
        </p:nvSpPr>
        <p:spPr>
          <a:xfrm>
            <a:off x="340942" y="4959230"/>
            <a:ext cx="11502440" cy="1201335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EVA</a:t>
            </a:r>
            <a:r>
              <a:rPr lang="ko-KR" altLang="en-US" dirty="0"/>
              <a:t>값에 따라 분류된 기업들의</a:t>
            </a:r>
            <a:r>
              <a:rPr lang="en-US" altLang="ko-KR" dirty="0"/>
              <a:t> </a:t>
            </a:r>
            <a:r>
              <a:rPr lang="ko-KR" altLang="en-US" dirty="0"/>
              <a:t>수익률을 검증하고자 함</a:t>
            </a:r>
          </a:p>
        </p:txBody>
      </p:sp>
    </p:spTree>
    <p:extLst>
      <p:ext uri="{BB962C8B-B14F-4D97-AF65-F5344CB8AC3E}">
        <p14:creationId xmlns:p14="http://schemas.microsoft.com/office/powerpoint/2010/main" val="22688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077" y="5359223"/>
            <a:ext cx="3669030" cy="57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300" dirty="0">
                <a:solidFill>
                  <a:schemeClr val="bg1"/>
                </a:solidFill>
              </a:rPr>
              <a:t>(3)</a:t>
            </a:r>
            <a:r>
              <a:rPr lang="ko-KR" altLang="en-US" sz="3200" spc="-300" dirty="0">
                <a:solidFill>
                  <a:schemeClr val="bg1"/>
                </a:solidFill>
              </a:rPr>
              <a:t> 문제점 및 개선방안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2864" y="1467255"/>
            <a:ext cx="8979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EVA</a:t>
            </a:r>
            <a:r>
              <a:rPr lang="ko-KR" altLang="en-US" sz="2000" dirty="0">
                <a:solidFill>
                  <a:schemeClr val="bg1"/>
                </a:solidFill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기업이 영업활동에 대해 얻는 실질적비용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  <a:r>
              <a:rPr lang="ko-KR" altLang="en-US" sz="2000" dirty="0">
                <a:solidFill>
                  <a:schemeClr val="bg1"/>
                </a:solidFill>
              </a:rPr>
              <a:t>이라고 한다면</a:t>
            </a:r>
            <a:endParaRPr lang="ko-KR" altLang="en-US" sz="1500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1F654-5850-3402-9F64-A25A7D3E8934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41585-0A0E-F5E0-6DB8-DC617492970A}"/>
              </a:ext>
            </a:extLst>
          </p:cNvPr>
          <p:cNvSpPr txBox="1"/>
          <p:nvPr/>
        </p:nvSpPr>
        <p:spPr>
          <a:xfrm>
            <a:off x="1098485" y="349660"/>
            <a:ext cx="146706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연구목적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8478D-4DA4-3301-1E6B-6284700EAA8F}"/>
              </a:ext>
            </a:extLst>
          </p:cNvPr>
          <p:cNvSpPr txBox="1"/>
          <p:nvPr/>
        </p:nvSpPr>
        <p:spPr>
          <a:xfrm>
            <a:off x="144378" y="522301"/>
            <a:ext cx="95410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주제선정이유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937FA-E5BD-F90B-2AD1-AB49BD167028}"/>
              </a:ext>
            </a:extLst>
          </p:cNvPr>
          <p:cNvSpPr txBox="1"/>
          <p:nvPr/>
        </p:nvSpPr>
        <p:spPr>
          <a:xfrm>
            <a:off x="1730803" y="2560331"/>
            <a:ext cx="87564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/>
              <a:t>경제적 부가가치</a:t>
            </a:r>
            <a:r>
              <a:rPr lang="en-US" altLang="ko-KR" sz="2500" dirty="0"/>
              <a:t>(EVA) </a:t>
            </a:r>
            <a:r>
              <a:rPr lang="ko-KR" altLang="en-US" sz="2500" dirty="0"/>
              <a:t>값에 따른 기업들의 수익률 검증</a:t>
            </a:r>
            <a:endParaRPr lang="en-US" altLang="ko-KR" sz="2500" dirty="0"/>
          </a:p>
          <a:p>
            <a:pPr algn="ctr"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r>
              <a:rPr lang="ko-KR" altLang="en-US" sz="2500" dirty="0"/>
              <a:t>경제적 부가가치</a:t>
            </a:r>
            <a:r>
              <a:rPr lang="en-US" altLang="ko-KR" sz="2500" dirty="0"/>
              <a:t>(EVA)</a:t>
            </a:r>
            <a:r>
              <a:rPr lang="ko-KR" altLang="en-US" sz="2500" dirty="0"/>
              <a:t>관련 재무지표들의 </a:t>
            </a:r>
            <a:r>
              <a:rPr lang="ko-KR" altLang="en-US" sz="2500" dirty="0" err="1"/>
              <a:t>기초통계량을</a:t>
            </a:r>
            <a:r>
              <a:rPr lang="ko-KR" altLang="en-US" sz="2500" dirty="0"/>
              <a:t> 확인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3A4D84-1696-8D17-73FB-E4D756F5045C}"/>
              </a:ext>
            </a:extLst>
          </p:cNvPr>
          <p:cNvSpPr/>
          <p:nvPr/>
        </p:nvSpPr>
        <p:spPr>
          <a:xfrm>
            <a:off x="1494809" y="2676907"/>
            <a:ext cx="208158" cy="208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3DECBF3-BE1F-95E9-9FED-8739F4172FEC}"/>
              </a:ext>
            </a:extLst>
          </p:cNvPr>
          <p:cNvSpPr/>
          <p:nvPr/>
        </p:nvSpPr>
        <p:spPr>
          <a:xfrm>
            <a:off x="1473053" y="3810102"/>
            <a:ext cx="208158" cy="208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27205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데이터 준비 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64143" y="6876182"/>
            <a:ext cx="250702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필요 데이터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F35A1-84A4-2F6C-9F8F-3BE9ABC67FBB}"/>
              </a:ext>
            </a:extLst>
          </p:cNvPr>
          <p:cNvSpPr txBox="1"/>
          <p:nvPr/>
        </p:nvSpPr>
        <p:spPr>
          <a:xfrm>
            <a:off x="1098485" y="349660"/>
            <a:ext cx="18309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데이터 대상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6FAD6-2EFA-9619-CEB2-829DEA7D6ABF}"/>
              </a:ext>
            </a:extLst>
          </p:cNvPr>
          <p:cNvSpPr txBox="1"/>
          <p:nvPr/>
        </p:nvSpPr>
        <p:spPr>
          <a:xfrm>
            <a:off x="144378" y="522301"/>
            <a:ext cx="82586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데이터 준비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474516-449C-B4D4-452D-9CE3DE52B90E}"/>
              </a:ext>
            </a:extLst>
          </p:cNvPr>
          <p:cNvGrpSpPr/>
          <p:nvPr/>
        </p:nvGrpSpPr>
        <p:grpSpPr>
          <a:xfrm>
            <a:off x="1421522" y="2441086"/>
            <a:ext cx="6133823" cy="2015936"/>
            <a:chOff x="1421522" y="1896090"/>
            <a:chExt cx="5342621" cy="20159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E4F216-36E5-7D1F-4FBA-516684983806}"/>
                </a:ext>
              </a:extLst>
            </p:cNvPr>
            <p:cNvSpPr txBox="1"/>
            <p:nvPr/>
          </p:nvSpPr>
          <p:spPr>
            <a:xfrm>
              <a:off x="1896077" y="1896090"/>
              <a:ext cx="4868066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 dirty="0"/>
                <a:t>2020 ~ 2023</a:t>
              </a:r>
              <a:r>
                <a:rPr lang="ko-KR" altLang="en-US" sz="2500" dirty="0"/>
                <a:t>년도 </a:t>
              </a:r>
              <a:r>
                <a:rPr lang="en-US" altLang="ko-KR" sz="2500" dirty="0"/>
                <a:t>(4</a:t>
              </a:r>
              <a:r>
                <a:rPr lang="ko-KR" altLang="en-US" sz="2500" dirty="0"/>
                <a:t>개년</a:t>
              </a:r>
              <a:r>
                <a:rPr lang="en-US" altLang="ko-KR" sz="2500" dirty="0"/>
                <a:t>)</a:t>
              </a:r>
            </a:p>
            <a:p>
              <a:pPr>
                <a:defRPr/>
              </a:pPr>
              <a:endParaRPr lang="en-US" altLang="ko-KR" sz="2500" dirty="0"/>
            </a:p>
            <a:p>
              <a:pPr>
                <a:defRPr/>
              </a:pPr>
              <a:r>
                <a:rPr lang="en-US" altLang="ko-KR" sz="2500" dirty="0"/>
                <a:t>KOSPI</a:t>
              </a:r>
              <a:r>
                <a:rPr lang="ko-KR" altLang="en-US" sz="2500" dirty="0"/>
                <a:t> 상장된 기업</a:t>
              </a:r>
              <a:r>
                <a:rPr lang="en-US" altLang="ko-KR" sz="2500" dirty="0"/>
                <a:t> </a:t>
              </a:r>
              <a:r>
                <a:rPr lang="ko-KR" altLang="en-US" sz="2500" dirty="0" err="1"/>
                <a:t>보통주</a:t>
              </a:r>
              <a:endParaRPr lang="en-US" altLang="ko-KR" sz="2500" dirty="0"/>
            </a:p>
            <a:p>
              <a:pPr>
                <a:defRPr/>
              </a:pPr>
              <a:endParaRPr lang="en-US" altLang="ko-KR" sz="2500" dirty="0"/>
            </a:p>
            <a:p>
              <a:pPr>
                <a:defRPr/>
              </a:pPr>
              <a:r>
                <a:rPr lang="ko-KR" altLang="en-US" sz="2500" dirty="0" err="1"/>
                <a:t>은행업</a:t>
              </a:r>
              <a:r>
                <a:rPr lang="ko-KR" altLang="en-US" sz="2500" dirty="0"/>
                <a:t> 제외</a:t>
              </a:r>
              <a:r>
                <a:rPr lang="en-US" altLang="ko-KR" sz="2500" dirty="0"/>
                <a:t>(</a:t>
              </a:r>
              <a:r>
                <a:rPr lang="ko-KR" altLang="en-US" sz="2500" dirty="0"/>
                <a:t>회계 기준</a:t>
              </a:r>
              <a:r>
                <a:rPr lang="en-US" altLang="ko-KR" sz="2500" dirty="0"/>
                <a:t>)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F47BD68-26B3-ECEA-C190-9C8997F6753D}"/>
                </a:ext>
              </a:extLst>
            </p:cNvPr>
            <p:cNvSpPr/>
            <p:nvPr/>
          </p:nvSpPr>
          <p:spPr>
            <a:xfrm>
              <a:off x="1431232" y="2027990"/>
              <a:ext cx="208158" cy="20815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FF73453-7029-B7F0-0CA5-020912D8314E}"/>
                </a:ext>
              </a:extLst>
            </p:cNvPr>
            <p:cNvSpPr/>
            <p:nvPr/>
          </p:nvSpPr>
          <p:spPr>
            <a:xfrm>
              <a:off x="1421522" y="2780588"/>
              <a:ext cx="208158" cy="20815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916B215-CAC0-0AC1-8777-400E4ED1D406}"/>
                </a:ext>
              </a:extLst>
            </p:cNvPr>
            <p:cNvSpPr/>
            <p:nvPr/>
          </p:nvSpPr>
          <p:spPr>
            <a:xfrm rot="21432165">
              <a:off x="1421522" y="3538142"/>
              <a:ext cx="208158" cy="20815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99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64143" y="6876182"/>
            <a:ext cx="250702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필요 데이터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F35A1-84A4-2F6C-9F8F-3BE9ABC67FBB}"/>
              </a:ext>
            </a:extLst>
          </p:cNvPr>
          <p:cNvSpPr txBox="1"/>
          <p:nvPr/>
        </p:nvSpPr>
        <p:spPr>
          <a:xfrm>
            <a:off x="1098485" y="349660"/>
            <a:ext cx="18309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데이터 출처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6FAD6-2EFA-9619-CEB2-829DEA7D6ABF}"/>
              </a:ext>
            </a:extLst>
          </p:cNvPr>
          <p:cNvSpPr txBox="1"/>
          <p:nvPr/>
        </p:nvSpPr>
        <p:spPr>
          <a:xfrm>
            <a:off x="144378" y="522301"/>
            <a:ext cx="82586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데이터 준비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CB498D-1D21-8578-363F-C12EA1096538}"/>
              </a:ext>
            </a:extLst>
          </p:cNvPr>
          <p:cNvSpPr/>
          <p:nvPr/>
        </p:nvSpPr>
        <p:spPr>
          <a:xfrm>
            <a:off x="744132" y="1475652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재고자산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매출채권 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기타채권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유형자산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무형자산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생물자산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err="1"/>
              <a:t>기타비유동자산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매입채무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err="1"/>
              <a:t>기타비유동부채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미지급비용</a:t>
            </a:r>
            <a:endParaRPr lang="en-US" altLang="ko-KR" sz="17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54E834-0505-AB67-AB60-9814ABA32D4B}"/>
              </a:ext>
            </a:extLst>
          </p:cNvPr>
          <p:cNvSpPr/>
          <p:nvPr/>
        </p:nvSpPr>
        <p:spPr>
          <a:xfrm>
            <a:off x="3412708" y="1475651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매출액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매출원가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판매 및 관리비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법인세 비용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332B9-2F1B-5A5C-BD6D-483070637A1A}"/>
              </a:ext>
            </a:extLst>
          </p:cNvPr>
          <p:cNvSpPr/>
          <p:nvPr/>
        </p:nvSpPr>
        <p:spPr>
          <a:xfrm>
            <a:off x="6081284" y="1475650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총 자본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총 부채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타인자본비용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이자비용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차입금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자기자본비용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베타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BDDEC-6182-AD86-A0EF-7365D380838E}"/>
              </a:ext>
            </a:extLst>
          </p:cNvPr>
          <p:cNvSpPr txBox="1"/>
          <p:nvPr/>
        </p:nvSpPr>
        <p:spPr>
          <a:xfrm flipH="1">
            <a:off x="1687702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7DD793-70F1-312B-8C18-B5329AB8D201}"/>
              </a:ext>
            </a:extLst>
          </p:cNvPr>
          <p:cNvSpPr txBox="1"/>
          <p:nvPr/>
        </p:nvSpPr>
        <p:spPr>
          <a:xfrm flipH="1">
            <a:off x="4236461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ROIC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8B103-C716-E598-9F36-2616BD7792F7}"/>
              </a:ext>
            </a:extLst>
          </p:cNvPr>
          <p:cNvSpPr txBox="1"/>
          <p:nvPr/>
        </p:nvSpPr>
        <p:spPr>
          <a:xfrm flipH="1">
            <a:off x="6849592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WACC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64143" y="6876182"/>
            <a:ext cx="250702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필요 데이터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F35A1-84A4-2F6C-9F8F-3BE9ABC67FBB}"/>
              </a:ext>
            </a:extLst>
          </p:cNvPr>
          <p:cNvSpPr txBox="1"/>
          <p:nvPr/>
        </p:nvSpPr>
        <p:spPr>
          <a:xfrm>
            <a:off x="1098485" y="349660"/>
            <a:ext cx="18309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데이터 출처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6FAD6-2EFA-9619-CEB2-829DEA7D6ABF}"/>
              </a:ext>
            </a:extLst>
          </p:cNvPr>
          <p:cNvSpPr txBox="1"/>
          <p:nvPr/>
        </p:nvSpPr>
        <p:spPr>
          <a:xfrm>
            <a:off x="144378" y="522301"/>
            <a:ext cx="82586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데이터 준비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CB498D-1D21-8578-363F-C12EA1096538}"/>
              </a:ext>
            </a:extLst>
          </p:cNvPr>
          <p:cNvSpPr/>
          <p:nvPr/>
        </p:nvSpPr>
        <p:spPr>
          <a:xfrm>
            <a:off x="744132" y="1475652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재고자산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매출채권 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기타채권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유형자산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무형자산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생물자산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err="1"/>
              <a:t>기타비유동자산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매입채무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err="1"/>
              <a:t>기타비유동부채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/>
              <a:t>미지급비용</a:t>
            </a:r>
            <a:endParaRPr lang="en-US" altLang="ko-KR" sz="17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54E834-0505-AB67-AB60-9814ABA32D4B}"/>
              </a:ext>
            </a:extLst>
          </p:cNvPr>
          <p:cNvSpPr/>
          <p:nvPr/>
        </p:nvSpPr>
        <p:spPr>
          <a:xfrm>
            <a:off x="3412708" y="1475651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매출액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매출원가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판매 및 관리비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법인세 비용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332B9-2F1B-5A5C-BD6D-483070637A1A}"/>
              </a:ext>
            </a:extLst>
          </p:cNvPr>
          <p:cNvSpPr/>
          <p:nvPr/>
        </p:nvSpPr>
        <p:spPr>
          <a:xfrm>
            <a:off x="6081284" y="1475650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총 자본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총 부채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타인자본비용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이자비용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차입금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24D60"/>
                </a:solidFill>
              </a:rPr>
              <a:t>자기자본비용</a:t>
            </a:r>
            <a:endParaRPr lang="en-US" altLang="ko-KR" dirty="0">
              <a:solidFill>
                <a:srgbClr val="224D6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224D6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224D6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24D60"/>
                </a:solidFill>
              </a:rPr>
              <a:t>베타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E0E0CC-AD6A-FDD2-398E-C59FE1A22FFB}"/>
              </a:ext>
            </a:extLst>
          </p:cNvPr>
          <p:cNvSpPr/>
          <p:nvPr/>
        </p:nvSpPr>
        <p:spPr>
          <a:xfrm>
            <a:off x="9171327" y="1475650"/>
            <a:ext cx="2276541" cy="4549565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재무제표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재무상태표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현금흐름표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손익계산서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BDDEC-6182-AD86-A0EF-7365D380838E}"/>
              </a:ext>
            </a:extLst>
          </p:cNvPr>
          <p:cNvSpPr txBox="1"/>
          <p:nvPr/>
        </p:nvSpPr>
        <p:spPr>
          <a:xfrm flipH="1">
            <a:off x="1687702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7DD793-70F1-312B-8C18-B5329AB8D201}"/>
              </a:ext>
            </a:extLst>
          </p:cNvPr>
          <p:cNvSpPr txBox="1"/>
          <p:nvPr/>
        </p:nvSpPr>
        <p:spPr>
          <a:xfrm flipH="1">
            <a:off x="4236461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ROIC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8B103-C716-E598-9F36-2616BD7792F7}"/>
              </a:ext>
            </a:extLst>
          </p:cNvPr>
          <p:cNvSpPr txBox="1"/>
          <p:nvPr/>
        </p:nvSpPr>
        <p:spPr>
          <a:xfrm flipH="1">
            <a:off x="6849592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WACC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C8A27-BE25-5E57-DAFA-0460F5BA896F}"/>
              </a:ext>
            </a:extLst>
          </p:cNvPr>
          <p:cNvSpPr txBox="1"/>
          <p:nvPr/>
        </p:nvSpPr>
        <p:spPr>
          <a:xfrm flipH="1">
            <a:off x="9867634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TS 2000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86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64143" y="6876182"/>
            <a:ext cx="250702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필요 데이터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F35A1-84A4-2F6C-9F8F-3BE9ABC67FBB}"/>
              </a:ext>
            </a:extLst>
          </p:cNvPr>
          <p:cNvSpPr txBox="1"/>
          <p:nvPr/>
        </p:nvSpPr>
        <p:spPr>
          <a:xfrm>
            <a:off x="1098485" y="349660"/>
            <a:ext cx="18309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데이터 출처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6FAD6-2EFA-9619-CEB2-829DEA7D6ABF}"/>
              </a:ext>
            </a:extLst>
          </p:cNvPr>
          <p:cNvSpPr txBox="1"/>
          <p:nvPr/>
        </p:nvSpPr>
        <p:spPr>
          <a:xfrm>
            <a:off x="144378" y="522301"/>
            <a:ext cx="82586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데이터 준비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CB498D-1D21-8578-363F-C12EA1096538}"/>
              </a:ext>
            </a:extLst>
          </p:cNvPr>
          <p:cNvSpPr/>
          <p:nvPr/>
        </p:nvSpPr>
        <p:spPr>
          <a:xfrm>
            <a:off x="744132" y="1475652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재고자산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매출채권 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기타채권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유형자산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무형자산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생물자산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err="1">
                <a:solidFill>
                  <a:srgbClr val="224D60"/>
                </a:solidFill>
              </a:rPr>
              <a:t>기타비유동자산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매입채무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err="1">
                <a:solidFill>
                  <a:srgbClr val="224D60"/>
                </a:solidFill>
              </a:rPr>
              <a:t>기타비유동부채</a:t>
            </a:r>
            <a:endParaRPr lang="en-US" altLang="ko-KR" sz="1700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rgbClr val="224D60"/>
                </a:solidFill>
              </a:rPr>
              <a:t>미지급비용</a:t>
            </a:r>
            <a:endParaRPr lang="en-US" altLang="ko-KR" sz="1700" dirty="0">
              <a:solidFill>
                <a:srgbClr val="224D6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54E834-0505-AB67-AB60-9814ABA32D4B}"/>
              </a:ext>
            </a:extLst>
          </p:cNvPr>
          <p:cNvSpPr/>
          <p:nvPr/>
        </p:nvSpPr>
        <p:spPr>
          <a:xfrm>
            <a:off x="3412708" y="1475651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224D60"/>
                </a:solidFill>
              </a:rPr>
              <a:t> </a:t>
            </a:r>
            <a:r>
              <a:rPr lang="ko-KR" altLang="en-US" dirty="0">
                <a:solidFill>
                  <a:srgbClr val="224D60"/>
                </a:solidFill>
              </a:rPr>
              <a:t>매출액</a:t>
            </a: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24D60"/>
                </a:solidFill>
              </a:rPr>
              <a:t>매출원가</a:t>
            </a: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24D60"/>
                </a:solidFill>
              </a:rPr>
              <a:t>판매 및 관리비</a:t>
            </a: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24D60"/>
                </a:solidFill>
              </a:rPr>
              <a:t>법인세 비용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332B9-2F1B-5A5C-BD6D-483070637A1A}"/>
              </a:ext>
            </a:extLst>
          </p:cNvPr>
          <p:cNvSpPr/>
          <p:nvPr/>
        </p:nvSpPr>
        <p:spPr>
          <a:xfrm>
            <a:off x="6081284" y="1475650"/>
            <a:ext cx="2276541" cy="4549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24D60"/>
                </a:solidFill>
              </a:rPr>
              <a:t>총 자본</a:t>
            </a: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24D60"/>
                </a:solidFill>
              </a:rPr>
              <a:t>총 부채</a:t>
            </a: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24D60"/>
                </a:solidFill>
              </a:rPr>
              <a:t>타인자본비용</a:t>
            </a:r>
            <a:endParaRPr lang="en-US" altLang="ko-KR" dirty="0">
              <a:solidFill>
                <a:srgbClr val="224D6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24D60"/>
                </a:solidFill>
              </a:rPr>
              <a:t>이자비용</a:t>
            </a:r>
            <a:endParaRPr lang="en-US" altLang="ko-KR" dirty="0">
              <a:solidFill>
                <a:srgbClr val="224D6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24D60"/>
                </a:solidFill>
              </a:rPr>
              <a:t>차입금</a:t>
            </a: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자기자본비용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베타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E0E0CC-AD6A-FDD2-398E-C59FE1A22FFB}"/>
              </a:ext>
            </a:extLst>
          </p:cNvPr>
          <p:cNvSpPr/>
          <p:nvPr/>
        </p:nvSpPr>
        <p:spPr>
          <a:xfrm>
            <a:off x="9171327" y="1475650"/>
            <a:ext cx="2276541" cy="4549565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주가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미국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년 국채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코스피 지수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BDDEC-6182-AD86-A0EF-7365D380838E}"/>
              </a:ext>
            </a:extLst>
          </p:cNvPr>
          <p:cNvSpPr txBox="1"/>
          <p:nvPr/>
        </p:nvSpPr>
        <p:spPr>
          <a:xfrm flipH="1">
            <a:off x="1687702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7DD793-70F1-312B-8C18-B5329AB8D201}"/>
              </a:ext>
            </a:extLst>
          </p:cNvPr>
          <p:cNvSpPr txBox="1"/>
          <p:nvPr/>
        </p:nvSpPr>
        <p:spPr>
          <a:xfrm flipH="1">
            <a:off x="4236461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ROIC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8B103-C716-E598-9F36-2616BD7792F7}"/>
              </a:ext>
            </a:extLst>
          </p:cNvPr>
          <p:cNvSpPr txBox="1"/>
          <p:nvPr/>
        </p:nvSpPr>
        <p:spPr>
          <a:xfrm flipH="1">
            <a:off x="6849592" y="1533843"/>
            <a:ext cx="115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WACC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C8A27-BE25-5E57-DAFA-0460F5BA896F}"/>
              </a:ext>
            </a:extLst>
          </p:cNvPr>
          <p:cNvSpPr txBox="1"/>
          <p:nvPr/>
        </p:nvSpPr>
        <p:spPr>
          <a:xfrm flipH="1">
            <a:off x="9589349" y="1682048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야후파이낸스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141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64143" y="6876182"/>
            <a:ext cx="250702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필요 데이터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F35A1-84A4-2F6C-9F8F-3BE9ABC67FBB}"/>
              </a:ext>
            </a:extLst>
          </p:cNvPr>
          <p:cNvSpPr txBox="1"/>
          <p:nvPr/>
        </p:nvSpPr>
        <p:spPr>
          <a:xfrm>
            <a:off x="1098485" y="349660"/>
            <a:ext cx="31999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및 가공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6FAD6-2EFA-9619-CEB2-829DEA7D6ABF}"/>
              </a:ext>
            </a:extLst>
          </p:cNvPr>
          <p:cNvSpPr txBox="1"/>
          <p:nvPr/>
        </p:nvSpPr>
        <p:spPr>
          <a:xfrm>
            <a:off x="144378" y="522301"/>
            <a:ext cx="82586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데이터 준비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4F216-36E5-7D1F-4FBA-516684983806}"/>
              </a:ext>
            </a:extLst>
          </p:cNvPr>
          <p:cNvSpPr txBox="1"/>
          <p:nvPr/>
        </p:nvSpPr>
        <p:spPr>
          <a:xfrm>
            <a:off x="1896076" y="1896090"/>
            <a:ext cx="95686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/>
              <a:t>TS2000</a:t>
            </a:r>
            <a:r>
              <a:rPr lang="ko-KR" altLang="en-US" sz="2500" dirty="0"/>
              <a:t> 기업 중 주가 야후 </a:t>
            </a:r>
            <a:r>
              <a:rPr lang="ko-KR" altLang="en-US" sz="2500" dirty="0" err="1"/>
              <a:t>파이낸스에서</a:t>
            </a:r>
            <a:r>
              <a:rPr lang="ko-KR" altLang="en-US" sz="2500" dirty="0"/>
              <a:t> 주가 정보 없는 기업 제외</a:t>
            </a: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r>
              <a:rPr lang="en-US" altLang="ko-KR" sz="2500" dirty="0"/>
              <a:t>4</a:t>
            </a:r>
            <a:r>
              <a:rPr lang="ko-KR" altLang="en-US" sz="2500" dirty="0" err="1"/>
              <a:t>개년치</a:t>
            </a:r>
            <a:r>
              <a:rPr lang="ko-KR" altLang="en-US" sz="2500" dirty="0"/>
              <a:t> 데이터가 없는 기업 제외</a:t>
            </a:r>
            <a:r>
              <a:rPr lang="en-US" altLang="ko-KR" sz="2500" dirty="0"/>
              <a:t>(</a:t>
            </a:r>
            <a:r>
              <a:rPr lang="ko-KR" altLang="en-US" sz="2500" dirty="0"/>
              <a:t>사업보고서 기준</a:t>
            </a:r>
            <a:r>
              <a:rPr lang="en-US" altLang="ko-KR" sz="2500" dirty="0"/>
              <a:t>)</a:t>
            </a:r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r>
              <a:rPr lang="ko-KR" altLang="en-US" sz="2500" dirty="0"/>
              <a:t>타인자본 비용 측정 불가의 경우 제거</a:t>
            </a: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r>
              <a:rPr lang="ko-KR" altLang="en-US" sz="2500" dirty="0"/>
              <a:t>기타 이상치 값 판별 후 제거</a:t>
            </a: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47BD68-26B3-ECEA-C190-9C8997F6753D}"/>
              </a:ext>
            </a:extLst>
          </p:cNvPr>
          <p:cNvSpPr/>
          <p:nvPr/>
        </p:nvSpPr>
        <p:spPr>
          <a:xfrm>
            <a:off x="1431232" y="2027990"/>
            <a:ext cx="208158" cy="208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F73453-7029-B7F0-0CA5-020912D8314E}"/>
              </a:ext>
            </a:extLst>
          </p:cNvPr>
          <p:cNvSpPr/>
          <p:nvPr/>
        </p:nvSpPr>
        <p:spPr>
          <a:xfrm>
            <a:off x="1421522" y="2780588"/>
            <a:ext cx="208158" cy="208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16B215-CAC0-0AC1-8777-400E4ED1D406}"/>
              </a:ext>
            </a:extLst>
          </p:cNvPr>
          <p:cNvSpPr/>
          <p:nvPr/>
        </p:nvSpPr>
        <p:spPr>
          <a:xfrm rot="21432165">
            <a:off x="1421522" y="3538142"/>
            <a:ext cx="208158" cy="208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0B4C35B-6431-3FD7-2E1F-F7F9B645CFC9}"/>
              </a:ext>
            </a:extLst>
          </p:cNvPr>
          <p:cNvSpPr/>
          <p:nvPr/>
        </p:nvSpPr>
        <p:spPr>
          <a:xfrm>
            <a:off x="1437554" y="4292365"/>
            <a:ext cx="208158" cy="208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2328779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EVA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 산정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26886" y="1092688"/>
            <a:ext cx="5120849" cy="94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EVA (</a:t>
            </a:r>
            <a:r>
              <a:rPr lang="ko-KR" altLang="en-US" sz="3600" b="1" spc="-300" dirty="0">
                <a:solidFill>
                  <a:schemeClr val="bg1"/>
                </a:solidFill>
              </a:rPr>
              <a:t>경제적 부가가치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826337" y="2583139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7CDDF5-5E96-27E0-430D-82A2383B7CCC}"/>
              </a:ext>
            </a:extLst>
          </p:cNvPr>
          <p:cNvGrpSpPr/>
          <p:nvPr/>
        </p:nvGrpSpPr>
        <p:grpSpPr>
          <a:xfrm>
            <a:off x="1526886" y="3095380"/>
            <a:ext cx="9720950" cy="3006792"/>
            <a:chOff x="552427" y="-3383488"/>
            <a:chExt cx="5706323" cy="3006792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65DFD-A0F6-1930-CE76-7443D04D3099}"/>
                </a:ext>
              </a:extLst>
            </p:cNvPr>
            <p:cNvSpPr/>
            <p:nvPr/>
          </p:nvSpPr>
          <p:spPr>
            <a:xfrm>
              <a:off x="552427" y="-3383488"/>
              <a:ext cx="5706323" cy="3006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6998" y="-2932175"/>
              <a:ext cx="5119687" cy="20621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spc="-300" dirty="0"/>
                <a:t>세후 영업이익</a:t>
              </a:r>
              <a:r>
                <a:rPr lang="en-US" altLang="ko-KR" sz="3200" spc="-300" dirty="0"/>
                <a:t>(NOPAT)  –  (</a:t>
              </a:r>
              <a:r>
                <a:rPr lang="ko-KR" altLang="en-US" sz="3200" spc="-300" dirty="0"/>
                <a:t>투하자본</a:t>
              </a:r>
              <a:r>
                <a:rPr lang="en-US" altLang="ko-KR" sz="3200" spc="-300" dirty="0"/>
                <a:t>(IC)  x  WACC )</a:t>
              </a:r>
            </a:p>
            <a:p>
              <a:pPr algn="ctr">
                <a:defRPr/>
              </a:pPr>
              <a:endParaRPr lang="en-US" altLang="ko-KR" sz="3200" spc="-300" dirty="0"/>
            </a:p>
            <a:p>
              <a:pPr>
                <a:defRPr/>
              </a:pPr>
              <a:r>
                <a:rPr lang="en-US" altLang="ko-KR" sz="3200" spc="-300" dirty="0"/>
                <a:t>= (ROIC– WACC) * IC </a:t>
              </a:r>
            </a:p>
            <a:p>
              <a:pPr>
                <a:defRPr/>
              </a:pPr>
              <a:endParaRPr lang="ko-KR" altLang="en-US" sz="3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FCB87B-2AE5-BCBF-6BE1-1CC28B1D352D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9DBB5-F8C3-A2B3-DCC9-50CD5BC71D1F}"/>
              </a:ext>
            </a:extLst>
          </p:cNvPr>
          <p:cNvSpPr txBox="1"/>
          <p:nvPr/>
        </p:nvSpPr>
        <p:spPr>
          <a:xfrm>
            <a:off x="1098485" y="349660"/>
            <a:ext cx="16595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EVA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의 산정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205C9-CD6C-1A61-AB92-E5E9D326974E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경제적부가가치</a:t>
            </a:r>
          </a:p>
        </p:txBody>
      </p:sp>
    </p:spTree>
    <p:extLst>
      <p:ext uri="{BB962C8B-B14F-4D97-AF65-F5344CB8AC3E}">
        <p14:creationId xmlns:p14="http://schemas.microsoft.com/office/powerpoint/2010/main" val="33798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84913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 err="1">
                  <a:solidFill>
                    <a:schemeClr val="bg1"/>
                  </a:solidFill>
                  <a:latin typeface="+mn-ea"/>
                </a:rPr>
                <a:t>팀소개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 및 일정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7411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26886" y="1092688"/>
            <a:ext cx="5120849" cy="94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IC(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투하자본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826337" y="2583139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7CDDF5-5E96-27E0-430D-82A2383B7CCC}"/>
              </a:ext>
            </a:extLst>
          </p:cNvPr>
          <p:cNvGrpSpPr/>
          <p:nvPr/>
        </p:nvGrpSpPr>
        <p:grpSpPr>
          <a:xfrm>
            <a:off x="1526886" y="3095380"/>
            <a:ext cx="9720950" cy="3006792"/>
            <a:chOff x="552427" y="-3383488"/>
            <a:chExt cx="5706323" cy="3006792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65DFD-A0F6-1930-CE76-7443D04D3099}"/>
                </a:ext>
              </a:extLst>
            </p:cNvPr>
            <p:cNvSpPr/>
            <p:nvPr/>
          </p:nvSpPr>
          <p:spPr>
            <a:xfrm>
              <a:off x="552427" y="-3383488"/>
              <a:ext cx="5706323" cy="3006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6998" y="-2932175"/>
              <a:ext cx="5119687" cy="15696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spc="-300" dirty="0"/>
                <a:t>재고자산</a:t>
              </a:r>
              <a:r>
                <a:rPr lang="en-US" altLang="ko-KR" sz="3200" spc="-300" dirty="0"/>
                <a:t>  +  </a:t>
              </a:r>
              <a:r>
                <a:rPr lang="ko-KR" altLang="en-US" sz="3200" spc="-300" dirty="0"/>
                <a:t>매출채권 및 기타채권</a:t>
              </a:r>
              <a:r>
                <a:rPr lang="en-US" altLang="ko-KR" sz="3200" spc="-300" dirty="0"/>
                <a:t>  +  </a:t>
              </a:r>
              <a:r>
                <a:rPr lang="ko-KR" altLang="en-US" sz="3200" spc="-300" dirty="0"/>
                <a:t>유형자산  </a:t>
              </a:r>
              <a:r>
                <a:rPr lang="en-US" altLang="ko-KR" sz="3200" spc="-300" dirty="0"/>
                <a:t>+   </a:t>
              </a:r>
              <a:r>
                <a:rPr lang="ko-KR" altLang="en-US" sz="3200" spc="-300" dirty="0"/>
                <a:t>무형자산</a:t>
              </a:r>
              <a:r>
                <a:rPr lang="en-US" altLang="ko-KR" sz="3200" spc="-300" dirty="0"/>
                <a:t>  +  </a:t>
              </a:r>
              <a:r>
                <a:rPr lang="ko-KR" altLang="en-US" sz="3200" spc="-300" dirty="0"/>
                <a:t>생물자산</a:t>
              </a:r>
              <a:r>
                <a:rPr lang="en-US" altLang="ko-KR" sz="3200" spc="-300" dirty="0"/>
                <a:t>  + </a:t>
              </a:r>
              <a:r>
                <a:rPr lang="ko-KR" altLang="en-US" sz="3200" spc="-300" dirty="0" err="1"/>
                <a:t>기타비유동자산</a:t>
              </a:r>
              <a:endParaRPr lang="en-US" altLang="ko-KR" sz="3200" spc="-300" dirty="0"/>
            </a:p>
            <a:p>
              <a:pPr>
                <a:defRPr/>
              </a:pPr>
              <a:r>
                <a:rPr lang="en-US" altLang="ko-KR" sz="3200" spc="-300" dirty="0"/>
                <a:t>-  </a:t>
              </a:r>
              <a:r>
                <a:rPr lang="ko-KR" altLang="en-US" sz="3200" spc="-300" dirty="0"/>
                <a:t>매입채무  </a:t>
              </a:r>
              <a:r>
                <a:rPr lang="en-US" altLang="ko-KR" sz="3200" spc="-300" dirty="0"/>
                <a:t>- </a:t>
              </a:r>
              <a:r>
                <a:rPr lang="ko-KR" altLang="en-US" sz="3200" spc="-300" dirty="0" err="1"/>
                <a:t>기타유동부채</a:t>
              </a:r>
              <a:r>
                <a:rPr lang="ko-KR" altLang="en-US" sz="3200" spc="-300" dirty="0"/>
                <a:t>  </a:t>
              </a:r>
              <a:r>
                <a:rPr lang="en-US" altLang="ko-KR" sz="3200" spc="-300" dirty="0"/>
                <a:t>- </a:t>
              </a:r>
              <a:r>
                <a:rPr lang="ko-KR" altLang="en-US" sz="3200" spc="-300" dirty="0"/>
                <a:t>미지급비용</a:t>
              </a:r>
              <a:endParaRPr lang="en-US" altLang="ko-KR" sz="3200" spc="-3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21515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투하자본 산출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경제적부가가치</a:t>
            </a:r>
          </a:p>
        </p:txBody>
      </p:sp>
    </p:spTree>
    <p:extLst>
      <p:ext uri="{BB962C8B-B14F-4D97-AF65-F5344CB8AC3E}">
        <p14:creationId xmlns:p14="http://schemas.microsoft.com/office/powerpoint/2010/main" val="32067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26886" y="1092688"/>
            <a:ext cx="5120849" cy="94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ROIC(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투하자본이익률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826337" y="2583139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7CDDF5-5E96-27E0-430D-82A2383B7CCC}"/>
              </a:ext>
            </a:extLst>
          </p:cNvPr>
          <p:cNvGrpSpPr/>
          <p:nvPr/>
        </p:nvGrpSpPr>
        <p:grpSpPr>
          <a:xfrm>
            <a:off x="1526886" y="3095380"/>
            <a:ext cx="9720950" cy="3006792"/>
            <a:chOff x="552427" y="-3383488"/>
            <a:chExt cx="5706323" cy="3006792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65DFD-A0F6-1930-CE76-7443D04D3099}"/>
                </a:ext>
              </a:extLst>
            </p:cNvPr>
            <p:cNvSpPr/>
            <p:nvPr/>
          </p:nvSpPr>
          <p:spPr>
            <a:xfrm>
              <a:off x="552427" y="-3383488"/>
              <a:ext cx="5706323" cy="3006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96998" y="-2932175"/>
                  <a:ext cx="5378040" cy="164622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3200" b="0" i="1" spc="-300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200" i="1" spc="-300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sz="3200" i="1" spc="-300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sz="3200" i="1" spc="-300">
                                <a:latin typeface="Cambria Math" panose="02040503050406030204" pitchFamily="18" charset="0"/>
                              </a:rPr>
                              <m:t>액</m:t>
                            </m:r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ko-KR" altLang="en-US" sz="3200" i="1" spc="-300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sz="3200" i="1" spc="-300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sz="3200" i="1" spc="-300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ko-KR" altLang="en-US" sz="3200" i="1" spc="-300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  − </m:t>
                            </m:r>
                            <m:r>
                              <a:rPr lang="ko-KR" altLang="en-US" sz="3200" i="1" spc="-300">
                                <a:latin typeface="Cambria Math" panose="02040503050406030204" pitchFamily="18" charset="0"/>
                              </a:rPr>
                              <m:t>판관비</m:t>
                            </m:r>
                          </m:num>
                          <m:den>
                            <m:r>
                              <a:rPr lang="ko-KR" altLang="en-US" sz="3200" i="1" spc="-300">
                                <a:latin typeface="Cambria Math" panose="02040503050406030204" pitchFamily="18" charset="0"/>
                              </a:rPr>
                              <m:t>투</m:t>
                            </m:r>
                            <m:r>
                              <a:rPr lang="ko-KR" altLang="en-US" sz="3200" i="1" spc="-300" smtClean="0">
                                <a:latin typeface="Cambria Math" panose="02040503050406030204" pitchFamily="18" charset="0"/>
                              </a:rPr>
                              <m:t>하</m:t>
                            </m:r>
                            <m:r>
                              <a:rPr lang="ko-KR" altLang="en-US" sz="3200" i="1" spc="-300">
                                <a:latin typeface="Cambria Math" panose="02040503050406030204" pitchFamily="18" charset="0"/>
                              </a:rPr>
                              <m:t>자</m:t>
                            </m:r>
                            <m:r>
                              <a:rPr lang="ko-KR" altLang="en-US" sz="3200" i="1" spc="-300" smtClean="0">
                                <a:latin typeface="Cambria Math" panose="02040503050406030204" pitchFamily="18" charset="0"/>
                              </a:rPr>
                              <m:t>본</m:t>
                            </m:r>
                          </m:den>
                        </m:f>
                        <m:r>
                          <a:rPr lang="en-US" altLang="ko-KR" sz="3200" b="0" i="1" spc="-3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×(1 −</m:t>
                        </m:r>
                        <m:r>
                          <a:rPr lang="ko-KR" altLang="en-US" sz="3200" i="1" spc="-300" smtClean="0">
                            <a:latin typeface="Cambria Math" panose="02040503050406030204" pitchFamily="18" charset="0"/>
                          </a:rPr>
                          <m:t>법</m:t>
                        </m:r>
                        <m:r>
                          <a:rPr lang="ko-KR" altLang="en-US" sz="3200" i="1" spc="-300">
                            <a:latin typeface="Cambria Math" panose="02040503050406030204" pitchFamily="18" charset="0"/>
                          </a:rPr>
                          <m:t>인세비율</m:t>
                        </m:r>
                        <m:r>
                          <a:rPr lang="en-US" altLang="ko-KR" sz="3200" b="0" i="1" spc="-3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3200" spc="-300" dirty="0"/>
                </a:p>
                <a:p>
                  <a:pPr>
                    <a:defRPr/>
                  </a:pPr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8" y="-2932175"/>
                  <a:ext cx="5378040" cy="1646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31133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투하자본이익률 산출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경제적부가가치</a:t>
            </a:r>
          </a:p>
        </p:txBody>
      </p:sp>
    </p:spTree>
    <p:extLst>
      <p:ext uri="{BB962C8B-B14F-4D97-AF65-F5344CB8AC3E}">
        <p14:creationId xmlns:p14="http://schemas.microsoft.com/office/powerpoint/2010/main" val="21492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26886" y="1092688"/>
            <a:ext cx="5120849" cy="94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WACC(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가중평균자본비용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826337" y="2583139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7CDDF5-5E96-27E0-430D-82A2383B7CCC}"/>
              </a:ext>
            </a:extLst>
          </p:cNvPr>
          <p:cNvGrpSpPr/>
          <p:nvPr/>
        </p:nvGrpSpPr>
        <p:grpSpPr>
          <a:xfrm>
            <a:off x="1526886" y="3095380"/>
            <a:ext cx="9720950" cy="3006792"/>
            <a:chOff x="552427" y="-3383488"/>
            <a:chExt cx="5706323" cy="3006792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65DFD-A0F6-1930-CE76-7443D04D3099}"/>
                </a:ext>
              </a:extLst>
            </p:cNvPr>
            <p:cNvSpPr/>
            <p:nvPr/>
          </p:nvSpPr>
          <p:spPr>
            <a:xfrm>
              <a:off x="552427" y="-3383488"/>
              <a:ext cx="5706323" cy="3006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96998" y="-2932175"/>
                  <a:ext cx="5119687" cy="201952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3200" spc="-300" dirty="0"/>
                    <a:t>	</a:t>
                  </a:r>
                  <a:r>
                    <a:rPr lang="ko-KR" altLang="en-US" sz="3200" spc="-300" dirty="0"/>
                    <a:t>자기자본비용</a:t>
                  </a:r>
                  <a14:m>
                    <m:oMath xmlns:m="http://schemas.openxmlformats.org/officeDocument/2006/math">
                      <m:r>
                        <a:rPr lang="en-US" altLang="ko-KR" sz="3200" i="1" spc="-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3200" i="1" spc="-3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3200" spc="-300" dirty="0"/>
                            <m:t>자기자본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3200" spc="-300" dirty="0"/>
                            <m:t>총자본</m:t>
                          </m:r>
                        </m:den>
                      </m:f>
                    </m:oMath>
                  </a14:m>
                  <a:r>
                    <a:rPr lang="ko-KR" altLang="en-US" sz="3200" spc="-300" dirty="0"/>
                    <a:t>  </a:t>
                  </a:r>
                  <a:endParaRPr lang="en-US" altLang="ko-KR" sz="3200" spc="-300" dirty="0"/>
                </a:p>
                <a:p>
                  <a:pPr>
                    <a:defRPr/>
                  </a:pPr>
                  <a:r>
                    <a:rPr lang="en-US" altLang="ko-KR" sz="3200" spc="-300" dirty="0"/>
                    <a:t>			+  </a:t>
                  </a:r>
                  <a:r>
                    <a:rPr lang="ko-KR" altLang="en-US" sz="3200" spc="-300" dirty="0"/>
                    <a:t>세후타인자본비용</a:t>
                  </a:r>
                  <a:r>
                    <a:rPr lang="en-US" altLang="ko-KR" sz="3200" spc="-3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3200" i="1" spc="-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3200" i="1" spc="-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3200" spc="-300" dirty="0"/>
                            <m:t>타인자본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3200" spc="-300" dirty="0"/>
                            <m:t>총자본</m:t>
                          </m:r>
                        </m:den>
                      </m:f>
                    </m:oMath>
                  </a14:m>
                  <a:r>
                    <a:rPr lang="ko-KR" altLang="en-US" sz="3200" spc="-300" dirty="0"/>
                    <a:t> </a:t>
                  </a:r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8" y="-2932175"/>
                  <a:ext cx="5119687" cy="20195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34339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가중평균자본비용 산출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경제적부가가치</a:t>
            </a:r>
          </a:p>
        </p:txBody>
      </p:sp>
    </p:spTree>
    <p:extLst>
      <p:ext uri="{BB962C8B-B14F-4D97-AF65-F5344CB8AC3E}">
        <p14:creationId xmlns:p14="http://schemas.microsoft.com/office/powerpoint/2010/main" val="35816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26886" y="1092688"/>
            <a:ext cx="5120849" cy="94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solidFill>
                  <a:schemeClr val="bg1"/>
                </a:solidFill>
              </a:rPr>
              <a:t>자기자본비용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826337" y="2583139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7CDDF5-5E96-27E0-430D-82A2383B7CCC}"/>
              </a:ext>
            </a:extLst>
          </p:cNvPr>
          <p:cNvGrpSpPr/>
          <p:nvPr/>
        </p:nvGrpSpPr>
        <p:grpSpPr>
          <a:xfrm>
            <a:off x="1526886" y="3095380"/>
            <a:ext cx="9720950" cy="3006792"/>
            <a:chOff x="552427" y="-3383488"/>
            <a:chExt cx="5706323" cy="3006792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65DFD-A0F6-1930-CE76-7443D04D3099}"/>
                </a:ext>
              </a:extLst>
            </p:cNvPr>
            <p:cNvSpPr/>
            <p:nvPr/>
          </p:nvSpPr>
          <p:spPr>
            <a:xfrm>
              <a:off x="552427" y="-3383488"/>
              <a:ext cx="5706323" cy="3006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96998" y="-2932175"/>
                  <a:ext cx="5119687" cy="225510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3200" dirty="0"/>
                    <a:t>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32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3200" dirty="0"/>
                            <m:t>i</m:t>
                          </m:r>
                        </m:sub>
                      </m:sSub>
                    </m:oMath>
                  </a14:m>
                  <a:r>
                    <a:rPr lang="en-US" altLang="ko-KR" sz="3200" dirty="0"/>
                    <a:t>)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32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3200" dirty="0"/>
                            <m:t>f</m:t>
                          </m:r>
                        </m:sub>
                      </m:sSub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altLang="ko-KR" sz="3200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l-GR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3200" dirty="0"/>
                    <a:t>(E(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32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3200" dirty="0"/>
                            <m:t>m</m:t>
                          </m:r>
                        </m:sub>
                      </m:sSub>
                    </m:oMath>
                  </a14:m>
                  <a:r>
                    <a:rPr lang="en-US" altLang="ko-KR" sz="3200" dirty="0"/>
                    <a:t>)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32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3200" dirty="0"/>
                            <m:t>f</m:t>
                          </m:r>
                        </m:sub>
                      </m:sSub>
                    </m:oMath>
                  </a14:m>
                  <a:r>
                    <a:rPr lang="en-US" altLang="ko-KR" sz="3200" dirty="0"/>
                    <a:t>)</a:t>
                  </a:r>
                </a:p>
                <a:p>
                  <a:pPr>
                    <a:defRPr/>
                  </a:pPr>
                  <a:endParaRPr lang="en-US" altLang="ko-KR" sz="3200" dirty="0"/>
                </a:p>
                <a:p>
                  <a:pPr>
                    <a:defRPr/>
                  </a:pPr>
                  <a:endParaRPr lang="en-US" altLang="ko-KR" dirty="0"/>
                </a:p>
                <a:p>
                  <a:pPr>
                    <a:defRPr/>
                  </a:pPr>
                  <a:r>
                    <a:rPr lang="en-US" altLang="ko-KR" sz="1800" dirty="0"/>
                    <a:t>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8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800" dirty="0"/>
                            <m:t>i</m:t>
                          </m:r>
                        </m:sub>
                      </m:sSub>
                    </m:oMath>
                  </a14:m>
                  <a:r>
                    <a:rPr lang="en-US" altLang="ko-KR" sz="1800" dirty="0"/>
                    <a:t>) : </a:t>
                  </a:r>
                  <a:r>
                    <a:rPr lang="ko-KR" altLang="en-US" dirty="0"/>
                    <a:t>증권</a:t>
                  </a:r>
                  <a:r>
                    <a:rPr lang="en-US" altLang="ko-KR" dirty="0" err="1"/>
                    <a:t>i</a:t>
                  </a:r>
                  <a:r>
                    <a:rPr lang="ko-KR" altLang="en-US" dirty="0"/>
                    <a:t>의 기대수익률</a:t>
                  </a:r>
                  <a:r>
                    <a:rPr lang="en-US" altLang="ko-KR" dirty="0"/>
                    <a:t>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8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800" dirty="0"/>
                            <m:t>f</m:t>
                          </m:r>
                        </m:sub>
                      </m:sSub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무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위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험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율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altLang="ko-KR" sz="1800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증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권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베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타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계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defRPr/>
                  </a:pPr>
                  <a:r>
                    <a:rPr lang="en-US" altLang="ko-KR" sz="1800" dirty="0"/>
                    <a:t>(E(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8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800" dirty="0"/>
                            <m:t>m</m:t>
                          </m:r>
                        </m:sub>
                      </m:sSub>
                    </m:oMath>
                  </a14:m>
                  <a:r>
                    <a:rPr lang="en-US" altLang="ko-KR" sz="1800" dirty="0"/>
                    <a:t>)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800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800" dirty="0"/>
                            <m:t>f</m:t>
                          </m:r>
                        </m:sub>
                      </m:sSub>
                    </m:oMath>
                  </a14:m>
                  <a:r>
                    <a:rPr lang="en-US" altLang="ko-KR" sz="1800" dirty="0"/>
                    <a:t>) : </a:t>
                  </a:r>
                  <a:r>
                    <a:rPr lang="ko-KR" altLang="en-US" sz="1800" dirty="0"/>
                    <a:t>시장 </a:t>
                  </a:r>
                  <a:r>
                    <a:rPr lang="ko-KR" altLang="en-US" sz="1800" dirty="0" err="1"/>
                    <a:t>위험프리미엄</a:t>
                  </a:r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dirty="0"/>
                            <m:t>p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</a:t>
                  </a:r>
                </a:p>
                <a:p>
                  <a:pPr>
                    <a:defRPr/>
                  </a:pPr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8" y="-2932175"/>
                  <a:ext cx="5119687" cy="2255105"/>
                </a:xfrm>
                <a:prstGeom prst="rect">
                  <a:avLst/>
                </a:prstGeom>
                <a:blipFill>
                  <a:blip r:embed="rId3"/>
                  <a:stretch>
                    <a:fillRect l="-1817" t="-32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28360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자기자본 비용 산출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경제적부가가치</a:t>
            </a:r>
          </a:p>
        </p:txBody>
      </p:sp>
    </p:spTree>
    <p:extLst>
      <p:ext uri="{BB962C8B-B14F-4D97-AF65-F5344CB8AC3E}">
        <p14:creationId xmlns:p14="http://schemas.microsoft.com/office/powerpoint/2010/main" val="27963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26886" y="1092688"/>
            <a:ext cx="5120849" cy="94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solidFill>
                  <a:schemeClr val="bg1"/>
                </a:solidFill>
              </a:rPr>
              <a:t>베타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826337" y="2583139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7CDDF5-5E96-27E0-430D-82A2383B7CCC}"/>
              </a:ext>
            </a:extLst>
          </p:cNvPr>
          <p:cNvGrpSpPr/>
          <p:nvPr/>
        </p:nvGrpSpPr>
        <p:grpSpPr>
          <a:xfrm>
            <a:off x="1526886" y="3095380"/>
            <a:ext cx="9720950" cy="3006792"/>
            <a:chOff x="552427" y="-3383488"/>
            <a:chExt cx="5706323" cy="3006792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65DFD-A0F6-1930-CE76-7443D04D3099}"/>
                </a:ext>
              </a:extLst>
            </p:cNvPr>
            <p:cNvSpPr/>
            <p:nvPr/>
          </p:nvSpPr>
          <p:spPr>
            <a:xfrm>
              <a:off x="552427" y="-3383488"/>
              <a:ext cx="5706323" cy="3006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96998" y="-2932175"/>
                  <a:ext cx="5119687" cy="1117678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𝐶𝑜𝑣𝑎𝑡𝑖𝑎𝑛𝑐𝑒</m:t>
                            </m:r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altLang="ko-KR" sz="3200" b="0" i="1" spc="-3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pc="-3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3200" b="0" i="1" spc="-3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3200" b="0" i="1" spc="-3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200" b="0" i="1" spc="-3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pc="-3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3200" b="0" i="1" spc="-3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𝑉𝑎𝑟𝑖𝑎𝑛𝑐𝑒</m:t>
                            </m:r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3200" i="1" spc="-3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 spc="-30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3200" i="1" spc="-3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3200" b="0" i="1" spc="-3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3200" spc="-3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8" y="-2932175"/>
                  <a:ext cx="5119687" cy="1117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15103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베타 산출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경제적부가가치</a:t>
            </a:r>
          </a:p>
        </p:txBody>
      </p:sp>
    </p:spTree>
    <p:extLst>
      <p:ext uri="{BB962C8B-B14F-4D97-AF65-F5344CB8AC3E}">
        <p14:creationId xmlns:p14="http://schemas.microsoft.com/office/powerpoint/2010/main" val="7480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249299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결과분석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ROIC(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투하자본이익률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15103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산정 결과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EDEB4BF-BCC6-48FD-24E3-02AE990E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6866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792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ROIC(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투하자본이익률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40047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EVA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값에 따른 수익률 분석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C6843C-65E3-E2AF-F4E1-C2E327F3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3172"/>
              </p:ext>
            </p:extLst>
          </p:nvPr>
        </p:nvGraphicFramePr>
        <p:xfrm>
          <a:off x="1705425" y="2499609"/>
          <a:ext cx="878114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8606">
                  <a:extLst>
                    <a:ext uri="{9D8B030D-6E8A-4147-A177-3AD203B41FA5}">
                      <a16:colId xmlns:a16="http://schemas.microsoft.com/office/drawing/2014/main" val="2656850601"/>
                    </a:ext>
                  </a:extLst>
                </a:gridCol>
                <a:gridCol w="3526391">
                  <a:extLst>
                    <a:ext uri="{9D8B030D-6E8A-4147-A177-3AD203B41FA5}">
                      <a16:colId xmlns:a16="http://schemas.microsoft.com/office/drawing/2014/main" val="2839140507"/>
                    </a:ext>
                  </a:extLst>
                </a:gridCol>
                <a:gridCol w="3346152">
                  <a:extLst>
                    <a:ext uri="{9D8B030D-6E8A-4147-A177-3AD203B41FA5}">
                      <a16:colId xmlns:a16="http://schemas.microsoft.com/office/drawing/2014/main" val="146346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양수인 기업의 수익률 연평균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음수인 기업의 수익률 연평균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1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79.58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62.88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8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5.56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-14.91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-19.41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6.92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-9.52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3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ROIC(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투하자본이익률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40047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EVA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값에 따른 수익률 분석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4B85A4D-4C3C-80D1-28B2-575972854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2222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19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40047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EVA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값에 따른 수익률 분석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pic>
        <p:nvPicPr>
          <p:cNvPr id="5" name="그림 4" descr="도표, 폰트, 라인, 텍스트이(가) 표시된 사진&#10;&#10;자동 생성된 설명">
            <a:extLst>
              <a:ext uri="{FF2B5EF4-FFF2-40B4-BE49-F238E27FC236}">
                <a16:creationId xmlns:a16="http://schemas.microsoft.com/office/drawing/2014/main" id="{D8658AF7-E65F-4EF2-74AE-0D8510127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74523" b="70333"/>
          <a:stretch/>
        </p:blipFill>
        <p:spPr>
          <a:xfrm>
            <a:off x="655781" y="1519853"/>
            <a:ext cx="5013964" cy="1800000"/>
          </a:xfrm>
          <a:prstGeom prst="rect">
            <a:avLst/>
          </a:prstGeom>
        </p:spPr>
      </p:pic>
      <p:pic>
        <p:nvPicPr>
          <p:cNvPr id="9" name="그림 8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2206427E-06E2-048B-6DAD-245B276EE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r="63828" b="71049"/>
          <a:stretch/>
        </p:blipFill>
        <p:spPr>
          <a:xfrm>
            <a:off x="6382327" y="1538325"/>
            <a:ext cx="5168091" cy="1800000"/>
          </a:xfrm>
          <a:prstGeom prst="rect">
            <a:avLst/>
          </a:prstGeom>
        </p:spPr>
      </p:pic>
      <p:pic>
        <p:nvPicPr>
          <p:cNvPr id="15" name="그림 14" descr="도표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6BA4E04-B2F0-2E3D-C8E4-1ED17D883C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t="684" r="50643" b="69630"/>
          <a:stretch/>
        </p:blipFill>
        <p:spPr>
          <a:xfrm>
            <a:off x="524916" y="4064228"/>
            <a:ext cx="5151888" cy="1800000"/>
          </a:xfrm>
          <a:prstGeom prst="rect">
            <a:avLst/>
          </a:prstGeom>
        </p:spPr>
      </p:pic>
      <p:pic>
        <p:nvPicPr>
          <p:cNvPr id="17" name="그림 16" descr="도표, 라인, 폰트, 스크린샷이(가) 표시된 사진">
            <a:extLst>
              <a:ext uri="{FF2B5EF4-FFF2-40B4-BE49-F238E27FC236}">
                <a16:creationId xmlns:a16="http://schemas.microsoft.com/office/drawing/2014/main" id="{F98D25D3-1192-8F1F-545F-84C36EBB93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7" r="37892" b="70285"/>
          <a:stretch/>
        </p:blipFill>
        <p:spPr>
          <a:xfrm>
            <a:off x="6409540" y="4064228"/>
            <a:ext cx="5140878" cy="18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C5FD6-E7AC-B859-BE73-E3A1E5F152D6}"/>
              </a:ext>
            </a:extLst>
          </p:cNvPr>
          <p:cNvSpPr txBox="1"/>
          <p:nvPr/>
        </p:nvSpPr>
        <p:spPr>
          <a:xfrm>
            <a:off x="8300889" y="3627327"/>
            <a:ext cx="158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KOSPI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813A1-94CB-0070-E9F3-21FC8884E7FA}"/>
              </a:ext>
            </a:extLst>
          </p:cNvPr>
          <p:cNvSpPr txBox="1"/>
          <p:nvPr/>
        </p:nvSpPr>
        <p:spPr>
          <a:xfrm>
            <a:off x="2372512" y="1222152"/>
            <a:ext cx="158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KOSPI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F82E4-CA1D-C2FA-028D-0C37E1B5DE8D}"/>
              </a:ext>
            </a:extLst>
          </p:cNvPr>
          <p:cNvSpPr txBox="1"/>
          <p:nvPr/>
        </p:nvSpPr>
        <p:spPr>
          <a:xfrm>
            <a:off x="2310608" y="3627327"/>
            <a:ext cx="158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KOSPI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BF1B7-401F-04A9-1D36-F0A0E4B1EC20}"/>
              </a:ext>
            </a:extLst>
          </p:cNvPr>
          <p:cNvSpPr txBox="1"/>
          <p:nvPr/>
        </p:nvSpPr>
        <p:spPr>
          <a:xfrm>
            <a:off x="8300890" y="1295922"/>
            <a:ext cx="158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KOSPI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4528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0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077" y="5623110"/>
            <a:ext cx="3669030" cy="57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300" dirty="0">
                <a:solidFill>
                  <a:schemeClr val="bg1"/>
                </a:solidFill>
              </a:rPr>
              <a:t>(3)</a:t>
            </a:r>
            <a:r>
              <a:rPr lang="ko-KR" altLang="en-US" sz="3200" spc="-300" dirty="0">
                <a:solidFill>
                  <a:schemeClr val="bg1"/>
                </a:solidFill>
              </a:rPr>
              <a:t> 문제점 및 개선방안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41585-0A0E-F5E0-6DB8-DC617492970A}"/>
              </a:ext>
            </a:extLst>
          </p:cNvPr>
          <p:cNvSpPr txBox="1"/>
          <p:nvPr/>
        </p:nvSpPr>
        <p:spPr>
          <a:xfrm>
            <a:off x="1098485" y="349660"/>
            <a:ext cx="26019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팀 명 및 팀원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8478D-4DA4-3301-1E6B-6284700EAA8F}"/>
              </a:ext>
            </a:extLst>
          </p:cNvPr>
          <p:cNvSpPr txBox="1"/>
          <p:nvPr/>
        </p:nvSpPr>
        <p:spPr>
          <a:xfrm>
            <a:off x="144378" y="522301"/>
            <a:ext cx="95410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팀 소개 및 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D5D58-6DF1-998C-0181-FFFBB4E709A0}"/>
              </a:ext>
            </a:extLst>
          </p:cNvPr>
          <p:cNvSpPr txBox="1"/>
          <p:nvPr/>
        </p:nvSpPr>
        <p:spPr>
          <a:xfrm>
            <a:off x="1716206" y="1414235"/>
            <a:ext cx="875641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/>
              <a:t>EVA Data Analysis</a:t>
            </a:r>
            <a:endParaRPr lang="ko-KR" altLang="en-US" sz="25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80FD0C-042D-8304-8FD0-39E6D397C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29424"/>
              </p:ext>
            </p:extLst>
          </p:nvPr>
        </p:nvGraphicFramePr>
        <p:xfrm>
          <a:off x="2030413" y="2831127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7551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92913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297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196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리더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도메인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도메인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/>
                        <a:t>코더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/>
                        <a:t>서연지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err="1"/>
                        <a:t>최종검수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7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마건후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/>
                        <a:t>신해미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207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메인코더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도메인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0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8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ROIC(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투하자본이익률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40047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EVA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값에 따른 수익률 분석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380724-06F7-213D-8DCA-BE0CD8ECA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44321"/>
              </p:ext>
            </p:extLst>
          </p:nvPr>
        </p:nvGraphicFramePr>
        <p:xfrm>
          <a:off x="819948" y="3624569"/>
          <a:ext cx="8128000" cy="17569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970235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50354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96226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36218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011694"/>
                    </a:ext>
                  </a:extLst>
                </a:gridCol>
              </a:tblGrid>
              <a:tr h="39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34102"/>
                  </a:ext>
                </a:extLst>
              </a:tr>
              <a:tr h="683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1.4640629818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0.5423097661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1.1417754631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2.9221579001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65575"/>
                  </a:ext>
                </a:extLst>
              </a:tr>
              <a:tr h="683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0.1439057010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0.5878821962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0.2541628764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0.0036527827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3372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412482-90A7-B27C-08F7-D91E48AAB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80072"/>
              </p:ext>
            </p:extLst>
          </p:nvPr>
        </p:nvGraphicFramePr>
        <p:xfrm>
          <a:off x="819948" y="1835755"/>
          <a:ext cx="8128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970235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50354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96226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36218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01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등분산성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3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Levene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0.0042412782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1.0470477967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3.1251983842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0.1502768436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6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0.9481045935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0.3067553855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0.0777772339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0.6984558737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3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다채로움, 지도이(가) 표시된 사진&#10;&#10;자동 생성된 설명">
            <a:extLst>
              <a:ext uri="{FF2B5EF4-FFF2-40B4-BE49-F238E27FC236}">
                <a16:creationId xmlns:a16="http://schemas.microsoft.com/office/drawing/2014/main" id="{F9396C45-66C3-14B2-1B07-73190A0EE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2" t="9205" r="17257" b="568"/>
          <a:stretch/>
        </p:blipFill>
        <p:spPr>
          <a:xfrm>
            <a:off x="6393951" y="1632505"/>
            <a:ext cx="5251564" cy="4320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D8F9-8B58-A0AE-9ECF-FFA969CB7DE2}"/>
              </a:ext>
            </a:extLst>
          </p:cNvPr>
          <p:cNvSpPr txBox="1"/>
          <p:nvPr/>
        </p:nvSpPr>
        <p:spPr>
          <a:xfrm>
            <a:off x="1098485" y="349660"/>
            <a:ext cx="51347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2020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년도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EVA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값으로 분류한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Heat Map</a:t>
            </a:r>
          </a:p>
        </p:txBody>
      </p:sp>
      <p:pic>
        <p:nvPicPr>
          <p:cNvPr id="2" name="그림 1" descr="텍스트, 스크린샷, 지도, 도표이(가) 표시된 사진&#10;&#10;자동 생성된 설명">
            <a:extLst>
              <a:ext uri="{FF2B5EF4-FFF2-40B4-BE49-F238E27FC236}">
                <a16:creationId xmlns:a16="http://schemas.microsoft.com/office/drawing/2014/main" id="{81368D83-BBB0-5BF9-E6B9-FFF03B4B3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9" t="9961" r="17424" b="16"/>
          <a:stretch/>
        </p:blipFill>
        <p:spPr>
          <a:xfrm>
            <a:off x="737494" y="1632505"/>
            <a:ext cx="50605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1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5480" y="1252153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ROIC(</a:t>
            </a:r>
            <a:r>
              <a:rPr lang="ko-KR" altLang="en-US" sz="3600" b="1" spc="-300" dirty="0">
                <a:solidFill>
                  <a:schemeClr val="bg1"/>
                </a:solidFill>
              </a:rPr>
              <a:t>투하자본이익률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21082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 err="1">
                <a:solidFill>
                  <a:schemeClr val="accent1"/>
                </a:solidFill>
              </a:rPr>
              <a:t>랜덤포레스트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7549D5D-9DC2-BDAF-E48E-71DEC8D2E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40894"/>
              </p:ext>
            </p:extLst>
          </p:nvPr>
        </p:nvGraphicFramePr>
        <p:xfrm>
          <a:off x="4549713" y="4051319"/>
          <a:ext cx="3249329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49329">
                  <a:extLst>
                    <a:ext uri="{9D8B030D-6E8A-4147-A177-3AD203B41FA5}">
                      <a16:colId xmlns:a16="http://schemas.microsoft.com/office/drawing/2014/main" val="3067862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 Importance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법인세 비용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4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세후타인자본비용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3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매출액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8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매출채권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 err="1"/>
                        <a:t>기타유동채권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1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기타유동부채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695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C63276-77CE-8FEB-B6E5-38FA2BB4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750"/>
              </p:ext>
            </p:extLst>
          </p:nvPr>
        </p:nvGraphicFramePr>
        <p:xfrm>
          <a:off x="482163" y="1176567"/>
          <a:ext cx="2916819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16819">
                  <a:extLst>
                    <a:ext uri="{9D8B030D-6E8A-4147-A177-3AD203B41FA5}">
                      <a16:colId xmlns:a16="http://schemas.microsoft.com/office/drawing/2014/main" val="3067862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 Sampling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3435"/>
                  </a:ext>
                </a:extLst>
              </a:tr>
              <a:tr h="1854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● </a:t>
                      </a:r>
                      <a:r>
                        <a:rPr lang="en-US" altLang="ko-KR" dirty="0"/>
                        <a:t>Eva(-):Eva(+) = 1 : 4</a:t>
                      </a:r>
                    </a:p>
                    <a:p>
                      <a:pPr latinLnBrk="1"/>
                      <a:r>
                        <a:rPr lang="ko-KR" altLang="en-US" dirty="0"/>
                        <a:t>데이터 불균형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● </a:t>
                      </a:r>
                      <a:r>
                        <a:rPr lang="en-US" altLang="ko-KR" dirty="0"/>
                        <a:t>SMOTE</a:t>
                      </a:r>
                      <a:r>
                        <a:rPr lang="ko-KR" altLang="en-US" dirty="0"/>
                        <a:t>를 통해 </a:t>
                      </a:r>
                      <a:r>
                        <a:rPr lang="en-US" altLang="ko-KR" dirty="0"/>
                        <a:t>EVA </a:t>
                      </a:r>
                      <a:r>
                        <a:rPr lang="ko-KR" altLang="en-US" dirty="0"/>
                        <a:t>음의 기업 데이터 증강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423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0A0C68-5B41-7A77-C86A-48D69EE0F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80247"/>
              </p:ext>
            </p:extLst>
          </p:nvPr>
        </p:nvGraphicFramePr>
        <p:xfrm>
          <a:off x="4693944" y="1176567"/>
          <a:ext cx="2916819" cy="24134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16819">
                  <a:extLst>
                    <a:ext uri="{9D8B030D-6E8A-4147-A177-3AD203B41FA5}">
                      <a16:colId xmlns:a16="http://schemas.microsoft.com/office/drawing/2014/main" val="3067862678"/>
                    </a:ext>
                  </a:extLst>
                </a:gridCol>
              </a:tblGrid>
              <a:tr h="204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3435"/>
                  </a:ext>
                </a:extLst>
              </a:tr>
              <a:tr h="2047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●</a:t>
                      </a:r>
                      <a:r>
                        <a:rPr lang="en-US" altLang="ko-KR" dirty="0"/>
                        <a:t>Random Forest</a:t>
                      </a:r>
                      <a:r>
                        <a:rPr lang="ko-KR" altLang="en-US" dirty="0"/>
                        <a:t>로 인한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Scale </a:t>
                      </a:r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4237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ABB69E-DB80-0A86-CE8A-23D30C7C5B0E}"/>
              </a:ext>
            </a:extLst>
          </p:cNvPr>
          <p:cNvGraphicFramePr>
            <a:graphicFrameLocks noGrp="1"/>
          </p:cNvGraphicFramePr>
          <p:nvPr/>
        </p:nvGraphicFramePr>
        <p:xfrm>
          <a:off x="8905726" y="1176567"/>
          <a:ext cx="2916819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16819">
                  <a:extLst>
                    <a:ext uri="{9D8B030D-6E8A-4147-A177-3AD203B41FA5}">
                      <a16:colId xmlns:a16="http://schemas.microsoft.com/office/drawing/2014/main" val="3067862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GridSearchCV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3435"/>
                  </a:ext>
                </a:extLst>
              </a:tr>
              <a:tr h="1854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● </a:t>
                      </a:r>
                      <a:r>
                        <a:rPr lang="ko-KR" altLang="en-US" dirty="0" err="1"/>
                        <a:t>하이퍼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파리미터</a:t>
                      </a:r>
                      <a:r>
                        <a:rPr lang="ko-KR" altLang="en-US" dirty="0"/>
                        <a:t> 조정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●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 : 16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● </a:t>
                      </a:r>
                      <a:r>
                        <a:rPr lang="en-US" altLang="ko-KR" dirty="0" err="1"/>
                        <a:t>min_sample_split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42372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9956071-31A4-8983-C8D3-64504F72DB55}"/>
              </a:ext>
            </a:extLst>
          </p:cNvPr>
          <p:cNvSpPr/>
          <p:nvPr/>
        </p:nvSpPr>
        <p:spPr>
          <a:xfrm rot="5400000">
            <a:off x="3906896" y="236146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91DAC18-C850-463E-B39D-407417E5B2B6}"/>
              </a:ext>
            </a:extLst>
          </p:cNvPr>
          <p:cNvSpPr/>
          <p:nvPr/>
        </p:nvSpPr>
        <p:spPr>
          <a:xfrm rot="5400000">
            <a:off x="8118676" y="236281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D8F9-8B58-A0AE-9ECF-FFA969CB7DE2}"/>
              </a:ext>
            </a:extLst>
          </p:cNvPr>
          <p:cNvSpPr txBox="1"/>
          <p:nvPr/>
        </p:nvSpPr>
        <p:spPr>
          <a:xfrm>
            <a:off x="1098485" y="349660"/>
            <a:ext cx="41263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Feature Importance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기초통계량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817337-3370-14C5-FBD5-05B76B03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18881"/>
              </p:ext>
            </p:extLst>
          </p:nvPr>
        </p:nvGraphicFramePr>
        <p:xfrm>
          <a:off x="201528" y="2348238"/>
          <a:ext cx="5856372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6062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2020_(-)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mean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1.904852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-0.056140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3.275846e+09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1.875344e+09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2.809467e+08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Std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8.643484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1.180897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1.050145e+10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6.319085e+09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8.711961e+08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BAA72F-D746-2F32-35C6-B1C7D7DAF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38632"/>
              </p:ext>
            </p:extLst>
          </p:nvPr>
        </p:nvGraphicFramePr>
        <p:xfrm>
          <a:off x="6174379" y="2348238"/>
          <a:ext cx="5816094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369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99729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2020_(+)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0.232513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-0.168772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4.868732e+09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3.750822e+09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3.628572e+08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0.335338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6.337463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1.668894e+10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1.737286e+10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1.097242e+09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1AE499-51A6-02AC-B941-4B97CC1B8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34436"/>
              </p:ext>
            </p:extLst>
          </p:nvPr>
        </p:nvGraphicFramePr>
        <p:xfrm>
          <a:off x="201528" y="3900557"/>
          <a:ext cx="5856372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6062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2021_(-)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1.429977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-0.106520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3.483599e+09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2.241732e+09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3.314193e+08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2.267303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0.769741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1.173639e+10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8.373310e+09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1.224991e+09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F916C2A-6F5F-78FA-FE76-35692631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51411"/>
              </p:ext>
            </p:extLst>
          </p:nvPr>
        </p:nvGraphicFramePr>
        <p:xfrm>
          <a:off x="6153150" y="3900557"/>
          <a:ext cx="5856372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6062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2021_(+)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0.230216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0.170900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5.906931e+09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4.182290e+09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4.675882e+08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0.357290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0.228538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1.969483e+10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1.884807e+10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1.346258e+09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2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D8F9-8B58-A0AE-9ECF-FFA969CB7DE2}"/>
              </a:ext>
            </a:extLst>
          </p:cNvPr>
          <p:cNvSpPr txBox="1"/>
          <p:nvPr/>
        </p:nvSpPr>
        <p:spPr>
          <a:xfrm>
            <a:off x="1098485" y="349660"/>
            <a:ext cx="41263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Feature Importance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기초통계량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817337-3370-14C5-FBD5-05B76B03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8288"/>
              </p:ext>
            </p:extLst>
          </p:nvPr>
        </p:nvGraphicFramePr>
        <p:xfrm>
          <a:off x="201528" y="2297976"/>
          <a:ext cx="5856372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6062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2022_(-)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6.501262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-3.413572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4.511835e+09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2.865733e+09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4.175040e+08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46.175298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29.834242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1.197411e+10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7.365825e+09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1.155785e+09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BAA72F-D746-2F32-35C6-B1C7D7DAF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2213"/>
              </p:ext>
            </p:extLst>
          </p:nvPr>
        </p:nvGraphicFramePr>
        <p:xfrm>
          <a:off x="6153150" y="2297976"/>
          <a:ext cx="5856372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6062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2022_(+)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0.337106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0.178983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7.081331e+09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4.534560e+09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5.135045e+08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1.851236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0.185588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2.349051e+10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2.210702e+10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1.592768e+09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1AE499-51A6-02AC-B941-4B97CC1B8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0771"/>
              </p:ext>
            </p:extLst>
          </p:nvPr>
        </p:nvGraphicFramePr>
        <p:xfrm>
          <a:off x="201528" y="3900557"/>
          <a:ext cx="5856372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6062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2023_(-)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1.664131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-0.073500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4.065571e+09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2.855920e+09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3.120325e+08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5.551034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1.008218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1.262699e+10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8.045117e+09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8.804355e+08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F916C2A-6F5F-78FA-FE76-35692631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24998"/>
              </p:ext>
            </p:extLst>
          </p:nvPr>
        </p:nvGraphicFramePr>
        <p:xfrm>
          <a:off x="6153150" y="3900557"/>
          <a:ext cx="5856372" cy="14798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6062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976062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2023_(+)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0.229543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</a:rPr>
                        <a:t>0.203379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7.820670e+09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5.266151e+09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6.063500e+08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0.260188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>
                          <a:effectLst/>
                        </a:rPr>
                        <a:t>0.192760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2.293607e+10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2.354350e+10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1.689420e+09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8" y="522301"/>
            <a:ext cx="11862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결과분석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D8F9-8B58-A0AE-9ECF-FFA969CB7DE2}"/>
              </a:ext>
            </a:extLst>
          </p:cNvPr>
          <p:cNvSpPr txBox="1"/>
          <p:nvPr/>
        </p:nvSpPr>
        <p:spPr>
          <a:xfrm>
            <a:off x="1098485" y="349660"/>
            <a:ext cx="41263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Feature Importance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기초통계량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F916C2A-6F5F-78FA-FE76-35692631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3279"/>
              </p:ext>
            </p:extLst>
          </p:nvPr>
        </p:nvGraphicFramePr>
        <p:xfrm>
          <a:off x="2133598" y="1348801"/>
          <a:ext cx="8035638" cy="134072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9273">
                  <a:extLst>
                    <a:ext uri="{9D8B030D-6E8A-4147-A177-3AD203B41FA5}">
                      <a16:colId xmlns:a16="http://schemas.microsoft.com/office/drawing/2014/main" val="3697658682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1562027863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569838963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1569988526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1834773466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707757247"/>
                    </a:ext>
                  </a:extLst>
                </a:gridCol>
              </a:tblGrid>
              <a:tr h="5654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법인세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세후타인자본비용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매입채무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12367"/>
                  </a:ext>
                </a:extLst>
              </a:tr>
              <a:tr h="44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EVA(+)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낮음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높음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높음</a:t>
                      </a:r>
                      <a:endParaRPr lang="en-US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높음</a:t>
                      </a:r>
                      <a:endParaRPr lang="en-US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높음</a:t>
                      </a:r>
                      <a:endParaRPr lang="en-US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55276"/>
                  </a:ext>
                </a:extLst>
              </a:tr>
              <a:tr h="33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EVA(-)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높음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낮음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낮음</a:t>
                      </a:r>
                      <a:endParaRPr lang="en-US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낮음</a:t>
                      </a:r>
                      <a:endParaRPr lang="en-US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dirty="0">
                          <a:effectLst/>
                        </a:rPr>
                        <a:t>낮음</a:t>
                      </a:r>
                      <a:endParaRPr lang="en-US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77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808E39-F659-9760-D260-1AEC024ED7CE}"/>
              </a:ext>
            </a:extLst>
          </p:cNvPr>
          <p:cNvSpPr txBox="1"/>
          <p:nvPr/>
        </p:nvSpPr>
        <p:spPr>
          <a:xfrm>
            <a:off x="1098485" y="3429000"/>
            <a:ext cx="10068279" cy="23083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ko-KR" altLang="en-US" dirty="0"/>
              <a:t>●  법인세 비율 </a:t>
            </a:r>
            <a:r>
              <a:rPr lang="en-US" altLang="ko-KR" dirty="0"/>
              <a:t>= </a:t>
            </a:r>
            <a:r>
              <a:rPr lang="ko-KR" altLang="en-US" dirty="0"/>
              <a:t>법인세비용</a:t>
            </a:r>
            <a:r>
              <a:rPr lang="en-US" altLang="ko-KR" dirty="0"/>
              <a:t>/</a:t>
            </a:r>
            <a:r>
              <a:rPr lang="ko-KR" altLang="en-US" dirty="0"/>
              <a:t>법인세전 영업이익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●  매입채무 </a:t>
            </a:r>
            <a:r>
              <a:rPr lang="en-US" altLang="ko-KR" dirty="0"/>
              <a:t>= </a:t>
            </a:r>
            <a:r>
              <a:rPr lang="ko-KR" altLang="en-US" dirty="0"/>
              <a:t>기업 신용도와 관련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 세후 타인자본 비용이 높음에도 불구하고 </a:t>
            </a:r>
            <a:r>
              <a:rPr lang="en-US" altLang="ko-KR" dirty="0"/>
              <a:t>EVA</a:t>
            </a:r>
            <a:r>
              <a:rPr lang="ko-KR" altLang="en-US" dirty="0"/>
              <a:t>값이 양수인 경우는 </a:t>
            </a:r>
            <a:endParaRPr lang="en-US" altLang="ko-KR" dirty="0"/>
          </a:p>
          <a:p>
            <a:r>
              <a:rPr lang="ko-KR" altLang="en-US" dirty="0"/>
              <a:t>총 자본 대비 타인 자본이 낮기 때문에 </a:t>
            </a:r>
            <a:r>
              <a:rPr lang="en-US" altLang="ko-KR" dirty="0"/>
              <a:t>EVA </a:t>
            </a:r>
            <a:r>
              <a:rPr lang="ko-KR" altLang="en-US" dirty="0"/>
              <a:t>값이 양수로 도출됨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●  매출액과 자본은 기업의 규모에 대해서 관련이 있음</a:t>
            </a:r>
          </a:p>
        </p:txBody>
      </p:sp>
    </p:spTree>
    <p:extLst>
      <p:ext uri="{BB962C8B-B14F-4D97-AF65-F5344CB8AC3E}">
        <p14:creationId xmlns:p14="http://schemas.microsoft.com/office/powerpoint/2010/main" val="30452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70" cy="3116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09091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결론 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&amp;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 한계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8258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결론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7" y="522301"/>
            <a:ext cx="15551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결론 </a:t>
            </a:r>
            <a:r>
              <a:rPr lang="ko-KR" altLang="en-US" sz="1300" spc="-300" dirty="0" err="1">
                <a:solidFill>
                  <a:schemeClr val="accent1"/>
                </a:solidFill>
              </a:rPr>
              <a:t>및한계</a:t>
            </a:r>
            <a:r>
              <a:rPr lang="ko-KR" altLang="en-US" sz="1300" spc="-300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60C67-D80A-7BF8-F4C7-941154B8B72D}"/>
              </a:ext>
            </a:extLst>
          </p:cNvPr>
          <p:cNvSpPr txBox="1"/>
          <p:nvPr/>
        </p:nvSpPr>
        <p:spPr>
          <a:xfrm>
            <a:off x="1182320" y="1806417"/>
            <a:ext cx="982735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500" dirty="0"/>
              <a:t>시각적인 표현은 </a:t>
            </a:r>
            <a:r>
              <a:rPr lang="ko-KR" altLang="en-US" sz="2500" dirty="0" err="1"/>
              <a:t>유의미해보였으나</a:t>
            </a:r>
            <a:r>
              <a:rPr lang="ko-KR" altLang="en-US" sz="2500" dirty="0"/>
              <a:t> </a:t>
            </a:r>
            <a:r>
              <a:rPr lang="en-US" altLang="ko-KR" sz="2500" dirty="0"/>
              <a:t>T – Test </a:t>
            </a:r>
            <a:r>
              <a:rPr lang="ko-KR" altLang="en-US" sz="2500" dirty="0"/>
              <a:t>를 통해 검증 결과는 유의미하지 않음</a:t>
            </a: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Heat Map </a:t>
            </a:r>
            <a:r>
              <a:rPr lang="ko-KR" altLang="en-US" sz="2500" dirty="0"/>
              <a:t>과 랜덤 </a:t>
            </a:r>
            <a:r>
              <a:rPr lang="ko-KR" altLang="en-US" sz="2500" dirty="0" err="1"/>
              <a:t>포레스트를</a:t>
            </a:r>
            <a:r>
              <a:rPr lang="ko-KR" altLang="en-US" sz="2500" dirty="0"/>
              <a:t> 통해 </a:t>
            </a:r>
            <a:r>
              <a:rPr lang="en-US" altLang="ko-KR" sz="2500" dirty="0"/>
              <a:t>EVA</a:t>
            </a:r>
            <a:r>
              <a:rPr lang="ko-KR" altLang="en-US" sz="2500" dirty="0"/>
              <a:t>값이 양수</a:t>
            </a:r>
            <a:r>
              <a:rPr lang="en-US" altLang="ko-KR" sz="2500" dirty="0"/>
              <a:t>, </a:t>
            </a:r>
            <a:r>
              <a:rPr lang="ko-KR" altLang="en-US" sz="2500" dirty="0"/>
              <a:t>음수를 결정하는 주요 </a:t>
            </a:r>
            <a:r>
              <a:rPr lang="en-US" altLang="ko-KR" sz="2500" dirty="0"/>
              <a:t>Feature</a:t>
            </a:r>
            <a:r>
              <a:rPr lang="ko-KR" altLang="en-US" sz="2500" dirty="0"/>
              <a:t>를 선택</a:t>
            </a: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/>
              <a:t>해당 </a:t>
            </a:r>
            <a:r>
              <a:rPr lang="en-US" altLang="ko-KR" sz="2500" dirty="0"/>
              <a:t>Feature</a:t>
            </a:r>
            <a:r>
              <a:rPr lang="ko-KR" altLang="en-US" sz="2500" dirty="0"/>
              <a:t>의 기초 통계량을 비교하여 재무 지표의 특성을 파악</a:t>
            </a: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EVA</a:t>
            </a:r>
            <a:r>
              <a:rPr lang="ko-KR" altLang="en-US" sz="2500" dirty="0"/>
              <a:t>값은 재무지표 중 수익성과 기업 규모</a:t>
            </a:r>
            <a:r>
              <a:rPr lang="en-US" altLang="ko-KR" sz="2500" dirty="0"/>
              <a:t>, </a:t>
            </a:r>
            <a:r>
              <a:rPr lang="ko-KR" altLang="en-US" sz="2500" dirty="0"/>
              <a:t>기업 신용도에 많은 영향을 받는 것을 알 수 있음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503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8258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결론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7" y="522301"/>
            <a:ext cx="15551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결론 </a:t>
            </a:r>
            <a:r>
              <a:rPr lang="ko-KR" altLang="en-US" sz="1300" spc="-300" dirty="0" err="1">
                <a:solidFill>
                  <a:schemeClr val="accent1"/>
                </a:solidFill>
              </a:rPr>
              <a:t>및한계</a:t>
            </a:r>
            <a:r>
              <a:rPr lang="ko-KR" altLang="en-US" sz="1300" spc="-300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60C67-D80A-7BF8-F4C7-941154B8B72D}"/>
              </a:ext>
            </a:extLst>
          </p:cNvPr>
          <p:cNvSpPr txBox="1"/>
          <p:nvPr/>
        </p:nvSpPr>
        <p:spPr>
          <a:xfrm>
            <a:off x="1182320" y="1806417"/>
            <a:ext cx="98273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EVA</a:t>
            </a:r>
            <a:r>
              <a:rPr lang="ko-KR" altLang="en-US" sz="2500" dirty="0"/>
              <a:t>값은 기업 신용도와 기업 규모</a:t>
            </a:r>
            <a:r>
              <a:rPr lang="en-US" altLang="ko-KR" sz="2500" dirty="0"/>
              <a:t>, </a:t>
            </a:r>
            <a:r>
              <a:rPr lang="ko-KR" altLang="en-US" sz="2500" dirty="0"/>
              <a:t>기업의 수익성을 반영하여 양적</a:t>
            </a:r>
            <a:r>
              <a:rPr lang="en-US" altLang="ko-KR" sz="2500" dirty="0"/>
              <a:t> </a:t>
            </a:r>
            <a:r>
              <a:rPr lang="ko-KR" altLang="en-US" sz="2500" dirty="0"/>
              <a:t>및 질적 지표로 사용 가능함</a:t>
            </a: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2020</a:t>
            </a:r>
            <a:r>
              <a:rPr lang="ko-KR" altLang="en-US" sz="2500" dirty="0"/>
              <a:t>년부터 </a:t>
            </a:r>
            <a:r>
              <a:rPr lang="en-US" altLang="ko-KR" sz="2500" dirty="0"/>
              <a:t>2022</a:t>
            </a:r>
            <a:r>
              <a:rPr lang="ko-KR" altLang="en-US" sz="2500" dirty="0"/>
              <a:t>년까지는 </a:t>
            </a:r>
            <a:r>
              <a:rPr lang="ko-KR" altLang="en-US" sz="2500" dirty="0" err="1"/>
              <a:t>펜데믹의</a:t>
            </a:r>
            <a:r>
              <a:rPr lang="ko-KR" altLang="en-US" sz="2500" dirty="0"/>
              <a:t> 영향으로 수익률에 대한 검정이 유의미하지 않았지만 </a:t>
            </a:r>
            <a:r>
              <a:rPr lang="en-US" altLang="ko-KR" sz="2500" dirty="0"/>
              <a:t>2023</a:t>
            </a:r>
            <a:r>
              <a:rPr lang="ko-KR" altLang="en-US" sz="2500" dirty="0"/>
              <a:t>년에서는 유의미하게 나타남</a:t>
            </a: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2023</a:t>
            </a:r>
            <a:r>
              <a:rPr lang="ko-KR" altLang="en-US" sz="2500" dirty="0"/>
              <a:t>년 이후 추가적인 연구로 수익률에 대한 영향이 유의미하다면 투자 지표로 </a:t>
            </a:r>
            <a:r>
              <a:rPr lang="ko-KR" altLang="en-US" sz="2500" dirty="0" err="1"/>
              <a:t>사용가능함</a:t>
            </a:r>
            <a:r>
              <a:rPr lang="en-US" altLang="ko-KR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9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292C0-71A5-7BD7-7ACC-B06A08C8C7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1DE7-74AE-185C-5E21-2209271AD825}"/>
              </a:ext>
            </a:extLst>
          </p:cNvPr>
          <p:cNvSpPr txBox="1"/>
          <p:nvPr/>
        </p:nvSpPr>
        <p:spPr>
          <a:xfrm>
            <a:off x="1098485" y="349660"/>
            <a:ext cx="8258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한계</a:t>
            </a:r>
            <a:endParaRPr lang="en-US" altLang="ko-KR" sz="2800" b="1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B7EB-5221-E605-A0D1-1AA15DD5BB14}"/>
              </a:ext>
            </a:extLst>
          </p:cNvPr>
          <p:cNvSpPr txBox="1"/>
          <p:nvPr/>
        </p:nvSpPr>
        <p:spPr>
          <a:xfrm>
            <a:off x="144377" y="522301"/>
            <a:ext cx="15551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결론 </a:t>
            </a:r>
            <a:r>
              <a:rPr lang="ko-KR" altLang="en-US" sz="1300" spc="-300" dirty="0" err="1">
                <a:solidFill>
                  <a:schemeClr val="accent1"/>
                </a:solidFill>
              </a:rPr>
              <a:t>및한계</a:t>
            </a:r>
            <a:r>
              <a:rPr lang="ko-KR" altLang="en-US" sz="1300" spc="-300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60C67-D80A-7BF8-F4C7-941154B8B72D}"/>
              </a:ext>
            </a:extLst>
          </p:cNvPr>
          <p:cNvSpPr txBox="1"/>
          <p:nvPr/>
        </p:nvSpPr>
        <p:spPr>
          <a:xfrm>
            <a:off x="1311696" y="2228671"/>
            <a:ext cx="95686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KOSPI</a:t>
            </a:r>
            <a:r>
              <a:rPr lang="ko-KR" altLang="en-US" sz="2500" dirty="0"/>
              <a:t>의 정규성</a:t>
            </a:r>
            <a:r>
              <a:rPr lang="en-US" altLang="ko-KR" sz="2500" dirty="0"/>
              <a:t>, T – Test</a:t>
            </a:r>
            <a:r>
              <a:rPr lang="ko-KR" altLang="en-US" sz="2500" dirty="0"/>
              <a:t>의 결과가 유의미하게 나오지 않았음</a:t>
            </a: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EVA</a:t>
            </a:r>
            <a:r>
              <a:rPr lang="ko-KR" altLang="en-US" sz="2500" dirty="0"/>
              <a:t>값을 투자 지표로 사용하기엔 아직까지 한계가 있음</a:t>
            </a: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endParaRPr lang="en-US" altLang="ko-KR" sz="2500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/>
              <a:t>EVA</a:t>
            </a:r>
            <a:r>
              <a:rPr lang="ko-KR" altLang="en-US" sz="2500" dirty="0"/>
              <a:t>값으로 평가할 경우 전통산업에 대한 저평가가 우려됨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882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0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077" y="5623110"/>
            <a:ext cx="3669030" cy="57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300" dirty="0">
                <a:solidFill>
                  <a:schemeClr val="bg1"/>
                </a:solidFill>
              </a:rPr>
              <a:t>(3)</a:t>
            </a:r>
            <a:r>
              <a:rPr lang="ko-KR" altLang="en-US" sz="3200" spc="-300" dirty="0">
                <a:solidFill>
                  <a:schemeClr val="bg1"/>
                </a:solidFill>
              </a:rPr>
              <a:t> 문제점 및 개선방안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6043" y="1640801"/>
            <a:ext cx="897921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spc="-300" dirty="0">
                <a:solidFill>
                  <a:schemeClr val="bg1"/>
                </a:solidFill>
              </a:rPr>
              <a:t>EVA</a:t>
            </a:r>
            <a:r>
              <a:rPr lang="ko-KR" altLang="en-US" sz="2000" spc="-300" dirty="0">
                <a:solidFill>
                  <a:schemeClr val="bg1"/>
                </a:solidFill>
              </a:rPr>
              <a:t>의  부실 기업예측에 대한 유용성에 관한 연구 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500" spc="-300" dirty="0">
                <a:solidFill>
                  <a:schemeClr val="bg1"/>
                </a:solidFill>
              </a:rPr>
              <a:t>-  </a:t>
            </a:r>
            <a:r>
              <a:rPr lang="ko-KR" altLang="en-US" sz="1500" spc="-300" dirty="0">
                <a:solidFill>
                  <a:schemeClr val="bg1"/>
                </a:solidFill>
              </a:rPr>
              <a:t>국민대학교</a:t>
            </a:r>
            <a:r>
              <a:rPr lang="en-US" altLang="ko-KR" sz="1500" spc="-300" dirty="0">
                <a:solidFill>
                  <a:schemeClr val="bg1"/>
                </a:solidFill>
              </a:rPr>
              <a:t>(</a:t>
            </a:r>
            <a:r>
              <a:rPr lang="ko-KR" altLang="en-US" sz="1500" spc="-300" dirty="0" err="1">
                <a:solidFill>
                  <a:schemeClr val="bg1"/>
                </a:solidFill>
              </a:rPr>
              <a:t>김명균</a:t>
            </a:r>
            <a:r>
              <a:rPr lang="en-US" altLang="ko-KR" sz="1500" spc="-300" dirty="0">
                <a:solidFill>
                  <a:schemeClr val="bg1"/>
                </a:solidFill>
              </a:rPr>
              <a:t>,</a:t>
            </a:r>
            <a:r>
              <a:rPr lang="ko-KR" altLang="en-US" sz="1500" spc="-300" dirty="0">
                <a:solidFill>
                  <a:schemeClr val="bg1"/>
                </a:solidFill>
              </a:rPr>
              <a:t>박성용</a:t>
            </a:r>
            <a:r>
              <a:rPr lang="en-US" altLang="ko-KR" sz="1500" spc="-300" dirty="0">
                <a:solidFill>
                  <a:schemeClr val="bg1"/>
                </a:solidFill>
              </a:rPr>
              <a:t>,</a:t>
            </a:r>
            <a:r>
              <a:rPr lang="ko-KR" altLang="en-US" sz="1500" spc="-300" dirty="0">
                <a:solidFill>
                  <a:schemeClr val="bg1"/>
                </a:solidFill>
              </a:rPr>
              <a:t>김인수</a:t>
            </a:r>
            <a:r>
              <a:rPr lang="en-US" altLang="ko-KR" sz="1500" spc="-300" dirty="0">
                <a:solidFill>
                  <a:schemeClr val="bg1"/>
                </a:solidFill>
              </a:rPr>
              <a:t>)</a:t>
            </a:r>
            <a:endParaRPr lang="ko-KR" altLang="en-US" sz="15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41585-0A0E-F5E0-6DB8-DC617492970A}"/>
              </a:ext>
            </a:extLst>
          </p:cNvPr>
          <p:cNvSpPr txBox="1"/>
          <p:nvPr/>
        </p:nvSpPr>
        <p:spPr>
          <a:xfrm>
            <a:off x="1098485" y="349660"/>
            <a:ext cx="8258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8478D-4DA4-3301-1E6B-6284700EAA8F}"/>
              </a:ext>
            </a:extLst>
          </p:cNvPr>
          <p:cNvSpPr txBox="1"/>
          <p:nvPr/>
        </p:nvSpPr>
        <p:spPr>
          <a:xfrm>
            <a:off x="144378" y="522301"/>
            <a:ext cx="95410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팀 소개 및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672C30-FFB1-C6C8-1352-33F3C1A4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3373"/>
              </p:ext>
            </p:extLst>
          </p:nvPr>
        </p:nvGraphicFramePr>
        <p:xfrm>
          <a:off x="2031999" y="1369333"/>
          <a:ext cx="8128001" cy="42537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703070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47274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476814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3703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17499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7569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02254902"/>
                    </a:ext>
                  </a:extLst>
                </a:gridCol>
              </a:tblGrid>
              <a:tr h="39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53534"/>
                  </a:ext>
                </a:extLst>
              </a:tr>
              <a:tr h="12878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53641"/>
                  </a:ext>
                </a:extLst>
              </a:tr>
              <a:tr h="1287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58904"/>
                  </a:ext>
                </a:extLst>
              </a:tr>
              <a:tr h="1287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7398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E71807A-B1EE-0EB4-187F-F1761FE2CB13}"/>
              </a:ext>
            </a:extLst>
          </p:cNvPr>
          <p:cNvSpPr/>
          <p:nvPr/>
        </p:nvSpPr>
        <p:spPr>
          <a:xfrm>
            <a:off x="4236244" y="2821781"/>
            <a:ext cx="2314575" cy="21788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아이디어 기획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6D5B-2260-CB32-BAD9-1F8614F3CB64}"/>
              </a:ext>
            </a:extLst>
          </p:cNvPr>
          <p:cNvSpPr/>
          <p:nvPr/>
        </p:nvSpPr>
        <p:spPr>
          <a:xfrm>
            <a:off x="6553214" y="2581277"/>
            <a:ext cx="2397905" cy="231821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베타값</a:t>
            </a:r>
            <a:r>
              <a:rPr lang="ko-KR" altLang="en-US" dirty="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A92D95-85D3-F5F7-C558-C9B58B43EAB7}"/>
              </a:ext>
            </a:extLst>
          </p:cNvPr>
          <p:cNvSpPr/>
          <p:nvPr/>
        </p:nvSpPr>
        <p:spPr>
          <a:xfrm>
            <a:off x="3009901" y="3845629"/>
            <a:ext cx="3540918" cy="21788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수집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AACBE-FF62-73D7-DB6A-3087A58CD5AD}"/>
              </a:ext>
            </a:extLst>
          </p:cNvPr>
          <p:cNvSpPr/>
          <p:nvPr/>
        </p:nvSpPr>
        <p:spPr>
          <a:xfrm>
            <a:off x="3009901" y="4088663"/>
            <a:ext cx="4726780" cy="217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산식 확인 및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638D87-DAFA-9F1C-9AFF-177841F15DA1}"/>
              </a:ext>
            </a:extLst>
          </p:cNvPr>
          <p:cNvSpPr/>
          <p:nvPr/>
        </p:nvSpPr>
        <p:spPr>
          <a:xfrm>
            <a:off x="4236244" y="3607477"/>
            <a:ext cx="3500437" cy="217883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EVA</a:t>
            </a:r>
            <a:r>
              <a:rPr lang="ko-KR" altLang="en-US" dirty="0">
                <a:solidFill>
                  <a:schemeClr val="tx1"/>
                </a:solidFill>
              </a:rPr>
              <a:t> 산정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F76AD-3C83-B923-D485-0848013D8AB1}"/>
              </a:ext>
            </a:extLst>
          </p:cNvPr>
          <p:cNvSpPr/>
          <p:nvPr/>
        </p:nvSpPr>
        <p:spPr>
          <a:xfrm>
            <a:off x="3009901" y="5378828"/>
            <a:ext cx="1226343" cy="244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F32B63-2DF7-BCAD-C6D2-B14704D14166}"/>
              </a:ext>
            </a:extLst>
          </p:cNvPr>
          <p:cNvSpPr/>
          <p:nvPr/>
        </p:nvSpPr>
        <p:spPr>
          <a:xfrm>
            <a:off x="6550819" y="3370688"/>
            <a:ext cx="2400300" cy="210332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모델링 및 통계량 도출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5202B5-A482-2F36-2765-D1ACA369B376}"/>
              </a:ext>
            </a:extLst>
          </p:cNvPr>
          <p:cNvSpPr/>
          <p:nvPr/>
        </p:nvSpPr>
        <p:spPr>
          <a:xfrm>
            <a:off x="2031999" y="5141398"/>
            <a:ext cx="2204245" cy="23743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27339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249299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참고자료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799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7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</a:t>
            </a:r>
            <a:r>
              <a:rPr lang="ko-KR" altLang="en-US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참고자료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9085" y="2151529"/>
            <a:ext cx="11068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성능평가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F67CF-C071-CBA0-3E02-A52DCEDFE0BF}"/>
              </a:ext>
            </a:extLst>
          </p:cNvPr>
          <p:cNvSpPr txBox="1"/>
          <p:nvPr/>
        </p:nvSpPr>
        <p:spPr>
          <a:xfrm>
            <a:off x="482162" y="1243588"/>
            <a:ext cx="105258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1600" b="0" i="0" dirty="0" err="1">
                <a:solidFill>
                  <a:srgbClr val="1D1C1D"/>
                </a:solidFill>
                <a:effectLst/>
                <a:latin typeface="NotoSansKR"/>
              </a:rPr>
              <a:t>김명균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 외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2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명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“</a:t>
            </a:r>
            <a:r>
              <a:rPr lang="en-US" altLang="ko-KR" sz="1600" b="0" i="0" dirty="0" err="1">
                <a:solidFill>
                  <a:srgbClr val="1D1C1D"/>
                </a:solidFill>
                <a:effectLst/>
                <a:latin typeface="NotoSansKR"/>
              </a:rPr>
              <a:t>eva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의 부실기업 예측에 대한 유용성에 관한 연구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”,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국민대학교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2004</a:t>
            </a:r>
            <a:br>
              <a:rPr lang="ko-KR" altLang="en-US" sz="1600" dirty="0"/>
            </a:br>
            <a:endParaRPr lang="en-US" altLang="ko-KR" sz="1600" dirty="0"/>
          </a:p>
          <a:p>
            <a:pPr marL="342900" indent="-342900">
              <a:buFontTx/>
              <a:buChar char="-"/>
              <a:defRPr/>
            </a:pP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김남식 외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3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명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“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회귀분석을 이용한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EVA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시뮬레이션 모델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”,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경남대학교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2000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6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남명수 외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1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명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“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기업성과지표로서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EVA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의 유용성에 관한 연구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”,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인하대학교</a:t>
            </a:r>
            <a:r>
              <a:rPr lang="en-US" altLang="ko-KR" sz="1600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2011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6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윤영규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“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국내 주식시장에서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EVA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포트폴리오의 유용성에 대한 실증 분석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”,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NotoSansKR"/>
              </a:rPr>
              <a:t>한국과학기술원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, 2017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6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1600" dirty="0">
                <a:solidFill>
                  <a:srgbClr val="1D1C1D"/>
                </a:solidFill>
                <a:latin typeface="NotoSansKR"/>
              </a:rPr>
              <a:t>김창수</a:t>
            </a:r>
            <a:r>
              <a:rPr lang="en-US" altLang="ko-KR" sz="1600" dirty="0">
                <a:solidFill>
                  <a:srgbClr val="1D1C1D"/>
                </a:solidFill>
                <a:latin typeface="NotoSansKR"/>
              </a:rPr>
              <a:t>, 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『</a:t>
            </a:r>
            <a:r>
              <a:rPr lang="en-US" altLang="ko-KR" sz="1600" dirty="0">
                <a:solidFill>
                  <a:srgbClr val="1D1C1D"/>
                </a:solidFill>
                <a:latin typeface="NotoSansKR"/>
              </a:rPr>
              <a:t> EVA </a:t>
            </a:r>
            <a:r>
              <a:rPr lang="ko-KR" altLang="en-US" sz="1600" dirty="0">
                <a:solidFill>
                  <a:srgbClr val="1D1C1D"/>
                </a:solidFill>
                <a:latin typeface="NotoSansKR"/>
              </a:rPr>
              <a:t>중심의 재무관리 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』</a:t>
            </a:r>
            <a:r>
              <a:rPr lang="en-US" altLang="ko-KR" sz="1600" dirty="0">
                <a:solidFill>
                  <a:srgbClr val="1D1C1D"/>
                </a:solidFill>
                <a:latin typeface="NotoSansKR"/>
              </a:rPr>
              <a:t>, </a:t>
            </a:r>
            <a:r>
              <a:rPr lang="ko-KR" altLang="en-US" sz="1600" dirty="0" err="1">
                <a:solidFill>
                  <a:srgbClr val="1D1C1D"/>
                </a:solidFill>
                <a:latin typeface="NotoSansKR"/>
              </a:rPr>
              <a:t>한올</a:t>
            </a:r>
            <a:r>
              <a:rPr lang="en-US" altLang="ko-KR" sz="1600" dirty="0">
                <a:solidFill>
                  <a:srgbClr val="1D1C1D"/>
                </a:solidFill>
                <a:latin typeface="NotoSansKR"/>
              </a:rPr>
              <a:t>, 2018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600" dirty="0">
              <a:solidFill>
                <a:srgbClr val="1D1C1D"/>
              </a:solidFill>
              <a:latin typeface="NotoSansKR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1600" dirty="0"/>
              <a:t>한국경제매거진</a:t>
            </a:r>
            <a:r>
              <a:rPr lang="en-US" altLang="ko-KR" sz="1600" dirty="0"/>
              <a:t>. "EVA</a:t>
            </a:r>
            <a:r>
              <a:rPr lang="ko-KR" altLang="en-US" sz="1600" dirty="0"/>
              <a:t>에서 고려해야 할 사항</a:t>
            </a:r>
            <a:r>
              <a:rPr lang="en-US" altLang="ko-KR" sz="1600" dirty="0"/>
              <a:t>(Economic Value Added(EVA) Downside)". </a:t>
            </a:r>
            <a:r>
              <a:rPr lang="ko-KR" altLang="en-US" sz="1600" dirty="0"/>
              <a:t>한국경제매거진</a:t>
            </a:r>
            <a:r>
              <a:rPr lang="en-US" altLang="ko-KR" sz="1600" dirty="0"/>
              <a:t>. 2006</a:t>
            </a:r>
          </a:p>
          <a:p>
            <a:pPr>
              <a:defRPr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837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84731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223698"/>
              <a:ext cx="2755883" cy="1446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800" b="1" spc="-300" dirty="0">
                  <a:solidFill>
                    <a:schemeClr val="bg1"/>
                  </a:solidFill>
                  <a:latin typeface="+mn-ea"/>
                </a:rPr>
                <a:t>Q &amp; A</a:t>
              </a:r>
              <a:endParaRPr lang="ko-KR" altLang="en-US" sz="8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7083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10930"/>
          <a:stretch>
            <a:fillRect/>
          </a:stretch>
        </p:blipFill>
        <p:spPr>
          <a:xfrm>
            <a:off x="5271608" y="0"/>
            <a:ext cx="6932770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6247" y="1695731"/>
            <a:ext cx="3048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accent1"/>
                </a:solidFill>
              </a:rPr>
              <a:t>1</a:t>
            </a:r>
          </a:p>
          <a:p>
            <a:pPr lvl="0">
              <a:defRPr/>
            </a:pPr>
            <a:endParaRPr lang="en-US" altLang="ko-KR" sz="2800" b="1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2800" b="1" dirty="0">
                <a:solidFill>
                  <a:schemeClr val="accent1"/>
                </a:solidFill>
              </a:rPr>
              <a:t>2</a:t>
            </a:r>
          </a:p>
          <a:p>
            <a:pPr lvl="0">
              <a:defRPr/>
            </a:pPr>
            <a:endParaRPr lang="en-US" altLang="ko-KR" sz="2800" b="1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2800" b="1" dirty="0">
                <a:solidFill>
                  <a:schemeClr val="accent1"/>
                </a:solidFill>
              </a:rPr>
              <a:t>3</a:t>
            </a:r>
          </a:p>
          <a:p>
            <a:pPr lvl="0">
              <a:defRPr/>
            </a:pPr>
            <a:endParaRPr lang="en-US" altLang="ko-KR" sz="2800" b="1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2800" b="1" dirty="0">
                <a:solidFill>
                  <a:schemeClr val="accent1"/>
                </a:solidFill>
              </a:rPr>
              <a:t>4</a:t>
            </a:r>
          </a:p>
          <a:p>
            <a:pPr lvl="0">
              <a:defRPr/>
            </a:pPr>
            <a:endParaRPr lang="en-US" altLang="ko-KR" sz="2800" b="1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2800" b="1" dirty="0">
                <a:solidFill>
                  <a:schemeClr val="accent1"/>
                </a:solidFill>
              </a:rPr>
              <a:t>5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006" y="1695731"/>
            <a:ext cx="25545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u="sng" spc="-300" dirty="0">
                <a:solidFill>
                  <a:schemeClr val="accent1"/>
                </a:solidFill>
              </a:rPr>
              <a:t>주제선정이유 </a:t>
            </a: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2800" u="sng" spc="-300" dirty="0">
                <a:solidFill>
                  <a:schemeClr val="accent1"/>
                </a:solidFill>
              </a:rPr>
              <a:t>데이터 준비</a:t>
            </a: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2800" u="sng" spc="-300" dirty="0">
                <a:solidFill>
                  <a:schemeClr val="accent1"/>
                </a:solidFill>
              </a:rPr>
              <a:t>EVA </a:t>
            </a:r>
            <a:r>
              <a:rPr lang="ko-KR" altLang="en-US" sz="2800" u="sng" spc="-300" dirty="0">
                <a:solidFill>
                  <a:schemeClr val="accent1"/>
                </a:solidFill>
              </a:rPr>
              <a:t>산정</a:t>
            </a: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2800" u="sng" spc="-300" dirty="0">
                <a:solidFill>
                  <a:schemeClr val="accent1"/>
                </a:solidFill>
              </a:rPr>
              <a:t>결과분석</a:t>
            </a: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endParaRPr lang="en-US" altLang="ko-KR" sz="2800" u="sng" spc="-300" dirty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2800" u="sng" spc="-300" dirty="0">
                <a:solidFill>
                  <a:schemeClr val="accent1"/>
                </a:solidFill>
              </a:rPr>
              <a:t>결론 및 한계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531969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주제선정이유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76621" y="1350766"/>
            <a:ext cx="5120849" cy="94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5215" y="1510231"/>
            <a:ext cx="5120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solidFill>
                  <a:schemeClr val="bg1"/>
                </a:solidFill>
              </a:rPr>
              <a:t>EVA (</a:t>
            </a:r>
            <a:r>
              <a:rPr lang="ko-KR" altLang="en-US" sz="3600" b="1" spc="-300" dirty="0">
                <a:solidFill>
                  <a:schemeClr val="bg1"/>
                </a:solidFill>
              </a:rPr>
              <a:t>경제적 부가가치</a:t>
            </a:r>
            <a:r>
              <a:rPr lang="en-US" altLang="ko-KR" sz="3600" b="1" spc="-300" dirty="0">
                <a:solidFill>
                  <a:schemeClr val="bg1"/>
                </a:solidFill>
              </a:rPr>
              <a:t>)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7CDDF5-5E96-27E0-430D-82A2383B7CCC}"/>
              </a:ext>
            </a:extLst>
          </p:cNvPr>
          <p:cNvGrpSpPr/>
          <p:nvPr/>
        </p:nvGrpSpPr>
        <p:grpSpPr>
          <a:xfrm>
            <a:off x="776621" y="2857133"/>
            <a:ext cx="9720950" cy="3006792"/>
            <a:chOff x="552427" y="-3383488"/>
            <a:chExt cx="5706323" cy="3006792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65DFD-A0F6-1930-CE76-7443D04D3099}"/>
                </a:ext>
              </a:extLst>
            </p:cNvPr>
            <p:cNvSpPr/>
            <p:nvPr/>
          </p:nvSpPr>
          <p:spPr>
            <a:xfrm>
              <a:off x="552427" y="-3383488"/>
              <a:ext cx="5706323" cy="3006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6998" y="-2932175"/>
              <a:ext cx="5119687" cy="201593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/>
                <a:t>어느 한 기간 동안 기업이 영업활동에서 획득한 세후 영업이익에서 영업활동에 투입된 자본의 사용대가를 차감한 것</a:t>
              </a:r>
              <a:endParaRPr lang="en-US" altLang="ko-KR" sz="2400" dirty="0"/>
            </a:p>
            <a:p>
              <a:pPr>
                <a:defRPr/>
              </a:pPr>
              <a:endParaRPr lang="en-US" altLang="ko-KR" sz="2400" dirty="0"/>
            </a:p>
            <a:p>
              <a:pPr>
                <a:defRPr/>
              </a:pPr>
              <a:r>
                <a:rPr lang="en-US" altLang="ko-KR" sz="3500" dirty="0"/>
                <a:t>=&gt; </a:t>
              </a:r>
              <a:r>
                <a:rPr lang="ko-KR" altLang="en-US" sz="3500" dirty="0"/>
                <a:t>기업이 영업활동에 대해 얻는 실질적비용</a:t>
              </a:r>
            </a:p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9A9A3C-0237-15EA-923B-26E0C9F979CB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E3DE6-50B1-AE62-5121-F915EA63973B}"/>
              </a:ext>
            </a:extLst>
          </p:cNvPr>
          <p:cNvSpPr txBox="1"/>
          <p:nvPr/>
        </p:nvSpPr>
        <p:spPr>
          <a:xfrm>
            <a:off x="1098485" y="349660"/>
            <a:ext cx="24289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EVA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란 무엇인가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?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3281C-1D2A-51B5-8DD0-7002024E03B5}"/>
              </a:ext>
            </a:extLst>
          </p:cNvPr>
          <p:cNvSpPr txBox="1"/>
          <p:nvPr/>
        </p:nvSpPr>
        <p:spPr>
          <a:xfrm>
            <a:off x="144378" y="522301"/>
            <a:ext cx="95410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주제선정이유</a:t>
            </a:r>
          </a:p>
        </p:txBody>
      </p:sp>
    </p:spTree>
    <p:extLst>
      <p:ext uri="{BB962C8B-B14F-4D97-AF65-F5344CB8AC3E}">
        <p14:creationId xmlns:p14="http://schemas.microsoft.com/office/powerpoint/2010/main" val="18602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077" y="5623110"/>
            <a:ext cx="3669030" cy="57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300" dirty="0">
                <a:solidFill>
                  <a:schemeClr val="bg1"/>
                </a:solidFill>
              </a:rPr>
              <a:t>(3)</a:t>
            </a:r>
            <a:r>
              <a:rPr lang="ko-KR" altLang="en-US" sz="3200" spc="-300" dirty="0">
                <a:solidFill>
                  <a:schemeClr val="bg1"/>
                </a:solidFill>
              </a:rPr>
              <a:t> 문제점 및 개선방안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2162" y="1499691"/>
            <a:ext cx="11520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46043" y="1640801"/>
            <a:ext cx="897921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spc="-300" dirty="0">
                <a:solidFill>
                  <a:schemeClr val="bg1"/>
                </a:solidFill>
              </a:rPr>
              <a:t>EVA</a:t>
            </a:r>
            <a:r>
              <a:rPr lang="ko-KR" altLang="en-US" sz="2000" spc="-300" dirty="0">
                <a:solidFill>
                  <a:schemeClr val="bg1"/>
                </a:solidFill>
              </a:rPr>
              <a:t>의  부실 기업예측에 대한 유용성에 관한 연구 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500" spc="-300" dirty="0">
                <a:solidFill>
                  <a:schemeClr val="bg1"/>
                </a:solidFill>
              </a:rPr>
              <a:t>-  </a:t>
            </a:r>
            <a:r>
              <a:rPr lang="ko-KR" altLang="en-US" sz="1500" spc="-300" dirty="0">
                <a:solidFill>
                  <a:schemeClr val="bg1"/>
                </a:solidFill>
              </a:rPr>
              <a:t>국민대학교</a:t>
            </a:r>
            <a:r>
              <a:rPr lang="en-US" altLang="ko-KR" sz="1500" spc="-300" dirty="0">
                <a:solidFill>
                  <a:schemeClr val="bg1"/>
                </a:solidFill>
              </a:rPr>
              <a:t>(</a:t>
            </a:r>
            <a:r>
              <a:rPr lang="ko-KR" altLang="en-US" sz="1500" spc="-300" dirty="0" err="1">
                <a:solidFill>
                  <a:schemeClr val="bg1"/>
                </a:solidFill>
              </a:rPr>
              <a:t>김명균</a:t>
            </a:r>
            <a:r>
              <a:rPr lang="en-US" altLang="ko-KR" sz="1500" spc="-300" dirty="0">
                <a:solidFill>
                  <a:schemeClr val="bg1"/>
                </a:solidFill>
              </a:rPr>
              <a:t>,</a:t>
            </a:r>
            <a:r>
              <a:rPr lang="ko-KR" altLang="en-US" sz="1500" spc="-300" dirty="0">
                <a:solidFill>
                  <a:schemeClr val="bg1"/>
                </a:solidFill>
              </a:rPr>
              <a:t>박성용</a:t>
            </a:r>
            <a:r>
              <a:rPr lang="en-US" altLang="ko-KR" sz="1500" spc="-300" dirty="0">
                <a:solidFill>
                  <a:schemeClr val="bg1"/>
                </a:solidFill>
              </a:rPr>
              <a:t>,</a:t>
            </a:r>
            <a:r>
              <a:rPr lang="ko-KR" altLang="en-US" sz="1500" spc="-300" dirty="0">
                <a:solidFill>
                  <a:schemeClr val="bg1"/>
                </a:solidFill>
              </a:rPr>
              <a:t>김인수</a:t>
            </a:r>
            <a:r>
              <a:rPr lang="en-US" altLang="ko-KR" sz="1500" spc="-300" dirty="0">
                <a:solidFill>
                  <a:schemeClr val="bg1"/>
                </a:solidFill>
              </a:rPr>
              <a:t>)</a:t>
            </a:r>
            <a:endParaRPr lang="ko-KR" altLang="en-US" sz="1500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1F654-5850-3402-9F64-A25A7D3E8934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41585-0A0E-F5E0-6DB8-DC617492970A}"/>
              </a:ext>
            </a:extLst>
          </p:cNvPr>
          <p:cNvSpPr txBox="1"/>
          <p:nvPr/>
        </p:nvSpPr>
        <p:spPr>
          <a:xfrm>
            <a:off x="1098485" y="349660"/>
            <a:ext cx="146706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선행연구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8478D-4DA4-3301-1E6B-6284700EAA8F}"/>
              </a:ext>
            </a:extLst>
          </p:cNvPr>
          <p:cNvSpPr txBox="1"/>
          <p:nvPr/>
        </p:nvSpPr>
        <p:spPr>
          <a:xfrm>
            <a:off x="144378" y="522301"/>
            <a:ext cx="95410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주제선정이유</a:t>
            </a: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BF1418A-11F9-EBD0-5B82-AEFB5A3AE0A0}"/>
              </a:ext>
            </a:extLst>
          </p:cNvPr>
          <p:cNvSpPr/>
          <p:nvPr/>
        </p:nvSpPr>
        <p:spPr>
          <a:xfrm rot="10800000">
            <a:off x="5952596" y="27566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D47B91-DA53-AB63-D146-AC61D1CFAE8D}"/>
              </a:ext>
            </a:extLst>
          </p:cNvPr>
          <p:cNvSpPr/>
          <p:nvPr/>
        </p:nvSpPr>
        <p:spPr>
          <a:xfrm>
            <a:off x="340943" y="3305689"/>
            <a:ext cx="11520000" cy="72000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기존 부실예측모형은 재무비율에 관하여 주로 분석이 이루어졌던 반면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0E35814-782A-3D1C-C554-C174620B209E}"/>
              </a:ext>
            </a:extLst>
          </p:cNvPr>
          <p:cNvSpPr/>
          <p:nvPr/>
        </p:nvSpPr>
        <p:spPr>
          <a:xfrm rot="10800000">
            <a:off x="5952596" y="4570478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93DD69-97E5-6F6F-BA94-59AF395753BE}"/>
              </a:ext>
            </a:extLst>
          </p:cNvPr>
          <p:cNvSpPr/>
          <p:nvPr/>
        </p:nvSpPr>
        <p:spPr>
          <a:xfrm>
            <a:off x="340942" y="5257168"/>
            <a:ext cx="11520000" cy="72000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EVA </a:t>
            </a:r>
            <a:r>
              <a:rPr lang="ko-KR" altLang="en-US" dirty="0"/>
              <a:t>관련 변수를 추가하는 경우</a:t>
            </a:r>
            <a:r>
              <a:rPr lang="en-US" altLang="ko-KR" dirty="0"/>
              <a:t> </a:t>
            </a:r>
            <a:r>
              <a:rPr lang="ko-KR" altLang="en-US" dirty="0"/>
              <a:t>부실 발생 </a:t>
            </a:r>
            <a:r>
              <a:rPr lang="en-US" altLang="ko-KR" dirty="0"/>
              <a:t>1</a:t>
            </a:r>
            <a:r>
              <a:rPr lang="ko-KR" altLang="en-US" dirty="0"/>
              <a:t>년 전</a:t>
            </a:r>
            <a:r>
              <a:rPr lang="en-US" altLang="ko-KR" dirty="0"/>
              <a:t>, 2</a:t>
            </a:r>
            <a:r>
              <a:rPr lang="ko-KR" altLang="en-US" dirty="0"/>
              <a:t>년 전의 부실 예측력이 향상됨을 보임</a:t>
            </a:r>
          </a:p>
        </p:txBody>
      </p:sp>
    </p:spTree>
    <p:extLst>
      <p:ext uri="{BB962C8B-B14F-4D97-AF65-F5344CB8AC3E}">
        <p14:creationId xmlns:p14="http://schemas.microsoft.com/office/powerpoint/2010/main" val="27849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485" y="349660"/>
            <a:ext cx="146706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선행연구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077" y="5187387"/>
            <a:ext cx="3669030" cy="57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300" dirty="0">
                <a:solidFill>
                  <a:schemeClr val="bg1"/>
                </a:solidFill>
              </a:rPr>
              <a:t>(3)</a:t>
            </a:r>
            <a:r>
              <a:rPr lang="ko-KR" altLang="en-US" sz="3200" spc="-300" dirty="0">
                <a:solidFill>
                  <a:schemeClr val="bg1"/>
                </a:solidFill>
              </a:rPr>
              <a:t> 문제점 및 개선방안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5596" y="6112803"/>
            <a:ext cx="1150244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71933" y="6205682"/>
            <a:ext cx="8979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spc="-300" dirty="0">
                <a:solidFill>
                  <a:schemeClr val="bg1"/>
                </a:solidFill>
              </a:rPr>
              <a:t>EVA</a:t>
            </a:r>
            <a:r>
              <a:rPr lang="ko-KR" altLang="en-US" sz="2000" spc="-300" dirty="0">
                <a:solidFill>
                  <a:schemeClr val="bg1"/>
                </a:solidFill>
              </a:rPr>
              <a:t>의 부실 기업예측에 대한 유용성에 관한 연구 </a:t>
            </a:r>
            <a:r>
              <a:rPr lang="en-US" altLang="ko-KR" sz="2000" spc="-300" dirty="0">
                <a:solidFill>
                  <a:schemeClr val="bg1"/>
                </a:solidFill>
              </a:rPr>
              <a:t>-  </a:t>
            </a:r>
            <a:r>
              <a:rPr lang="ko-KR" altLang="en-US" sz="2000" spc="-300" dirty="0">
                <a:solidFill>
                  <a:schemeClr val="bg1"/>
                </a:solidFill>
              </a:rPr>
              <a:t>국민대학교</a:t>
            </a:r>
            <a:r>
              <a:rPr lang="en-US" altLang="ko-KR" sz="2000" spc="-300" dirty="0">
                <a:solidFill>
                  <a:schemeClr val="bg1"/>
                </a:solidFill>
              </a:rPr>
              <a:t>(</a:t>
            </a:r>
            <a:r>
              <a:rPr lang="ko-KR" altLang="en-US" sz="2000" spc="-300" dirty="0" err="1">
                <a:solidFill>
                  <a:schemeClr val="bg1"/>
                </a:solidFill>
              </a:rPr>
              <a:t>김명균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r>
              <a:rPr lang="ko-KR" altLang="en-US" sz="2000" spc="-300" dirty="0">
                <a:solidFill>
                  <a:schemeClr val="bg1"/>
                </a:solidFill>
              </a:rPr>
              <a:t>박성용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r>
              <a:rPr lang="ko-KR" altLang="en-US" sz="2000" spc="-300" dirty="0">
                <a:solidFill>
                  <a:schemeClr val="bg1"/>
                </a:solidFill>
              </a:rPr>
              <a:t>김인수</a:t>
            </a:r>
            <a:r>
              <a:rPr lang="en-US" altLang="ko-KR" sz="2000" spc="-300" dirty="0">
                <a:solidFill>
                  <a:schemeClr val="bg1"/>
                </a:solidFill>
              </a:rPr>
              <a:t>)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92" y="1131024"/>
            <a:ext cx="17267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300" dirty="0">
                <a:solidFill>
                  <a:schemeClr val="bg1"/>
                </a:solidFill>
              </a:rPr>
              <a:t> 선행연구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8CF7B-CD7F-0274-7227-23AB791E57B7}"/>
              </a:ext>
            </a:extLst>
          </p:cNvPr>
          <p:cNvSpPr txBox="1"/>
          <p:nvPr/>
        </p:nvSpPr>
        <p:spPr>
          <a:xfrm>
            <a:off x="144378" y="522301"/>
            <a:ext cx="95410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spc="-300" dirty="0">
                <a:solidFill>
                  <a:schemeClr val="accent1"/>
                </a:solidFill>
              </a:rPr>
              <a:t>주제선정이유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21B23FB-9CAC-8996-72F3-75E9640FC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50437"/>
              </p:ext>
            </p:extLst>
          </p:nvPr>
        </p:nvGraphicFramePr>
        <p:xfrm>
          <a:off x="846814" y="1271507"/>
          <a:ext cx="8128002" cy="3977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310320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288275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819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584090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13438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59026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재무비율</a:t>
                      </a:r>
                      <a:r>
                        <a:rPr lang="en-US" altLang="ko-KR" dirty="0"/>
                        <a:t>(V1-V5)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재무비율 </a:t>
                      </a:r>
                      <a:r>
                        <a:rPr lang="en-US" altLang="ko-KR" dirty="0"/>
                        <a:t>+ V6 </a:t>
                      </a:r>
                      <a:r>
                        <a:rPr lang="ko-KR" altLang="en-US" dirty="0"/>
                        <a:t>추가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재무비율 </a:t>
                      </a:r>
                      <a:r>
                        <a:rPr lang="en-US" altLang="ko-KR" dirty="0"/>
                        <a:t>+ V7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재무비율 </a:t>
                      </a:r>
                      <a:r>
                        <a:rPr lang="en-US" altLang="ko-KR" dirty="0"/>
                        <a:t>+ D2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4832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년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822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건전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2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051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년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77.8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486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건전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86.2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86.7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572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922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594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건전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96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86.4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1663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A2B51D-F65E-3AD2-2A7F-D00BB9839F86}"/>
              </a:ext>
            </a:extLst>
          </p:cNvPr>
          <p:cNvSpPr txBox="1"/>
          <p:nvPr/>
        </p:nvSpPr>
        <p:spPr>
          <a:xfrm>
            <a:off x="2136676" y="5289331"/>
            <a:ext cx="620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로지스틱 회귀분석 결과</a:t>
            </a:r>
            <a:r>
              <a:rPr lang="en-US" altLang="ko-KR" dirty="0"/>
              <a:t>: </a:t>
            </a:r>
            <a:r>
              <a:rPr lang="ko-KR" altLang="en-US" dirty="0"/>
              <a:t>재무비율</a:t>
            </a:r>
            <a:r>
              <a:rPr lang="en-US" altLang="ko-KR" dirty="0"/>
              <a:t>+</a:t>
            </a:r>
            <a:r>
              <a:rPr lang="ko-KR" altLang="en-US" dirty="0"/>
              <a:t>추가변수 예측력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F9772D-938A-8282-C0B0-8C37F382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29400"/>
              </p:ext>
            </p:extLst>
          </p:nvPr>
        </p:nvGraphicFramePr>
        <p:xfrm>
          <a:off x="9148380" y="2942168"/>
          <a:ext cx="2607969" cy="229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9976">
                  <a:extLst>
                    <a:ext uri="{9D8B030D-6E8A-4147-A177-3AD203B41FA5}">
                      <a16:colId xmlns:a16="http://schemas.microsoft.com/office/drawing/2014/main" val="152929511"/>
                    </a:ext>
                  </a:extLst>
                </a:gridCol>
                <a:gridCol w="2027993">
                  <a:extLst>
                    <a:ext uri="{9D8B030D-6E8A-4147-A177-3AD203B41FA5}">
                      <a16:colId xmlns:a16="http://schemas.microsoft.com/office/drawing/2014/main" val="2938564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2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총자본 </a:t>
                      </a:r>
                      <a:r>
                        <a:rPr lang="en-US" altLang="ko-KR" dirty="0"/>
                        <a:t>EVA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총자본 </a:t>
                      </a:r>
                      <a:r>
                        <a:rPr lang="en-US" altLang="ko-KR" dirty="0"/>
                        <a:t>EVA </a:t>
                      </a:r>
                      <a:r>
                        <a:rPr lang="ko-KR" altLang="en-US" dirty="0"/>
                        <a:t>개선도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음의 </a:t>
                      </a:r>
                      <a:r>
                        <a:rPr lang="en-US" altLang="ko-KR" dirty="0"/>
                        <a:t>EVA </a:t>
                      </a:r>
                      <a:r>
                        <a:rPr lang="ko-KR" altLang="en-US" dirty="0"/>
                        <a:t>기업이면서 </a:t>
                      </a:r>
                      <a:r>
                        <a:rPr lang="en-US" altLang="ko-KR" dirty="0"/>
                        <a:t>EVA</a:t>
                      </a:r>
                      <a:r>
                        <a:rPr lang="ko-KR" altLang="en-US" dirty="0"/>
                        <a:t>가 더욱 악화된 기업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249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CE6B38A-BA15-8F15-256E-8AE55EECA546}"/>
              </a:ext>
            </a:extLst>
          </p:cNvPr>
          <p:cNvSpPr/>
          <p:nvPr/>
        </p:nvSpPr>
        <p:spPr>
          <a:xfrm>
            <a:off x="7672015" y="3048000"/>
            <a:ext cx="480291" cy="2167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1690</Words>
  <Application>Microsoft Office PowerPoint</Application>
  <PresentationFormat>와이드스크린</PresentationFormat>
  <Paragraphs>709</Paragraphs>
  <Slides>42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NotoSansKR</vt:lpstr>
      <vt:lpstr>Pretendard</vt:lpstr>
      <vt:lpstr>Pretendard Black</vt:lpstr>
      <vt:lpstr>Arial</vt:lpstr>
      <vt:lpstr>Calibri</vt:lpstr>
      <vt:lpstr>Cambria Math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geonhu ma</cp:lastModifiedBy>
  <cp:revision>120</cp:revision>
  <dcterms:created xsi:type="dcterms:W3CDTF">2022-08-03T01:14:38Z</dcterms:created>
  <dcterms:modified xsi:type="dcterms:W3CDTF">2024-04-14T14:55:14Z</dcterms:modified>
  <cp:version/>
</cp:coreProperties>
</file>