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2" r:id="rId6"/>
    <p:sldId id="279" r:id="rId7"/>
    <p:sldId id="280" r:id="rId8"/>
    <p:sldId id="278" r:id="rId9"/>
    <p:sldId id="259" r:id="rId10"/>
    <p:sldId id="277"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492" autoAdjust="0"/>
  </p:normalViewPr>
  <p:slideViewPr>
    <p:cSldViewPr>
      <p:cViewPr varScale="1">
        <p:scale>
          <a:sx n="48" d="100"/>
          <a:sy n="48" d="100"/>
        </p:scale>
        <p:origin x="67" y="8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54C31-AEBE-4DA7-8428-5087D02FF80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36DBBDE-3093-496D-8DB2-6B05DD14A7B2}">
      <dgm:prSet/>
      <dgm:spPr/>
      <dgm:t>
        <a:bodyPr/>
        <a:lstStyle/>
        <a:p>
          <a:r>
            <a:rPr lang="en-US" dirty="0"/>
            <a:t>Which areas suffer food insecurity the most?</a:t>
          </a:r>
        </a:p>
      </dgm:t>
    </dgm:pt>
    <dgm:pt modelId="{46844815-BB50-4B34-85D2-9BC73347A246}" type="parTrans" cxnId="{33E9A798-FBA6-4CAC-B43F-76CF1DCCD7C3}">
      <dgm:prSet/>
      <dgm:spPr/>
      <dgm:t>
        <a:bodyPr/>
        <a:lstStyle/>
        <a:p>
          <a:endParaRPr lang="en-US"/>
        </a:p>
      </dgm:t>
    </dgm:pt>
    <dgm:pt modelId="{AFAF7F9E-40F1-42CE-8A86-4A80F0142615}" type="sibTrans" cxnId="{33E9A798-FBA6-4CAC-B43F-76CF1DCCD7C3}">
      <dgm:prSet/>
      <dgm:spPr/>
      <dgm:t>
        <a:bodyPr/>
        <a:lstStyle/>
        <a:p>
          <a:endParaRPr lang="en-US"/>
        </a:p>
      </dgm:t>
    </dgm:pt>
    <dgm:pt modelId="{28ACFB28-B108-4820-8A34-689844F60E81}">
      <dgm:prSet/>
      <dgm:spPr/>
      <dgm:t>
        <a:bodyPr/>
        <a:lstStyle/>
        <a:p>
          <a:r>
            <a:rPr lang="en-US" dirty="0"/>
            <a:t>What other costs could affect food security?</a:t>
          </a:r>
        </a:p>
      </dgm:t>
    </dgm:pt>
    <dgm:pt modelId="{8801F4BB-9EFE-493A-98F8-6111F376984B}" type="parTrans" cxnId="{FA1537F3-3EA2-44CF-85AE-998F842CE96C}">
      <dgm:prSet/>
      <dgm:spPr/>
      <dgm:t>
        <a:bodyPr/>
        <a:lstStyle/>
        <a:p>
          <a:endParaRPr lang="en-US"/>
        </a:p>
      </dgm:t>
    </dgm:pt>
    <dgm:pt modelId="{C764407B-ED0A-4660-90D6-F64633ECF992}" type="sibTrans" cxnId="{FA1537F3-3EA2-44CF-85AE-998F842CE96C}">
      <dgm:prSet/>
      <dgm:spPr/>
      <dgm:t>
        <a:bodyPr/>
        <a:lstStyle/>
        <a:p>
          <a:endParaRPr lang="en-US"/>
        </a:p>
      </dgm:t>
    </dgm:pt>
    <dgm:pt modelId="{85612A0C-C82E-46DF-9ED8-404681CD4CAB}">
      <dgm:prSet/>
      <dgm:spPr/>
      <dgm:t>
        <a:bodyPr/>
        <a:lstStyle/>
        <a:p>
          <a:r>
            <a:rPr lang="en-US" dirty="0"/>
            <a:t>What is being done to help these areas?</a:t>
          </a:r>
        </a:p>
      </dgm:t>
    </dgm:pt>
    <dgm:pt modelId="{5E77849A-36DE-439C-9114-8170DD2375E3}" type="parTrans" cxnId="{C6A1AF55-37C4-4685-9086-95857A31F91E}">
      <dgm:prSet/>
      <dgm:spPr/>
      <dgm:t>
        <a:bodyPr/>
        <a:lstStyle/>
        <a:p>
          <a:endParaRPr lang="en-US"/>
        </a:p>
      </dgm:t>
    </dgm:pt>
    <dgm:pt modelId="{A40F0A91-6BE1-4755-999F-9C6B0E6D8DB9}" type="sibTrans" cxnId="{C6A1AF55-37C4-4685-9086-95857A31F91E}">
      <dgm:prSet/>
      <dgm:spPr/>
      <dgm:t>
        <a:bodyPr/>
        <a:lstStyle/>
        <a:p>
          <a:endParaRPr lang="en-US"/>
        </a:p>
      </dgm:t>
    </dgm:pt>
    <dgm:pt modelId="{602B6C6E-98B0-4BC0-B555-E75129E11467}" type="pres">
      <dgm:prSet presAssocID="{71954C31-AEBE-4DA7-8428-5087D02FF807}" presName="root" presStyleCnt="0">
        <dgm:presLayoutVars>
          <dgm:dir/>
          <dgm:resizeHandles val="exact"/>
        </dgm:presLayoutVars>
      </dgm:prSet>
      <dgm:spPr/>
    </dgm:pt>
    <dgm:pt modelId="{D3EC5BFF-AC44-478F-9A54-41FFDC641307}" type="pres">
      <dgm:prSet presAssocID="{436DBBDE-3093-496D-8DB2-6B05DD14A7B2}" presName="compNode" presStyleCnt="0"/>
      <dgm:spPr/>
    </dgm:pt>
    <dgm:pt modelId="{2750B440-D366-4B7D-AE27-E10B47A99137}" type="pres">
      <dgm:prSet presAssocID="{436DBBDE-3093-496D-8DB2-6B05DD14A7B2}" presName="bgRect" presStyleLbl="bgShp" presStyleIdx="0" presStyleCnt="3"/>
      <dgm:spPr/>
    </dgm:pt>
    <dgm:pt modelId="{1D07D378-5860-4915-8AF4-23AE67AF4BDA}" type="pres">
      <dgm:prSet presAssocID="{436DBBDE-3093-496D-8DB2-6B05DD14A7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FAA5E1EF-D86E-46A6-830F-B23171B4C33C}" type="pres">
      <dgm:prSet presAssocID="{436DBBDE-3093-496D-8DB2-6B05DD14A7B2}" presName="spaceRect" presStyleCnt="0"/>
      <dgm:spPr/>
    </dgm:pt>
    <dgm:pt modelId="{885D825C-C7F0-471B-9EE6-FB4EE10BBA3C}" type="pres">
      <dgm:prSet presAssocID="{436DBBDE-3093-496D-8DB2-6B05DD14A7B2}" presName="parTx" presStyleLbl="revTx" presStyleIdx="0" presStyleCnt="3">
        <dgm:presLayoutVars>
          <dgm:chMax val="0"/>
          <dgm:chPref val="0"/>
        </dgm:presLayoutVars>
      </dgm:prSet>
      <dgm:spPr/>
    </dgm:pt>
    <dgm:pt modelId="{115F1C1F-A1CF-45ED-B366-FDCEFC0440DC}" type="pres">
      <dgm:prSet presAssocID="{AFAF7F9E-40F1-42CE-8A86-4A80F0142615}" presName="sibTrans" presStyleCnt="0"/>
      <dgm:spPr/>
    </dgm:pt>
    <dgm:pt modelId="{A441ECAA-32A1-45C4-A29A-C4CF180CD007}" type="pres">
      <dgm:prSet presAssocID="{28ACFB28-B108-4820-8A34-689844F60E81}" presName="compNode" presStyleCnt="0"/>
      <dgm:spPr/>
    </dgm:pt>
    <dgm:pt modelId="{54F56F08-5B54-414B-9322-C106FF21CEB4}" type="pres">
      <dgm:prSet presAssocID="{28ACFB28-B108-4820-8A34-689844F60E81}" presName="bgRect" presStyleLbl="bgShp" presStyleIdx="1" presStyleCnt="3"/>
      <dgm:spPr/>
    </dgm:pt>
    <dgm:pt modelId="{A0701A14-7E87-484C-BF88-6B0F4E2E8240}" type="pres">
      <dgm:prSet presAssocID="{28ACFB28-B108-4820-8A34-689844F60E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9D8FB5B-8041-406C-B299-1DC433764008}" type="pres">
      <dgm:prSet presAssocID="{28ACFB28-B108-4820-8A34-689844F60E81}" presName="spaceRect" presStyleCnt="0"/>
      <dgm:spPr/>
    </dgm:pt>
    <dgm:pt modelId="{319EC20C-CEEF-4369-8C23-090CDF179079}" type="pres">
      <dgm:prSet presAssocID="{28ACFB28-B108-4820-8A34-689844F60E81}" presName="parTx" presStyleLbl="revTx" presStyleIdx="1" presStyleCnt="3">
        <dgm:presLayoutVars>
          <dgm:chMax val="0"/>
          <dgm:chPref val="0"/>
        </dgm:presLayoutVars>
      </dgm:prSet>
      <dgm:spPr/>
    </dgm:pt>
    <dgm:pt modelId="{225D3393-59C9-46F0-A136-30A09482B92A}" type="pres">
      <dgm:prSet presAssocID="{C764407B-ED0A-4660-90D6-F64633ECF992}" presName="sibTrans" presStyleCnt="0"/>
      <dgm:spPr/>
    </dgm:pt>
    <dgm:pt modelId="{5DA1515F-0921-4962-94CF-56CCA526192B}" type="pres">
      <dgm:prSet presAssocID="{85612A0C-C82E-46DF-9ED8-404681CD4CAB}" presName="compNode" presStyleCnt="0"/>
      <dgm:spPr/>
    </dgm:pt>
    <dgm:pt modelId="{8CC07339-0D91-4097-9B65-10BD9677022F}" type="pres">
      <dgm:prSet presAssocID="{85612A0C-C82E-46DF-9ED8-404681CD4CAB}" presName="bgRect" presStyleLbl="bgShp" presStyleIdx="2" presStyleCnt="3"/>
      <dgm:spPr/>
    </dgm:pt>
    <dgm:pt modelId="{45667A2E-8C5D-44E5-B5F5-BD79F62D2B29}" type="pres">
      <dgm:prSet presAssocID="{85612A0C-C82E-46DF-9ED8-404681CD4C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09797D04-F130-4730-B724-A57BE4684976}" type="pres">
      <dgm:prSet presAssocID="{85612A0C-C82E-46DF-9ED8-404681CD4CAB}" presName="spaceRect" presStyleCnt="0"/>
      <dgm:spPr/>
    </dgm:pt>
    <dgm:pt modelId="{F6FA6F95-DFF4-4925-89C8-AD92DBDD2619}" type="pres">
      <dgm:prSet presAssocID="{85612A0C-C82E-46DF-9ED8-404681CD4CAB}" presName="parTx" presStyleLbl="revTx" presStyleIdx="2" presStyleCnt="3">
        <dgm:presLayoutVars>
          <dgm:chMax val="0"/>
          <dgm:chPref val="0"/>
        </dgm:presLayoutVars>
      </dgm:prSet>
      <dgm:spPr/>
    </dgm:pt>
  </dgm:ptLst>
  <dgm:cxnLst>
    <dgm:cxn modelId="{1BF65941-4DED-4B56-8DA1-ED3E94D5AFB4}" type="presOf" srcId="{85612A0C-C82E-46DF-9ED8-404681CD4CAB}" destId="{F6FA6F95-DFF4-4925-89C8-AD92DBDD2619}" srcOrd="0" destOrd="0" presId="urn:microsoft.com/office/officeart/2018/2/layout/IconVerticalSolidList"/>
    <dgm:cxn modelId="{50894062-6DEA-4B28-97E7-72F1C86E2D49}" type="presOf" srcId="{436DBBDE-3093-496D-8DB2-6B05DD14A7B2}" destId="{885D825C-C7F0-471B-9EE6-FB4EE10BBA3C}" srcOrd="0" destOrd="0" presId="urn:microsoft.com/office/officeart/2018/2/layout/IconVerticalSolidList"/>
    <dgm:cxn modelId="{85ED2270-5500-4056-A763-95C21089A49F}" type="presOf" srcId="{28ACFB28-B108-4820-8A34-689844F60E81}" destId="{319EC20C-CEEF-4369-8C23-090CDF179079}" srcOrd="0" destOrd="0" presId="urn:microsoft.com/office/officeart/2018/2/layout/IconVerticalSolidList"/>
    <dgm:cxn modelId="{C6A1AF55-37C4-4685-9086-95857A31F91E}" srcId="{71954C31-AEBE-4DA7-8428-5087D02FF807}" destId="{85612A0C-C82E-46DF-9ED8-404681CD4CAB}" srcOrd="2" destOrd="0" parTransId="{5E77849A-36DE-439C-9114-8170DD2375E3}" sibTransId="{A40F0A91-6BE1-4755-999F-9C6B0E6D8DB9}"/>
    <dgm:cxn modelId="{33E9A798-FBA6-4CAC-B43F-76CF1DCCD7C3}" srcId="{71954C31-AEBE-4DA7-8428-5087D02FF807}" destId="{436DBBDE-3093-496D-8DB2-6B05DD14A7B2}" srcOrd="0" destOrd="0" parTransId="{46844815-BB50-4B34-85D2-9BC73347A246}" sibTransId="{AFAF7F9E-40F1-42CE-8A86-4A80F0142615}"/>
    <dgm:cxn modelId="{D56AC1C7-D855-4267-A45F-36D59E87285F}" type="presOf" srcId="{71954C31-AEBE-4DA7-8428-5087D02FF807}" destId="{602B6C6E-98B0-4BC0-B555-E75129E11467}" srcOrd="0" destOrd="0" presId="urn:microsoft.com/office/officeart/2018/2/layout/IconVerticalSolidList"/>
    <dgm:cxn modelId="{FA1537F3-3EA2-44CF-85AE-998F842CE96C}" srcId="{71954C31-AEBE-4DA7-8428-5087D02FF807}" destId="{28ACFB28-B108-4820-8A34-689844F60E81}" srcOrd="1" destOrd="0" parTransId="{8801F4BB-9EFE-493A-98F8-6111F376984B}" sibTransId="{C764407B-ED0A-4660-90D6-F64633ECF992}"/>
    <dgm:cxn modelId="{7757E78F-F8AB-4FCD-91B7-A141F446E626}" type="presParOf" srcId="{602B6C6E-98B0-4BC0-B555-E75129E11467}" destId="{D3EC5BFF-AC44-478F-9A54-41FFDC641307}" srcOrd="0" destOrd="0" presId="urn:microsoft.com/office/officeart/2018/2/layout/IconVerticalSolidList"/>
    <dgm:cxn modelId="{6FFF86B7-120D-4542-99F2-4EB16D173799}" type="presParOf" srcId="{D3EC5BFF-AC44-478F-9A54-41FFDC641307}" destId="{2750B440-D366-4B7D-AE27-E10B47A99137}" srcOrd="0" destOrd="0" presId="urn:microsoft.com/office/officeart/2018/2/layout/IconVerticalSolidList"/>
    <dgm:cxn modelId="{54A6E30E-94F7-4576-B769-6DE6EA968361}" type="presParOf" srcId="{D3EC5BFF-AC44-478F-9A54-41FFDC641307}" destId="{1D07D378-5860-4915-8AF4-23AE67AF4BDA}" srcOrd="1" destOrd="0" presId="urn:microsoft.com/office/officeart/2018/2/layout/IconVerticalSolidList"/>
    <dgm:cxn modelId="{27200F8A-2741-4F03-8B47-35D387D94072}" type="presParOf" srcId="{D3EC5BFF-AC44-478F-9A54-41FFDC641307}" destId="{FAA5E1EF-D86E-46A6-830F-B23171B4C33C}" srcOrd="2" destOrd="0" presId="urn:microsoft.com/office/officeart/2018/2/layout/IconVerticalSolidList"/>
    <dgm:cxn modelId="{691DD6D9-36A7-48BB-BCB6-13465F330962}" type="presParOf" srcId="{D3EC5BFF-AC44-478F-9A54-41FFDC641307}" destId="{885D825C-C7F0-471B-9EE6-FB4EE10BBA3C}" srcOrd="3" destOrd="0" presId="urn:microsoft.com/office/officeart/2018/2/layout/IconVerticalSolidList"/>
    <dgm:cxn modelId="{ACCE6430-91B9-4EE4-BF87-2F76FABCD50D}" type="presParOf" srcId="{602B6C6E-98B0-4BC0-B555-E75129E11467}" destId="{115F1C1F-A1CF-45ED-B366-FDCEFC0440DC}" srcOrd="1" destOrd="0" presId="urn:microsoft.com/office/officeart/2018/2/layout/IconVerticalSolidList"/>
    <dgm:cxn modelId="{878A142C-66A5-4933-939F-F61E4C0A0A52}" type="presParOf" srcId="{602B6C6E-98B0-4BC0-B555-E75129E11467}" destId="{A441ECAA-32A1-45C4-A29A-C4CF180CD007}" srcOrd="2" destOrd="0" presId="urn:microsoft.com/office/officeart/2018/2/layout/IconVerticalSolidList"/>
    <dgm:cxn modelId="{5AB1770B-0CF1-40C7-8906-2E96783267F1}" type="presParOf" srcId="{A441ECAA-32A1-45C4-A29A-C4CF180CD007}" destId="{54F56F08-5B54-414B-9322-C106FF21CEB4}" srcOrd="0" destOrd="0" presId="urn:microsoft.com/office/officeart/2018/2/layout/IconVerticalSolidList"/>
    <dgm:cxn modelId="{0E791C5E-2B45-419E-972B-26306469E349}" type="presParOf" srcId="{A441ECAA-32A1-45C4-A29A-C4CF180CD007}" destId="{A0701A14-7E87-484C-BF88-6B0F4E2E8240}" srcOrd="1" destOrd="0" presId="urn:microsoft.com/office/officeart/2018/2/layout/IconVerticalSolidList"/>
    <dgm:cxn modelId="{45EC888D-362D-42C6-9EF1-171F25D6C593}" type="presParOf" srcId="{A441ECAA-32A1-45C4-A29A-C4CF180CD007}" destId="{89D8FB5B-8041-406C-B299-1DC433764008}" srcOrd="2" destOrd="0" presId="urn:microsoft.com/office/officeart/2018/2/layout/IconVerticalSolidList"/>
    <dgm:cxn modelId="{FD880955-7B28-4F07-B168-6E6B9997272F}" type="presParOf" srcId="{A441ECAA-32A1-45C4-A29A-C4CF180CD007}" destId="{319EC20C-CEEF-4369-8C23-090CDF179079}" srcOrd="3" destOrd="0" presId="urn:microsoft.com/office/officeart/2018/2/layout/IconVerticalSolidList"/>
    <dgm:cxn modelId="{A9424338-1738-4505-91CE-37B6B8578FE4}" type="presParOf" srcId="{602B6C6E-98B0-4BC0-B555-E75129E11467}" destId="{225D3393-59C9-46F0-A136-30A09482B92A}" srcOrd="3" destOrd="0" presId="urn:microsoft.com/office/officeart/2018/2/layout/IconVerticalSolidList"/>
    <dgm:cxn modelId="{C84A444D-7BC3-4D06-9C24-19B502041819}" type="presParOf" srcId="{602B6C6E-98B0-4BC0-B555-E75129E11467}" destId="{5DA1515F-0921-4962-94CF-56CCA526192B}" srcOrd="4" destOrd="0" presId="urn:microsoft.com/office/officeart/2018/2/layout/IconVerticalSolidList"/>
    <dgm:cxn modelId="{E78D1945-342B-487D-BC1A-74D89FB03169}" type="presParOf" srcId="{5DA1515F-0921-4962-94CF-56CCA526192B}" destId="{8CC07339-0D91-4097-9B65-10BD9677022F}" srcOrd="0" destOrd="0" presId="urn:microsoft.com/office/officeart/2018/2/layout/IconVerticalSolidList"/>
    <dgm:cxn modelId="{BDA65114-C1B1-46D2-9912-889E6859B93C}" type="presParOf" srcId="{5DA1515F-0921-4962-94CF-56CCA526192B}" destId="{45667A2E-8C5D-44E5-B5F5-BD79F62D2B29}" srcOrd="1" destOrd="0" presId="urn:microsoft.com/office/officeart/2018/2/layout/IconVerticalSolidList"/>
    <dgm:cxn modelId="{7C508522-9342-465C-B3EB-D3232811729F}" type="presParOf" srcId="{5DA1515F-0921-4962-94CF-56CCA526192B}" destId="{09797D04-F130-4730-B724-A57BE4684976}" srcOrd="2" destOrd="0" presId="urn:microsoft.com/office/officeart/2018/2/layout/IconVerticalSolidList"/>
    <dgm:cxn modelId="{F0A86CE0-3051-479C-BA64-6FB42263D081}" type="presParOf" srcId="{5DA1515F-0921-4962-94CF-56CCA526192B}" destId="{F6FA6F95-DFF4-4925-89C8-AD92DBDD26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0B440-D366-4B7D-AE27-E10B47A99137}">
      <dsp:nvSpPr>
        <dsp:cNvPr id="0" name=""/>
        <dsp:cNvSpPr/>
      </dsp:nvSpPr>
      <dsp:spPr>
        <a:xfrm>
          <a:off x="0" y="558"/>
          <a:ext cx="9751059"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7D378-5860-4915-8AF4-23AE67AF4BDA}">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5D825C-C7F0-471B-9EE6-FB4EE10BBA3C}">
      <dsp:nvSpPr>
        <dsp:cNvPr id="0" name=""/>
        <dsp:cNvSpPr/>
      </dsp:nvSpPr>
      <dsp:spPr>
        <a:xfrm>
          <a:off x="1508391" y="558"/>
          <a:ext cx="824266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dirty="0"/>
            <a:t>Which areas suffer food insecurity the most?</a:t>
          </a:r>
        </a:p>
      </dsp:txBody>
      <dsp:txXfrm>
        <a:off x="1508391" y="558"/>
        <a:ext cx="8242668" cy="1305966"/>
      </dsp:txXfrm>
    </dsp:sp>
    <dsp:sp modelId="{54F56F08-5B54-414B-9322-C106FF21CEB4}">
      <dsp:nvSpPr>
        <dsp:cNvPr id="0" name=""/>
        <dsp:cNvSpPr/>
      </dsp:nvSpPr>
      <dsp:spPr>
        <a:xfrm>
          <a:off x="0" y="1633016"/>
          <a:ext cx="9751059"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01A14-7E87-484C-BF88-6B0F4E2E8240}">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9EC20C-CEEF-4369-8C23-090CDF179079}">
      <dsp:nvSpPr>
        <dsp:cNvPr id="0" name=""/>
        <dsp:cNvSpPr/>
      </dsp:nvSpPr>
      <dsp:spPr>
        <a:xfrm>
          <a:off x="1508391" y="1633016"/>
          <a:ext cx="824266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dirty="0"/>
            <a:t>What other costs could affect food security?</a:t>
          </a:r>
        </a:p>
      </dsp:txBody>
      <dsp:txXfrm>
        <a:off x="1508391" y="1633016"/>
        <a:ext cx="8242668" cy="1305966"/>
      </dsp:txXfrm>
    </dsp:sp>
    <dsp:sp modelId="{8CC07339-0D91-4097-9B65-10BD9677022F}">
      <dsp:nvSpPr>
        <dsp:cNvPr id="0" name=""/>
        <dsp:cNvSpPr/>
      </dsp:nvSpPr>
      <dsp:spPr>
        <a:xfrm>
          <a:off x="0" y="3265475"/>
          <a:ext cx="9751059"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67A2E-8C5D-44E5-B5F5-BD79F62D2B29}">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FA6F95-DFF4-4925-89C8-AD92DBDD2619}">
      <dsp:nvSpPr>
        <dsp:cNvPr id="0" name=""/>
        <dsp:cNvSpPr/>
      </dsp:nvSpPr>
      <dsp:spPr>
        <a:xfrm>
          <a:off x="1508391" y="3265475"/>
          <a:ext cx="824266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dirty="0"/>
            <a:t>What is being done to help these areas?</a:t>
          </a:r>
        </a:p>
      </dsp:txBody>
      <dsp:txXfrm>
        <a:off x="1508391" y="3265475"/>
        <a:ext cx="824266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ealthypeople.gov/2020/topics-objectives/topic/social-determinants-health/interventions-resources/food-insecurity#:~:text=Food%20insecurity%20is%20defined,and%20reduced%20food%20intake.%E2%80%9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ountyhealthrankings.org/app/tennessee/2021/overview" TargetMode="External"/><Relationship Id="rId7" Type="http://schemas.openxmlformats.org/officeDocument/2006/relationships/hyperlink" Target="https://datacenter.kidscount.org/data/tables/2999-infants-and-children-receiving-wic-benefit#detailed/2/any/false/1729/any/13222,10115" TargetMode="External"/><Relationship Id="rId2" Type="http://schemas.openxmlformats.org/officeDocument/2006/relationships/hyperlink" Target="https://app.powerbi.com/groups/me/reports/6166a84d-342b-4d58-87bc-752ab8000fca/ReportSection" TargetMode="External"/><Relationship Id="rId1" Type="http://schemas.openxmlformats.org/officeDocument/2006/relationships/slideLayout" Target="../slideLayouts/slideLayout4.xml"/><Relationship Id="rId6" Type="http://schemas.openxmlformats.org/officeDocument/2006/relationships/hyperlink" Target="https://www.cbpp.org/research/food-assistance/a-closer-look-at-who-benefits-from-snap-state-by-state-fact-sheets#Tennessee" TargetMode="External"/><Relationship Id="rId5" Type="http://schemas.openxmlformats.org/officeDocument/2006/relationships/hyperlink" Target="https://www.huduser.gov/portal/datasets/fmr.html#2019_data" TargetMode="External"/><Relationship Id="rId4" Type="http://schemas.openxmlformats.org/officeDocument/2006/relationships/hyperlink" Target="https://censusreporter.org/topics/inc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Food Insecurity</a:t>
            </a:r>
          </a:p>
        </p:txBody>
      </p:sp>
      <p:sp>
        <p:nvSpPr>
          <p:cNvPr id="3" name="Subtitle 2"/>
          <p:cNvSpPr>
            <a:spLocks noGrp="1"/>
          </p:cNvSpPr>
          <p:nvPr>
            <p:ph type="subTitle" idx="1"/>
          </p:nvPr>
        </p:nvSpPr>
        <p:spPr/>
        <p:txBody>
          <a:bodyPr>
            <a:normAutofit/>
          </a:bodyPr>
          <a:lstStyle/>
          <a:p>
            <a:r>
              <a:rPr lang="en-US" sz="2000" dirty="0"/>
              <a:t>In Low Income Tennessee Counties</a:t>
            </a:r>
          </a:p>
        </p:txBody>
      </p:sp>
      <p:sp>
        <p:nvSpPr>
          <p:cNvPr id="4" name="TextBox 3">
            <a:extLst>
              <a:ext uri="{FF2B5EF4-FFF2-40B4-BE49-F238E27FC236}">
                <a16:creationId xmlns:a16="http://schemas.microsoft.com/office/drawing/2014/main" id="{8BE1F43F-D640-4D8F-A7C7-F3EC3E1755CE}"/>
              </a:ext>
            </a:extLst>
          </p:cNvPr>
          <p:cNvSpPr txBox="1"/>
          <p:nvPr/>
        </p:nvSpPr>
        <p:spPr>
          <a:xfrm>
            <a:off x="36512" y="5715000"/>
            <a:ext cx="5410200" cy="1015663"/>
          </a:xfrm>
          <a:prstGeom prst="rect">
            <a:avLst/>
          </a:prstGeom>
          <a:noFill/>
        </p:spPr>
        <p:txBody>
          <a:bodyPr wrap="square" rtlCol="0">
            <a:spAutoFit/>
          </a:bodyPr>
          <a:lstStyle/>
          <a:p>
            <a:r>
              <a:rPr lang="en-US" sz="2000" dirty="0"/>
              <a:t>Michael Goodman</a:t>
            </a:r>
          </a:p>
          <a:p>
            <a:r>
              <a:rPr lang="en-US" sz="2000" dirty="0"/>
              <a:t>Nashville Software School</a:t>
            </a:r>
          </a:p>
          <a:p>
            <a:r>
              <a:rPr lang="en-US" sz="2000" dirty="0"/>
              <a:t>Cohort DA-05 Data Analytics</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18B7-E3A8-4143-BA17-40A303CAA460}"/>
              </a:ext>
            </a:extLst>
          </p:cNvPr>
          <p:cNvSpPr>
            <a:spLocks noGrp="1"/>
          </p:cNvSpPr>
          <p:nvPr>
            <p:ph type="title"/>
          </p:nvPr>
        </p:nvSpPr>
        <p:spPr>
          <a:xfrm>
            <a:off x="1218883" y="152400"/>
            <a:ext cx="9751060" cy="1295400"/>
          </a:xfrm>
        </p:spPr>
        <p:txBody>
          <a:bodyPr anchor="b">
            <a:normAutofit/>
          </a:bodyPr>
          <a:lstStyle/>
          <a:p>
            <a:r>
              <a:rPr lang="en-US" dirty="0"/>
              <a:t>Initial Questions</a:t>
            </a:r>
          </a:p>
        </p:txBody>
      </p:sp>
      <p:graphicFrame>
        <p:nvGraphicFramePr>
          <p:cNvPr id="5" name="Content Placeholder 2">
            <a:extLst>
              <a:ext uri="{FF2B5EF4-FFF2-40B4-BE49-F238E27FC236}">
                <a16:creationId xmlns:a16="http://schemas.microsoft.com/office/drawing/2014/main" id="{D5D863D9-C5C0-47A2-AE9F-E91BA7E3A1B1}"/>
              </a:ext>
            </a:extLst>
          </p:cNvPr>
          <p:cNvGraphicFramePr>
            <a:graphicFrameLocks noGrp="1"/>
          </p:cNvGraphicFramePr>
          <p:nvPr>
            <p:ph idx="1"/>
            <p:extLst>
              <p:ext uri="{D42A27DB-BD31-4B8C-83A1-F6EECF244321}">
                <p14:modId xmlns:p14="http://schemas.microsoft.com/office/powerpoint/2010/main" val="3023995161"/>
              </p:ext>
            </p:extLst>
          </p:nvPr>
        </p:nvGraphicFramePr>
        <p:xfrm>
          <a:off x="1218883" y="1600200"/>
          <a:ext cx="975106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7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89AC-2E60-47DC-809C-8F2F5A065F6B}"/>
              </a:ext>
            </a:extLst>
          </p:cNvPr>
          <p:cNvSpPr>
            <a:spLocks noGrp="1"/>
          </p:cNvSpPr>
          <p:nvPr>
            <p:ph type="title"/>
          </p:nvPr>
        </p:nvSpPr>
        <p:spPr/>
        <p:txBody>
          <a:bodyPr/>
          <a:lstStyle/>
          <a:p>
            <a:r>
              <a:rPr lang="en-US" dirty="0"/>
              <a:t>Key-words and Terms</a:t>
            </a:r>
          </a:p>
        </p:txBody>
      </p:sp>
      <p:sp>
        <p:nvSpPr>
          <p:cNvPr id="3" name="Content Placeholder 2">
            <a:extLst>
              <a:ext uri="{FF2B5EF4-FFF2-40B4-BE49-F238E27FC236}">
                <a16:creationId xmlns:a16="http://schemas.microsoft.com/office/drawing/2014/main" id="{28170475-5A76-41BD-9DF4-38A9E9A016C1}"/>
              </a:ext>
            </a:extLst>
          </p:cNvPr>
          <p:cNvSpPr>
            <a:spLocks noGrp="1"/>
          </p:cNvSpPr>
          <p:nvPr>
            <p:ph idx="1"/>
          </p:nvPr>
        </p:nvSpPr>
        <p:spPr/>
        <p:txBody>
          <a:bodyPr>
            <a:normAutofit/>
          </a:bodyPr>
          <a:lstStyle/>
          <a:p>
            <a:pPr marL="0" indent="0">
              <a:buNone/>
            </a:pPr>
            <a:r>
              <a:rPr lang="en-US" sz="2000" dirty="0"/>
              <a:t>SNAP</a:t>
            </a:r>
          </a:p>
          <a:p>
            <a:r>
              <a:rPr lang="en-US" sz="2000" dirty="0"/>
              <a:t>Formally titled Food Stamps, SNAP (</a:t>
            </a:r>
            <a:r>
              <a:rPr lang="en-US" sz="2000" b="0" i="0" dirty="0">
                <a:solidFill>
                  <a:srgbClr val="202124"/>
                </a:solidFill>
                <a:effectLst/>
              </a:rPr>
              <a:t>Supplemental Nutrition Assistance Program) was established in 1977 and renamed to SNAP in 2008 to battle the stigma against those using the program</a:t>
            </a:r>
          </a:p>
          <a:p>
            <a:pPr marL="0" indent="0">
              <a:buNone/>
            </a:pPr>
            <a:r>
              <a:rPr lang="en-US" sz="2000" dirty="0"/>
              <a:t>WIC</a:t>
            </a:r>
          </a:p>
          <a:p>
            <a:r>
              <a:rPr lang="en-US" sz="2000" dirty="0"/>
              <a:t>The WIC (Women, Infants, Children) program was established in 1974 to combat the malnutrition of low-income mothers and children</a:t>
            </a:r>
          </a:p>
        </p:txBody>
      </p:sp>
    </p:spTree>
    <p:extLst>
      <p:ext uri="{BB962C8B-B14F-4D97-AF65-F5344CB8AC3E}">
        <p14:creationId xmlns:p14="http://schemas.microsoft.com/office/powerpoint/2010/main" val="211251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8FC8-21FE-4F93-B5FC-CB274F4B2831}"/>
              </a:ext>
            </a:extLst>
          </p:cNvPr>
          <p:cNvSpPr>
            <a:spLocks noGrp="1"/>
          </p:cNvSpPr>
          <p:nvPr>
            <p:ph type="title"/>
          </p:nvPr>
        </p:nvSpPr>
        <p:spPr/>
        <p:txBody>
          <a:bodyPr/>
          <a:lstStyle/>
          <a:p>
            <a:r>
              <a:rPr lang="en-US" dirty="0"/>
              <a:t>Food Insecurity</a:t>
            </a:r>
          </a:p>
        </p:txBody>
      </p:sp>
      <p:sp>
        <p:nvSpPr>
          <p:cNvPr id="3" name="Content Placeholder 2">
            <a:extLst>
              <a:ext uri="{FF2B5EF4-FFF2-40B4-BE49-F238E27FC236}">
                <a16:creationId xmlns:a16="http://schemas.microsoft.com/office/drawing/2014/main" id="{E556A8BE-3ED9-4C84-B353-1755919F327E}"/>
              </a:ext>
            </a:extLst>
          </p:cNvPr>
          <p:cNvSpPr>
            <a:spLocks noGrp="1"/>
          </p:cNvSpPr>
          <p:nvPr>
            <p:ph idx="1"/>
          </p:nvPr>
        </p:nvSpPr>
        <p:spPr>
          <a:xfrm>
            <a:off x="1218883" y="1524000"/>
            <a:ext cx="9751060" cy="4572000"/>
          </a:xfrm>
        </p:spPr>
        <p:txBody>
          <a:bodyPr>
            <a:normAutofit fontScale="92500" lnSpcReduction="10000"/>
          </a:bodyPr>
          <a:lstStyle/>
          <a:p>
            <a:pPr marL="0" indent="0">
              <a:buNone/>
            </a:pPr>
            <a:r>
              <a:rPr lang="en-US" sz="2000" dirty="0"/>
              <a:t>The USDA (United States Department of Agriculture) defines it as:</a:t>
            </a:r>
          </a:p>
          <a:p>
            <a:pPr marL="0" indent="0">
              <a:buNone/>
            </a:pPr>
            <a:r>
              <a:rPr lang="en-US" sz="2000" dirty="0"/>
              <a:t>“</a:t>
            </a:r>
            <a:r>
              <a:rPr lang="en-US" sz="2000" dirty="0">
                <a:solidFill>
                  <a:srgbClr val="000000"/>
                </a:solidFill>
              </a:rPr>
              <a:t>..</a:t>
            </a:r>
            <a:r>
              <a:rPr lang="en-US" sz="2000" b="0" i="0" dirty="0">
                <a:solidFill>
                  <a:srgbClr val="000000"/>
                </a:solidFill>
                <a:effectLst/>
              </a:rPr>
              <a:t>the disruption of food intake or eating patterns because of lack of money and other resources.. Food insecurity does not necessarily cause hunger, but hunger is a possible outcome of food insecurity.”</a:t>
            </a:r>
          </a:p>
          <a:p>
            <a:pPr marL="0" indent="0" algn="l" fontAlgn="base">
              <a:buNone/>
            </a:pPr>
            <a:r>
              <a:rPr lang="en-US" sz="2000" b="0" i="0" dirty="0">
                <a:solidFill>
                  <a:srgbClr val="000000"/>
                </a:solidFill>
                <a:effectLst/>
              </a:rPr>
              <a:t>The USDA has divides food insecurity into the following 2 categories:</a:t>
            </a:r>
          </a:p>
          <a:p>
            <a:pPr fontAlgn="base"/>
            <a:r>
              <a:rPr lang="en-US" sz="2000" b="1" i="0" dirty="0">
                <a:solidFill>
                  <a:srgbClr val="000000"/>
                </a:solidFill>
                <a:effectLst/>
              </a:rPr>
              <a:t>Low food security</a:t>
            </a:r>
            <a:r>
              <a:rPr lang="en-US" sz="2000" b="0" i="0" dirty="0">
                <a:solidFill>
                  <a:srgbClr val="000000"/>
                </a:solidFill>
                <a:effectLst/>
              </a:rPr>
              <a:t>: “Reports of reduced quality, variety, or desirability of diet. Little or no indication of reduced food intake.”</a:t>
            </a:r>
          </a:p>
          <a:p>
            <a:pPr fontAlgn="base"/>
            <a:r>
              <a:rPr lang="en-US" sz="2000" b="1" i="0" dirty="0">
                <a:solidFill>
                  <a:srgbClr val="000000"/>
                </a:solidFill>
                <a:effectLst/>
              </a:rPr>
              <a:t>Very low food security</a:t>
            </a:r>
            <a:r>
              <a:rPr lang="en-US" sz="2000" b="0" i="0" dirty="0">
                <a:solidFill>
                  <a:srgbClr val="000000"/>
                </a:solidFill>
                <a:effectLst/>
              </a:rPr>
              <a:t>: “Reports of multiple indications of disrupted eating patterns and reduced food intake.”</a:t>
            </a:r>
          </a:p>
          <a:p>
            <a:pPr marL="0" indent="0" fontAlgn="base">
              <a:buNone/>
            </a:pPr>
            <a:r>
              <a:rPr lang="en-US" sz="2000" dirty="0"/>
              <a:t>While there was no definition of how “food insecurity” was calculated in the dataset, the numbers correlate very closely to SNAP enrollment data.</a:t>
            </a:r>
          </a:p>
          <a:p>
            <a:pPr marL="0" indent="0" fontAlgn="base">
              <a:buNone/>
            </a:pPr>
            <a:r>
              <a:rPr lang="en-US" sz="2000" dirty="0">
                <a:hlinkClick r:id="rId2">
                  <a:extLst>
                    <a:ext uri="{A12FA001-AC4F-418D-AE19-62706E023703}">
                      <ahyp:hlinkClr xmlns:ahyp="http://schemas.microsoft.com/office/drawing/2018/hyperlinkcolor" val="tx"/>
                    </a:ext>
                  </a:extLst>
                </a:hlinkClick>
              </a:rPr>
              <a:t>*</a:t>
            </a:r>
            <a:r>
              <a:rPr lang="en-US" sz="2000" dirty="0">
                <a:solidFill>
                  <a:srgbClr val="FF0000"/>
                </a:solidFill>
                <a:hlinkClick r:id="rId2">
                  <a:extLst>
                    <a:ext uri="{A12FA001-AC4F-418D-AE19-62706E023703}">
                      <ahyp:hlinkClr xmlns:ahyp="http://schemas.microsoft.com/office/drawing/2018/hyperlinkcolor" val="tx"/>
                    </a:ext>
                  </a:extLst>
                </a:hlinkClick>
              </a:rPr>
              <a:t>Click here </a:t>
            </a:r>
            <a:r>
              <a:rPr lang="en-US" sz="2000" dirty="0"/>
              <a:t>for more on food insecurity*</a:t>
            </a:r>
            <a:endParaRPr lang="en-US" sz="2000" dirty="0">
              <a:solidFill>
                <a:srgbClr val="FF0000"/>
              </a:solidFill>
            </a:endParaRPr>
          </a:p>
        </p:txBody>
      </p:sp>
    </p:spTree>
    <p:extLst>
      <p:ext uri="{BB962C8B-B14F-4D97-AF65-F5344CB8AC3E}">
        <p14:creationId xmlns:p14="http://schemas.microsoft.com/office/powerpoint/2010/main" val="339596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3652809-F1A1-439C-BA46-287DA9311228}"/>
              </a:ext>
            </a:extLst>
          </p:cNvPr>
          <p:cNvSpPr>
            <a:spLocks noGrp="1"/>
          </p:cNvSpPr>
          <p:nvPr>
            <p:ph type="title"/>
          </p:nvPr>
        </p:nvSpPr>
        <p:spPr>
          <a:xfrm>
            <a:off x="1218883" y="152400"/>
            <a:ext cx="9751060" cy="1295400"/>
          </a:xfrm>
        </p:spPr>
        <p:txBody>
          <a:bodyPr/>
          <a:lstStyle/>
          <a:p>
            <a:r>
              <a:rPr lang="en-US" dirty="0"/>
              <a:t>A Few Findings</a:t>
            </a:r>
          </a:p>
        </p:txBody>
      </p:sp>
      <p:sp>
        <p:nvSpPr>
          <p:cNvPr id="12" name="Content Placeholder 11">
            <a:extLst>
              <a:ext uri="{FF2B5EF4-FFF2-40B4-BE49-F238E27FC236}">
                <a16:creationId xmlns:a16="http://schemas.microsoft.com/office/drawing/2014/main" id="{40800647-865F-489C-BDAB-05F607C78943}"/>
              </a:ext>
            </a:extLst>
          </p:cNvPr>
          <p:cNvSpPr>
            <a:spLocks noGrp="1"/>
          </p:cNvSpPr>
          <p:nvPr>
            <p:ph idx="1"/>
          </p:nvPr>
        </p:nvSpPr>
        <p:spPr/>
        <p:txBody>
          <a:bodyPr>
            <a:normAutofit/>
          </a:bodyPr>
          <a:lstStyle/>
          <a:p>
            <a:r>
              <a:rPr lang="en-US" sz="2000" dirty="0"/>
              <a:t>All data is based on information for 2019</a:t>
            </a:r>
          </a:p>
          <a:p>
            <a:r>
              <a:rPr lang="en-US" sz="2000" dirty="0"/>
              <a:t>As of 2019, TN’s total population was 6.3 million</a:t>
            </a:r>
          </a:p>
          <a:p>
            <a:r>
              <a:rPr lang="en-US" sz="2000" dirty="0"/>
              <a:t>The largest population was found in Shelby County, at 930k</a:t>
            </a:r>
          </a:p>
          <a:p>
            <a:r>
              <a:rPr lang="en-US" sz="2000" dirty="0"/>
              <a:t>The smallest population was found in Pickett County, at 5k</a:t>
            </a:r>
          </a:p>
        </p:txBody>
      </p:sp>
    </p:spTree>
    <p:extLst>
      <p:ext uri="{BB962C8B-B14F-4D97-AF65-F5344CB8AC3E}">
        <p14:creationId xmlns:p14="http://schemas.microsoft.com/office/powerpoint/2010/main" val="66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9751060" cy="1295400"/>
          </a:xfrm>
        </p:spPr>
        <p:txBody>
          <a:bodyPr anchor="b">
            <a:normAutofit/>
          </a:bodyPr>
          <a:lstStyle/>
          <a:p>
            <a:r>
              <a:rPr lang="en-US" dirty="0"/>
              <a:t>Analysis Summary</a:t>
            </a:r>
          </a:p>
        </p:txBody>
      </p:sp>
      <p:sp>
        <p:nvSpPr>
          <p:cNvPr id="3" name="Text Placeholder 2"/>
          <p:cNvSpPr>
            <a:spLocks noGrp="1"/>
          </p:cNvSpPr>
          <p:nvPr>
            <p:ph idx="1"/>
          </p:nvPr>
        </p:nvSpPr>
        <p:spPr>
          <a:xfrm>
            <a:off x="1218883" y="1600200"/>
            <a:ext cx="9751060" cy="4572000"/>
          </a:xfrm>
        </p:spPr>
        <p:txBody>
          <a:bodyPr>
            <a:normAutofit/>
          </a:bodyPr>
          <a:lstStyle/>
          <a:p>
            <a:r>
              <a:rPr lang="en-US" sz="2000" dirty="0"/>
              <a:t>While many Tennessee residents are facing food insecurity, it’s clear to see the areas that need assistance and those currently receiving it</a:t>
            </a:r>
          </a:p>
          <a:p>
            <a:r>
              <a:rPr lang="en-US" sz="2000" dirty="0"/>
              <a:t>TN has multiple Food Assistance Programs in place to help put groceries on the tables of struggling families and individuals</a:t>
            </a:r>
          </a:p>
          <a:p>
            <a:r>
              <a:rPr lang="en-US" sz="2000" dirty="0"/>
              <a:t>It’s possible some programs such as WIC are not being utilized by the full number of households that need it, or it could be that those eligible are much smaller in number</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1D0A-A890-4C8F-934C-9FE08A654B39}"/>
              </a:ext>
            </a:extLst>
          </p:cNvPr>
          <p:cNvSpPr>
            <a:spLocks noGrp="1"/>
          </p:cNvSpPr>
          <p:nvPr>
            <p:ph type="title"/>
          </p:nvPr>
        </p:nvSpPr>
        <p:spPr>
          <a:xfrm>
            <a:off x="1141412" y="304800"/>
            <a:ext cx="4875530" cy="1295400"/>
          </a:xfrm>
        </p:spPr>
        <p:txBody>
          <a:bodyPr anchor="b">
            <a:normAutofit/>
          </a:bodyPr>
          <a:lstStyle/>
          <a:p>
            <a:r>
              <a:rPr lang="en-US" dirty="0"/>
              <a:t>Sources &amp; Links</a:t>
            </a:r>
          </a:p>
        </p:txBody>
      </p:sp>
      <p:sp>
        <p:nvSpPr>
          <p:cNvPr id="8" name="Content Placeholder 2">
            <a:extLst>
              <a:ext uri="{FF2B5EF4-FFF2-40B4-BE49-F238E27FC236}">
                <a16:creationId xmlns:a16="http://schemas.microsoft.com/office/drawing/2014/main" id="{E6EEF03C-4012-49B3-B198-000DC3EF9091}"/>
              </a:ext>
            </a:extLst>
          </p:cNvPr>
          <p:cNvSpPr>
            <a:spLocks noGrp="1"/>
          </p:cNvSpPr>
          <p:nvPr>
            <p:ph sz="half" idx="1"/>
          </p:nvPr>
        </p:nvSpPr>
        <p:spPr>
          <a:xfrm>
            <a:off x="1141412" y="1619250"/>
            <a:ext cx="4875530" cy="4572000"/>
          </a:xfrm>
        </p:spPr>
        <p:txBody>
          <a:bodyPr>
            <a:normAutofit/>
          </a:bodyPr>
          <a:lstStyle/>
          <a:p>
            <a:r>
              <a:rPr lang="en-US" sz="2000" dirty="0">
                <a:latin typeface="+mj-lt"/>
                <a:ea typeface="+mj-ea"/>
                <a:cs typeface="+mj-cs"/>
                <a:hlinkClick r:id="rId2">
                  <a:extLst>
                    <a:ext uri="{A12FA001-AC4F-418D-AE19-62706E023703}">
                      <ahyp:hlinkClr xmlns:ahyp="http://schemas.microsoft.com/office/drawing/2018/hyperlinkcolor" val="tx"/>
                    </a:ext>
                  </a:extLst>
                </a:hlinkClick>
              </a:rPr>
              <a:t>PowerBI Dashboard</a:t>
            </a:r>
            <a:endParaRPr lang="en-US" sz="2000" dirty="0">
              <a:latin typeface="+mj-lt"/>
              <a:ea typeface="+mj-ea"/>
              <a:cs typeface="+mj-cs"/>
            </a:endParaRPr>
          </a:p>
          <a:p>
            <a:endParaRPr lang="en-US" sz="2000" dirty="0">
              <a:latin typeface="+mj-lt"/>
              <a:ea typeface="+mj-ea"/>
              <a:cs typeface="+mj-cs"/>
              <a:hlinkClick r:id="rId3">
                <a:extLst>
                  <a:ext uri="{A12FA001-AC4F-418D-AE19-62706E023703}">
                    <ahyp:hlinkClr xmlns:ahyp="http://schemas.microsoft.com/office/drawing/2018/hyperlinkcolor" val="tx"/>
                  </a:ext>
                </a:extLst>
              </a:hlinkClick>
            </a:endParaRPr>
          </a:p>
          <a:p>
            <a:r>
              <a:rPr lang="en-US" sz="2000" dirty="0">
                <a:latin typeface="+mj-lt"/>
                <a:ea typeface="+mj-ea"/>
                <a:cs typeface="+mj-cs"/>
                <a:hlinkClick r:id="rId3">
                  <a:extLst>
                    <a:ext uri="{A12FA001-AC4F-418D-AE19-62706E023703}">
                      <ahyp:hlinkClr xmlns:ahyp="http://schemas.microsoft.com/office/drawing/2018/hyperlinkcolor" val="tx"/>
                    </a:ext>
                  </a:extLst>
                </a:hlinkClick>
              </a:rPr>
              <a:t>Food Insecurity</a:t>
            </a:r>
            <a:r>
              <a:rPr lang="en-US" sz="2000" dirty="0">
                <a:latin typeface="+mj-lt"/>
                <a:ea typeface="+mj-ea"/>
                <a:cs typeface="+mj-cs"/>
              </a:rPr>
              <a:t> </a:t>
            </a:r>
          </a:p>
          <a:p>
            <a:r>
              <a:rPr lang="en-US" sz="2000" dirty="0">
                <a:latin typeface="+mj-lt"/>
                <a:ea typeface="+mj-ea"/>
                <a:cs typeface="+mj-cs"/>
                <a:hlinkClick r:id="rId4">
                  <a:extLst>
                    <a:ext uri="{A12FA001-AC4F-418D-AE19-62706E023703}">
                      <ahyp:hlinkClr xmlns:ahyp="http://schemas.microsoft.com/office/drawing/2018/hyperlinkcolor" val="tx"/>
                    </a:ext>
                  </a:extLst>
                </a:hlinkClick>
              </a:rPr>
              <a:t>County Income</a:t>
            </a:r>
            <a:endParaRPr lang="en-US" sz="2000" dirty="0">
              <a:latin typeface="+mj-lt"/>
              <a:ea typeface="+mj-ea"/>
              <a:cs typeface="+mj-cs"/>
            </a:endParaRPr>
          </a:p>
          <a:p>
            <a:r>
              <a:rPr lang="en-US" sz="2000" dirty="0">
                <a:latin typeface="+mj-lt"/>
                <a:ea typeface="+mj-ea"/>
                <a:cs typeface="+mj-cs"/>
                <a:hlinkClick r:id="rId5">
                  <a:extLst>
                    <a:ext uri="{A12FA001-AC4F-418D-AE19-62706E023703}">
                      <ahyp:hlinkClr xmlns:ahyp="http://schemas.microsoft.com/office/drawing/2018/hyperlinkcolor" val="tx"/>
                    </a:ext>
                  </a:extLst>
                </a:hlinkClick>
              </a:rPr>
              <a:t>Rental Costs</a:t>
            </a:r>
            <a:endParaRPr lang="en-US" sz="2000" dirty="0">
              <a:latin typeface="+mj-lt"/>
              <a:ea typeface="+mj-ea"/>
              <a:cs typeface="+mj-cs"/>
            </a:endParaRPr>
          </a:p>
          <a:p>
            <a:r>
              <a:rPr lang="en-US" sz="2000" dirty="0">
                <a:latin typeface="+mj-lt"/>
                <a:ea typeface="+mj-ea"/>
                <a:cs typeface="+mj-cs"/>
                <a:hlinkClick r:id="rId6">
                  <a:extLst>
                    <a:ext uri="{A12FA001-AC4F-418D-AE19-62706E023703}">
                      <ahyp:hlinkClr xmlns:ahyp="http://schemas.microsoft.com/office/drawing/2018/hyperlinkcolor" val="tx"/>
                    </a:ext>
                  </a:extLst>
                </a:hlinkClick>
              </a:rPr>
              <a:t>SNAP Enrollees</a:t>
            </a:r>
            <a:endParaRPr lang="en-US" sz="2000" dirty="0">
              <a:latin typeface="+mj-lt"/>
              <a:ea typeface="+mj-ea"/>
              <a:cs typeface="+mj-cs"/>
            </a:endParaRPr>
          </a:p>
          <a:p>
            <a:r>
              <a:rPr lang="en-US" sz="2000" dirty="0">
                <a:latin typeface="+mj-lt"/>
                <a:ea typeface="+mj-ea"/>
                <a:cs typeface="+mj-cs"/>
                <a:hlinkClick r:id="rId7">
                  <a:extLst>
                    <a:ext uri="{A12FA001-AC4F-418D-AE19-62706E023703}">
                      <ahyp:hlinkClr xmlns:ahyp="http://schemas.microsoft.com/office/drawing/2018/hyperlinkcolor" val="tx"/>
                    </a:ext>
                  </a:extLst>
                </a:hlinkClick>
              </a:rPr>
              <a:t>WIC Enrollees</a:t>
            </a:r>
            <a:endParaRPr lang="en-US" sz="2000" dirty="0">
              <a:latin typeface="+mj-lt"/>
              <a:ea typeface="+mj-ea"/>
              <a:cs typeface="+mj-cs"/>
            </a:endParaRPr>
          </a:p>
        </p:txBody>
      </p:sp>
    </p:spTree>
    <p:extLst>
      <p:ext uri="{BB962C8B-B14F-4D97-AF65-F5344CB8AC3E}">
        <p14:creationId xmlns:p14="http://schemas.microsoft.com/office/powerpoint/2010/main" val="367425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2875</TotalTime>
  <Words>382</Words>
  <Application>Microsoft Office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Constantia</vt:lpstr>
      <vt:lpstr>Cooking 16x9</vt:lpstr>
      <vt:lpstr>Food Insecurity</vt:lpstr>
      <vt:lpstr>Initial Questions</vt:lpstr>
      <vt:lpstr>Key-words and Terms</vt:lpstr>
      <vt:lpstr>Food Insecurity</vt:lpstr>
      <vt:lpstr>A Few Findings</vt:lpstr>
      <vt:lpstr>Analysis Summary</vt:lpstr>
      <vt:lpstr>Sources &amp;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Michael Goodman</dc:creator>
  <cp:lastModifiedBy>Michael Goodman</cp:lastModifiedBy>
  <cp:revision>31</cp:revision>
  <dcterms:created xsi:type="dcterms:W3CDTF">2021-12-04T16:08:26Z</dcterms:created>
  <dcterms:modified xsi:type="dcterms:W3CDTF">2022-01-05T04:49:24Z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