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99" r:id="rId4"/>
    <p:sldId id="333" r:id="rId5"/>
    <p:sldId id="257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31" r:id="rId14"/>
    <p:sldId id="341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4E5D-3EC4-45AD-8DDA-505CD00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46419-D611-42A7-B1B0-14FFA376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3E2BD-B65C-4BD5-9C13-C4A7288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EA406-83CB-4DBD-AC00-3EDE5CE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8546C-A4E7-41E8-A494-91D74982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A55B-214E-4D1C-97C9-BE64244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1BC96-AB99-4BB7-880C-5525BDB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E71CC-4F8F-49C9-8AE7-D0D1914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95D9C-DA3A-490C-BE32-59D904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50B7-A877-4742-A0BF-382B6B0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8F020B-4C60-4F38-B164-D8A4477C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EF5146-7872-4DAE-B011-21DA0577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66F7D-F3FA-420D-82F9-BBD4A64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7B88-5C1D-4761-82A6-DF6A0DD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67021-3808-4F47-B0B0-2D0805C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B5966-78F8-40EC-979B-226B87DE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BC10C-55F2-4DC7-838E-15E4B70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CB4F-F244-4D90-A17F-1DB0B8F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F4526-2D70-4FFA-9FFA-2D9ED2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96ED-3BD4-4A5E-8FEB-0175000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525-156C-4C1B-A57E-458E0DB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58B38-D514-4EFF-AFF8-B6E35FF1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FCCC-CBC7-4BB2-B308-25EB72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FD24-BCEF-4462-AC0A-C9BAE5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82DB6-0DB4-4AE0-9875-E1A15EF9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D27D6-3BCA-43C7-88EF-3153ADA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D9DAF-092D-4BB9-B51A-C6DAD5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BBA54-8C4A-4C61-9D9A-39969BD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E8105-F31D-472A-92F9-A50A640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E843B4-EE39-446A-8B50-C3C8282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A272-EAC5-469F-BDE5-2025C4C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A45B-2DBF-4636-94A1-81A5FC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0C292-3569-49A3-91E5-CDB68DF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F334-FD6D-482B-A91C-5A0601FF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80ABED-6E97-449B-8106-E07DE441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FDA6B-E180-41E0-A594-D7868613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9BF6F-7444-4429-9EF2-161FA6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E2F15-2940-463B-9C6D-2B0BCFC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78967-5644-4962-958B-C1816BB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4878-EAFA-4397-BA6D-82B09A28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9F5D7-CA25-4811-8794-433A56D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DF5C-D8BD-42FD-8EE1-E917A084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4EABE-1377-4804-8A14-95869C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ED3CB-911B-4695-B160-3C3E827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ECADD9-367D-4359-9673-D89A6CB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2804B-DCD8-4787-8BF6-40D04F2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F0F2B-B5CF-42DD-880D-08DEDB2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8E43E-C21E-4898-89EB-22F5457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5C5E7-7C5B-4530-B377-9AE33337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B99D6-5B5F-45C2-B3E6-E648493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ED3D0-9E6E-4BAF-BF3B-0C24B4D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EBAF8-713B-4442-83D2-47E3E1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A9A7-3388-4B14-9D43-365EC8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F6372-EA42-4EE4-A431-8446A9E2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D815E-84E2-448D-9399-125977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B34F3-91E9-474D-A137-573A8A0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A14D0-9B1B-4847-AF11-BF7875B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A15A-225B-4FF9-B326-D9D584B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7D9C3-6460-4D62-90D3-1BB4ECE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78E41-57FA-44A0-A697-4FB86BB4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974A3-CD1E-4E1B-BF9F-0BA5AA26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57CC7-39C7-4F07-8AF2-6D18F964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65F7F-CDD6-4000-A0A9-86129972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mnrasl/slab025" TargetMode="External"/><Relationship Id="rId2" Type="http://schemas.openxmlformats.org/officeDocument/2006/relationships/hyperlink" Target="https://doi.org/10.1038/s41550-019-0807-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and </a:t>
            </a:r>
            <a:r>
              <a:rPr lang="de-DE" dirty="0" err="1"/>
              <a:t>recovering</a:t>
            </a:r>
            <a:r>
              <a:rPr lang="de-DE" dirty="0"/>
              <a:t> Parameters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EB726-E1FC-46F1-8040-A5E9FD01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I </a:t>
            </a:r>
            <a:r>
              <a:rPr lang="de-DE" dirty="0" err="1"/>
              <a:t>arrive</a:t>
            </a:r>
            <a:r>
              <a:rPr lang="de-DE" dirty="0"/>
              <a:t> at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couple</a:t>
            </a:r>
            <a:r>
              <a:rPr lang="de-DE" dirty="0"/>
              <a:t> </a:t>
            </a:r>
            <a:r>
              <a:rPr lang="de-DE" dirty="0" err="1"/>
              <a:t>weeks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88EA9-D40F-4750-97E5-6B0F7236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LISA </a:t>
            </a:r>
            <a:r>
              <a:rPr lang="de-DE" dirty="0" err="1"/>
              <a:t>improvements</a:t>
            </a:r>
            <a:r>
              <a:rPr lang="de-DE" dirty="0"/>
              <a:t>: Integration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C5C924-D15E-4DF1-B0B8-F8A04343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972174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 err="1"/>
                  <a:t>Played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vegas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MC </a:t>
                </a:r>
                <a:r>
                  <a:rPr lang="de-DE" dirty="0" err="1"/>
                  <a:t>integration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-&gt; </a:t>
                </a:r>
                <a:r>
                  <a:rPr lang="de-DE" dirty="0" err="1"/>
                  <a:t>didn‘t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endParaRPr lang="de-DE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Scipy.quad</a:t>
                </a:r>
                <a:r>
                  <a:rPr lang="en-GB" dirty="0"/>
                  <a:t> still return integrals with relative errors of up to 200% for some integrals of the form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𝑑𝑡</m:t>
                        </m:r>
                        <m:f>
                          <m:f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de-DE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if I limit the algorithm </a:t>
                </a:r>
                <a:r>
                  <a:rPr lang="en-GB" dirty="0" err="1"/>
                  <a:t>s.t.</a:t>
                </a:r>
                <a:r>
                  <a:rPr lang="en-GB" dirty="0"/>
                  <a:t> a single Fisher matrix takes “only” 20 h on my machine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Using Euler would be great, but I struggle with Euler’s batch system and  virtual python environments without any guidance…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C5C924-D15E-4DF1-B0B8-F8A04343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972174" cy="4351338"/>
              </a:xfrm>
              <a:blipFill>
                <a:blip r:embed="rId2"/>
                <a:stretch>
                  <a:fillRect l="-1634" t="-2661" r="-1430" b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3DD4519-0FC1-4C20-AE76-8B0DF095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202882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4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D77CC-1806-4095-87E9-667EE9BD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Parameter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exoplanets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5C27A-EFF0-4DFF-9C98-A72E1C3E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0"/>
            <a:ext cx="10934703" cy="425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With</a:t>
            </a:r>
            <a:r>
              <a:rPr lang="de-DE" sz="2400" dirty="0"/>
              <a:t> Lorenz and Deniz: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exoplanet</a:t>
            </a:r>
            <a:r>
              <a:rPr lang="de-DE" sz="2400" dirty="0"/>
              <a:t> </a:t>
            </a:r>
            <a:r>
              <a:rPr lang="de-DE" sz="2400" dirty="0" err="1"/>
              <a:t>parameters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able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? -&gt; Impossible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answer</a:t>
            </a:r>
            <a:r>
              <a:rPr lang="de-DE" sz="2400" dirty="0"/>
              <a:t> </a:t>
            </a:r>
            <a:r>
              <a:rPr lang="de-DE" sz="2400" dirty="0" err="1"/>
              <a:t>without</a:t>
            </a:r>
            <a:r>
              <a:rPr lang="de-DE" sz="2400" dirty="0"/>
              <a:t> </a:t>
            </a:r>
            <a:r>
              <a:rPr lang="de-DE" sz="2400" dirty="0" err="1"/>
              <a:t>priors</a:t>
            </a:r>
            <a:r>
              <a:rPr lang="de-DE" sz="2400" dirty="0"/>
              <a:t> on </a:t>
            </a:r>
            <a:r>
              <a:rPr lang="de-DE" sz="2400" dirty="0" err="1"/>
              <a:t>parameter</a:t>
            </a:r>
            <a:r>
              <a:rPr lang="de-DE" sz="2400" dirty="0"/>
              <a:t> </a:t>
            </a:r>
            <a:r>
              <a:rPr lang="de-DE" sz="2400" dirty="0" err="1"/>
              <a:t>space</a:t>
            </a:r>
            <a:endParaRPr lang="en-GB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E5A93F-ABD9-45A5-A907-8259DA6B0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6" y="2581275"/>
            <a:ext cx="4171949" cy="41719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A608EA6-25E2-4020-BD94-5312399A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581275"/>
            <a:ext cx="4171949" cy="41719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C78E7EF-56C4-4885-B56B-F9B55ED7F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2" y="2581275"/>
            <a:ext cx="4171948" cy="41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A5B0D-F73C-422B-96FC-EA9C5E9F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X-Ray </a:t>
            </a:r>
            <a:r>
              <a:rPr lang="de-DE" dirty="0" err="1"/>
              <a:t>binaries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2E20-5966-4F0B-8140-4F89D2F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1487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took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exoplanets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X-Ray </a:t>
            </a:r>
            <a:r>
              <a:rPr lang="de-DE" dirty="0" err="1"/>
              <a:t>binaries</a:t>
            </a:r>
            <a:r>
              <a:rPr lang="de-DE" dirty="0"/>
              <a:t>, but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orbital </a:t>
            </a:r>
            <a:r>
              <a:rPr lang="de-DE" dirty="0" err="1"/>
              <a:t>frequencies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such </a:t>
            </a:r>
            <a:r>
              <a:rPr lang="de-DE" dirty="0" err="1"/>
              <a:t>systems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Idea</a:t>
            </a:r>
            <a:r>
              <a:rPr lang="de-DE" dirty="0"/>
              <a:t>: Minimal </a:t>
            </a:r>
            <a:r>
              <a:rPr lang="de-DE" dirty="0" err="1"/>
              <a:t>orbit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BH s.t. </a:t>
            </a:r>
            <a:r>
              <a:rPr lang="de-DE" dirty="0" err="1"/>
              <a:t>the</a:t>
            </a:r>
            <a:r>
              <a:rPr lang="de-DE" dirty="0"/>
              <a:t> Roche lobe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traversed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tidally</a:t>
            </a:r>
            <a:r>
              <a:rPr lang="de-DE" dirty="0"/>
              <a:t> </a:t>
            </a:r>
            <a:r>
              <a:rPr lang="de-DE" dirty="0" err="1"/>
              <a:t>disrupted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58CED1-4598-42F6-AE26-983679E5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4" y="1931988"/>
            <a:ext cx="6207919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1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52214-D30C-47B1-8C55-3A4AFC1B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7D2DCC9-567B-400D-A2EC-0B15F08E3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By </a:t>
                </a:r>
                <a:r>
                  <a:rPr lang="de-DE" dirty="0" err="1"/>
                  <a:t>defining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𝐼𝐺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 we find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GB" dirty="0"/>
                  <a:t> and in total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Note that now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a free parameter, dependant on the strain sensitivity of an </a:t>
                </a:r>
                <a:r>
                  <a:rPr lang="en-GB" dirty="0" err="1"/>
                  <a:t>icegiant</a:t>
                </a:r>
                <a:r>
                  <a:rPr lang="en-GB" dirty="0"/>
                  <a:t> mission in comparison to LISA’s strain sensitivity at a given frequency, still holds -&gt; can additionally look at improvements in all other parameters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7D2DCC9-567B-400D-A2EC-0B15F08E3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700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32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6354-A71A-4EE4-96A8-E3599F57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1BBB26-2EF3-49C1-99CF-BF9C4322D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91" y="2344336"/>
            <a:ext cx="5922771" cy="3948514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40A8AB-E923-44AA-8635-A5DEC38C5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8" y="2344336"/>
            <a:ext cx="5922772" cy="39485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7D7015-A561-4C54-BDB3-DFEC11F315EF}"/>
              </a:ext>
            </a:extLst>
          </p:cNvPr>
          <p:cNvSpPr txBox="1"/>
          <p:nvPr/>
        </p:nvSpPr>
        <p:spPr>
          <a:xfrm>
            <a:off x="2502918" y="1832846"/>
            <a:ext cx="746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in </a:t>
            </a:r>
            <a:r>
              <a:rPr lang="de-DE" dirty="0" err="1"/>
              <a:t>uncertainties</a:t>
            </a:r>
            <a:r>
              <a:rPr lang="de-DE" dirty="0"/>
              <a:t> -&gt;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GB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1F36003-B438-4FE6-A5B8-77862B76C19A}"/>
              </a:ext>
            </a:extLst>
          </p:cNvPr>
          <p:cNvSpPr/>
          <p:nvPr/>
        </p:nvSpPr>
        <p:spPr>
          <a:xfrm>
            <a:off x="3762375" y="5219700"/>
            <a:ext cx="6724650" cy="1288585"/>
          </a:xfrm>
          <a:custGeom>
            <a:avLst/>
            <a:gdLst>
              <a:gd name="connsiteX0" fmla="*/ 0 w 6724650"/>
              <a:gd name="connsiteY0" fmla="*/ 171450 h 1288585"/>
              <a:gd name="connsiteX1" fmla="*/ 1895475 w 6724650"/>
              <a:gd name="connsiteY1" fmla="*/ 1276350 h 1288585"/>
              <a:gd name="connsiteX2" fmla="*/ 3895725 w 6724650"/>
              <a:gd name="connsiteY2" fmla="*/ 781050 h 1288585"/>
              <a:gd name="connsiteX3" fmla="*/ 4838700 w 6724650"/>
              <a:gd name="connsiteY3" fmla="*/ 1076325 h 1288585"/>
              <a:gd name="connsiteX4" fmla="*/ 6724650 w 6724650"/>
              <a:gd name="connsiteY4" fmla="*/ 0 h 128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650" h="1288585">
                <a:moveTo>
                  <a:pt x="0" y="171450"/>
                </a:moveTo>
                <a:cubicBezTo>
                  <a:pt x="623094" y="673100"/>
                  <a:pt x="1246188" y="1174750"/>
                  <a:pt x="1895475" y="1276350"/>
                </a:cubicBezTo>
                <a:cubicBezTo>
                  <a:pt x="2544763" y="1377950"/>
                  <a:pt x="3405188" y="814387"/>
                  <a:pt x="3895725" y="781050"/>
                </a:cubicBezTo>
                <a:cubicBezTo>
                  <a:pt x="4386262" y="747713"/>
                  <a:pt x="4367213" y="1206500"/>
                  <a:pt x="4838700" y="1076325"/>
                </a:cubicBezTo>
                <a:cubicBezTo>
                  <a:pt x="5310188" y="946150"/>
                  <a:pt x="6017419" y="473075"/>
                  <a:pt x="6724650" y="0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D23355-20B4-40AB-B35C-88F33D97C0BE}"/>
              </a:ext>
            </a:extLst>
          </p:cNvPr>
          <p:cNvSpPr txBox="1"/>
          <p:nvPr/>
        </p:nvSpPr>
        <p:spPr>
          <a:xfrm>
            <a:off x="6465530" y="6323619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+ Ice Giant </a:t>
            </a:r>
            <a:r>
              <a:rPr lang="de-DE" dirty="0" err="1">
                <a:solidFill>
                  <a:schemeClr val="accent4"/>
                </a:solidFill>
              </a:rPr>
              <a:t>mission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B6A0-EDCC-40B5-AC53-815987D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2C0D-26D4-41F0-8678-9B7FA02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[1]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 (2019). The gravitational-wave detection of exoplanets orbiting white dwarf binaries using LISA.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Nat Astron 3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 858–866. 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https://doi.org/10.1038/s41550-019-0807-y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[2]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Korol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V.,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&amp; Rossi, E.M. (2019). Circumbinary exoplanets and brown dwarfs with the Laser Interferometer Space Antenna.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Astronomy and Astrophysics, 632.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[3] Cutler, C. (1998). Angular resolution of the LISA gravitational wave detector.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Physical Review D, 57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7089-7102.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[4]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Soyuer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Zwick, L.,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D’Orazio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Saha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P. (2021). Searching for gravitational waves via Doppler tracking by future missions to Uranus and Neptune.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MNRAS: Letters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503, 1, L73-79. 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https://doi.org/10.1093/mnrasl/slab025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[5] Maggiore, M. (2008).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Gravitational Waves Volume 1: Theory and Experiments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. Oxford University Press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03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8C938-AFD0-48C2-985F-BA223C64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25327-3098-4BD7-8062-5E207380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Short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Ice Giant </a:t>
            </a:r>
            <a:r>
              <a:rPr lang="de-DE" dirty="0" err="1"/>
              <a:t>bugfixes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LISA </a:t>
            </a:r>
            <a:r>
              <a:rPr lang="de-DE" dirty="0" err="1"/>
              <a:t>improvements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Parameter space for verification binaries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LISA x </a:t>
            </a:r>
            <a:r>
              <a:rPr lang="en-GB" dirty="0" err="1"/>
              <a:t>IceGiant</a:t>
            </a:r>
            <a:r>
              <a:rPr lang="en-GB" dirty="0"/>
              <a:t> (x Taiji?)</a:t>
            </a:r>
          </a:p>
        </p:txBody>
      </p:sp>
    </p:spTree>
    <p:extLst>
      <p:ext uri="{BB962C8B-B14F-4D97-AF65-F5344CB8AC3E}">
        <p14:creationId xmlns:p14="http://schemas.microsoft.com/office/powerpoint/2010/main" val="126237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Short Recap: Exoplanets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200" y="5434014"/>
                <a:ext cx="11243600" cy="126206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Induced Doppler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velocity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by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exoplanet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brown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dwarf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Where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newtonian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calculation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gives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rgbClr val="B48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2400" b="0" i="1" smtClean="0">
                        <a:solidFill>
                          <a:srgbClr val="B48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func>
                      <m:funcPr>
                        <m:ctrlP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de-DE" sz="2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DE" sz="2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de-DE" sz="22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>
                      <m:fPr>
                        <m:ctrlPr>
                          <a:rPr lang="de-DE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0" y="5434014"/>
                <a:ext cx="11243600" cy="1262062"/>
              </a:xfrm>
              <a:prstGeom prst="rect">
                <a:avLst/>
              </a:prstGeom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77C5736E-E060-4079-8155-6CA77F92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37" y="1152525"/>
            <a:ext cx="9185126" cy="4143375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CE36063-DA0E-40D1-93D0-2B51D8846026}"/>
              </a:ext>
            </a:extLst>
          </p:cNvPr>
          <p:cNvSpPr/>
          <p:nvPr/>
        </p:nvSpPr>
        <p:spPr>
          <a:xfrm>
            <a:off x="9363075" y="3209925"/>
            <a:ext cx="1400175" cy="2319338"/>
          </a:xfrm>
          <a:custGeom>
            <a:avLst/>
            <a:gdLst>
              <a:gd name="connsiteX0" fmla="*/ 0 w 1278181"/>
              <a:gd name="connsiteY0" fmla="*/ 0 h 2319338"/>
              <a:gd name="connsiteX1" fmla="*/ 1171575 w 1278181"/>
              <a:gd name="connsiteY1" fmla="*/ 828675 h 2319338"/>
              <a:gd name="connsiteX2" fmla="*/ 1219200 w 1278181"/>
              <a:gd name="connsiteY2" fmla="*/ 2319338 h 23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181" h="2319338">
                <a:moveTo>
                  <a:pt x="0" y="0"/>
                </a:moveTo>
                <a:cubicBezTo>
                  <a:pt x="484187" y="221059"/>
                  <a:pt x="968375" y="442119"/>
                  <a:pt x="1171575" y="828675"/>
                </a:cubicBezTo>
                <a:cubicBezTo>
                  <a:pt x="1374775" y="1215231"/>
                  <a:pt x="1226344" y="2129632"/>
                  <a:pt x="1219200" y="2319338"/>
                </a:cubicBezTo>
              </a:path>
            </a:pathLst>
          </a:custGeom>
          <a:noFill/>
          <a:ln w="31750">
            <a:solidFill>
              <a:srgbClr val="008A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21ABAE1-2273-4318-8182-2EC2F6B451EF}"/>
              </a:ext>
            </a:extLst>
          </p:cNvPr>
          <p:cNvSpPr/>
          <p:nvPr/>
        </p:nvSpPr>
        <p:spPr>
          <a:xfrm>
            <a:off x="4005263" y="4305300"/>
            <a:ext cx="5966321" cy="1090613"/>
          </a:xfrm>
          <a:custGeom>
            <a:avLst/>
            <a:gdLst>
              <a:gd name="connsiteX0" fmla="*/ 0 w 5966321"/>
              <a:gd name="connsiteY0" fmla="*/ 0 h 1090613"/>
              <a:gd name="connsiteX1" fmla="*/ 3619500 w 5966321"/>
              <a:gd name="connsiteY1" fmla="*/ 1066800 h 1090613"/>
              <a:gd name="connsiteX2" fmla="*/ 5781675 w 5966321"/>
              <a:gd name="connsiteY2" fmla="*/ 728663 h 1090613"/>
              <a:gd name="connsiteX3" fmla="*/ 5705475 w 5966321"/>
              <a:gd name="connsiteY3" fmla="*/ 1090613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6321" h="1090613">
                <a:moveTo>
                  <a:pt x="0" y="0"/>
                </a:moveTo>
                <a:cubicBezTo>
                  <a:pt x="1327943" y="472678"/>
                  <a:pt x="2655887" y="945356"/>
                  <a:pt x="3619500" y="1066800"/>
                </a:cubicBezTo>
                <a:cubicBezTo>
                  <a:pt x="4583113" y="1188244"/>
                  <a:pt x="5434013" y="724694"/>
                  <a:pt x="5781675" y="728663"/>
                </a:cubicBezTo>
                <a:cubicBezTo>
                  <a:pt x="6129337" y="732632"/>
                  <a:pt x="5917406" y="911622"/>
                  <a:pt x="5705475" y="1090613"/>
                </a:cubicBezTo>
              </a:path>
            </a:pathLst>
          </a:custGeom>
          <a:noFill/>
          <a:ln w="31750">
            <a:solidFill>
              <a:srgbClr val="B489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2180C-47D9-41E3-9DD7-F6719B1E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Short </a:t>
            </a:r>
            <a:r>
              <a:rPr lang="de-DE" dirty="0" err="1"/>
              <a:t>Recap</a:t>
            </a:r>
            <a:r>
              <a:rPr lang="de-DE" dirty="0"/>
              <a:t>: LISA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405D8-70BC-40BC-9BD6-EF14FB75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85787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Cutler </a:t>
                </a:r>
                <a:r>
                  <a:rPr lang="de-DE" dirty="0" err="1"/>
                  <a:t>based</a:t>
                </a:r>
                <a:r>
                  <a:rPr lang="de-DE" dirty="0"/>
                  <a:t> </a:t>
                </a:r>
                <a:r>
                  <a:rPr lang="de-DE" dirty="0" err="1"/>
                  <a:t>analysis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In LISA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independant</a:t>
                </a:r>
                <a:r>
                  <a:rPr lang="de-DE" dirty="0"/>
                  <a:t> </a:t>
                </a:r>
                <a:r>
                  <a:rPr lang="de-DE" dirty="0" err="1"/>
                  <a:t>signals</a:t>
                </a:r>
                <a:r>
                  <a:rPr lang="de-DE" dirty="0"/>
                  <a:t> I, II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three</a:t>
                </a:r>
                <a:r>
                  <a:rPr lang="de-DE" dirty="0"/>
                  <a:t> </a:t>
                </a:r>
                <a:r>
                  <a:rPr lang="de-DE" dirty="0" err="1"/>
                  <a:t>arms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length</a:t>
                </a:r>
                <a:r>
                  <a:rPr lang="de-DE" dirty="0"/>
                  <a:t> </a:t>
                </a:r>
                <a:r>
                  <a:rPr lang="de-DE" dirty="0" err="1"/>
                  <a:t>differences</a:t>
                </a:r>
                <a:r>
                  <a:rPr lang="de-D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modulated through LISA’s orbit around the sun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405D8-70BC-40BC-9BD6-EF14FB75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857875" cy="4351338"/>
              </a:xfrm>
              <a:blipFill>
                <a:blip r:embed="rId2"/>
                <a:stretch>
                  <a:fillRect l="-2081" t="-2241" r="-1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ISA: Laser Interferometer Space Antenna Project">
            <a:extLst>
              <a:ext uri="{FF2B5EF4-FFF2-40B4-BE49-F238E27FC236}">
                <a16:creationId xmlns:a16="http://schemas.microsoft.com/office/drawing/2014/main" id="{457602F9-4D6A-4F50-B821-32F7337F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86" y="2047080"/>
            <a:ext cx="47625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8454E92-703D-43BA-92CE-B7136344F355}"/>
              </a:ext>
            </a:extLst>
          </p:cNvPr>
          <p:cNvCxnSpPr>
            <a:cxnSpLocks/>
          </p:cNvCxnSpPr>
          <p:nvPr/>
        </p:nvCxnSpPr>
        <p:spPr>
          <a:xfrm>
            <a:off x="7261412" y="2626659"/>
            <a:ext cx="555812" cy="195551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E788606-BAEF-4C21-B6B5-3ECC8E22836E}"/>
              </a:ext>
            </a:extLst>
          </p:cNvPr>
          <p:cNvCxnSpPr>
            <a:cxnSpLocks/>
          </p:cNvCxnSpPr>
          <p:nvPr/>
        </p:nvCxnSpPr>
        <p:spPr>
          <a:xfrm flipV="1">
            <a:off x="7817224" y="3155576"/>
            <a:ext cx="2689411" cy="142660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5E92C9B-87F2-48E4-B2C9-0AE98B004A32}"/>
              </a:ext>
            </a:extLst>
          </p:cNvPr>
          <p:cNvCxnSpPr>
            <a:cxnSpLocks/>
          </p:cNvCxnSpPr>
          <p:nvPr/>
        </p:nvCxnSpPr>
        <p:spPr>
          <a:xfrm flipV="1">
            <a:off x="8240806" y="2992951"/>
            <a:ext cx="3040716" cy="158922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4C1D1E8-EAB0-4B9B-A5E7-8B050736A713}"/>
              </a:ext>
            </a:extLst>
          </p:cNvPr>
          <p:cNvCxnSpPr>
            <a:cxnSpLocks/>
          </p:cNvCxnSpPr>
          <p:nvPr/>
        </p:nvCxnSpPr>
        <p:spPr>
          <a:xfrm>
            <a:off x="7372350" y="2285300"/>
            <a:ext cx="3909172" cy="70765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606F52D-AA25-419D-9EF1-3AC8D6DF7837}"/>
                  </a:ext>
                </a:extLst>
              </p:cNvPr>
              <p:cNvSpPr txBox="1"/>
              <p:nvPr/>
            </p:nvSpPr>
            <p:spPr>
              <a:xfrm>
                <a:off x="5056654" y="3964954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d>
                        <m:dPr>
                          <m:ctrlP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606F52D-AA25-419D-9EF1-3AC8D6DF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54" y="3964954"/>
                <a:ext cx="609600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7DB12E8-93F5-400F-80E1-F543B8EB2F27}"/>
                  </a:ext>
                </a:extLst>
              </p:cNvPr>
              <p:cNvSpPr txBox="1"/>
              <p:nvPr/>
            </p:nvSpPr>
            <p:spPr>
              <a:xfrm>
                <a:off x="7956737" y="2471933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𝑰𝑰</m:t>
                          </m:r>
                        </m:sub>
                      </m:sSub>
                      <m:d>
                        <m:dPr>
                          <m:ctrlP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7DB12E8-93F5-400F-80E1-F543B8E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737" y="2471933"/>
                <a:ext cx="6096000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8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Short </a:t>
            </a:r>
            <a:r>
              <a:rPr lang="de-DE" dirty="0" err="1"/>
              <a:t>Recap</a:t>
            </a:r>
            <a:r>
              <a:rPr lang="de-DE" dirty="0"/>
              <a:t>: Fisher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Steal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waveform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strain</a:t>
                </a:r>
                <a:r>
                  <a:rPr lang="de-DE" dirty="0"/>
                  <a:t> h(t) </a:t>
                </a:r>
                <a:r>
                  <a:rPr lang="de-DE" dirty="0" err="1"/>
                  <a:t>from</a:t>
                </a:r>
                <a:r>
                  <a:rPr lang="de-DE" dirty="0"/>
                  <a:t> Cutler: 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GB" dirty="0"/>
                  <a:t>Look at the Doppler-signal of a circumbinary exoplanet: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dirty="0"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de-DE" sz="2400" b="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Derive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10 </a:t>
                </a:r>
                <a:r>
                  <a:rPr lang="de-DE" dirty="0" err="1"/>
                  <a:t>par.s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numerically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integral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i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4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B749C-4570-4A1C-A843-4882C001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Short </a:t>
            </a: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IceGiant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BB153C-E334-44F0-B414-CD2541DA8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i="1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 algn="ctr">
                  <a:buNone/>
                </a:pPr>
                <a:r>
                  <a:rPr lang="en-GB" dirty="0"/>
                  <a:t>[Armstrong 2006], doppler shift of carrier frequency due to GW</a:t>
                </a:r>
              </a:p>
              <a:p>
                <a:pPr marL="0" indent="0" algn="ctr">
                  <a:buNone/>
                </a:pPr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nary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And through some calculations: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arctan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BB153C-E334-44F0-B414-CD2541DA8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EDF1E-DA2C-48BC-AA51-E85AD16A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IceGiant</a:t>
            </a:r>
            <a:r>
              <a:rPr lang="de-DE" dirty="0"/>
              <a:t> </a:t>
            </a:r>
            <a:r>
              <a:rPr lang="de-DE" dirty="0" err="1"/>
              <a:t>bugfixes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EAA0F3C-7606-4753-ACC2-21B795196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1841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Found a stupid </a:t>
                </a:r>
                <a:r>
                  <a:rPr lang="de-DE" dirty="0" err="1"/>
                  <a:t>mistake</a:t>
                </a:r>
                <a:r>
                  <a:rPr lang="de-DE" dirty="0"/>
                  <a:t> in </a:t>
                </a:r>
                <a:r>
                  <a:rPr lang="de-DE" dirty="0" err="1"/>
                  <a:t>my</a:t>
                </a:r>
                <a:r>
                  <a:rPr lang="de-DE" dirty="0"/>
                  <a:t> </a:t>
                </a:r>
                <a:r>
                  <a:rPr lang="de-DE" dirty="0" err="1"/>
                  <a:t>handling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derivatives and </a:t>
                </a:r>
                <a:r>
                  <a:rPr lang="de-DE" dirty="0" err="1"/>
                  <a:t>corrected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– </a:t>
                </a:r>
                <a:r>
                  <a:rPr lang="de-DE" dirty="0" err="1"/>
                  <a:t>now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do </a:t>
                </a:r>
                <a:r>
                  <a:rPr lang="de-DE" dirty="0" err="1"/>
                  <a:t>the</a:t>
                </a:r>
                <a:r>
                  <a:rPr lang="de-DE" dirty="0"/>
                  <a:t> proper </a:t>
                </a:r>
                <a:r>
                  <a:rPr lang="de-DE" dirty="0" err="1"/>
                  <a:t>analysis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ice</a:t>
                </a:r>
                <a:r>
                  <a:rPr lang="de-DE" dirty="0"/>
                  <a:t> </a:t>
                </a:r>
                <a:r>
                  <a:rPr lang="de-DE" dirty="0" err="1"/>
                  <a:t>giant</a:t>
                </a:r>
                <a:r>
                  <a:rPr lang="de-DE" dirty="0"/>
                  <a:t> </a:t>
                </a:r>
                <a:r>
                  <a:rPr lang="de-DE" dirty="0" err="1"/>
                  <a:t>mission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Crosses: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fixed position, orbital axis etc.</a:t>
                </a:r>
              </a:p>
              <a:p>
                <a:pPr marL="0" indent="0">
                  <a:buNone/>
                </a:pPr>
                <a:r>
                  <a:rPr lang="en-GB" dirty="0"/>
                  <a:t>Triangles: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can’t be trusted for </a:t>
                </a:r>
                <a:r>
                  <a:rPr lang="en-GB" dirty="0" err="1"/>
                  <a:t>IceGiant</a:t>
                </a:r>
                <a:r>
                  <a:rPr lang="en-GB" dirty="0"/>
                  <a:t> alone, it is insensitive to the polarization!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EAA0F3C-7606-4753-ACC2-21B795196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18418" cy="4351338"/>
              </a:xfrm>
              <a:blipFill>
                <a:blip r:embed="rId2"/>
                <a:stretch>
                  <a:fillRect l="-2429" t="-2801" r="-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30E80D59-822A-42C3-BC0B-55A89463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18" y="1620042"/>
            <a:ext cx="6835382" cy="45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E65CE-653F-40CC-BAD6-FBE9953A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The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mistake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BCAC606-D457-4B60-ADEE-DA6C10B57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If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measurement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insensitive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parameter</a:t>
                </a:r>
                <a:r>
                  <a:rPr lang="de-DE" dirty="0"/>
                  <a:t> (</a:t>
                </a:r>
                <a:r>
                  <a:rPr lang="de-DE" dirty="0" err="1"/>
                  <a:t>IceGiant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LISA‘s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 on </a:t>
                </a:r>
                <a:r>
                  <a:rPr lang="de-DE" dirty="0" err="1"/>
                  <a:t>polarization</a:t>
                </a:r>
                <a:r>
                  <a:rPr lang="de-DE" dirty="0"/>
                  <a:t>), </a:t>
                </a:r>
                <a:r>
                  <a:rPr lang="de-DE" dirty="0" err="1"/>
                  <a:t>the</a:t>
                </a:r>
                <a:r>
                  <a:rPr lang="de-DE" dirty="0"/>
                  <a:t> Fisher </a:t>
                </a:r>
                <a:r>
                  <a:rPr lang="de-DE" dirty="0" err="1"/>
                  <a:t>matrix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b="1" dirty="0" err="1"/>
                  <a:t>singular</a:t>
                </a:r>
                <a:r>
                  <a:rPr lang="de-DE" b="1" dirty="0"/>
                  <a:t> </a:t>
                </a:r>
                <a:r>
                  <a:rPr lang="de-DE" dirty="0"/>
                  <a:t>-&gt;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possible</a:t>
                </a:r>
              </a:p>
              <a:p>
                <a:pPr marL="0" indent="0">
                  <a:buNone/>
                </a:pPr>
                <a:endParaRPr lang="de-DE" b="1" dirty="0"/>
              </a:p>
              <a:p>
                <a:pPr marL="0" indent="0">
                  <a:buNone/>
                </a:pPr>
                <a:r>
                  <a:rPr lang="en-GB" dirty="0"/>
                  <a:t>We use numerical integration for the calculation of the Fisher matrix and the set of the singular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GL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GB" dirty="0"/>
                  <a:t> is a Lebesgue zero set -&gt; we instead get a wrong variance prediction (e.g. occasionally negative variances)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Only a combined measurement </a:t>
                </a:r>
                <a:r>
                  <a:rPr lang="en-GB" dirty="0" err="1"/>
                  <a:t>IceGiant</a:t>
                </a:r>
                <a:r>
                  <a:rPr lang="en-GB" dirty="0"/>
                  <a:t> + LISA will be sensitive to polarization, position, etc.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𝐼𝐺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𝐿𝐼𝑆𝐴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𝐿𝐼𝑆𝐴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GL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BCAC606-D457-4B60-ADEE-DA6C10B57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5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B4C3-4A56-4BD5-9872-C8F29025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LISA </a:t>
            </a:r>
            <a:r>
              <a:rPr lang="de-DE" dirty="0" err="1"/>
              <a:t>improvements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F32AE01-86A8-45FB-B8CB-B7D3A4CBC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4243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Same </a:t>
                </a:r>
                <a:r>
                  <a:rPr lang="de-DE" dirty="0" err="1"/>
                  <a:t>error</a:t>
                </a:r>
                <a:r>
                  <a:rPr lang="de-DE" dirty="0"/>
                  <a:t> also </a:t>
                </a:r>
                <a:r>
                  <a:rPr lang="de-DE" dirty="0" err="1"/>
                  <a:t>with</a:t>
                </a:r>
                <a:r>
                  <a:rPr lang="de-DE" dirty="0"/>
                  <a:t> LISA:</a:t>
                </a:r>
              </a:p>
              <a:p>
                <a:pPr marL="0" indent="0">
                  <a:buNone/>
                </a:pPr>
                <a:r>
                  <a:rPr lang="de-DE" dirty="0"/>
                  <a:t>I </a:t>
                </a:r>
                <a:r>
                  <a:rPr lang="de-DE" dirty="0" err="1"/>
                  <a:t>wanted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halve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computational</a:t>
                </a:r>
                <a:r>
                  <a:rPr lang="de-DE" dirty="0"/>
                  <a:t> time and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looked</a:t>
                </a:r>
                <a:r>
                  <a:rPr lang="de-DE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doubled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…</a:t>
                </a:r>
              </a:p>
              <a:p>
                <a:pPr marL="0" indent="0">
                  <a:buNone/>
                </a:pPr>
                <a:r>
                  <a:rPr lang="en-GB" dirty="0"/>
                  <a:t>Now I do the whole calculation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, limiting factor: numerical integration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F32AE01-86A8-45FB-B8CB-B7D3A4CBC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424356" cy="4351338"/>
              </a:xfrm>
              <a:blipFill>
                <a:blip r:embed="rId2"/>
                <a:stretch>
                  <a:fillRect l="-2897" t="-2241" r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A845851-6E96-4946-B3A8-80E2A254C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56" y="1557334"/>
            <a:ext cx="6929444" cy="46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6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Breitbild</PresentationFormat>
  <Paragraphs>73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Bierstadt</vt:lpstr>
      <vt:lpstr>Calibri</vt:lpstr>
      <vt:lpstr>Calibri Light</vt:lpstr>
      <vt:lpstr>Cambria Math</vt:lpstr>
      <vt:lpstr>Office</vt:lpstr>
      <vt:lpstr>Detecting Exoplanets and recovering Parameters</vt:lpstr>
      <vt:lpstr>Points of interest</vt:lpstr>
      <vt:lpstr>PowerPoint-Präsentation</vt:lpstr>
      <vt:lpstr>1. Short Recap: LISA</vt:lpstr>
      <vt:lpstr>1. Short Recap: Fisher information approach</vt:lpstr>
      <vt:lpstr>1. Short recap: IceGiant mission</vt:lpstr>
      <vt:lpstr>2. IceGiant bugfixes</vt:lpstr>
      <vt:lpstr>2. The big mistake</vt:lpstr>
      <vt:lpstr>3. LISA improvements</vt:lpstr>
      <vt:lpstr>3. LISA improvements: Integration</vt:lpstr>
      <vt:lpstr>4. Parameter space exoplanets</vt:lpstr>
      <vt:lpstr>4. X-Ray binaries</vt:lpstr>
      <vt:lpstr>5. Combining measurements</vt:lpstr>
      <vt:lpstr>5. Combining measurements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20</cp:revision>
  <dcterms:created xsi:type="dcterms:W3CDTF">2021-11-19T13:28:39Z</dcterms:created>
  <dcterms:modified xsi:type="dcterms:W3CDTF">2022-03-08T13:48:37Z</dcterms:modified>
</cp:coreProperties>
</file>