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60" r:id="rId3"/>
    <p:sldId id="299" r:id="rId4"/>
    <p:sldId id="297" r:id="rId5"/>
    <p:sldId id="303" r:id="rId6"/>
    <p:sldId id="295" r:id="rId7"/>
    <p:sldId id="296" r:id="rId8"/>
    <p:sldId id="304" r:id="rId9"/>
    <p:sldId id="301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Haberland" initials="MH" lastIdx="1" clrIdx="0">
    <p:extLst>
      <p:ext uri="{19B8F6BF-5375-455C-9EA6-DF929625EA0E}">
        <p15:presenceInfo xmlns:p15="http://schemas.microsoft.com/office/powerpoint/2012/main" userId="aa22a0806173f57d" providerId="Windows Live"/>
      </p:ext>
    </p:extLst>
  </p:cmAuthor>
  <p:cmAuthor id="2" name="Kilian" initials="K" lastIdx="6" clrIdx="1">
    <p:extLst>
      <p:ext uri="{19B8F6BF-5375-455C-9EA6-DF929625EA0E}">
        <p15:presenceInfo xmlns:p15="http://schemas.microsoft.com/office/powerpoint/2012/main" userId="Kilian" providerId="None"/>
      </p:ext>
    </p:extLst>
  </p:cmAuthor>
  <p:cmAuthor id="3" name="Gastbenutzer" initials="Ga" lastIdx="1" clrIdx="2">
    <p:extLst>
      <p:ext uri="{19B8F6BF-5375-455C-9EA6-DF929625EA0E}">
        <p15:presenceInfo xmlns:p15="http://schemas.microsoft.com/office/powerpoint/2012/main" userId="S::urn:spo:anon#429d27c88b41be46f9d7f0862cba33ce6b0cabdccde93f5d6c9103abcfb16e16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900"/>
    <a:srgbClr val="008A66"/>
    <a:srgbClr val="548235"/>
    <a:srgbClr val="8DD3C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AEA3C-3599-4304-8999-199473657E9D}" v="3241" dt="2021-05-31T20:04:55.546"/>
    <p1510:client id="{95EE6019-D01E-7F00-FEC9-9E241CDB5D58}" v="7" dt="2021-05-31T17:48:40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8AF7C-220B-445A-9E20-B4323AD6CB8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DBF6-014A-476B-81AB-10E51B06AE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20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4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60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1677F30-F926-460D-9902-EF8F2C927C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648C19-C70A-449B-94CC-D85A8B326C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50-019-0807-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mblr: Bild">
            <a:extLst>
              <a:ext uri="{FF2B5EF4-FFF2-40B4-BE49-F238E27FC236}">
                <a16:creationId xmlns:a16="http://schemas.microsoft.com/office/drawing/2014/main" id="{65B986DD-63F4-47CD-A36C-3CB2551E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15" y="940205"/>
            <a:ext cx="5853443" cy="3900489"/>
          </a:xfrm>
          <a:prstGeom prst="ellipse">
            <a:avLst/>
          </a:prstGeom>
          <a:ln>
            <a:noFill/>
          </a:ln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1">
            <a:extLst>
              <a:ext uri="{FF2B5EF4-FFF2-40B4-BE49-F238E27FC236}">
                <a16:creationId xmlns:a16="http://schemas.microsoft.com/office/drawing/2014/main" id="{8FF0F0CD-4452-404A-90F6-A30F2ECCD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20" y="809957"/>
            <a:ext cx="5021182" cy="233424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Bierstadt" panose="020B0504020202020204" pitchFamily="34" charset="0"/>
              </a:rPr>
              <a:t>Detecting Exoplanets via Gravitational Waves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514A27B-2512-4E28-924E-D42A0796E4BB}"/>
              </a:ext>
            </a:extLst>
          </p:cNvPr>
          <p:cNvCxnSpPr/>
          <p:nvPr/>
        </p:nvCxnSpPr>
        <p:spPr>
          <a:xfrm>
            <a:off x="647700" y="619125"/>
            <a:ext cx="40671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el 1">
            <a:extLst>
              <a:ext uri="{FF2B5EF4-FFF2-40B4-BE49-F238E27FC236}">
                <a16:creationId xmlns:a16="http://schemas.microsoft.com/office/drawing/2014/main" id="{2C426173-1332-4289-B9B1-06875C2F2F72}"/>
              </a:ext>
            </a:extLst>
          </p:cNvPr>
          <p:cNvSpPr txBox="1">
            <a:spLocks/>
          </p:cNvSpPr>
          <p:nvPr/>
        </p:nvSpPr>
        <p:spPr>
          <a:xfrm>
            <a:off x="5467350" y="5180203"/>
            <a:ext cx="6048375" cy="233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400" b="1" i="1" dirty="0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5E924A6-3573-4425-9736-122FB0995771}"/>
              </a:ext>
            </a:extLst>
          </p:cNvPr>
          <p:cNvCxnSpPr>
            <a:cxnSpLocks/>
          </p:cNvCxnSpPr>
          <p:nvPr/>
        </p:nvCxnSpPr>
        <p:spPr>
          <a:xfrm>
            <a:off x="5467350" y="6067425"/>
            <a:ext cx="5943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B1C687-F6B3-45B8-B9BC-3C78BF2F97F6}"/>
              </a:ext>
            </a:extLst>
          </p:cNvPr>
          <p:cNvSpPr txBox="1"/>
          <p:nvPr/>
        </p:nvSpPr>
        <p:spPr>
          <a:xfrm>
            <a:off x="9458752" y="616508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Bierstadt" panose="020B0504020202020204" pitchFamily="34" charset="0"/>
              </a:rPr>
              <a:t>Marcus Haberland</a:t>
            </a:r>
          </a:p>
        </p:txBody>
      </p:sp>
    </p:spTree>
    <p:extLst>
      <p:ext uri="{BB962C8B-B14F-4D97-AF65-F5344CB8AC3E}">
        <p14:creationId xmlns:p14="http://schemas.microsoft.com/office/powerpoint/2010/main" val="26895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96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85B03-4421-411A-82A2-7B6708F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30811"/>
            <a:ext cx="9692640" cy="79637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latin typeface="Cambria Math" panose="020405030504060302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16882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FB0A159-56EB-42F7-A2B7-20E68824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71" y="695845"/>
            <a:ext cx="6129178" cy="44763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ierstadt" panose="020B0504020202020204" pitchFamily="34" charset="0"/>
              </a:rPr>
              <a:t>General Idea</a:t>
            </a:r>
          </a:p>
          <a:p>
            <a:endParaRPr lang="en-US" sz="3200" b="1" dirty="0"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19" y="1685790"/>
                <a:ext cx="5749007" cy="4619760"/>
              </a:xfrm>
              <a:prstGeom prst="rect">
                <a:avLst/>
              </a:prstGeom>
            </p:spPr>
            <p:txBody>
              <a:bodyPr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Double White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Dwarf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System (DWD)</a:t>
                </a:r>
              </a:p>
              <a:p>
                <a:endParaRPr lang="de-D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orbit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~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circular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with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orbital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period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then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GW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emission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with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frequency</a:t>
                </a:r>
                <a:endParaRPr lang="de-D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𝐺𝑊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𝐷𝑊𝐷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de-D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So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LISA sensitive in </a:t>
                </a:r>
              </a:p>
              <a:p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  <m:r>
                        <a:rPr lang="de-D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mHz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𝐺𝑊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de-D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Hz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</m:t>
                      </m:r>
                      <m:r>
                        <a:rPr lang="de-DE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de-DE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de-DE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de-DE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Newtonian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approximation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" y="1685790"/>
                <a:ext cx="5749007" cy="4619760"/>
              </a:xfrm>
              <a:prstGeom prst="rect">
                <a:avLst/>
              </a:prstGeom>
              <a:blipFill>
                <a:blip r:embed="rId3"/>
                <a:stretch>
                  <a:fillRect l="-1591" t="-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7AFC989-AE5F-4234-9513-C1A0A04B8EF0}"/>
                  </a:ext>
                </a:extLst>
              </p:cNvPr>
              <p:cNvSpPr txBox="1"/>
              <p:nvPr/>
            </p:nvSpPr>
            <p:spPr>
              <a:xfrm>
                <a:off x="6447191" y="5298200"/>
                <a:ext cx="4882798" cy="1727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>
                    <a:latin typeface="Cambria Math" panose="02040503050406030204" pitchFamily="18" charset="0"/>
                  </a:rPr>
                  <a:t>Note: </a:t>
                </a:r>
                <a:r>
                  <a:rPr lang="de-DE" sz="1800" dirty="0" err="1">
                    <a:latin typeface="Cambria Math" panose="02040503050406030204" pitchFamily="18" charset="0"/>
                  </a:rPr>
                  <a:t>For</a:t>
                </a:r>
                <a:r>
                  <a:rPr lang="de-DE" sz="1800" dirty="0">
                    <a:latin typeface="Cambria Math" panose="02040503050406030204" pitchFamily="18" charset="0"/>
                  </a:rPr>
                  <a:t> </a:t>
                </a:r>
                <a:r>
                  <a:rPr lang="de-DE" sz="1800" dirty="0" err="1">
                    <a:latin typeface="Cambria Math" panose="02040503050406030204" pitchFamily="18" charset="0"/>
                  </a:rPr>
                  <a:t>elliptical</a:t>
                </a:r>
                <a:r>
                  <a:rPr lang="de-DE" sz="1800" dirty="0">
                    <a:latin typeface="Cambria Math" panose="02040503050406030204" pitchFamily="18" charset="0"/>
                  </a:rPr>
                  <a:t> </a:t>
                </a:r>
                <a:r>
                  <a:rPr lang="de-DE" sz="1800" dirty="0" err="1">
                    <a:latin typeface="Cambria Math" panose="02040503050406030204" pitchFamily="18" charset="0"/>
                  </a:rPr>
                  <a:t>orbitals</a:t>
                </a:r>
                <a:r>
                  <a:rPr lang="de-DE" sz="1800" dirty="0">
                    <a:latin typeface="Cambria Math" panose="02040503050406030204" pitchFamily="18" charset="0"/>
                  </a:rPr>
                  <a:t> </a:t>
                </a:r>
                <a:r>
                  <a:rPr lang="de-DE" sz="1800" dirty="0" err="1">
                    <a:latin typeface="Cambria Math" panose="02040503050406030204" pitchFamily="18" charset="0"/>
                  </a:rPr>
                  <a:t>with</a:t>
                </a:r>
                <a:r>
                  <a:rPr lang="de-DE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</a:rPr>
                  <a:t> instead </a:t>
                </a:r>
                <a:r>
                  <a:rPr lang="de-DE" sz="1800" dirty="0" err="1">
                    <a:latin typeface="Cambria Math" panose="02040503050406030204" pitchFamily="18" charset="0"/>
                  </a:rPr>
                  <a:t>overtone</a:t>
                </a:r>
                <a:r>
                  <a:rPr lang="de-DE" sz="1800" dirty="0">
                    <a:latin typeface="Cambria Math" panose="02040503050406030204" pitchFamily="18" charset="0"/>
                  </a:rPr>
                  <a:t> </a:t>
                </a:r>
                <a:r>
                  <a:rPr lang="de-DE" sz="1800" dirty="0" err="1">
                    <a:latin typeface="Cambria Math" panose="02040503050406030204" pitchFamily="18" charset="0"/>
                  </a:rPr>
                  <a:t>spectrum</a:t>
                </a:r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</a:rPr>
                  <a:t>with</a:t>
                </a:r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</a:rPr>
                  <a:t>higher</a:t>
                </a:r>
                <a:r>
                  <a:rPr lang="de-DE" dirty="0">
                    <a:latin typeface="Cambria Math" panose="02040503050406030204" pitchFamily="18" charset="0"/>
                  </a:rPr>
                  <a:t> GW power </a:t>
                </a:r>
                <a:r>
                  <a:rPr lang="de-DE" dirty="0" err="1">
                    <a:latin typeface="Cambria Math" panose="02040503050406030204" pitchFamily="18" charset="0"/>
                  </a:rPr>
                  <a:t>output</a:t>
                </a:r>
                <a:r>
                  <a:rPr lang="de-DE" dirty="0">
                    <a:latin typeface="Cambria Math" panose="02040503050406030204" pitchFamily="18" charset="0"/>
                  </a:rPr>
                  <a:t>:</a:t>
                </a:r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dirty="0">
                  <a:latin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7AFC989-AE5F-4234-9513-C1A0A04B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191" y="5298200"/>
                <a:ext cx="4882798" cy="1727909"/>
              </a:xfrm>
              <a:prstGeom prst="rect">
                <a:avLst/>
              </a:prstGeom>
              <a:blipFill>
                <a:blip r:embed="rId4"/>
                <a:stretch>
                  <a:fillRect l="-1124" t="-2113" r="-4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0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ierstadt" panose="020B0504020202020204" pitchFamily="34" charset="0"/>
              </a:rPr>
              <a:t>General Idea</a:t>
            </a:r>
          </a:p>
          <a:p>
            <a:endParaRPr lang="en-US" sz="3200" b="1" dirty="0"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200" y="5434014"/>
                <a:ext cx="11243600" cy="126206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Induced Doppler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velocity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by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exoplanet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brown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dwarf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Where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newtonian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calculation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gives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rgbClr val="B48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sz="2400" b="0" i="1" smtClean="0">
                        <a:solidFill>
                          <a:srgbClr val="B48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func>
                      <m:funcPr>
                        <m:ctrlP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de-DE" sz="2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DE" sz="2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de-DE" sz="22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>
                      <m:fPr>
                        <m:ctrlPr>
                          <a:rPr lang="de-DE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2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de-D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0" y="5434014"/>
                <a:ext cx="11243600" cy="1262062"/>
              </a:xfrm>
              <a:prstGeom prst="rect">
                <a:avLst/>
              </a:prstGeom>
              <a:blipFill>
                <a:blip r:embed="rId2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77C5736E-E060-4079-8155-6CA77F92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37" y="1152525"/>
            <a:ext cx="9185126" cy="4143375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CE36063-DA0E-40D1-93D0-2B51D8846026}"/>
              </a:ext>
            </a:extLst>
          </p:cNvPr>
          <p:cNvSpPr/>
          <p:nvPr/>
        </p:nvSpPr>
        <p:spPr>
          <a:xfrm>
            <a:off x="9363075" y="3209925"/>
            <a:ext cx="1400175" cy="2319338"/>
          </a:xfrm>
          <a:custGeom>
            <a:avLst/>
            <a:gdLst>
              <a:gd name="connsiteX0" fmla="*/ 0 w 1278181"/>
              <a:gd name="connsiteY0" fmla="*/ 0 h 2319338"/>
              <a:gd name="connsiteX1" fmla="*/ 1171575 w 1278181"/>
              <a:gd name="connsiteY1" fmla="*/ 828675 h 2319338"/>
              <a:gd name="connsiteX2" fmla="*/ 1219200 w 1278181"/>
              <a:gd name="connsiteY2" fmla="*/ 2319338 h 23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181" h="2319338">
                <a:moveTo>
                  <a:pt x="0" y="0"/>
                </a:moveTo>
                <a:cubicBezTo>
                  <a:pt x="484187" y="221059"/>
                  <a:pt x="968375" y="442119"/>
                  <a:pt x="1171575" y="828675"/>
                </a:cubicBezTo>
                <a:cubicBezTo>
                  <a:pt x="1374775" y="1215231"/>
                  <a:pt x="1226344" y="2129632"/>
                  <a:pt x="1219200" y="2319338"/>
                </a:cubicBezTo>
              </a:path>
            </a:pathLst>
          </a:custGeom>
          <a:noFill/>
          <a:ln w="31750">
            <a:solidFill>
              <a:srgbClr val="008A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21ABAE1-2273-4318-8182-2EC2F6B451EF}"/>
              </a:ext>
            </a:extLst>
          </p:cNvPr>
          <p:cNvSpPr/>
          <p:nvPr/>
        </p:nvSpPr>
        <p:spPr>
          <a:xfrm>
            <a:off x="4005263" y="4305300"/>
            <a:ext cx="5966321" cy="1090613"/>
          </a:xfrm>
          <a:custGeom>
            <a:avLst/>
            <a:gdLst>
              <a:gd name="connsiteX0" fmla="*/ 0 w 5966321"/>
              <a:gd name="connsiteY0" fmla="*/ 0 h 1090613"/>
              <a:gd name="connsiteX1" fmla="*/ 3619500 w 5966321"/>
              <a:gd name="connsiteY1" fmla="*/ 1066800 h 1090613"/>
              <a:gd name="connsiteX2" fmla="*/ 5781675 w 5966321"/>
              <a:gd name="connsiteY2" fmla="*/ 728663 h 1090613"/>
              <a:gd name="connsiteX3" fmla="*/ 5705475 w 5966321"/>
              <a:gd name="connsiteY3" fmla="*/ 1090613 h 109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6321" h="1090613">
                <a:moveTo>
                  <a:pt x="0" y="0"/>
                </a:moveTo>
                <a:cubicBezTo>
                  <a:pt x="1327943" y="472678"/>
                  <a:pt x="2655887" y="945356"/>
                  <a:pt x="3619500" y="1066800"/>
                </a:cubicBezTo>
                <a:cubicBezTo>
                  <a:pt x="4583113" y="1188244"/>
                  <a:pt x="5434013" y="724694"/>
                  <a:pt x="5781675" y="728663"/>
                </a:cubicBezTo>
                <a:cubicBezTo>
                  <a:pt x="6129337" y="732632"/>
                  <a:pt x="5917406" y="911622"/>
                  <a:pt x="5705475" y="1090613"/>
                </a:cubicBezTo>
              </a:path>
            </a:pathLst>
          </a:custGeom>
          <a:noFill/>
          <a:ln w="31750">
            <a:solidFill>
              <a:srgbClr val="B489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ierstadt" panose="020B0504020202020204" pitchFamily="34" charset="0"/>
              </a:rPr>
              <a:t>From emission to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19" y="1685790"/>
                <a:ext cx="10693056" cy="2595698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DE" sz="2400" b="0" dirty="0">
                    <a:latin typeface="Cambria Math" panose="02040503050406030204" pitchFamily="18" charset="0"/>
                  </a:rPr>
                  <a:t>Phase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modulation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nary>
                          <m:nary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func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b="0" dirty="0">
                  <a:latin typeface="Cambria Math" panose="02040503050406030204" pitchFamily="18" charset="0"/>
                </a:endParaRPr>
              </a:p>
              <a:p>
                <a:r>
                  <a:rPr lang="de-DE" sz="2400" b="0" dirty="0" err="1">
                    <a:latin typeface="Cambria Math" panose="02040503050406030204" pitchFamily="18" charset="0"/>
                  </a:rPr>
                  <a:t>Which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in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the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amplitude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-and-phase form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results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in a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measured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wave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,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see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[3]: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DE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" y="1685790"/>
                <a:ext cx="10693056" cy="2595698"/>
              </a:xfrm>
              <a:prstGeom prst="rect">
                <a:avLst/>
              </a:prstGeom>
              <a:blipFill>
                <a:blip r:embed="rId2"/>
                <a:stretch>
                  <a:fillRect l="-855" t="-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9D4BD589-3E45-4E73-AD0A-C032EE2BD1CF}"/>
              </a:ext>
            </a:extLst>
          </p:cNvPr>
          <p:cNvSpPr txBox="1"/>
          <p:nvPr/>
        </p:nvSpPr>
        <p:spPr>
          <a:xfrm>
            <a:off x="1795464" y="4664378"/>
            <a:ext cx="3819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Cambria Math" panose="02040503050406030204" pitchFamily="18" charset="0"/>
                <a:ea typeface="+mj-ea"/>
                <a:cs typeface="+mj-cs"/>
              </a:rPr>
              <a:t>Quantity we want to measure for information on planetary orbital period and mass (lower bound)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50A5A1-69A3-4EAC-ADD8-05B3BA0D0E58}"/>
              </a:ext>
            </a:extLst>
          </p:cNvPr>
          <p:cNvSpPr txBox="1"/>
          <p:nvPr/>
        </p:nvSpPr>
        <p:spPr>
          <a:xfrm>
            <a:off x="4419350" y="5738440"/>
            <a:ext cx="3819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+mj-ea"/>
                <a:cs typeface="+mj-cs"/>
              </a:rPr>
              <a:t>Polarization phase induced by rotation of detector </a:t>
            </a:r>
            <a:r>
              <a:rPr lang="en-GB" sz="2000" dirty="0" err="1">
                <a:solidFill>
                  <a:srgbClr val="00B050"/>
                </a:solidFill>
                <a:latin typeface="Cambria Math" panose="02040503050406030204" pitchFamily="18" charset="0"/>
                <a:ea typeface="+mj-ea"/>
                <a:cs typeface="+mj-cs"/>
              </a:rPr>
              <a:t>wrt</a:t>
            </a:r>
            <a:r>
              <a:rPr lang="en-GB" sz="2000" dirty="0">
                <a:solidFill>
                  <a:srgbClr val="00B050"/>
                </a:solidFill>
                <a:latin typeface="Cambria Math" panose="02040503050406030204" pitchFamily="18" charset="0"/>
                <a:ea typeface="+mj-ea"/>
                <a:cs typeface="+mj-cs"/>
              </a:rPr>
              <a:t>. Source (spin 2 graviton)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11AF9DC-FF52-4DB1-BD33-D74F753D9D49}"/>
              </a:ext>
            </a:extLst>
          </p:cNvPr>
          <p:cNvSpPr txBox="1"/>
          <p:nvPr/>
        </p:nvSpPr>
        <p:spPr>
          <a:xfrm>
            <a:off x="8043861" y="4710275"/>
            <a:ext cx="3819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Cambria Math" panose="02040503050406030204" pitchFamily="18" charset="0"/>
                <a:ea typeface="+mj-ea"/>
                <a:cs typeface="+mj-cs"/>
              </a:rPr>
              <a:t>Doppler phase induced by rotation around the sun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8CC039B-DBA5-4C05-B876-727815F5472F}"/>
              </a:ext>
            </a:extLst>
          </p:cNvPr>
          <p:cNvSpPr/>
          <p:nvPr/>
        </p:nvSpPr>
        <p:spPr>
          <a:xfrm>
            <a:off x="5191125" y="4186238"/>
            <a:ext cx="742950" cy="476250"/>
          </a:xfrm>
          <a:custGeom>
            <a:avLst/>
            <a:gdLst>
              <a:gd name="connsiteX0" fmla="*/ 0 w 742950"/>
              <a:gd name="connsiteY0" fmla="*/ 476250 h 476250"/>
              <a:gd name="connsiteX1" fmla="*/ 280988 w 742950"/>
              <a:gd name="connsiteY1" fmla="*/ 42862 h 476250"/>
              <a:gd name="connsiteX2" fmla="*/ 561975 w 742950"/>
              <a:gd name="connsiteY2" fmla="*/ 338137 h 476250"/>
              <a:gd name="connsiteX3" fmla="*/ 742950 w 74295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476250">
                <a:moveTo>
                  <a:pt x="0" y="476250"/>
                </a:moveTo>
                <a:cubicBezTo>
                  <a:pt x="93663" y="271065"/>
                  <a:pt x="187326" y="65881"/>
                  <a:pt x="280988" y="42862"/>
                </a:cubicBezTo>
                <a:cubicBezTo>
                  <a:pt x="374650" y="19843"/>
                  <a:pt x="484981" y="345281"/>
                  <a:pt x="561975" y="338137"/>
                </a:cubicBezTo>
                <a:cubicBezTo>
                  <a:pt x="638969" y="330993"/>
                  <a:pt x="690959" y="165496"/>
                  <a:pt x="742950" y="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2396247-21D5-4A3A-9F3C-3FDF0E486829}"/>
              </a:ext>
            </a:extLst>
          </p:cNvPr>
          <p:cNvSpPr/>
          <p:nvPr/>
        </p:nvSpPr>
        <p:spPr>
          <a:xfrm>
            <a:off x="6581775" y="4205288"/>
            <a:ext cx="884264" cy="1509712"/>
          </a:xfrm>
          <a:custGeom>
            <a:avLst/>
            <a:gdLst>
              <a:gd name="connsiteX0" fmla="*/ 0 w 884264"/>
              <a:gd name="connsiteY0" fmla="*/ 1509712 h 1509712"/>
              <a:gd name="connsiteX1" fmla="*/ 752475 w 884264"/>
              <a:gd name="connsiteY1" fmla="*/ 1119187 h 1509712"/>
              <a:gd name="connsiteX2" fmla="*/ 876300 w 884264"/>
              <a:gd name="connsiteY2" fmla="*/ 0 h 15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264" h="1509712">
                <a:moveTo>
                  <a:pt x="0" y="1509712"/>
                </a:moveTo>
                <a:cubicBezTo>
                  <a:pt x="303212" y="1440259"/>
                  <a:pt x="606425" y="1370806"/>
                  <a:pt x="752475" y="1119187"/>
                </a:cubicBezTo>
                <a:cubicBezTo>
                  <a:pt x="898525" y="867568"/>
                  <a:pt x="892175" y="374650"/>
                  <a:pt x="876300" y="0"/>
                </a:cubicBezTo>
              </a:path>
            </a:pathLst>
          </a:custGeom>
          <a:noFill/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5282C63-3EE1-4A54-8E31-A2FE514E7406}"/>
              </a:ext>
            </a:extLst>
          </p:cNvPr>
          <p:cNvSpPr/>
          <p:nvPr/>
        </p:nvSpPr>
        <p:spPr>
          <a:xfrm>
            <a:off x="8820150" y="4157663"/>
            <a:ext cx="995363" cy="595312"/>
          </a:xfrm>
          <a:custGeom>
            <a:avLst/>
            <a:gdLst>
              <a:gd name="connsiteX0" fmla="*/ 995363 w 995363"/>
              <a:gd name="connsiteY0" fmla="*/ 595312 h 595312"/>
              <a:gd name="connsiteX1" fmla="*/ 552450 w 995363"/>
              <a:gd name="connsiteY1" fmla="*/ 195262 h 595312"/>
              <a:gd name="connsiteX2" fmla="*/ 204788 w 995363"/>
              <a:gd name="connsiteY2" fmla="*/ 452437 h 595312"/>
              <a:gd name="connsiteX3" fmla="*/ 0 w 995363"/>
              <a:gd name="connsiteY3" fmla="*/ 0 h 5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63" h="595312">
                <a:moveTo>
                  <a:pt x="995363" y="595312"/>
                </a:moveTo>
                <a:cubicBezTo>
                  <a:pt x="839787" y="407193"/>
                  <a:pt x="684212" y="219074"/>
                  <a:pt x="552450" y="195262"/>
                </a:cubicBezTo>
                <a:cubicBezTo>
                  <a:pt x="420688" y="171450"/>
                  <a:pt x="296863" y="484981"/>
                  <a:pt x="204788" y="452437"/>
                </a:cubicBezTo>
                <a:cubicBezTo>
                  <a:pt x="112713" y="419893"/>
                  <a:pt x="56356" y="209946"/>
                  <a:pt x="0" y="0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AADAD2-B4C9-4F20-84A7-DBCA862A603F}"/>
              </a:ext>
            </a:extLst>
          </p:cNvPr>
          <p:cNvSpPr txBox="1"/>
          <p:nvPr/>
        </p:nvSpPr>
        <p:spPr>
          <a:xfrm>
            <a:off x="275974" y="5680041"/>
            <a:ext cx="3176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  <a:latin typeface="Cambria Math" panose="02040503050406030204" pitchFamily="18" charset="0"/>
                <a:ea typeface="+mj-ea"/>
                <a:cs typeface="+mj-cs"/>
              </a:rPr>
              <a:t>Different polarization basis especially for LISA setup (equilateral triangle)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F8652429-C20D-4D6B-94C3-EFCAE0E83395}"/>
              </a:ext>
            </a:extLst>
          </p:cNvPr>
          <p:cNvSpPr/>
          <p:nvPr/>
        </p:nvSpPr>
        <p:spPr>
          <a:xfrm>
            <a:off x="1174289" y="4133850"/>
            <a:ext cx="3243827" cy="1514475"/>
          </a:xfrm>
          <a:custGeom>
            <a:avLst/>
            <a:gdLst>
              <a:gd name="connsiteX0" fmla="*/ 2049 w 3243827"/>
              <a:gd name="connsiteY0" fmla="*/ 1514475 h 1514475"/>
              <a:gd name="connsiteX1" fmla="*/ 454486 w 3243827"/>
              <a:gd name="connsiteY1" fmla="*/ 280988 h 1514475"/>
              <a:gd name="connsiteX2" fmla="*/ 2811924 w 3243827"/>
              <a:gd name="connsiteY2" fmla="*/ 395288 h 1514475"/>
              <a:gd name="connsiteX3" fmla="*/ 3235786 w 3243827"/>
              <a:gd name="connsiteY3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827" h="1514475">
                <a:moveTo>
                  <a:pt x="2049" y="1514475"/>
                </a:moveTo>
                <a:cubicBezTo>
                  <a:pt x="-5889" y="990997"/>
                  <a:pt x="-13827" y="467519"/>
                  <a:pt x="454486" y="280988"/>
                </a:cubicBezTo>
                <a:cubicBezTo>
                  <a:pt x="922799" y="94457"/>
                  <a:pt x="2348374" y="442119"/>
                  <a:pt x="2811924" y="395288"/>
                </a:cubicBezTo>
                <a:cubicBezTo>
                  <a:pt x="3275474" y="348457"/>
                  <a:pt x="3255630" y="174228"/>
                  <a:pt x="3235786" y="0"/>
                </a:cubicBezTo>
              </a:path>
            </a:pathLst>
          </a:custGeom>
          <a:noFill/>
          <a:ln w="317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EDE86-CC04-4464-AFAC-6BFC65266E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268951"/>
            <a:ext cx="3276108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868F5E9-0D9D-438E-AF71-1CAF30B5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05" y="3308703"/>
            <a:ext cx="4710034" cy="3425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ierstadt" panose="020B0504020202020204" pitchFamily="34" charset="0"/>
              </a:rPr>
              <a:t>From emission to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19" y="1685789"/>
                <a:ext cx="10693056" cy="4762635"/>
              </a:xfrm>
              <a:prstGeom prst="rect">
                <a:avLst/>
              </a:prstGeom>
            </p:spPr>
            <p:txBody>
              <a:bodyPr anchor="t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DE" sz="2400" b="0" dirty="0">
                    <a:latin typeface="Cambria Math" panose="02040503050406030204" pitchFamily="18" charset="0"/>
                  </a:rPr>
                  <a:t>From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this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we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get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via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the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one-sided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spectral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density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noise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 (stationary and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gaussian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noise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)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the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i="1" dirty="0" err="1">
                    <a:latin typeface="Cambria Math" panose="02040503050406030204" pitchFamily="18" charset="0"/>
                  </a:rPr>
                  <a:t>matched</a:t>
                </a:r>
                <a:r>
                  <a:rPr lang="de-DE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i="1" dirty="0" err="1">
                    <a:latin typeface="Cambria Math" panose="02040503050406030204" pitchFamily="18" charset="0"/>
                  </a:rPr>
                  <a:t>filtering</a:t>
                </a:r>
                <a:r>
                  <a:rPr lang="de-DE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i="1" dirty="0" err="1">
                    <a:latin typeface="Cambria Math" panose="02040503050406030204" pitchFamily="18" charset="0"/>
                  </a:rPr>
                  <a:t>approach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de-DE" sz="2400" b="0" dirty="0">
                  <a:latin typeface="Cambria Math" panose="02040503050406030204" pitchFamily="18" charset="0"/>
                </a:endParaRPr>
              </a:p>
              <a:p>
                <a:endParaRPr lang="de-DE" sz="2400" b="0" dirty="0">
                  <a:latin typeface="Cambria Math" panose="02040503050406030204" pitchFamily="18" charset="0"/>
                </a:endParaRPr>
              </a:p>
              <a:p>
                <a:r>
                  <a:rPr lang="de-DE" sz="2400" b="0" dirty="0">
                    <a:latin typeface="Cambria Math" panose="02040503050406030204" pitchFamily="18" charset="0"/>
                  </a:rPr>
                  <a:t>Parameter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estimation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from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signal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(via Fisher </a:t>
                </a:r>
              </a:p>
              <a:p>
                <a:r>
                  <a:rPr lang="de-DE" sz="2400" b="0" dirty="0">
                    <a:latin typeface="Cambria Math" panose="02040503050406030204" pitchFamily="18" charset="0"/>
                  </a:rPr>
                  <a:t>Information,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see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[3])!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For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signal</a:t>
                </a:r>
                <a:r>
                  <a:rPr lang="de-DE" sz="2400" dirty="0">
                    <a:latin typeface="Cambria Math" panose="02040503050406030204" pitchFamily="18" charset="0"/>
                  </a:rPr>
                  <a:t>-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to</a:t>
                </a:r>
                <a:r>
                  <a:rPr lang="de-DE" sz="2400" dirty="0">
                    <a:latin typeface="Cambria Math" panose="02040503050406030204" pitchFamily="18" charset="0"/>
                  </a:rPr>
                  <a:t>-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noise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&gt; 7 and </a:t>
                </a:r>
              </a:p>
              <a:p>
                <a:r>
                  <a:rPr lang="de-DE" sz="2400" b="0" dirty="0">
                    <a:latin typeface="Cambria Math" panose="02040503050406030204" pitchFamily="18" charset="0"/>
                  </a:rPr>
                  <a:t>relative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uncertainties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less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than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30% on P, K </a:t>
                </a:r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detection</a:t>
                </a:r>
              </a:p>
              <a:p>
                <a:endParaRPr lang="de-DE" sz="2400" dirty="0">
                  <a:latin typeface="Cambria Math" panose="02040503050406030204" pitchFamily="18" charset="0"/>
                </a:endParaRPr>
              </a:p>
              <a:p>
                <a:r>
                  <a:rPr lang="de-DE" sz="2400" dirty="0" err="1">
                    <a:latin typeface="Cambria Math" panose="02040503050406030204" pitchFamily="18" charset="0"/>
                  </a:rPr>
                  <a:t>Estimation</a:t>
                </a:r>
                <a:r>
                  <a:rPr lang="de-DE" sz="2400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GB" sz="2400" b="0" dirty="0">
                    <a:latin typeface="Cambria Math" panose="02040503050406030204" pitchFamily="18" charset="0"/>
                  </a:rPr>
                  <a:t>3 to 83 (14 to 2218) detections of CBPs (BDs), </a:t>
                </a:r>
              </a:p>
              <a:p>
                <a:r>
                  <a:rPr lang="en-GB" sz="2400" b="0" dirty="0">
                    <a:latin typeface="Cambria Math" panose="02040503050406030204" pitchFamily="18" charset="0"/>
                  </a:rPr>
                  <a:t>Observed over 4 (8) year LISA mission [2]</a:t>
                </a:r>
              </a:p>
              <a:p>
                <a:r>
                  <a:rPr lang="de-DE" sz="2400" b="0" dirty="0">
                    <a:latin typeface="Cambria Math" panose="02040503050406030204" pitchFamily="18" charset="0"/>
                  </a:rPr>
                  <a:t>Dependance on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probability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for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such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objects</a:t>
                </a:r>
                <a:endParaRPr lang="de-DE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" y="1685789"/>
                <a:ext cx="10693056" cy="4762635"/>
              </a:xfrm>
              <a:prstGeom prst="rect">
                <a:avLst/>
              </a:prstGeom>
              <a:blipFill>
                <a:blip r:embed="rId3"/>
                <a:stretch>
                  <a:fillRect l="-741" t="-23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1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ierstadt" panose="020B0504020202020204" pitchFamily="34" charset="0"/>
              </a:rPr>
              <a:t>Why is this interesting?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19" y="1685790"/>
                <a:ext cx="10493031" cy="461976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2400" b="0" dirty="0">
                    <a:latin typeface="Cambria Math" panose="02040503050406030204" pitchFamily="18" charset="0"/>
                  </a:rPr>
                  <a:t>1) ~93% of stars end as WDs: </a:t>
                </a:r>
                <a:r>
                  <a:rPr lang="en-GB" sz="2400" strike="sngStrike" dirty="0">
                    <a:latin typeface="Cambria Math" panose="02040503050406030204" pitchFamily="18" charset="0"/>
                  </a:rPr>
                  <a:t>Yet no exoplanets around WDs found!</a:t>
                </a:r>
                <a:r>
                  <a:rPr lang="en-GB" sz="2400" dirty="0">
                    <a:latin typeface="Cambria Math" panose="02040503050406030204" pitchFamily="18" charset="0"/>
                  </a:rPr>
                  <a:t> Only one exoplanet around WD found (Vanderburg, Rappaport, 2020)</a:t>
                </a:r>
                <a:endParaRPr lang="en-GB" sz="2400" strike="sngStrike" dirty="0">
                  <a:latin typeface="Cambria Math" panose="02040503050406030204" pitchFamily="18" charset="0"/>
                </a:endParaRP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Question: Are WDs just to small and faint for detection of exoplanets or is it simply that planets can‘t survive the red giant phase?</a:t>
                </a: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2) Roughly 25’000 DWDs assumed to be resolved by LISA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</a:rPr>
                  <a:t> exoplanet detection probable</a:t>
                </a:r>
              </a:p>
              <a:p>
                <a:endParaRPr lang="en-GB" sz="2400" b="0" dirty="0">
                  <a:latin typeface="Cambria Math" panose="02040503050406030204" pitchFamily="18" charset="0"/>
                </a:endParaRP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3) Bounds on planetary evolution and migration in extreme conditions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</a:rPr>
                  <a:t> 2</a:t>
                </a:r>
                <a:r>
                  <a:rPr lang="en-GB" sz="2400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GB" sz="2400" dirty="0">
                    <a:latin typeface="Cambria Math" panose="02040503050406030204" pitchFamily="18" charset="0"/>
                  </a:rPr>
                  <a:t> or 3</a:t>
                </a:r>
                <a:r>
                  <a:rPr lang="en-GB" sz="2400" baseline="30000" dirty="0">
                    <a:latin typeface="Cambria Math" panose="02040503050406030204" pitchFamily="18" charset="0"/>
                  </a:rPr>
                  <a:t>rd</a:t>
                </a:r>
                <a:r>
                  <a:rPr lang="en-GB" sz="2400" dirty="0">
                    <a:latin typeface="Cambria Math" panose="02040503050406030204" pitchFamily="18" charset="0"/>
                  </a:rPr>
                  <a:t> generation of planets from accretion disk after giant phase of star?</a:t>
                </a:r>
              </a:p>
              <a:p>
                <a:endParaRPr lang="en-GB" sz="2400" b="0" dirty="0">
                  <a:latin typeface="Cambria Math" panose="02040503050406030204" pitchFamily="18" charset="0"/>
                </a:endParaRP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4) </a:t>
                </a:r>
                <a:r>
                  <a:rPr lang="en-GB" sz="2400" strike="sngStrike" dirty="0">
                    <a:latin typeface="Cambria Math" panose="02040503050406030204" pitchFamily="18" charset="0"/>
                  </a:rPr>
                  <a:t>Potentially first detection of extragalactic exoplanet</a:t>
                </a:r>
                <a:r>
                  <a:rPr lang="en-GB" sz="2400" dirty="0">
                    <a:latin typeface="Cambria Math" panose="02040503050406030204" pitchFamily="18" charset="0"/>
                  </a:rPr>
                  <a:t> (Di Stefano, 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Berndtsson</a:t>
                </a:r>
                <a:r>
                  <a:rPr lang="en-GB" sz="2400" dirty="0">
                    <a:latin typeface="Cambria Math" panose="02040503050406030204" pitchFamily="18" charset="0"/>
                  </a:rPr>
                  <a:t>, Urquhart </a:t>
                </a:r>
                <a:r>
                  <a:rPr lang="en-GB" sz="2400" i="1" dirty="0">
                    <a:latin typeface="Cambria Math" panose="02040503050406030204" pitchFamily="18" charset="0"/>
                  </a:rPr>
                  <a:t>et al.</a:t>
                </a:r>
                <a:r>
                  <a:rPr lang="en-GB" sz="2400" dirty="0">
                    <a:latin typeface="Cambria Math" panose="02040503050406030204" pitchFamily="18" charset="0"/>
                  </a:rPr>
                  <a:t> 2021, published last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monday</a:t>
                </a:r>
                <a:r>
                  <a:rPr lang="en-GB" sz="2400" dirty="0">
                    <a:latin typeface="Cambria Math" panose="02040503050406030204" pitchFamily="18" charset="0"/>
                  </a:rPr>
                  <a:t>)</a:t>
                </a:r>
                <a:endParaRPr lang="en-GB" sz="2400" b="0" dirty="0">
                  <a:latin typeface="Cambria Math" panose="02040503050406030204" pitchFamily="18" charset="0"/>
                </a:endParaRPr>
              </a:p>
              <a:p>
                <a:endParaRPr lang="en-GB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" y="1685790"/>
                <a:ext cx="10493031" cy="4619760"/>
              </a:xfrm>
              <a:prstGeom prst="rect">
                <a:avLst/>
              </a:prstGeom>
              <a:blipFill>
                <a:blip r:embed="rId2"/>
                <a:stretch>
                  <a:fillRect l="-872" t="-1849" r="-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9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64F2ACA-9536-49DB-AC4F-0DEAA297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510" y="2771959"/>
            <a:ext cx="5608515" cy="39952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ierstadt" panose="020B0504020202020204" pitchFamily="34" charset="0"/>
              </a:rPr>
              <a:t>General assumptions for detection/parameter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19" y="1685790"/>
                <a:ext cx="10531131" cy="461976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b="0" dirty="0">
                    <a:latin typeface="Cambria Math" panose="02040503050406030204" pitchFamily="18" charset="0"/>
                  </a:rPr>
                  <a:t>Resolution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individual DWD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systems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(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from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confusion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noise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 Need long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mission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lifetime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: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Discrete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Fourier Transform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sorts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monochromatic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signals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into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frequency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bins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𝐺𝑊</m:t>
                        </m:r>
                      </m:sub>
                    </m:sSub>
                  </m:oMath>
                </a14:m>
                <a:endParaRPr lang="de-DE" sz="2400" b="0" dirty="0">
                  <a:latin typeface="Cambria Math" panose="02040503050406030204" pitchFamily="18" charset="0"/>
                </a:endParaRPr>
              </a:p>
              <a:p>
                <a:endParaRPr lang="de-DE" sz="2400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b="0" dirty="0" err="1">
                    <a:latin typeface="Cambria Math" panose="02040503050406030204" pitchFamily="18" charset="0"/>
                  </a:rPr>
                  <a:t>Less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uncertainty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for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planet orbital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period</a:t>
                </a:r>
                <a:br>
                  <a:rPr lang="de-DE" sz="2400" dirty="0">
                    <a:latin typeface="Cambria Math" panose="02040503050406030204" pitchFamily="18" charset="0"/>
                  </a:rPr>
                </a:br>
                <a:r>
                  <a:rPr lang="de-DE" sz="2400" dirty="0" err="1">
                    <a:latin typeface="Cambria Math" panose="02040503050406030204" pitchFamily="18" charset="0"/>
                  </a:rPr>
                  <a:t>comparable</a:t>
                </a:r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to</a:t>
                </a:r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life</a:t>
                </a:r>
                <a:r>
                  <a:rPr lang="de-DE" sz="2400" dirty="0">
                    <a:latin typeface="Cambria Math" panose="02040503050406030204" pitchFamily="18" charset="0"/>
                  </a:rPr>
                  <a:t>-time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 and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distinct</a:t>
                </a:r>
                <a:br>
                  <a:rPr lang="de-DE" sz="2400" dirty="0">
                    <a:latin typeface="Cambria Math" panose="02040503050406030204" pitchFamily="18" charset="0"/>
                  </a:rPr>
                </a:br>
                <a:r>
                  <a:rPr lang="de-DE" sz="2400" dirty="0" err="1">
                    <a:latin typeface="Cambria Math" panose="02040503050406030204" pitchFamily="18" charset="0"/>
                  </a:rPr>
                  <a:t>from</a:t>
                </a:r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LISA‘s</a:t>
                </a:r>
                <a:r>
                  <a:rPr lang="de-DE" sz="2400" dirty="0">
                    <a:latin typeface="Cambria Math" panose="02040503050406030204" pitchFamily="18" charset="0"/>
                  </a:rPr>
                  <a:t> orbital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period</a:t>
                </a:r>
                <a:r>
                  <a:rPr lang="de-DE" sz="2400" dirty="0">
                    <a:latin typeface="Cambria Math" panose="02040503050406030204" pitchFamily="18" charset="0"/>
                  </a:rPr>
                  <a:t> 1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yr</a:t>
                </a:r>
                <a:endParaRPr lang="de-DE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b="0" dirty="0" err="1">
                    <a:latin typeface="Cambria Math" panose="02040503050406030204" pitchFamily="18" charset="0"/>
                  </a:rPr>
                  <a:t>Newtonian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validity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type m:val="skw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endParaRPr lang="de-DE" sz="2400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b="0" dirty="0" err="1">
                    <a:latin typeface="Cambria Math" panose="02040503050406030204" pitchFamily="18" charset="0"/>
                  </a:rPr>
                  <a:t>Only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one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exoplanet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dominating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the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radial </a:t>
                </a:r>
                <a:br>
                  <a:rPr lang="de-DE" sz="2400" b="0" dirty="0">
                    <a:latin typeface="Cambria Math" panose="02040503050406030204" pitchFamily="18" charset="0"/>
                  </a:rPr>
                </a:br>
                <a:r>
                  <a:rPr lang="de-DE" sz="2400" dirty="0" err="1">
                    <a:latin typeface="Cambria Math" panose="02040503050406030204" pitchFamily="18" charset="0"/>
                  </a:rPr>
                  <a:t>motion</a:t>
                </a:r>
                <a:endParaRPr lang="de-DE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" y="1685790"/>
                <a:ext cx="10531131" cy="4619760"/>
              </a:xfrm>
              <a:prstGeom prst="rect">
                <a:avLst/>
              </a:prstGeom>
              <a:blipFill>
                <a:blip r:embed="rId3"/>
                <a:stretch>
                  <a:fillRect l="-752" t="-1849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1474A87-3D32-40D1-B1CE-C3E78F5109D3}"/>
              </a:ext>
            </a:extLst>
          </p:cNvPr>
          <p:cNvSpPr/>
          <p:nvPr/>
        </p:nvSpPr>
        <p:spPr>
          <a:xfrm rot="799775">
            <a:off x="5187423" y="4429896"/>
            <a:ext cx="4282751" cy="588760"/>
          </a:xfrm>
          <a:custGeom>
            <a:avLst/>
            <a:gdLst>
              <a:gd name="connsiteX0" fmla="*/ 0 w 4282751"/>
              <a:gd name="connsiteY0" fmla="*/ 74645 h 588760"/>
              <a:gd name="connsiteX1" fmla="*/ 3088432 w 4282751"/>
              <a:gd name="connsiteY1" fmla="*/ 587828 h 588760"/>
              <a:gd name="connsiteX2" fmla="*/ 2696547 w 4282751"/>
              <a:gd name="connsiteY2" fmla="*/ 195943 h 588760"/>
              <a:gd name="connsiteX3" fmla="*/ 4282751 w 4282751"/>
              <a:gd name="connsiteY3" fmla="*/ 0 h 5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2751" h="588760">
                <a:moveTo>
                  <a:pt x="0" y="74645"/>
                </a:moveTo>
                <a:cubicBezTo>
                  <a:pt x="1319504" y="321128"/>
                  <a:pt x="2639008" y="567612"/>
                  <a:pt x="3088432" y="587828"/>
                </a:cubicBezTo>
                <a:cubicBezTo>
                  <a:pt x="3537856" y="608044"/>
                  <a:pt x="2497494" y="293914"/>
                  <a:pt x="2696547" y="195943"/>
                </a:cubicBezTo>
                <a:cubicBezTo>
                  <a:pt x="2895600" y="97972"/>
                  <a:pt x="3589175" y="48986"/>
                  <a:pt x="4282751" y="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0443CE0-60FA-4D10-A9B7-104F20B6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15" y="1988949"/>
            <a:ext cx="4204035" cy="42373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F0B32F-856A-4FB4-BDF2-E774749B6D66}"/>
              </a:ext>
            </a:extLst>
          </p:cNvPr>
          <p:cNvSpPr txBox="1">
            <a:spLocks/>
          </p:cNvSpPr>
          <p:nvPr/>
        </p:nvSpPr>
        <p:spPr>
          <a:xfrm>
            <a:off x="411480" y="314657"/>
            <a:ext cx="11369040" cy="8378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solidFill>
                <a:srgbClr val="FFFFFF"/>
              </a:solidFill>
              <a:latin typeface="Bierstadt" panose="020B05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D7FCB09-6AA1-448F-ADB8-7F0A47A0CDC3}"/>
              </a:ext>
            </a:extLst>
          </p:cNvPr>
          <p:cNvSpPr txBox="1">
            <a:spLocks/>
          </p:cNvSpPr>
          <p:nvPr/>
        </p:nvSpPr>
        <p:spPr>
          <a:xfrm>
            <a:off x="536920" y="462294"/>
            <a:ext cx="11243600" cy="113248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ierstadt" panose="020B0504020202020204" pitchFamily="34" charset="0"/>
              </a:rPr>
              <a:t>General assumptions for detection/parameter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19" y="1685790"/>
                <a:ext cx="10531131" cy="461976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b="0" dirty="0">
                    <a:latin typeface="Cambria Math" panose="02040503050406030204" pitchFamily="18" charset="0"/>
                  </a:rPr>
                  <a:t>Bias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towards</a:t>
                </a:r>
                <a:r>
                  <a:rPr lang="de-DE" sz="2400" dirty="0">
                    <a:latin typeface="Cambria Math" panose="02040503050406030204" pitchFamily="18" charset="0"/>
                  </a:rPr>
                  <a:t>: high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~10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mHz</m:t>
                    </m:r>
                  </m:oMath>
                </a14:m>
                <a:r>
                  <a:rPr lang="de-DE" sz="2400" b="0" dirty="0">
                    <a:latin typeface="Cambria Math" panose="02040503050406030204" pitchFamily="18" charset="0"/>
                  </a:rPr>
                  <a:t> and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face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on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binaries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(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highest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GW power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output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) in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Local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Group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b="0" dirty="0" err="1">
                    <a:latin typeface="Cambria Math" panose="02040503050406030204" pitchFamily="18" charset="0"/>
                  </a:rPr>
                  <a:t>Stability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criterion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for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three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-body </a:t>
                </a:r>
                <a:r>
                  <a:rPr lang="de-DE" sz="2400" b="0" dirty="0" err="1">
                    <a:latin typeface="Cambria Math" panose="02040503050406030204" pitchFamily="18" charset="0"/>
                  </a:rPr>
                  <a:t>system</a:t>
                </a:r>
                <a:r>
                  <a:rPr lang="de-DE" sz="2400" b="0" dirty="0">
                    <a:latin typeface="Cambria Math" panose="02040503050406030204" pitchFamily="18" charset="0"/>
                  </a:rPr>
                  <a:t>: </a:t>
                </a:r>
                <a:br>
                  <a:rPr lang="de-DE" sz="2400" i="1" dirty="0">
                    <a:latin typeface="Cambria Math" panose="02040503050406030204" pitchFamily="18" charset="0"/>
                  </a:rPr>
                </a:br>
                <a:r>
                  <a:rPr lang="de-DE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≳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4.5 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de-DE" sz="2400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Cambria Math" panose="02040503050406030204" pitchFamily="18" charset="0"/>
                  </a:rPr>
                  <a:t>Far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away</a:t>
                </a:r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from</a:t>
                </a:r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inspiral</a:t>
                </a:r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phase</a:t>
                </a:r>
                <a:r>
                  <a:rPr lang="de-DE" sz="2400" dirty="0">
                    <a:latin typeface="Cambria Math" panose="02040503050406030204" pitchFamily="18" charset="0"/>
                  </a:rPr>
                  <a:t>: </a:t>
                </a:r>
                <a:br>
                  <a:rPr lang="de-DE" sz="2400" dirty="0">
                    <a:latin typeface="Cambria Math" panose="02040503050406030204" pitchFamily="18" charset="0"/>
                  </a:rPr>
                </a:br>
                <a:r>
                  <a:rPr lang="de-DE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 </m:t>
                    </m:r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Gyr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hr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≫3300 </m:t>
                    </m:r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yr</m:t>
                    </m:r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000" dirty="0">
                    <a:latin typeface="Cambria Math" panose="02040503050406030204" pitchFamily="18" charset="0"/>
                  </a:rPr>
                  <a:t>[2]</a:t>
                </a:r>
                <a:br>
                  <a:rPr lang="de-DE" sz="2000" dirty="0">
                    <a:latin typeface="Cambria Math" panose="02040503050406030204" pitchFamily="18" charset="0"/>
                  </a:rPr>
                </a:br>
                <a:r>
                  <a:rPr lang="de-DE" sz="2400" dirty="0" err="1">
                    <a:latin typeface="Cambria Math" panose="02040503050406030204" pitchFamily="18" charset="0"/>
                  </a:rPr>
                  <a:t>for</a:t>
                </a:r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latin typeface="Cambria Math" panose="02040503050406030204" pitchFamily="18" charset="0"/>
                  </a:rPr>
                  <a:t>detectable</a:t>
                </a:r>
                <a:r>
                  <a:rPr lang="de-DE" sz="2400" dirty="0">
                    <a:latin typeface="Cambria Math" panose="02040503050406030204" pitchFamily="18" charset="0"/>
                  </a:rPr>
                  <a:t> DWDs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el 1">
                <a:extLst>
                  <a:ext uri="{FF2B5EF4-FFF2-40B4-BE49-F238E27FC236}">
                    <a16:creationId xmlns:a16="http://schemas.microsoft.com/office/drawing/2014/main" id="{C3DB2BB1-0812-4739-BEDF-91A7F01A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" y="1685790"/>
                <a:ext cx="10531131" cy="4619760"/>
              </a:xfrm>
              <a:prstGeom prst="rect">
                <a:avLst/>
              </a:prstGeom>
              <a:blipFill>
                <a:blip r:embed="rId3"/>
                <a:stretch>
                  <a:fillRect l="-752" t="-1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5CC372BA-A803-4312-BAC3-72F313A6A1E7}"/>
              </a:ext>
            </a:extLst>
          </p:cNvPr>
          <p:cNvSpPr txBox="1"/>
          <p:nvPr/>
        </p:nvSpPr>
        <p:spPr>
          <a:xfrm>
            <a:off x="8424614" y="6470139"/>
            <a:ext cx="247099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dirty="0">
                <a:solidFill>
                  <a:srgbClr val="FFFFFF"/>
                </a:solidFill>
                <a:latin typeface="Cambria Math" panose="02040503050406030204" pitchFamily="18" charset="0"/>
                <a:ea typeface="+mj-ea"/>
                <a:cs typeface="+mj-cs"/>
              </a:rPr>
              <a:t>Diagram from lecture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182273B-6BEE-4EC2-91E8-04C8911A64B6}"/>
              </a:ext>
            </a:extLst>
          </p:cNvPr>
          <p:cNvSpPr txBox="1"/>
          <p:nvPr/>
        </p:nvSpPr>
        <p:spPr>
          <a:xfrm>
            <a:off x="6864015" y="6182739"/>
            <a:ext cx="4505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+mj-ea"/>
                <a:cs typeface="+mj-cs"/>
              </a:rPr>
              <a:t>Mock data [2] of detected exoplanets for optimistic case</a:t>
            </a:r>
          </a:p>
        </p:txBody>
      </p:sp>
    </p:spTree>
    <p:extLst>
      <p:ext uri="{BB962C8B-B14F-4D97-AF65-F5344CB8AC3E}">
        <p14:creationId xmlns:p14="http://schemas.microsoft.com/office/powerpoint/2010/main" val="1262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B6A0-EDCC-40B5-AC53-815987D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12C0D-26D4-41F0-8678-9B7FA02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[1]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 (2019). The gravitational-wave detection of exoplanets orbiting white dwarf binaries using LISA.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Nat Astron 3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 858–866. 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https://doi.org/10.1038/s41550-019-0807-y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[2]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Korol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V.,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&amp; Rossi, E.M. (2019). Circumbinary exoplanets and brown dwarfs with the Laser Interferometer Space Antenna.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Astronomy and Astrophysics, 632.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[3] Cutler, C. (1998). Angular resolution of the LISA gravitational wave detector.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Physical Review D, 57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7089-7102.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[4] Maggiore, M. (2008).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Gravitational Waves Volume 1: Theory and Experiments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.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2031106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751</Words>
  <Application>Microsoft Office PowerPoint</Application>
  <PresentationFormat>Breitbild</PresentationFormat>
  <Paragraphs>77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Bierstadt</vt:lpstr>
      <vt:lpstr>Calibri</vt:lpstr>
      <vt:lpstr>Cambria Math</vt:lpstr>
      <vt:lpstr>Century Schoolbook</vt:lpstr>
      <vt:lpstr>Wingdings 2</vt:lpstr>
      <vt:lpstr>Aussicht</vt:lpstr>
      <vt:lpstr>Detecting Exoplanets via Gravitational Waves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Hanke</dc:creator>
  <cp:lastModifiedBy>Marcus Haberland</cp:lastModifiedBy>
  <cp:revision>17</cp:revision>
  <dcterms:created xsi:type="dcterms:W3CDTF">2021-05-19T16:16:40Z</dcterms:created>
  <dcterms:modified xsi:type="dcterms:W3CDTF">2021-11-03T10:37:14Z</dcterms:modified>
</cp:coreProperties>
</file>