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3" r:id="rId3"/>
    <p:sldId id="344" r:id="rId4"/>
    <p:sldId id="333" r:id="rId5"/>
    <p:sldId id="257" r:id="rId6"/>
    <p:sldId id="348" r:id="rId7"/>
    <p:sldId id="347" r:id="rId8"/>
    <p:sldId id="334" r:id="rId9"/>
    <p:sldId id="349" r:id="rId10"/>
    <p:sldId id="350" r:id="rId11"/>
    <p:sldId id="351" r:id="rId12"/>
    <p:sldId id="352" r:id="rId13"/>
    <p:sldId id="353" r:id="rId14"/>
    <p:sldId id="301" r:id="rId15"/>
    <p:sldId id="354" r:id="rId16"/>
    <p:sldId id="35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66"/>
    <a:srgbClr val="B3993C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24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5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4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52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8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mnrasl/slab025" TargetMode="External"/><Relationship Id="rId2" Type="http://schemas.openxmlformats.org/officeDocument/2006/relationships/hyperlink" Target="https://doi.org/10.1038/s41550-019-0807-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9" y="758952"/>
            <a:ext cx="5482004" cy="431421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Gravitational</a:t>
            </a:r>
            <a:r>
              <a:rPr lang="de-DE" dirty="0"/>
              <a:t> Waves</a:t>
            </a:r>
            <a:endParaRPr lang="en-GB" dirty="0"/>
          </a:p>
        </p:txBody>
      </p:sp>
      <p:pic>
        <p:nvPicPr>
          <p:cNvPr id="4" name="Picture 2" descr="Tumblr: Bild">
            <a:extLst>
              <a:ext uri="{FF2B5EF4-FFF2-40B4-BE49-F238E27FC236}">
                <a16:creationId xmlns:a16="http://schemas.microsoft.com/office/drawing/2014/main" id="{1CE5575A-845A-481A-9D90-EEE42DE5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8952"/>
            <a:ext cx="5853443" cy="3900489"/>
          </a:xfrm>
          <a:prstGeom prst="ellipse">
            <a:avLst/>
          </a:prstGeom>
          <a:ln>
            <a:noFill/>
          </a:ln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8C283FA-A16D-46AB-8F81-B375993D7F66}"/>
              </a:ext>
            </a:extLst>
          </p:cNvPr>
          <p:cNvSpPr txBox="1"/>
          <p:nvPr/>
        </p:nvSpPr>
        <p:spPr>
          <a:xfrm>
            <a:off x="9917724" y="640519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Marcus Haberland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0928EF1A-DC4A-47F6-BAC1-5AB666EBA115}"/>
              </a:ext>
            </a:extLst>
          </p:cNvPr>
          <p:cNvSpPr txBox="1">
            <a:spLocks/>
          </p:cNvSpPr>
          <p:nvPr/>
        </p:nvSpPr>
        <p:spPr>
          <a:xfrm>
            <a:off x="898350" y="5590119"/>
            <a:ext cx="4570701" cy="909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Fisher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(</a:t>
            </a:r>
            <a:r>
              <a:rPr lang="de-DE" dirty="0" err="1"/>
              <a:t>crosses</a:t>
            </a:r>
            <a:r>
              <a:rPr lang="de-DE" dirty="0"/>
              <a:t>) and (</a:t>
            </a:r>
            <a:r>
              <a:rPr lang="de-DE" dirty="0" err="1"/>
              <a:t>Tamanini</a:t>
            </a:r>
            <a:r>
              <a:rPr lang="de-DE" dirty="0"/>
              <a:t> &amp; </a:t>
            </a:r>
            <a:r>
              <a:rPr lang="de-DE" dirty="0" err="1"/>
              <a:t>Danielsky</a:t>
            </a:r>
            <a:r>
              <a:rPr lang="de-DE" dirty="0"/>
              <a:t> 2019, solid </a:t>
            </a:r>
            <a:r>
              <a:rPr lang="de-DE" dirty="0" err="1"/>
              <a:t>lines</a:t>
            </a:r>
            <a:r>
              <a:rPr lang="de-DE" dirty="0"/>
              <a:t>).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was limited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power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3C7204-68E8-4BA4-9F88-BC7A1D1D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9CBBF6-F5C1-4DA0-B4A0-C1266410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" y="1890985"/>
            <a:ext cx="5468919" cy="36916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08D1477-6B84-4E5C-9E67-7AFA1021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41" y="1890985"/>
            <a:ext cx="5586530" cy="3691685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E845D6CF-CE85-4D69-ADA8-D17066C81348}"/>
              </a:ext>
            </a:extLst>
          </p:cNvPr>
          <p:cNvSpPr/>
          <p:nvPr/>
        </p:nvSpPr>
        <p:spPr>
          <a:xfrm>
            <a:off x="3375513" y="4573466"/>
            <a:ext cx="6445494" cy="1288585"/>
          </a:xfrm>
          <a:custGeom>
            <a:avLst/>
            <a:gdLst>
              <a:gd name="connsiteX0" fmla="*/ 0 w 6724650"/>
              <a:gd name="connsiteY0" fmla="*/ 171450 h 1288585"/>
              <a:gd name="connsiteX1" fmla="*/ 1895475 w 6724650"/>
              <a:gd name="connsiteY1" fmla="*/ 1276350 h 1288585"/>
              <a:gd name="connsiteX2" fmla="*/ 3895725 w 6724650"/>
              <a:gd name="connsiteY2" fmla="*/ 781050 h 1288585"/>
              <a:gd name="connsiteX3" fmla="*/ 4838700 w 6724650"/>
              <a:gd name="connsiteY3" fmla="*/ 1076325 h 1288585"/>
              <a:gd name="connsiteX4" fmla="*/ 6724650 w 6724650"/>
              <a:gd name="connsiteY4" fmla="*/ 0 h 128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650" h="1288585">
                <a:moveTo>
                  <a:pt x="0" y="171450"/>
                </a:moveTo>
                <a:cubicBezTo>
                  <a:pt x="623094" y="673100"/>
                  <a:pt x="1246188" y="1174750"/>
                  <a:pt x="1895475" y="1276350"/>
                </a:cubicBezTo>
                <a:cubicBezTo>
                  <a:pt x="2544763" y="1377950"/>
                  <a:pt x="3405188" y="814387"/>
                  <a:pt x="3895725" y="781050"/>
                </a:cubicBezTo>
                <a:cubicBezTo>
                  <a:pt x="4386262" y="747713"/>
                  <a:pt x="4367213" y="1206500"/>
                  <a:pt x="4838700" y="1076325"/>
                </a:cubicBezTo>
                <a:cubicBezTo>
                  <a:pt x="5310188" y="946150"/>
                  <a:pt x="6017419" y="473075"/>
                  <a:pt x="672465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B7FDF0BF-1BAC-4AAE-AED1-5A2D767232DF}"/>
              </a:ext>
            </a:extLst>
          </p:cNvPr>
          <p:cNvSpPr txBox="1">
            <a:spLocks/>
          </p:cNvSpPr>
          <p:nvPr/>
        </p:nvSpPr>
        <p:spPr>
          <a:xfrm>
            <a:off x="6660410" y="5707404"/>
            <a:ext cx="4351956" cy="859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Addition </a:t>
            </a:r>
            <a:r>
              <a:rPr lang="de-DE" dirty="0" err="1"/>
              <a:t>of</a:t>
            </a:r>
            <a:r>
              <a:rPr lang="de-DE" dirty="0"/>
              <a:t> an Ice Giant Doppler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10% </a:t>
            </a:r>
            <a:r>
              <a:rPr lang="de-DE" dirty="0" err="1"/>
              <a:t>the</a:t>
            </a:r>
            <a:r>
              <a:rPr lang="de-DE" dirty="0"/>
              <a:t> S/N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DWD </a:t>
            </a:r>
            <a:r>
              <a:rPr lang="de-DE" dirty="0" err="1"/>
              <a:t>system</a:t>
            </a:r>
            <a:r>
              <a:rPr lang="de-DE" dirty="0"/>
              <a:t> in a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(</a:t>
            </a:r>
            <a:r>
              <a:rPr lang="de-DE" dirty="0" err="1"/>
              <a:t>squares</a:t>
            </a:r>
            <a:r>
              <a:rPr lang="de-DE" dirty="0"/>
              <a:t>).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LISA on </a:t>
            </a:r>
            <a:r>
              <a:rPr lang="en-US" dirty="0"/>
              <a:t>its own included as a reference.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4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E2637-3E23-4AB1-B7AD-6C7D361E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Noise in an </a:t>
            </a:r>
            <a:r>
              <a:rPr lang="de-DE" dirty="0" err="1"/>
              <a:t>ice</a:t>
            </a:r>
            <a:r>
              <a:rPr lang="de-DE" dirty="0"/>
              <a:t> </a:t>
            </a:r>
            <a:r>
              <a:rPr lang="de-DE" dirty="0" err="1"/>
              <a:t>giant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3FA783-628F-49AF-A250-B6C63622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2" y="3346355"/>
            <a:ext cx="10315315" cy="3379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C48717F-44A6-4E1F-8A72-CD4079CEB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9692640" cy="4351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Figure </a:t>
                </a:r>
                <a:r>
                  <a:rPr lang="de-DE" dirty="0" err="1"/>
                  <a:t>taken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(</a:t>
                </a:r>
                <a:r>
                  <a:rPr lang="de-DE" dirty="0" err="1"/>
                  <a:t>Soyuer</a:t>
                </a:r>
                <a:r>
                  <a:rPr lang="de-DE" dirty="0"/>
                  <a:t> et al. 2021). The </a:t>
                </a:r>
                <a:r>
                  <a:rPr lang="de-DE" dirty="0" err="1"/>
                  <a:t>noise</a:t>
                </a:r>
                <a:r>
                  <a:rPr lang="de-DE" dirty="0"/>
                  <a:t> </a:t>
                </a:r>
                <a:r>
                  <a:rPr lang="de-DE" dirty="0" err="1"/>
                  <a:t>dependance</a:t>
                </a:r>
                <a:r>
                  <a:rPr lang="de-DE" dirty="0"/>
                  <a:t> on </a:t>
                </a:r>
                <a:r>
                  <a:rPr lang="de-DE" dirty="0" err="1"/>
                  <a:t>improvements</a:t>
                </a:r>
                <a:r>
                  <a:rPr lang="de-DE" dirty="0"/>
                  <a:t> in </a:t>
                </a:r>
                <a:r>
                  <a:rPr lang="de-DE" dirty="0" err="1"/>
                  <a:t>noise</a:t>
                </a:r>
                <a:r>
                  <a:rPr lang="de-DE" dirty="0"/>
                  <a:t> </a:t>
                </a:r>
                <a:r>
                  <a:rPr lang="de-DE" dirty="0" err="1"/>
                  <a:t>reduction</a:t>
                </a:r>
                <a:r>
                  <a:rPr lang="de-DE" dirty="0"/>
                  <a:t> </a:t>
                </a:r>
                <a:r>
                  <a:rPr lang="de-DE" dirty="0" err="1"/>
                  <a:t>characterised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Allan</a:t>
                </a:r>
                <a:r>
                  <a:rPr lang="de-DE" dirty="0"/>
                  <a:t> </a:t>
                </a:r>
                <a:r>
                  <a:rPr lang="de-DE" dirty="0" err="1"/>
                  <a:t>deviation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/>
                  <a:t>, improved by 3, 30 and 100 times with respect to the Cassini-era noise respectively.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is the instantaneous strain amplitude required for a S/N of 1, which yields a sensitivity of an ice giant mission compared to LISA of 0.0</a:t>
                </a:r>
                <a:r>
                  <a:rPr lang="it-IT" dirty="0"/>
                  <a:t>25%, 0.25%, 1% - in line of </a:t>
                </a:r>
                <a:r>
                  <a:rPr lang="it-IT" dirty="0" err="1"/>
                  <a:t>our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C48717F-44A6-4E1F-8A72-CD4079CEB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9692640" cy="4351337"/>
              </a:xfrm>
              <a:blipFill>
                <a:blip r:embed="rId3"/>
                <a:stretch>
                  <a:fillRect l="-503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F1414-9D04-46B2-9404-738EB52A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7A267-D12C-4A7E-8E16-866708BA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Ice </a:t>
            </a:r>
            <a:r>
              <a:rPr lang="de-DE" dirty="0" err="1"/>
              <a:t>giant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LISA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DWD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Milky Way</a:t>
            </a:r>
          </a:p>
          <a:p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however</a:t>
            </a:r>
            <a:r>
              <a:rPr lang="de-DE" dirty="0"/>
              <a:t> an </a:t>
            </a:r>
            <a:r>
              <a:rPr lang="de-DE" dirty="0" err="1"/>
              <a:t>improvement</a:t>
            </a:r>
            <a:r>
              <a:rPr lang="de-DE" dirty="0"/>
              <a:t> in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i.e. </a:t>
            </a:r>
            <a:r>
              <a:rPr lang="de-DE" dirty="0" err="1"/>
              <a:t>Allan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at least 100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Cassini-</a:t>
            </a:r>
            <a:r>
              <a:rPr lang="de-DE" dirty="0" err="1"/>
              <a:t>era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interest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exoplanets</a:t>
            </a:r>
            <a:br>
              <a:rPr lang="de-DE" dirty="0"/>
            </a:b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ice</a:t>
            </a:r>
            <a:r>
              <a:rPr lang="de-DE" dirty="0"/>
              <a:t> </a:t>
            </a:r>
            <a:r>
              <a:rPr lang="de-DE" dirty="0" err="1"/>
              <a:t>giant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mission</a:t>
            </a:r>
            <a:r>
              <a:rPr lang="de-DE" dirty="0"/>
              <a:t>? </a:t>
            </a:r>
            <a:r>
              <a:rPr lang="de-DE" dirty="0" err="1"/>
              <a:t>Compare</a:t>
            </a:r>
            <a:r>
              <a:rPr lang="de-DE" dirty="0"/>
              <a:t> 3 </a:t>
            </a:r>
            <a:r>
              <a:rPr lang="de-DE" dirty="0" err="1"/>
              <a:t>to</a:t>
            </a:r>
            <a:r>
              <a:rPr lang="de-DE" dirty="0"/>
              <a:t> 83 potential </a:t>
            </a:r>
            <a:r>
              <a:rPr lang="de-DE" dirty="0" err="1"/>
              <a:t>exoplanets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LISA on </a:t>
            </a:r>
            <a:r>
              <a:rPr lang="de-DE" dirty="0" err="1"/>
              <a:t>its</a:t>
            </a:r>
            <a:r>
              <a:rPr lang="de-DE" dirty="0"/>
              <a:t> own (</a:t>
            </a:r>
            <a:r>
              <a:rPr lang="de-DE" dirty="0" err="1"/>
              <a:t>Danielsky</a:t>
            </a:r>
            <a:r>
              <a:rPr lang="de-DE" dirty="0"/>
              <a:t> et al. 2019)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41A095-FDB7-47D9-86C8-995E133E7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7" y="3469638"/>
            <a:ext cx="4533903" cy="30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0B765-51E7-4381-AF72-C4EA2223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239776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78C29-32AF-45D7-B1ED-7B5BEA9B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75113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: </a:t>
            </a:r>
          </a:p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constrains</a:t>
            </a:r>
            <a:r>
              <a:rPr lang="de-DE" dirty="0"/>
              <a:t> on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WDs and DWDs </a:t>
            </a:r>
            <a:r>
              <a:rPr lang="de-DE" dirty="0" err="1"/>
              <a:t>today</a:t>
            </a:r>
            <a:r>
              <a:rPr lang="de-DE" dirty="0"/>
              <a:t>?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planets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giant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, orbital </a:t>
            </a:r>
            <a:r>
              <a:rPr lang="de-DE" dirty="0" err="1"/>
              <a:t>period</a:t>
            </a:r>
            <a:r>
              <a:rPr lang="de-DE" dirty="0"/>
              <a:t>, </a:t>
            </a:r>
            <a:r>
              <a:rPr lang="de-DE" dirty="0" err="1"/>
              <a:t>eccentricity</a:t>
            </a:r>
            <a:r>
              <a:rPr lang="de-DE" dirty="0"/>
              <a:t> etc. </a:t>
            </a:r>
            <a:r>
              <a:rPr lang="de-DE" dirty="0" err="1"/>
              <a:t>change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9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B6A0-EDCC-40B5-AC53-815987D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2C0D-26D4-41F0-8678-9B7FA02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 (2019). The gravitational-wave detection of exoplanets orbiting white dwarf binaries using LISA.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Nat Astron 3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 858–866. 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https://doi.org/10.1038/s41550-019-0807-y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Korol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V.,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&amp; Rossi, E.M. (2019). Circumbinary exoplanets and brown dwarfs with the Laser Interferometer Space Antenna.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Astronomy and Astrophysics, 632.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Cutler, C. (1998). Angular resolution of the LISA gravitational wave detector.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Physical Review D, 57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7089-7102.</a:t>
            </a:r>
          </a:p>
          <a:p>
            <a:pPr marL="0" indent="0">
              <a:buNone/>
            </a:pP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Soyuer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Zwick, L.,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D’Orazio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Saha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P. (2021). Searching for gravitational waves via Doppler tracking by future missions to Uranus and Neptune.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MNRAS: Letters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503, 1, L73-79. 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https://doi.org/10.1093/mnrasl/slab025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Armstrong, J. W. 2006,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Living Reviews in Relativity, 9, 1 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Maggiore, M. (2008).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Gravitational Waves Volume 1: Theory and Experiments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.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2031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F56F7CC-7DA4-488F-ADC4-1E0E4AB6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37" y="1627979"/>
            <a:ext cx="6802125" cy="4534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C862E2-5DD0-4119-BB3E-740EDEA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915182-EE65-4291-A314-D514920F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72" y="6116320"/>
            <a:ext cx="6530848" cy="63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relative </a:t>
            </a:r>
            <a:r>
              <a:rPr lang="de-DE" dirty="0" err="1"/>
              <a:t>uncertainties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100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in </a:t>
            </a:r>
            <a:r>
              <a:rPr lang="de-DE" dirty="0" err="1"/>
              <a:t>Allan</a:t>
            </a:r>
            <a:r>
              <a:rPr lang="de-DE" dirty="0"/>
              <a:t> </a:t>
            </a:r>
            <a:r>
              <a:rPr lang="de-DE" dirty="0" err="1"/>
              <a:t>deviation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70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BD36C32-D0BC-4D8E-9965-B1B98B78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51" y="1564322"/>
            <a:ext cx="6313482" cy="43826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C862E2-5DD0-4119-BB3E-740EDEA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915182-EE65-4291-A314-D514920F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320" y="6065520"/>
            <a:ext cx="6238240" cy="63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integrands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Fisher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computation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91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8229-9AC2-4AE9-8EEB-3195B628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Exoplanets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0106A1-34E7-4E03-8519-5A5DE9F9F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5208279" cy="435133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Nearly 5‘000 </a:t>
                </a:r>
                <a:r>
                  <a:rPr lang="de-DE" dirty="0" err="1"/>
                  <a:t>exoplanets</a:t>
                </a:r>
                <a:r>
                  <a:rPr lang="de-DE" dirty="0"/>
                  <a:t> </a:t>
                </a:r>
                <a:r>
                  <a:rPr lang="de-DE" dirty="0" err="1"/>
                  <a:t>confirmed</a:t>
                </a:r>
                <a:r>
                  <a:rPr lang="de-DE" dirty="0"/>
                  <a:t>, but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biases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detecion</a:t>
                </a:r>
                <a:r>
                  <a:rPr lang="de-DE" dirty="0"/>
                  <a:t> </a:t>
                </a:r>
                <a:r>
                  <a:rPr lang="de-DE" dirty="0" err="1"/>
                  <a:t>channels</a:t>
                </a:r>
                <a:r>
                  <a:rPr lang="en-GB" dirty="0"/>
                  <a:t>:</a:t>
                </a:r>
              </a:p>
              <a:p>
                <a:pPr/>
                <a:r>
                  <a:rPr lang="de-DE" dirty="0" err="1"/>
                  <a:t>Few</a:t>
                </a:r>
                <a:r>
                  <a:rPr lang="de-DE" dirty="0"/>
                  <a:t> </a:t>
                </a:r>
                <a:r>
                  <a:rPr lang="de-DE" dirty="0" err="1"/>
                  <a:t>exoplanets</a:t>
                </a:r>
                <a:r>
                  <a:rPr lang="de-DE" dirty="0"/>
                  <a:t> like gas </a:t>
                </a:r>
                <a:r>
                  <a:rPr lang="de-DE" dirty="0" err="1"/>
                  <a:t>giants</a:t>
                </a:r>
                <a:r>
                  <a:rPr lang="de-DE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≈12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yr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Few</a:t>
                </a:r>
                <a:r>
                  <a:rPr lang="de-DE" dirty="0"/>
                  <a:t> </a:t>
                </a:r>
                <a:r>
                  <a:rPr lang="de-DE" dirty="0" err="1"/>
                  <a:t>confirmed</a:t>
                </a:r>
                <a:r>
                  <a:rPr lang="de-DE" dirty="0"/>
                  <a:t> </a:t>
                </a:r>
                <a:r>
                  <a:rPr lang="de-DE" dirty="0" err="1"/>
                  <a:t>exoplanets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WDs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binary</a:t>
                </a:r>
                <a:r>
                  <a:rPr lang="de-DE" dirty="0"/>
                  <a:t> WD </a:t>
                </a:r>
                <a:r>
                  <a:rPr lang="de-DE" dirty="0" err="1"/>
                  <a:t>systems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WD 1856+534 (</a:t>
                </a:r>
                <a:r>
                  <a:rPr lang="de-DE" dirty="0" err="1"/>
                  <a:t>Vanderburg</a:t>
                </a:r>
                <a:r>
                  <a:rPr lang="de-DE" dirty="0"/>
                  <a:t> et al. 2020),</a:t>
                </a:r>
              </a:p>
              <a:p>
                <a:pPr lvl="1"/>
                <a:r>
                  <a:rPr lang="de-DE" dirty="0"/>
                  <a:t>WD 0806-661 (TESS Input Catalog),</a:t>
                </a:r>
              </a:p>
              <a:p>
                <a:pPr lvl="1"/>
                <a:r>
                  <a:rPr lang="de-DE" dirty="0"/>
                  <a:t>NN </a:t>
                </a:r>
                <a:r>
                  <a:rPr lang="de-DE" dirty="0" err="1"/>
                  <a:t>Ser</a:t>
                </a:r>
                <a:r>
                  <a:rPr lang="de-DE" dirty="0"/>
                  <a:t> (Beuermann et al. 2010)</a:t>
                </a:r>
              </a:p>
              <a:p>
                <a:pPr marL="0" indent="0">
                  <a:buNone/>
                </a:pPr>
                <a:r>
                  <a:rPr lang="de-DE" dirty="0" err="1"/>
                  <a:t>However</a:t>
                </a:r>
                <a:r>
                  <a:rPr lang="de-DE" dirty="0"/>
                  <a:t>:</a:t>
                </a:r>
              </a:p>
              <a:p>
                <a:r>
                  <a:rPr lang="de-DE" dirty="0"/>
                  <a:t>~ 97%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stars</a:t>
                </a:r>
                <a:r>
                  <a:rPr lang="de-DE" dirty="0"/>
                  <a:t> </a:t>
                </a:r>
                <a:r>
                  <a:rPr lang="de-DE" dirty="0" err="1"/>
                  <a:t>become</a:t>
                </a:r>
                <a:r>
                  <a:rPr lang="de-DE" dirty="0"/>
                  <a:t> WDs, 50% not </a:t>
                </a:r>
                <a:r>
                  <a:rPr lang="de-DE" dirty="0" err="1"/>
                  <a:t>single</a:t>
                </a:r>
                <a:r>
                  <a:rPr lang="de-DE" dirty="0"/>
                  <a:t>;</a:t>
                </a:r>
              </a:p>
              <a:p>
                <a:r>
                  <a:rPr lang="de-DE" dirty="0" err="1"/>
                  <a:t>simulations</a:t>
                </a:r>
                <a:r>
                  <a:rPr lang="de-DE" dirty="0"/>
                  <a:t> </a:t>
                </a:r>
                <a:r>
                  <a:rPr lang="de-DE" dirty="0" err="1"/>
                  <a:t>show</a:t>
                </a:r>
                <a:r>
                  <a:rPr lang="de-DE" dirty="0"/>
                  <a:t> Jupiter like </a:t>
                </a:r>
                <a:r>
                  <a:rPr lang="de-DE" dirty="0" err="1"/>
                  <a:t>planets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hosts</a:t>
                </a:r>
                <a:r>
                  <a:rPr lang="de-DE" dirty="0"/>
                  <a:t>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survive</a:t>
                </a:r>
                <a:r>
                  <a:rPr lang="de-DE" dirty="0"/>
                  <a:t> stellar </a:t>
                </a:r>
                <a:r>
                  <a:rPr lang="de-DE" dirty="0" err="1"/>
                  <a:t>evolution</a:t>
                </a:r>
                <a:r>
                  <a:rPr lang="de-DE" dirty="0"/>
                  <a:t> (</a:t>
                </a:r>
                <a:r>
                  <a:rPr lang="de-DE" dirty="0" err="1"/>
                  <a:t>Madappatt</a:t>
                </a:r>
                <a:r>
                  <a:rPr lang="de-DE" dirty="0"/>
                  <a:t> et al. 2018);</a:t>
                </a:r>
              </a:p>
              <a:p>
                <a:r>
                  <a:rPr lang="de-DE" dirty="0"/>
                  <a:t>The </a:t>
                </a:r>
                <a:r>
                  <a:rPr lang="de-DE" dirty="0" err="1"/>
                  <a:t>curious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MOA-2010-BLG-477L (Blackman et al. 2021) – Jupiter </a:t>
                </a:r>
                <a:r>
                  <a:rPr lang="de-DE" dirty="0" err="1"/>
                  <a:t>mass</a:t>
                </a:r>
                <a:r>
                  <a:rPr lang="de-DE" dirty="0"/>
                  <a:t> planet </a:t>
                </a:r>
                <a:r>
                  <a:rPr lang="de-DE" dirty="0" err="1"/>
                  <a:t>around</a:t>
                </a:r>
                <a:r>
                  <a:rPr lang="de-DE" dirty="0"/>
                  <a:t> WD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0106A1-34E7-4E03-8519-5A5DE9F9F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5208279" cy="4351337"/>
              </a:xfrm>
              <a:blipFill>
                <a:blip r:embed="rId2"/>
                <a:stretch>
                  <a:fillRect l="-46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CCD1A1A7-3574-4945-B86F-54C864452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4"/>
          <a:stretch/>
        </p:blipFill>
        <p:spPr>
          <a:xfrm>
            <a:off x="6470151" y="1390967"/>
            <a:ext cx="4812213" cy="346202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C5139EA9-5B73-48A3-9412-8FB63D53B217}"/>
              </a:ext>
            </a:extLst>
          </p:cNvPr>
          <p:cNvSpPr/>
          <p:nvPr/>
        </p:nvSpPr>
        <p:spPr>
          <a:xfrm>
            <a:off x="8863013" y="2438400"/>
            <a:ext cx="576264" cy="47148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DA41CD-0A52-4259-924C-AD023E4E0F91}"/>
              </a:ext>
            </a:extLst>
          </p:cNvPr>
          <p:cNvSpPr txBox="1"/>
          <p:nvPr/>
        </p:nvSpPr>
        <p:spPr>
          <a:xfrm>
            <a:off x="6660358" y="4852988"/>
            <a:ext cx="462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Confirmed</a:t>
            </a:r>
            <a:r>
              <a:rPr lang="de-DE" sz="1200" dirty="0"/>
              <a:t> </a:t>
            </a:r>
            <a:r>
              <a:rPr lang="de-DE" sz="1200" dirty="0" err="1"/>
              <a:t>exoplanets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specified</a:t>
            </a:r>
            <a:r>
              <a:rPr lang="de-DE" sz="1200" dirty="0"/>
              <a:t> </a:t>
            </a:r>
            <a:r>
              <a:rPr lang="de-DE" sz="1200" dirty="0" err="1"/>
              <a:t>exoplanet</a:t>
            </a:r>
            <a:r>
              <a:rPr lang="de-DE" sz="1200" dirty="0"/>
              <a:t> </a:t>
            </a:r>
            <a:r>
              <a:rPr lang="de-DE" sz="1200" dirty="0" err="1"/>
              <a:t>mass</a:t>
            </a:r>
            <a:r>
              <a:rPr lang="de-DE" sz="1200" dirty="0"/>
              <a:t> and </a:t>
            </a:r>
            <a:r>
              <a:rPr lang="de-DE" sz="1200" dirty="0" err="1"/>
              <a:t>orpital</a:t>
            </a:r>
            <a:r>
              <a:rPr lang="de-DE" sz="1200" dirty="0"/>
              <a:t> </a:t>
            </a:r>
            <a:r>
              <a:rPr lang="de-DE" sz="1200" dirty="0" err="1"/>
              <a:t>period</a:t>
            </a:r>
            <a:r>
              <a:rPr lang="de-DE" sz="1200" dirty="0"/>
              <a:t>. Data </a:t>
            </a:r>
            <a:r>
              <a:rPr lang="de-DE" sz="1200" dirty="0" err="1"/>
              <a:t>taken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NASA Exoplanet Archive.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11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1193B27-2C7F-4055-A317-0BAD90CA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04" y="1620858"/>
            <a:ext cx="5758359" cy="38933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93D3AB-3DA9-4596-B5CE-E6751267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Exoplanet </a:t>
            </a:r>
            <a:r>
              <a:rPr lang="de-DE" dirty="0" err="1"/>
              <a:t>detection</a:t>
            </a:r>
            <a:r>
              <a:rPr lang="de-DE" dirty="0"/>
              <a:t> via GW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id="{52F144E5-EF8D-423C-AD65-CD935441C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200" y="5434014"/>
                <a:ext cx="11243600" cy="1262062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Induced Doppler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velocity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by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exoplanet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brown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dwarf</a:t>
                </a:r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rgbClr val="B48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8A66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solidFill>
                          <a:srgbClr val="008A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de-DE" sz="2400" dirty="0" err="1">
                    <a:latin typeface="Cambria Math" panose="02040503050406030204" pitchFamily="18" charset="0"/>
                  </a:rPr>
                  <a:t>N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ewtonian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calculation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DE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gives</a:t>
                </a:r>
                <a:r>
                  <a:rPr lang="de-DE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d>
                      <m:dPr>
                        <m:ctrlP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rgbClr val="B48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2400" b="0" i="1" smtClean="0">
                        <a:solidFill>
                          <a:srgbClr val="B48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func>
                      <m:funcPr>
                        <m:ctrlP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B48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rgbClr val="B48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de-DE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de-DE" sz="2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de-DE" sz="2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de-DE" sz="22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>
                      <m:fPr>
                        <m:ctrlPr>
                          <a:rPr lang="de-DE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2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de-DE" sz="22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2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de-DE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de-DE" sz="22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de-DE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de-DE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de-DE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itel 1">
                <a:extLst>
                  <a:ext uri="{FF2B5EF4-FFF2-40B4-BE49-F238E27FC236}">
                    <a16:creationId xmlns:a16="http://schemas.microsoft.com/office/drawing/2014/main" id="{52F144E5-EF8D-423C-AD65-CD935441C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0" y="5434014"/>
                <a:ext cx="11243600" cy="1262062"/>
              </a:xfrm>
              <a:prstGeom prst="rect">
                <a:avLst/>
              </a:prstGeom>
              <a:blipFill>
                <a:blip r:embed="rId3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C987F8F-7990-4A99-B42F-C8B3344316BD}"/>
              </a:ext>
            </a:extLst>
          </p:cNvPr>
          <p:cNvGrpSpPr/>
          <p:nvPr/>
        </p:nvGrpSpPr>
        <p:grpSpPr>
          <a:xfrm>
            <a:off x="4018085" y="2855593"/>
            <a:ext cx="6645970" cy="2573657"/>
            <a:chOff x="4018085" y="2855593"/>
            <a:chExt cx="6645970" cy="2573657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00B92E2F-5FF5-44F7-BE7D-AFD74B929A5B}"/>
                </a:ext>
              </a:extLst>
            </p:cNvPr>
            <p:cNvSpPr/>
            <p:nvPr/>
          </p:nvSpPr>
          <p:spPr>
            <a:xfrm>
              <a:off x="4018085" y="4312627"/>
              <a:ext cx="5227027" cy="1063869"/>
            </a:xfrm>
            <a:custGeom>
              <a:avLst/>
              <a:gdLst>
                <a:gd name="connsiteX0" fmla="*/ 0 w 5227027"/>
                <a:gd name="connsiteY0" fmla="*/ 0 h 1063869"/>
                <a:gd name="connsiteX1" fmla="*/ 1657350 w 5227027"/>
                <a:gd name="connsiteY1" fmla="*/ 1015511 h 1063869"/>
                <a:gd name="connsiteX2" fmla="*/ 3899388 w 5227027"/>
                <a:gd name="connsiteY2" fmla="*/ 272561 h 1063869"/>
                <a:gd name="connsiteX3" fmla="*/ 5227027 w 5227027"/>
                <a:gd name="connsiteY3" fmla="*/ 1063869 h 106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7027" h="1063869">
                  <a:moveTo>
                    <a:pt x="0" y="0"/>
                  </a:moveTo>
                  <a:cubicBezTo>
                    <a:pt x="503726" y="485042"/>
                    <a:pt x="1007452" y="970084"/>
                    <a:pt x="1657350" y="1015511"/>
                  </a:cubicBezTo>
                  <a:cubicBezTo>
                    <a:pt x="2307248" y="1060938"/>
                    <a:pt x="3304442" y="264501"/>
                    <a:pt x="3899388" y="272561"/>
                  </a:cubicBezTo>
                  <a:cubicBezTo>
                    <a:pt x="4494334" y="280621"/>
                    <a:pt x="4860680" y="672245"/>
                    <a:pt x="5227027" y="1063869"/>
                  </a:cubicBezTo>
                </a:path>
              </a:pathLst>
            </a:custGeom>
            <a:noFill/>
            <a:ln w="31750">
              <a:solidFill>
                <a:srgbClr val="B3993C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F10AC4B-0C02-406E-A1B9-A7D701109548}"/>
                </a:ext>
              </a:extLst>
            </p:cNvPr>
            <p:cNvSpPr/>
            <p:nvPr/>
          </p:nvSpPr>
          <p:spPr>
            <a:xfrm>
              <a:off x="8286750" y="2855593"/>
              <a:ext cx="2377305" cy="2573657"/>
            </a:xfrm>
            <a:custGeom>
              <a:avLst/>
              <a:gdLst>
                <a:gd name="connsiteX0" fmla="*/ 0 w 2377305"/>
                <a:gd name="connsiteY0" fmla="*/ 468632 h 2573657"/>
                <a:gd name="connsiteX1" fmla="*/ 1752600 w 2377305"/>
                <a:gd name="connsiteY1" fmla="*/ 25720 h 2573657"/>
                <a:gd name="connsiteX2" fmla="*/ 1833563 w 2377305"/>
                <a:gd name="connsiteY2" fmla="*/ 1144907 h 2573657"/>
                <a:gd name="connsiteX3" fmla="*/ 2333625 w 2377305"/>
                <a:gd name="connsiteY3" fmla="*/ 1811657 h 2573657"/>
                <a:gd name="connsiteX4" fmla="*/ 2319338 w 2377305"/>
                <a:gd name="connsiteY4" fmla="*/ 2573657 h 257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305" h="2573657">
                  <a:moveTo>
                    <a:pt x="0" y="468632"/>
                  </a:moveTo>
                  <a:cubicBezTo>
                    <a:pt x="723503" y="190820"/>
                    <a:pt x="1447006" y="-86992"/>
                    <a:pt x="1752600" y="25720"/>
                  </a:cubicBezTo>
                  <a:cubicBezTo>
                    <a:pt x="2058194" y="138432"/>
                    <a:pt x="1736726" y="847251"/>
                    <a:pt x="1833563" y="1144907"/>
                  </a:cubicBezTo>
                  <a:cubicBezTo>
                    <a:pt x="1930400" y="1442563"/>
                    <a:pt x="2252663" y="1573532"/>
                    <a:pt x="2333625" y="1811657"/>
                  </a:cubicBezTo>
                  <a:cubicBezTo>
                    <a:pt x="2414588" y="2049782"/>
                    <a:pt x="2366963" y="2311719"/>
                    <a:pt x="2319338" y="2573657"/>
                  </a:cubicBezTo>
                </a:path>
              </a:pathLst>
            </a:custGeom>
            <a:noFill/>
            <a:ln w="31750">
              <a:solidFill>
                <a:srgbClr val="008A6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247D362-42DE-4134-8DE2-D79F00CE48C6}"/>
              </a:ext>
            </a:extLst>
          </p:cNvPr>
          <p:cNvGrpSpPr/>
          <p:nvPr/>
        </p:nvGrpSpPr>
        <p:grpSpPr>
          <a:xfrm>
            <a:off x="6279481" y="2353722"/>
            <a:ext cx="1903288" cy="2145877"/>
            <a:chOff x="6279481" y="2353722"/>
            <a:chExt cx="1903288" cy="2145877"/>
          </a:xfrm>
        </p:grpSpPr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F6C2C875-B674-4734-87D1-7093E308BB3A}"/>
                </a:ext>
              </a:extLst>
            </p:cNvPr>
            <p:cNvSpPr/>
            <p:nvPr/>
          </p:nvSpPr>
          <p:spPr>
            <a:xfrm rot="3766120">
              <a:off x="7568633" y="3893404"/>
              <a:ext cx="276958" cy="320919"/>
            </a:xfrm>
            <a:prstGeom prst="arc">
              <a:avLst>
                <a:gd name="adj1" fmla="val 16200000"/>
                <a:gd name="adj2" fmla="val 1664706"/>
              </a:avLst>
            </a:prstGeom>
            <a:ln w="25400">
              <a:solidFill>
                <a:srgbClr val="008A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Bogen 8">
              <a:extLst>
                <a:ext uri="{FF2B5EF4-FFF2-40B4-BE49-F238E27FC236}">
                  <a16:creationId xmlns:a16="http://schemas.microsoft.com/office/drawing/2014/main" id="{7414D554-5010-470B-9180-DB92F0DDC748}"/>
                </a:ext>
              </a:extLst>
            </p:cNvPr>
            <p:cNvSpPr/>
            <p:nvPr/>
          </p:nvSpPr>
          <p:spPr>
            <a:xfrm rot="3988571">
              <a:off x="7537719" y="3852058"/>
              <a:ext cx="449037" cy="518433"/>
            </a:xfrm>
            <a:prstGeom prst="arc">
              <a:avLst>
                <a:gd name="adj1" fmla="val 16200000"/>
                <a:gd name="adj2" fmla="val 1664706"/>
              </a:avLst>
            </a:prstGeom>
            <a:ln w="25400">
              <a:solidFill>
                <a:srgbClr val="008A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Bogen 9">
              <a:extLst>
                <a:ext uri="{FF2B5EF4-FFF2-40B4-BE49-F238E27FC236}">
                  <a16:creationId xmlns:a16="http://schemas.microsoft.com/office/drawing/2014/main" id="{85E8576A-8ED0-4106-B38D-AB60227219DC}"/>
                </a:ext>
              </a:extLst>
            </p:cNvPr>
            <p:cNvSpPr/>
            <p:nvPr/>
          </p:nvSpPr>
          <p:spPr>
            <a:xfrm rot="3985212">
              <a:off x="7519318" y="3836149"/>
              <a:ext cx="627855" cy="699046"/>
            </a:xfrm>
            <a:prstGeom prst="arc">
              <a:avLst>
                <a:gd name="adj1" fmla="val 16060660"/>
                <a:gd name="adj2" fmla="val 1664706"/>
              </a:avLst>
            </a:prstGeom>
            <a:ln w="25400">
              <a:solidFill>
                <a:srgbClr val="008A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Bogen 10">
              <a:extLst>
                <a:ext uri="{FF2B5EF4-FFF2-40B4-BE49-F238E27FC236}">
                  <a16:creationId xmlns:a16="http://schemas.microsoft.com/office/drawing/2014/main" id="{EDFEF6F3-7396-4414-8C27-6DF5CFBDC1C9}"/>
                </a:ext>
              </a:extLst>
            </p:cNvPr>
            <p:cNvSpPr/>
            <p:nvPr/>
          </p:nvSpPr>
          <p:spPr>
            <a:xfrm rot="15768453">
              <a:off x="6315076" y="2318127"/>
              <a:ext cx="627855" cy="699046"/>
            </a:xfrm>
            <a:prstGeom prst="arc">
              <a:avLst>
                <a:gd name="adj1" fmla="val 16060660"/>
                <a:gd name="adj2" fmla="val 1664706"/>
              </a:avLst>
            </a:prstGeom>
            <a:ln w="25400">
              <a:solidFill>
                <a:srgbClr val="008A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8265DEB5-5A38-4F8D-8B62-63753F268E21}"/>
                </a:ext>
              </a:extLst>
            </p:cNvPr>
            <p:cNvSpPr/>
            <p:nvPr/>
          </p:nvSpPr>
          <p:spPr>
            <a:xfrm rot="15460484">
              <a:off x="6491442" y="2497624"/>
              <a:ext cx="449037" cy="518433"/>
            </a:xfrm>
            <a:prstGeom prst="arc">
              <a:avLst>
                <a:gd name="adj1" fmla="val 16200000"/>
                <a:gd name="adj2" fmla="val 1664706"/>
              </a:avLst>
            </a:prstGeom>
            <a:ln w="25400">
              <a:solidFill>
                <a:srgbClr val="008A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80607C03-FC39-4D42-8C9C-D939F667391B}"/>
                </a:ext>
              </a:extLst>
            </p:cNvPr>
            <p:cNvSpPr/>
            <p:nvPr/>
          </p:nvSpPr>
          <p:spPr>
            <a:xfrm rot="15432892">
              <a:off x="6652921" y="2654409"/>
              <a:ext cx="276958" cy="320919"/>
            </a:xfrm>
            <a:prstGeom prst="arc">
              <a:avLst>
                <a:gd name="adj1" fmla="val 16200000"/>
                <a:gd name="adj2" fmla="val 1664706"/>
              </a:avLst>
            </a:prstGeom>
            <a:ln w="25400">
              <a:solidFill>
                <a:srgbClr val="008A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516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B2CF5D4-F401-4528-92FE-E776CF4628DA}"/>
              </a:ext>
            </a:extLst>
          </p:cNvPr>
          <p:cNvGrpSpPr/>
          <p:nvPr/>
        </p:nvGrpSpPr>
        <p:grpSpPr>
          <a:xfrm>
            <a:off x="7030382" y="1882139"/>
            <a:ext cx="6071437" cy="2828925"/>
            <a:chOff x="6945686" y="2047080"/>
            <a:chExt cx="6887741" cy="3114675"/>
          </a:xfrm>
        </p:grpSpPr>
        <p:pic>
          <p:nvPicPr>
            <p:cNvPr id="1026" name="Picture 2" descr="LISA: Laser Interferometer Space Antenna Project">
              <a:extLst>
                <a:ext uri="{FF2B5EF4-FFF2-40B4-BE49-F238E27FC236}">
                  <a16:creationId xmlns:a16="http://schemas.microsoft.com/office/drawing/2014/main" id="{457602F9-4D6A-4F50-B821-32F7337F8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686" y="2047080"/>
              <a:ext cx="4762500" cy="31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98454E92-703D-43BA-92CE-B7136344F355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12" y="2626659"/>
              <a:ext cx="555812" cy="195551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5E788606-BAEF-4C21-B6B5-3ECC8E228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7224" y="3155576"/>
              <a:ext cx="2689411" cy="14266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5E92C9B-87F2-48E4-B2C9-0AE98B004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0806" y="2992951"/>
              <a:ext cx="3040716" cy="158922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4C1D1E8-EAB0-4B9B-A5E7-8B050736A713}"/>
                </a:ext>
              </a:extLst>
            </p:cNvPr>
            <p:cNvCxnSpPr>
              <a:cxnSpLocks/>
            </p:cNvCxnSpPr>
            <p:nvPr/>
          </p:nvCxnSpPr>
          <p:spPr>
            <a:xfrm>
              <a:off x="7372350" y="2285300"/>
              <a:ext cx="3909172" cy="70765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606F52D-AA25-419D-9EF1-3AC8D6DF7837}"/>
                    </a:ext>
                  </a:extLst>
                </p:cNvPr>
                <p:cNvSpPr txBox="1"/>
                <p:nvPr/>
              </p:nvSpPr>
              <p:spPr>
                <a:xfrm>
                  <a:off x="7667670" y="3881914"/>
                  <a:ext cx="646019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d>
                          <m:dPr>
                            <m:ctrlP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2606F52D-AA25-419D-9EF1-3AC8D6DF7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70" y="3881914"/>
                  <a:ext cx="646019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3191" b="-877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C7DB12E8-93F5-400F-80E1-F543B8EB2F27}"/>
                    </a:ext>
                  </a:extLst>
                </p:cNvPr>
                <p:cNvSpPr txBox="1"/>
                <p:nvPr/>
              </p:nvSpPr>
              <p:spPr>
                <a:xfrm>
                  <a:off x="7817224" y="2438444"/>
                  <a:ext cx="6016203" cy="4066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𝑰𝑰</m:t>
                            </m:r>
                          </m:sub>
                        </m:sSub>
                        <m:d>
                          <m:dPr>
                            <m:ctrlP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C7DB12E8-93F5-400F-80E1-F543B8EB2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224" y="2438444"/>
                  <a:ext cx="6016203" cy="4066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0E2180C-47D9-41E3-9DD7-F6719B1E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405D8-70BC-40BC-9BD6-EF14FB75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85787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err="1"/>
                  <a:t>Approximately</a:t>
                </a:r>
                <a:r>
                  <a:rPr lang="de-DE" dirty="0"/>
                  <a:t> 26‘000 </a:t>
                </a:r>
                <a:r>
                  <a:rPr lang="de-DE" dirty="0" err="1"/>
                  <a:t>detatched</a:t>
                </a:r>
                <a:r>
                  <a:rPr lang="de-DE" dirty="0"/>
                  <a:t> double WDs (DWDs) </a:t>
                </a:r>
                <a:r>
                  <a:rPr lang="de-DE" dirty="0" err="1"/>
                  <a:t>should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observable in 4-year LISA </a:t>
                </a:r>
                <a:r>
                  <a:rPr lang="de-DE" dirty="0" err="1"/>
                  <a:t>mission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(Cutler 1998) </a:t>
                </a:r>
                <a:r>
                  <a:rPr lang="de-DE" dirty="0" err="1"/>
                  <a:t>based</a:t>
                </a:r>
                <a:r>
                  <a:rPr lang="de-DE" dirty="0"/>
                  <a:t> </a:t>
                </a:r>
                <a:r>
                  <a:rPr lang="de-DE" dirty="0" err="1"/>
                  <a:t>analysis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In LISA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independant</a:t>
                </a:r>
                <a:r>
                  <a:rPr lang="de-DE" dirty="0"/>
                  <a:t> </a:t>
                </a:r>
                <a:r>
                  <a:rPr lang="de-DE" dirty="0" err="1"/>
                  <a:t>signals</a:t>
                </a:r>
                <a:r>
                  <a:rPr lang="de-DE" dirty="0"/>
                  <a:t> I, II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three</a:t>
                </a:r>
                <a:r>
                  <a:rPr lang="de-DE" dirty="0"/>
                  <a:t> </a:t>
                </a:r>
                <a:r>
                  <a:rPr lang="de-DE" dirty="0" err="1"/>
                  <a:t>arms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length</a:t>
                </a:r>
                <a:r>
                  <a:rPr lang="de-DE" dirty="0"/>
                  <a:t> </a:t>
                </a:r>
                <a:r>
                  <a:rPr lang="de-DE" dirty="0" err="1"/>
                  <a:t>differences</a:t>
                </a:r>
                <a:r>
                  <a:rPr lang="de-D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modulated through LISA’s orbit around the sun by a Doppler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a polarization phase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  <m: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 due to orbit and precession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405D8-70BC-40BC-9BD6-EF14FB75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857875" cy="4351338"/>
              </a:xfrm>
              <a:blipFill>
                <a:blip r:embed="rId6"/>
                <a:stretch>
                  <a:fillRect l="-832" t="-980" r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52D0BF4F-6516-4FB9-952F-4AE8EE69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4" y="1825625"/>
            <a:ext cx="4614496" cy="311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76B88BE-C226-4044-9658-E7DD0BEB7F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0766" y="1785091"/>
            <a:ext cx="4679804" cy="31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365760"/>
            <a:ext cx="9653250" cy="1325562"/>
          </a:xfrm>
        </p:spPr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908755" cy="43513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(</a:t>
                </a:r>
                <a:r>
                  <a:rPr lang="de-DE" dirty="0" err="1"/>
                  <a:t>Tamanini</a:t>
                </a:r>
                <a:r>
                  <a:rPr lang="de-DE" dirty="0"/>
                  <a:t> &amp; </a:t>
                </a:r>
                <a:r>
                  <a:rPr lang="de-DE" dirty="0" err="1"/>
                  <a:t>Danielsky</a:t>
                </a:r>
                <a:r>
                  <a:rPr lang="de-DE" dirty="0"/>
                  <a:t> 2019) </a:t>
                </a:r>
                <a:r>
                  <a:rPr lang="de-DE" dirty="0" err="1"/>
                  <a:t>studied</a:t>
                </a:r>
                <a:r>
                  <a:rPr lang="de-DE" dirty="0"/>
                  <a:t> </a:t>
                </a:r>
                <a:r>
                  <a:rPr lang="de-DE" dirty="0" err="1"/>
                  <a:t>exoplanet</a:t>
                </a:r>
                <a:r>
                  <a:rPr lang="de-DE" dirty="0"/>
                  <a:t> </a:t>
                </a:r>
                <a:r>
                  <a:rPr lang="de-DE" dirty="0" err="1"/>
                  <a:t>detection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DWDs </a:t>
                </a:r>
                <a:r>
                  <a:rPr lang="de-DE" dirty="0" err="1"/>
                  <a:t>with</a:t>
                </a:r>
                <a:r>
                  <a:rPr lang="de-DE" dirty="0"/>
                  <a:t> LISA: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Using</a:t>
                </a:r>
                <a:r>
                  <a:rPr lang="de-DE" dirty="0"/>
                  <a:t> an </a:t>
                </a:r>
                <a:r>
                  <a:rPr lang="de-DE" dirty="0" err="1"/>
                  <a:t>analytical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resulting</a:t>
                </a:r>
                <a:r>
                  <a:rPr lang="de-DE" dirty="0"/>
                  <a:t> </a:t>
                </a:r>
                <a:r>
                  <a:rPr lang="de-DE" dirty="0" err="1"/>
                  <a:t>strain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GB" dirty="0"/>
                  <a:t>With the </a:t>
                </a:r>
                <a:r>
                  <a:rPr lang="en-GB" dirty="0" err="1"/>
                  <a:t>the</a:t>
                </a:r>
                <a:r>
                  <a:rPr lang="en-GB" dirty="0"/>
                  <a:t> Doppler-signal of a present circumbinary exoplanet: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de-DE" sz="2400" b="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Derive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10 </a:t>
                </a:r>
                <a:r>
                  <a:rPr lang="de-DE" dirty="0" err="1"/>
                  <a:t>par.s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numerically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Fisher </a:t>
                </a:r>
                <a:r>
                  <a:rPr lang="de-DE" dirty="0" err="1"/>
                  <a:t>information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de-DE" sz="15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f>
                              <m:fPr>
                                <m:ctrlPr>
                                  <a:rPr lang="de-DE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5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5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5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5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5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5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50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de-DE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5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5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5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5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5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5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5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700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908755" cy="4351337"/>
              </a:xfrm>
              <a:blipFill>
                <a:blip r:embed="rId2"/>
                <a:stretch>
                  <a:fillRect l="-369" t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365760"/>
            <a:ext cx="9653250" cy="1325562"/>
          </a:xfrm>
        </p:spPr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A0254B00-89D0-43D7-8BD5-8BAFE86EED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147" y="5947996"/>
                <a:ext cx="6491653" cy="734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de-DE" dirty="0"/>
                  <a:t>Figure </a:t>
                </a:r>
                <a:r>
                  <a:rPr lang="de-DE" dirty="0" err="1"/>
                  <a:t>taken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(</a:t>
                </a:r>
                <a:r>
                  <a:rPr lang="de-DE" dirty="0" err="1"/>
                  <a:t>Tamanini</a:t>
                </a:r>
                <a:r>
                  <a:rPr lang="de-DE" dirty="0"/>
                  <a:t> &amp; </a:t>
                </a:r>
                <a:r>
                  <a:rPr lang="de-DE" dirty="0" err="1"/>
                  <a:t>Danielsky</a:t>
                </a:r>
                <a:r>
                  <a:rPr lang="de-DE" dirty="0"/>
                  <a:t> 2019). </a:t>
                </a:r>
                <a:r>
                  <a:rPr lang="de-DE" dirty="0" err="1"/>
                  <a:t>Rescaled</a:t>
                </a:r>
                <a:r>
                  <a:rPr lang="de-DE" dirty="0"/>
                  <a:t> relative 1</a:t>
                </a:r>
                <a:r>
                  <a:rPr lang="el-GR" dirty="0"/>
                  <a:t>σ</a:t>
                </a:r>
                <a:r>
                  <a:rPr lang="de-DE" dirty="0"/>
                  <a:t> </a:t>
                </a:r>
                <a:r>
                  <a:rPr lang="de-DE" dirty="0" err="1"/>
                  <a:t>uncertainty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i="1" dirty="0"/>
                  <a:t>K</a:t>
                </a:r>
                <a:r>
                  <a:rPr lang="de-DE" dirty="0"/>
                  <a:t>, and </a:t>
                </a:r>
                <a:r>
                  <a:rPr lang="de-DE" i="1" dirty="0"/>
                  <a:t>P</a:t>
                </a:r>
                <a:r>
                  <a:rPr lang="de-DE" dirty="0"/>
                  <a:t>. Absolute </a:t>
                </a:r>
                <a:r>
                  <a:rPr lang="de-DE" dirty="0" err="1"/>
                  <a:t>uncertainty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 Solid lines are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mHz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dashed lines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mHz</m:t>
                    </m:r>
                  </m:oMath>
                </a14:m>
                <a:r>
                  <a:rPr lang="en-GB" dirty="0"/>
                  <a:t>. The resulting uncertainties are recovered by dividing by the binary S/N and planet mass.</a:t>
                </a:r>
              </a:p>
            </p:txBody>
          </p:sp>
        </mc:Choice>
        <mc:Fallback xmlns="">
          <p:sp>
            <p:nvSpPr>
              <p:cNvPr id="6" name="Inhaltsplatzhalter 4">
                <a:extLst>
                  <a:ext uri="{FF2B5EF4-FFF2-40B4-BE49-F238E27FC236}">
                    <a16:creationId xmlns:a16="http://schemas.microsoft.com/office/drawing/2014/main" id="{A0254B00-89D0-43D7-8BD5-8BAFE86E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47" y="5947996"/>
                <a:ext cx="6491653" cy="734158"/>
              </a:xfrm>
              <a:prstGeom prst="rect">
                <a:avLst/>
              </a:prstGeom>
              <a:blipFill>
                <a:blip r:embed="rId2"/>
                <a:stretch>
                  <a:fillRect l="-282" t="-9167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F987BC8B-2DF5-4BA8-8849-E9E7DC90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38" y="1855145"/>
            <a:ext cx="5849366" cy="409285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62A959-A6EB-4102-A099-CE20E09B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7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Bottlenecks:</a:t>
            </a:r>
          </a:p>
          <a:p>
            <a:pPr marL="342900" indent="-342900">
              <a:buAutoNum type="alphaLcParenR"/>
            </a:pPr>
            <a:r>
              <a:rPr lang="de-DE" dirty="0"/>
              <a:t>High signal-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ratios</a:t>
            </a:r>
            <a:r>
              <a:rPr lang="de-DE" dirty="0"/>
              <a:t> S/N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pPr marL="342900" indent="-342900">
              <a:buAutoNum type="alphaLcParenR"/>
            </a:pPr>
            <a:r>
              <a:rPr lang="de-DE" dirty="0" err="1"/>
              <a:t>One-year</a:t>
            </a:r>
            <a:r>
              <a:rPr lang="de-DE" dirty="0"/>
              <a:t> </a:t>
            </a:r>
            <a:r>
              <a:rPr lang="de-DE" dirty="0" err="1"/>
              <a:t>degeneracy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LISA‘s</a:t>
            </a:r>
            <a:r>
              <a:rPr lang="de-DE" dirty="0"/>
              <a:t> </a:t>
            </a:r>
            <a:r>
              <a:rPr lang="de-DE" dirty="0" err="1"/>
              <a:t>orbit</a:t>
            </a:r>
            <a:r>
              <a:rPr lang="de-DE" dirty="0"/>
              <a:t> and </a:t>
            </a:r>
            <a:r>
              <a:rPr lang="de-DE" dirty="0" err="1"/>
              <a:t>resulting</a:t>
            </a:r>
            <a:r>
              <a:rPr lang="de-DE" dirty="0"/>
              <a:t> Doppler </a:t>
            </a:r>
            <a:r>
              <a:rPr lang="de-DE" dirty="0" err="1"/>
              <a:t>phase</a:t>
            </a:r>
            <a:endParaRPr lang="de-DE" dirty="0"/>
          </a:p>
          <a:p>
            <a:pPr marL="342900" indent="-342900">
              <a:buAutoNum type="alphaLcParenR"/>
            </a:pPr>
            <a:r>
              <a:rPr lang="de-DE" dirty="0" err="1"/>
              <a:t>Degeneracy</a:t>
            </a:r>
            <a:r>
              <a:rPr lang="de-DE" dirty="0"/>
              <a:t> after </a:t>
            </a:r>
            <a:r>
              <a:rPr lang="de-DE" dirty="0" err="1"/>
              <a:t>LISA‘s</a:t>
            </a:r>
            <a:r>
              <a:rPr lang="de-DE" dirty="0"/>
              <a:t> nominal </a:t>
            </a:r>
            <a:r>
              <a:rPr lang="de-DE" dirty="0" err="1"/>
              <a:t>life</a:t>
            </a:r>
            <a:r>
              <a:rPr lang="de-DE" dirty="0"/>
              <a:t> time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resolving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exoplanet‘s</a:t>
            </a:r>
            <a:r>
              <a:rPr lang="de-DE" dirty="0"/>
              <a:t> Doppler </a:t>
            </a:r>
            <a:r>
              <a:rPr lang="de-DE" dirty="0" err="1"/>
              <a:t>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4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1BE0-88FD-4916-83ED-B456F94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Ice Giant </a:t>
            </a:r>
            <a:r>
              <a:rPr lang="de-DE" dirty="0" err="1"/>
              <a:t>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B6E423-6EAF-4614-BDF2-725C0BA90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4791633" cy="435133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Recent </a:t>
                </a:r>
                <a:r>
                  <a:rPr lang="de-DE" dirty="0" err="1"/>
                  <a:t>peaking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 in a NASA </a:t>
                </a:r>
                <a:r>
                  <a:rPr lang="de-DE" dirty="0" err="1"/>
                  <a:t>mission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ice</a:t>
                </a:r>
                <a:r>
                  <a:rPr lang="de-DE" dirty="0"/>
                  <a:t> </a:t>
                </a:r>
                <a:r>
                  <a:rPr lang="de-DE" dirty="0" err="1"/>
                  <a:t>giants</a:t>
                </a:r>
                <a:r>
                  <a:rPr lang="de-DE" dirty="0"/>
                  <a:t> Uranus and Neptune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2030‘s (</a:t>
                </a:r>
                <a:r>
                  <a:rPr lang="da-DK" dirty="0"/>
                  <a:t>Simon et al. 2020; Rymer et al. 2019; Beddingfield et al. 2020; Moore et al. 2020; Cartwright et al. 2020</a:t>
                </a:r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travel</a:t>
                </a:r>
                <a:r>
                  <a:rPr lang="de-DE" dirty="0"/>
                  <a:t> </a:t>
                </a:r>
                <a:r>
                  <a:rPr lang="de-DE" dirty="0" err="1"/>
                  <a:t>times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~10 </a:t>
                </a:r>
                <a:r>
                  <a:rPr lang="de-DE" dirty="0" err="1"/>
                  <a:t>yr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(</a:t>
                </a:r>
                <a:r>
                  <a:rPr lang="de-DE" dirty="0" err="1"/>
                  <a:t>Soyuer</a:t>
                </a:r>
                <a:r>
                  <a:rPr lang="de-DE" dirty="0"/>
                  <a:t> et al. 2021):</a:t>
                </a:r>
              </a:p>
              <a:p>
                <a:r>
                  <a:rPr lang="de-DE" dirty="0"/>
                  <a:t>Doppler </a:t>
                </a:r>
                <a:r>
                  <a:rPr lang="de-DE" dirty="0" err="1"/>
                  <a:t>tracking</a:t>
                </a:r>
                <a:r>
                  <a:rPr lang="de-DE" dirty="0"/>
                  <a:t> </a:t>
                </a:r>
                <a:r>
                  <a:rPr lang="de-DE" dirty="0" err="1"/>
                  <a:t>survey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detect</a:t>
                </a:r>
                <a:r>
                  <a:rPr lang="de-DE" dirty="0"/>
                  <a:t> </a:t>
                </a:r>
                <a:r>
                  <a:rPr lang="de-DE" dirty="0" err="1"/>
                  <a:t>low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gravity</a:t>
                </a:r>
                <a:r>
                  <a:rPr lang="de-DE" dirty="0"/>
                  <a:t> </a:t>
                </a:r>
                <a:r>
                  <a:rPr lang="de-DE" dirty="0" err="1"/>
                  <a:t>waves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Monitor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two-way</a:t>
                </a:r>
                <a:r>
                  <a:rPr lang="de-DE" dirty="0"/>
                  <a:t> </a:t>
                </a:r>
                <a:r>
                  <a:rPr lang="de-DE" dirty="0" err="1"/>
                  <a:t>fractional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fluctuation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transponded</a:t>
                </a:r>
                <a:r>
                  <a:rPr lang="de-DE" dirty="0"/>
                  <a:t> </a:t>
                </a:r>
                <a:r>
                  <a:rPr lang="de-DE" dirty="0" err="1"/>
                  <a:t>radio</a:t>
                </a:r>
                <a:r>
                  <a:rPr lang="de-DE" dirty="0"/>
                  <a:t> link </a:t>
                </a:r>
                <a:r>
                  <a:rPr lang="de-DE" dirty="0" err="1"/>
                  <a:t>between</a:t>
                </a:r>
                <a:r>
                  <a:rPr lang="de-DE" dirty="0"/>
                  <a:t> Earth 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spacecrafts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→ 10 40-day measurements in near-conjunction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&gt;150°</m:t>
                    </m:r>
                  </m:oMath>
                </a14:m>
                <a:r>
                  <a:rPr lang="en-GB" dirty="0"/>
                  <a:t>, reducing plasma scintillation noise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B6E423-6EAF-4614-BDF2-725C0BA90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4791633" cy="4351337"/>
              </a:xfrm>
              <a:blipFill>
                <a:blip r:embed="rId2"/>
                <a:stretch>
                  <a:fillRect l="-76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ADC0E2E-DE81-4378-8A5D-311F5252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9" y="1226304"/>
            <a:ext cx="4214087" cy="4663129"/>
          </a:xfrm>
          <a:prstGeom prst="rect">
            <a:avLst/>
          </a:prstGeom>
        </p:spPr>
      </p:pic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36278521-0F36-45AD-9D3E-8A8ACF6747BE}"/>
              </a:ext>
            </a:extLst>
          </p:cNvPr>
          <p:cNvSpPr txBox="1">
            <a:spLocks/>
          </p:cNvSpPr>
          <p:nvPr/>
        </p:nvSpPr>
        <p:spPr>
          <a:xfrm>
            <a:off x="5949363" y="5950535"/>
            <a:ext cx="5366792" cy="859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/>
              <a:t>Figure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(</a:t>
            </a:r>
            <a:r>
              <a:rPr lang="de-DE" dirty="0" err="1"/>
              <a:t>Soyuer</a:t>
            </a:r>
            <a:r>
              <a:rPr lang="de-DE" dirty="0"/>
              <a:t> et al. 2021). Top: Orbital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Earth, Jupiter, Uranus and Neptune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JPL </a:t>
            </a:r>
            <a:r>
              <a:rPr lang="de-DE" dirty="0" err="1"/>
              <a:t>mission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Jupiter Gravity Assist. </a:t>
            </a:r>
            <a:r>
              <a:rPr lang="de-DE" dirty="0" err="1"/>
              <a:t>Centre</a:t>
            </a:r>
            <a:r>
              <a:rPr lang="de-DE" dirty="0"/>
              <a:t>: Angle </a:t>
            </a:r>
            <a:r>
              <a:rPr lang="de-DE" dirty="0" err="1"/>
              <a:t>between</a:t>
            </a:r>
            <a:r>
              <a:rPr lang="de-DE" dirty="0"/>
              <a:t> Uranus </a:t>
            </a:r>
            <a:r>
              <a:rPr lang="de-DE" dirty="0" err="1"/>
              <a:t>spacecraft</a:t>
            </a:r>
            <a:r>
              <a:rPr lang="de-DE" dirty="0"/>
              <a:t> (1), Earth (E) and Neptune </a:t>
            </a:r>
            <a:r>
              <a:rPr lang="de-DE" dirty="0" err="1"/>
              <a:t>spacecraft</a:t>
            </a:r>
            <a:r>
              <a:rPr lang="de-DE" dirty="0"/>
              <a:t> (2). Bottom: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spacecrafts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1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B749C-4570-4A1C-A843-4882C001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Doppler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surveys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BB153C-E334-44F0-B414-CD2541DA8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5486224" cy="4351337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 algn="ctr">
                  <a:buNone/>
                </a:pPr>
                <a:r>
                  <a:rPr lang="en-GB" dirty="0"/>
                  <a:t>(Armstrong 2006), doppler shift of carrier frequency due to GW</a:t>
                </a:r>
              </a:p>
              <a:p>
                <a:pPr marL="0" indent="0" algn="ctr">
                  <a:buNone/>
                </a:pPr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nary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And through some calculations: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arctan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b>
                    </m:sSub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BB153C-E334-44F0-B414-CD2541DA8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5486224" cy="4351337"/>
              </a:xfrm>
              <a:blipFill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A3F696F-83B5-46AE-98D8-9F759EE9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10" y="2127496"/>
            <a:ext cx="4395213" cy="2875327"/>
          </a:xfrm>
          <a:prstGeom prst="rect">
            <a:avLst/>
          </a:prstGeom>
        </p:spPr>
      </p:pic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BBEB7FCC-5EE9-4936-A57F-756BDA7BB890}"/>
              </a:ext>
            </a:extLst>
          </p:cNvPr>
          <p:cNvSpPr txBox="1">
            <a:spLocks/>
          </p:cNvSpPr>
          <p:nvPr/>
        </p:nvSpPr>
        <p:spPr>
          <a:xfrm>
            <a:off x="6889010" y="5153489"/>
            <a:ext cx="4351956" cy="859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Figure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(Armstrong 2006).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two-way</a:t>
            </a:r>
            <a:r>
              <a:rPr lang="de-DE" dirty="0"/>
              <a:t> Doppler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GW. Note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pulse </a:t>
            </a:r>
            <a:r>
              <a:rPr lang="de-DE" dirty="0" err="1"/>
              <a:t>character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2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C7204-68E8-4BA4-9F88-BC7A1D1D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signal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31A01-81C6-47FE-B9B1-5BC11EAF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332109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ice</a:t>
            </a:r>
            <a:r>
              <a:rPr lang="de-DE" dirty="0"/>
              <a:t> </a:t>
            </a:r>
            <a:r>
              <a:rPr lang="de-DE" dirty="0" err="1"/>
              <a:t>giant</a:t>
            </a:r>
            <a:r>
              <a:rPr lang="de-DE" dirty="0"/>
              <a:t> </a:t>
            </a:r>
            <a:r>
              <a:rPr lang="de-DE" dirty="0" err="1"/>
              <a:t>mission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insensitive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polarization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i.e. orbital </a:t>
            </a:r>
            <a:r>
              <a:rPr lang="de-DE" dirty="0" err="1"/>
              <a:t>orientation</a:t>
            </a:r>
            <a:r>
              <a:rPr lang="de-DE" dirty="0"/>
              <a:t> and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DWD</a:t>
            </a:r>
          </a:p>
          <a:p>
            <a:pPr marL="0" indent="0">
              <a:buNone/>
            </a:pPr>
            <a:r>
              <a:rPr lang="de-DE" dirty="0"/>
              <a:t>Setting </a:t>
            </a:r>
            <a:r>
              <a:rPr lang="de-DE" dirty="0" err="1"/>
              <a:t>the</a:t>
            </a:r>
            <a:r>
              <a:rPr lang="de-DE" dirty="0"/>
              <a:t> DWD </a:t>
            </a:r>
            <a:r>
              <a:rPr lang="de-DE" dirty="0" err="1"/>
              <a:t>characteristics</a:t>
            </a:r>
            <a:r>
              <a:rPr lang="de-DE" dirty="0"/>
              <a:t> (WD </a:t>
            </a:r>
            <a:r>
              <a:rPr lang="de-DE" dirty="0" err="1"/>
              <a:t>masses</a:t>
            </a:r>
            <a:r>
              <a:rPr lang="de-DE" dirty="0"/>
              <a:t>, </a:t>
            </a:r>
            <a:r>
              <a:rPr lang="de-DE" dirty="0" err="1"/>
              <a:t>seperation</a:t>
            </a:r>
            <a:r>
              <a:rPr lang="de-DE" dirty="0"/>
              <a:t>, </a:t>
            </a:r>
            <a:r>
              <a:rPr lang="de-DE" dirty="0" err="1"/>
              <a:t>position</a:t>
            </a:r>
            <a:r>
              <a:rPr lang="de-DE" dirty="0"/>
              <a:t>, orbital </a:t>
            </a:r>
            <a:r>
              <a:rPr lang="de-DE" dirty="0" err="1"/>
              <a:t>orientation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DWDs in LISA (solid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(</a:t>
            </a:r>
            <a:r>
              <a:rPr lang="de-DE" dirty="0" err="1"/>
              <a:t>Tamanini</a:t>
            </a:r>
            <a:r>
              <a:rPr lang="de-DE" dirty="0"/>
              <a:t> &amp; </a:t>
            </a:r>
            <a:r>
              <a:rPr lang="de-DE" dirty="0" err="1"/>
              <a:t>Danielsky</a:t>
            </a:r>
            <a:r>
              <a:rPr lang="de-DE" dirty="0"/>
              <a:t> 2019)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reference</a:t>
            </a:r>
            <a:r>
              <a:rPr lang="de-DE" dirty="0"/>
              <a:t>, </a:t>
            </a:r>
            <a:r>
              <a:rPr lang="de-DE" dirty="0" err="1"/>
              <a:t>triangles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) and an </a:t>
            </a:r>
            <a:r>
              <a:rPr lang="de-DE" dirty="0" err="1"/>
              <a:t>ice</a:t>
            </a:r>
            <a:r>
              <a:rPr lang="de-DE" dirty="0"/>
              <a:t> </a:t>
            </a:r>
            <a:r>
              <a:rPr lang="de-DE" dirty="0" err="1"/>
              <a:t>giant</a:t>
            </a:r>
            <a:r>
              <a:rPr lang="de-DE" dirty="0"/>
              <a:t> </a:t>
            </a:r>
            <a:r>
              <a:rPr lang="de-DE" dirty="0" err="1"/>
              <a:t>mission</a:t>
            </a:r>
            <a:r>
              <a:rPr lang="de-DE" dirty="0"/>
              <a:t> (</a:t>
            </a:r>
            <a:r>
              <a:rPr lang="de-DE" dirty="0" err="1"/>
              <a:t>crosses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GB" dirty="0"/>
              <a:t>→ </a:t>
            </a:r>
            <a:r>
              <a:rPr lang="de-DE" dirty="0"/>
              <a:t>S/N &gt; 10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ideal </a:t>
            </a:r>
            <a:r>
              <a:rPr lang="de-DE" dirty="0" err="1"/>
              <a:t>circumstances</a:t>
            </a: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924C5-7190-44C1-AE71-616FA7BD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68" y="1775655"/>
            <a:ext cx="6432479" cy="42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5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1377</Words>
  <Application>Microsoft Office PowerPoint</Application>
  <PresentationFormat>Breitbild</PresentationFormat>
  <Paragraphs>84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Schoolbook</vt:lpstr>
      <vt:lpstr>Wingdings 2</vt:lpstr>
      <vt:lpstr>Aussicht</vt:lpstr>
      <vt:lpstr>Detection of long period exoplanets by Gravitational Waves</vt:lpstr>
      <vt:lpstr>Exoplanets</vt:lpstr>
      <vt:lpstr>Exoplanet detection via GW</vt:lpstr>
      <vt:lpstr>LISA</vt:lpstr>
      <vt:lpstr>Predicting the uncertainties</vt:lpstr>
      <vt:lpstr>Predicting the uncertainties</vt:lpstr>
      <vt:lpstr>Ice Giant missions</vt:lpstr>
      <vt:lpstr>Doppler tracking surveys</vt:lpstr>
      <vt:lpstr>Analysis of the signal</vt:lpstr>
      <vt:lpstr>Combined measurements</vt:lpstr>
      <vt:lpstr>Noise in an ice giant mission</vt:lpstr>
      <vt:lpstr>Conclusion</vt:lpstr>
      <vt:lpstr>Thank you for your attention!</vt:lpstr>
      <vt:lpstr>References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24</cp:revision>
  <dcterms:created xsi:type="dcterms:W3CDTF">2021-11-19T13:28:39Z</dcterms:created>
  <dcterms:modified xsi:type="dcterms:W3CDTF">2022-04-04T13:56:19Z</dcterms:modified>
</cp:coreProperties>
</file>