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63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F4E5D-3EC4-45AD-8DDA-505CD005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D46419-D611-42A7-B1B0-14FFA376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43E2BD-B65C-4BD5-9C13-C4A72889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AEA406-83CB-4DBD-AC00-3EDE5CE2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08546C-A4E7-41E8-A494-91D74982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AA55B-214E-4D1C-97C9-BE642444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21BC96-AB99-4BB7-880C-5525BDB9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DE71CC-4F8F-49C9-8AE7-D0D19145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F95D9C-DA3A-490C-BE32-59D9047C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F450B7-A877-4742-A0BF-382B6B04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69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8F020B-4C60-4F38-B164-D8A4477CD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EF5146-7872-4DAE-B011-21DA0577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66F7D-F3FA-420D-82F9-BBD4A64C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7B88-5C1D-4761-82A6-DF6A0DDE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A67021-3808-4F47-B0B0-2D0805CA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5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8B5966-78F8-40EC-979B-226B87DE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5BC10C-55F2-4DC7-838E-15E4B70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1CB4F-F244-4D90-A17F-1DB0B8FF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F4526-2D70-4FFA-9FFA-2D9ED2F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596ED-3BD4-4A5E-8FEB-01750007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8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3525-156C-4C1B-A57E-458E0DB8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858B38-D514-4EFF-AFF8-B6E35FF1C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2FCCC-CBC7-4BB2-B308-25EB729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FFD24-BCEF-4462-AC0A-C9BAE5B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82DB6-0DB4-4AE0-9875-E1A15EF9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6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6D27D6-3BCA-43C7-88EF-3153ADA5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D9DAF-092D-4BB9-B51A-C6DAD54D1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BBA54-8C4A-4C61-9D9A-39969BD71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7E8105-F31D-472A-92F9-A50A6405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E843B4-EE39-446A-8B50-C3C82821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A272-EAC5-469F-BDE5-2025C4C2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63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1A45B-2DBF-4636-94A1-81A5FCE7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0C292-3569-49A3-91E5-CDB68DF9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92F334-FD6D-482B-A91C-5A0601FF8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80ABED-6E97-449B-8106-E07DE441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EFDA6B-E180-41E0-A594-D786861381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2B9BF6F-7444-4429-9EF2-161FA6A5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6E2F15-2940-463B-9C6D-2B0BCFC8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6A78967-5644-4962-958B-C1816BB5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4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64878-EAFA-4397-BA6D-82B09A28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29F5D7-CA25-4811-8794-433A56D8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ADF5C-D8BD-42FD-8EE1-E917A084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04EABE-1377-4804-8A14-95869C31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4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7ED3CB-911B-4695-B160-3C3E827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ECADD9-367D-4359-9673-D89A6CBC0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2804B-DCD8-4787-8BF6-40D04F29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18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F0F2B-B5CF-42DD-880D-08DEDB2A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8E43E-C21E-4898-89EB-22F54579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85C5E7-7C5B-4530-B377-9AE333374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9B99D6-5B5F-45C2-B3E6-E648493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4ED3D0-9E6E-4BAF-BF3B-0C24B4DE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5EBAF8-713B-4442-83D2-47E3E12F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6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EA9A7-3388-4B14-9D43-365EC8CC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DF6372-EA42-4EE4-A431-8446A9E2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9D815E-84E2-448D-9399-12597784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B34F3-91E9-474D-A137-573A8A0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7A14D0-9B1B-4847-AF11-BF7875BD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63A15A-225B-4FF9-B326-D9D584BD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2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47D9C3-6460-4D62-90D3-1BB4ECE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878E41-57FA-44A0-A697-4FB86BB49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974A3-CD1E-4E1B-BF9F-0BA5AA26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E4A0-9B1D-4EF2-B79D-9F690665A23F}" type="datetimeFigureOut">
              <a:rPr lang="en-GB" smtClean="0"/>
              <a:t>23/11/2021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57CC7-39C7-4F07-8AF2-6D18F9645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65F7F-CDD6-4000-A0A9-86129972A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46DD-34CD-436A-A3B7-7B473B42D7B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2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8E721-7604-4716-A84E-77BA5661F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Detecting</a:t>
            </a:r>
            <a:r>
              <a:rPr lang="de-DE" dirty="0"/>
              <a:t> </a:t>
            </a:r>
            <a:r>
              <a:rPr lang="de-DE" dirty="0" err="1"/>
              <a:t>Exoplanets</a:t>
            </a:r>
            <a:r>
              <a:rPr lang="de-DE" dirty="0"/>
              <a:t> and </a:t>
            </a:r>
            <a:r>
              <a:rPr lang="de-DE" dirty="0" err="1"/>
              <a:t>recovering</a:t>
            </a:r>
            <a:r>
              <a:rPr lang="de-DE" dirty="0"/>
              <a:t> Parameters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9EB726-E1FC-46F1-8040-A5E9FD013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recap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week</a:t>
            </a:r>
            <a:r>
              <a:rPr lang="de-DE" dirty="0"/>
              <a:t> 3v2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87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CFD8E-3A55-4D87-A8FD-E00ED8FA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Tamanini</a:t>
            </a:r>
            <a:r>
              <a:rPr lang="de-DE" dirty="0"/>
              <a:t> and </a:t>
            </a:r>
            <a:r>
              <a:rPr lang="de-DE" dirty="0" err="1"/>
              <a:t>Danielski</a:t>
            </a:r>
            <a:r>
              <a:rPr lang="de-DE" dirty="0"/>
              <a:t> do?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/>
                  <a:t>Steal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important</a:t>
                </a:r>
                <a:r>
                  <a:rPr lang="de-DE" dirty="0"/>
                  <a:t> </a:t>
                </a:r>
                <a:r>
                  <a:rPr lang="de-DE" dirty="0" err="1"/>
                  <a:t>equations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waveform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strain</a:t>
                </a:r>
                <a:r>
                  <a:rPr lang="de-DE" dirty="0"/>
                  <a:t> h(t) </a:t>
                </a:r>
                <a:r>
                  <a:rPr lang="de-DE" dirty="0" err="1"/>
                  <a:t>from</a:t>
                </a:r>
                <a:r>
                  <a:rPr lang="de-DE" dirty="0"/>
                  <a:t> Cutler: 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𝐼𝐼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𝐼𝐼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sup>
                            </m:sSubSup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GB" dirty="0"/>
                  <a:t>Look at the Doppler-signal of a circumbinary exoplanet: </a:t>
                </a:r>
                <a:br>
                  <a:rPr lang="en-GB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de-DE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sSub>
                      <m:sSubPr>
                        <m:ctrlP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</m:oMath>
                </a14:m>
                <a:endParaRPr lang="de-DE" sz="2400" b="0" dirty="0">
                  <a:solidFill>
                    <a:schemeClr val="tx1"/>
                  </a:solidFill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/>
                  <a:t>Derive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11 </a:t>
                </a:r>
                <a:r>
                  <a:rPr lang="de-DE" dirty="0" err="1"/>
                  <a:t>par.s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interest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i="1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DE" dirty="0" err="1"/>
                  <a:t>Compute</a:t>
                </a:r>
                <a:r>
                  <a:rPr lang="de-DE" dirty="0"/>
                  <a:t> </a:t>
                </a:r>
                <a:r>
                  <a:rPr lang="de-DE" dirty="0" err="1"/>
                  <a:t>numerically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integral</a:t>
                </a:r>
                <a:br>
                  <a:rPr lang="de-DE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𝐼𝐼</m:t>
                        </m:r>
                      </m:sub>
                      <m:sup/>
                      <m:e>
                        <m:nary>
                          <m:nary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de-D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de-DE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de-DE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de-DE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Γ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i="1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034518D-A8E7-4892-8741-42E7BD161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74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Deriving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𝐼𝐼</m:t>
                            </m:r>
                          </m:sub>
                        </m:sSub>
                      </m:num>
                      <m:den>
                        <m:r>
                          <a:rPr lang="de-DE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de-DE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analytically</a:t>
                </a:r>
                <a:endParaRPr lang="en-GB" dirty="0"/>
              </a:p>
            </p:txBody>
          </p:sp>
        </mc:Choice>
        <mc:Fallback xmlns="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8C95DF9-6501-4C15-8C2C-18E2B056A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656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dirty="0"/>
                  <a:t>For the parameters of the exoplanet we can do this analytically, as the presence of an exoplanet only leads to a change in phase/frequency of the DWDs/GW: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𝐼𝐼</m:t>
                              </m:r>
                            </m:sub>
                          </m:sSub>
                        </m:num>
                        <m:den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  <m:d>
                        <m:dPr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𝐼𝐼</m:t>
                          </m:r>
                        </m:sub>
                      </m:sSub>
                      <m:d>
                        <m:d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de-D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nary>
                            <m:naryPr>
                              <m:ctrl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de-DE" sz="2000">
                                      <a:latin typeface="Cambria Math" panose="02040503050406030204" pitchFamily="18" charset="0"/>
                                    </a:rPr>
                                    <m:t>𝜕𝜆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de-DE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de-DE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de-DE" sz="2000">
                                  <a:latin typeface="Cambria Math" panose="02040503050406030204" pitchFamily="18" charset="0"/>
                                </a:rPr>
                                <m:t>𝜕𝜆</m:t>
                              </m:r>
                            </m:den>
                          </m:f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de-DE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de-D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nary>
                                <m:naryPr>
                                  <m:ctrl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de-DE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de-DE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de-DE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𝐼𝐼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de-D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dirty="0"/>
                  <a:t>With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𝐺𝑊</m:t>
                        </m:r>
                      </m:sub>
                    </m:sSub>
                    <m:r>
                      <a:rPr lang="de-D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func>
                          <m:funcPr>
                            <m:ctrlPr>
                              <a:rPr lang="de-D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de-DE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de-DE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d>
                      <m:dPr>
                        <m:ctrlPr>
                          <a:rPr lang="de-D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2000" dirty="0"/>
                  <a:t> -&gt; analytical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de-DE" sz="2000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d>
                      <m:dPr>
                        <m:ctrlPr>
                          <a:rPr lang="de-D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20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8C95DF9-6501-4C15-8C2C-18E2B056A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65650"/>
              </a:xfrm>
              <a:blipFill>
                <a:blip r:embed="rId3"/>
                <a:stretch>
                  <a:fillRect l="-638" t="-6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7BC01FE7-2CBD-4B0B-9553-561F41E5B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449" y="4823924"/>
            <a:ext cx="2857500" cy="14001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76B2BCD-17F1-4415-A4E2-127F9C3FE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776" y="4795349"/>
            <a:ext cx="2838450" cy="14287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4C0D29C-9278-4EBB-A308-229487043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0578" y="4823924"/>
            <a:ext cx="28479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And we can also do </a:t>
                </a:r>
                <a14:m>
                  <m:oMath xmlns:m="http://schemas.openxmlformats.org/officeDocument/2006/math">
                    <m:r>
                      <a:rPr lang="de-DE" sz="4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nary>
                      <m:naryPr>
                        <m:ctrlPr>
                          <a:rPr lang="de-DE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f>
                          <m:fPr>
                            <m:ctrlPr>
                              <a:rPr lang="de-DE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4000" b="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de-DE" sz="4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de-DE" sz="4000" b="0" i="1">
                                <a:latin typeface="Cambria Math" panose="02040503050406030204" pitchFamily="18" charset="0"/>
                              </a:rPr>
                              <m:t>𝜕𝜆</m:t>
                            </m:r>
                          </m:den>
                        </m:f>
                        <m:d>
                          <m:dPr>
                            <m:ctrlPr>
                              <a:rPr lang="de-DE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DE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de-DE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de-DE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de-DE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de-DE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el 1">
                <a:extLst>
                  <a:ext uri="{FF2B5EF4-FFF2-40B4-BE49-F238E27FC236}">
                    <a16:creationId xmlns:a16="http://schemas.microsoft.com/office/drawing/2014/main" id="{86485D27-5996-4E25-BFF4-E8CBFA962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21AE5851-9D38-4E28-887F-F7AD4361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68" y="1971675"/>
            <a:ext cx="3162300" cy="14573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922E7EE-CDFD-4D16-B397-93865792E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37" y="1971674"/>
            <a:ext cx="5724525" cy="14573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47F0347-7C35-417C-A1EF-BD51ED842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968" y="3575048"/>
            <a:ext cx="4314825" cy="14001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5E60494-8659-440E-B880-9900A8B0A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2561" y="3575048"/>
            <a:ext cx="53149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92491A-057F-4718-BB81-2C8DF59F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uncertainties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endParaRPr lang="en-GB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267172-3A3D-4F91-BC2A-AFC3BC578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99" y="1628544"/>
            <a:ext cx="5861720" cy="4148924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20FF409-ABFA-4081-98D5-1E68F3D060AD}"/>
              </a:ext>
            </a:extLst>
          </p:cNvPr>
          <p:cNvSpPr txBox="1"/>
          <p:nvPr/>
        </p:nvSpPr>
        <p:spPr>
          <a:xfrm>
            <a:off x="2302602" y="5777468"/>
            <a:ext cx="912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similiar</a:t>
            </a:r>
            <a:r>
              <a:rPr lang="de-DE" dirty="0"/>
              <a:t>, but: </a:t>
            </a:r>
            <a:r>
              <a:rPr lang="de-DE" dirty="0" err="1"/>
              <a:t>It‘s</a:t>
            </a:r>
            <a:r>
              <a:rPr lang="de-DE" dirty="0"/>
              <a:t> not </a:t>
            </a:r>
            <a:r>
              <a:rPr lang="de-DE" dirty="0" err="1"/>
              <a:t>the</a:t>
            </a:r>
            <a:r>
              <a:rPr lang="de-DE" dirty="0"/>
              <a:t> same!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r>
              <a:rPr lang="de-DE" dirty="0"/>
              <a:t>Note #1: </a:t>
            </a:r>
            <a:r>
              <a:rPr lang="de-DE" dirty="0" err="1"/>
              <a:t>Wigliness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in </a:t>
            </a:r>
            <a:r>
              <a:rPr lang="de-DE" dirty="0" err="1"/>
              <a:t>integration</a:t>
            </a:r>
            <a:r>
              <a:rPr lang="de-DE" dirty="0"/>
              <a:t> +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inversion</a:t>
            </a:r>
            <a:endParaRPr lang="de-DE" dirty="0"/>
          </a:p>
          <a:p>
            <a:r>
              <a:rPr lang="en-GB" dirty="0"/>
              <a:t>Note #2: Different amplitude because </a:t>
            </a:r>
            <a:r>
              <a:rPr lang="en-GB" dirty="0" err="1"/>
              <a:t>Tamanini</a:t>
            </a:r>
            <a:r>
              <a:rPr lang="en-GB" dirty="0"/>
              <a:t>, </a:t>
            </a:r>
            <a:r>
              <a:rPr lang="en-GB" dirty="0" err="1"/>
              <a:t>Danielski</a:t>
            </a:r>
            <a:r>
              <a:rPr lang="en-GB" dirty="0"/>
              <a:t> took SNR approximately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8FE744-BE16-44DB-8004-8BA47A519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3" y="1690688"/>
            <a:ext cx="5854898" cy="39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8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CA0EA7-84E2-4FEE-AD88-D092EBC09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E8A7469-CE89-4DF7-BF9C-6C62C4464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𝑤𝑤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With w=waveform parameters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/>
                  <a:t>) and p=planet parameters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 also important for inversion sadly</a:t>
                </a:r>
              </a:p>
              <a:p>
                <a:pPr marL="0" indent="0">
                  <a:buNone/>
                </a:pPr>
                <a:r>
                  <a:rPr lang="en-GB" dirty="0"/>
                  <a:t>Could be included in ~3 days if necessary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E8A7469-CE89-4DF7-BF9C-6C62C4464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460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Detecting Exoplanets and recovering Parameters</vt:lpstr>
      <vt:lpstr>What did Tamanini and Danielski do?</vt:lpstr>
      <vt:lpstr>Deriving (∂h_(I,II))/∂λ(t) analytically</vt:lpstr>
      <vt:lpstr>And we can also do 2π∫_0^t▒〖∂f/∂λ (t^′ )dt^′ 〗</vt:lpstr>
      <vt:lpstr>Computing the uncertainties approximately</vt:lpstr>
      <vt:lpstr>Missing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Exoplanets and recovering Parameters</dc:title>
  <dc:creator>Marcus Haberland</dc:creator>
  <cp:lastModifiedBy>Marcus Haberland</cp:lastModifiedBy>
  <cp:revision>4</cp:revision>
  <dcterms:created xsi:type="dcterms:W3CDTF">2021-11-19T13:28:39Z</dcterms:created>
  <dcterms:modified xsi:type="dcterms:W3CDTF">2021-11-24T10:27:16Z</dcterms:modified>
</cp:coreProperties>
</file>