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75" r:id="rId6"/>
    <p:sldId id="302" r:id="rId7"/>
    <p:sldId id="263" r:id="rId8"/>
    <p:sldId id="273" r:id="rId9"/>
    <p:sldId id="274" r:id="rId10"/>
    <p:sldId id="303" r:id="rId11"/>
    <p:sldId id="305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F4E5D-3EC4-45AD-8DDA-505CD005C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46419-D611-42A7-B1B0-14FFA376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3E2BD-B65C-4BD5-9C13-C4A72889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EA406-83CB-4DBD-AC00-3EDE5CE2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8546C-A4E7-41E8-A494-91D74982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AA55B-214E-4D1C-97C9-BE642444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21BC96-AB99-4BB7-880C-5525BDB9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E71CC-4F8F-49C9-8AE7-D0D19145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95D9C-DA3A-490C-BE32-59D9047C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450B7-A877-4742-A0BF-382B6B04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9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8F020B-4C60-4F38-B164-D8A4477CD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EF5146-7872-4DAE-B011-21DA0577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66F7D-F3FA-420D-82F9-BBD4A64C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07B88-5C1D-4761-82A6-DF6A0DDE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A67021-3808-4F47-B0B0-2D0805CA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5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B5966-78F8-40EC-979B-226B87DE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BC10C-55F2-4DC7-838E-15E4B70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1CB4F-F244-4D90-A17F-1DB0B8FF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F4526-2D70-4FFA-9FFA-2D9ED2F7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596ED-3BD4-4A5E-8FEB-01750007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8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525-156C-4C1B-A57E-458E0DB8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58B38-D514-4EFF-AFF8-B6E35FF1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2FCCC-CBC7-4BB2-B308-25EB7299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FFD24-BCEF-4462-AC0A-C9BAE5B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82DB6-0DB4-4AE0-9875-E1A15EF9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D27D6-3BCA-43C7-88EF-3153ADA5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D9DAF-092D-4BB9-B51A-C6DAD54D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BBA54-8C4A-4C61-9D9A-39969BD7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7E8105-F31D-472A-92F9-A50A6405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E843B4-EE39-446A-8B50-C3C8282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A272-EAC5-469F-BDE5-2025C4C2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A45B-2DBF-4636-94A1-81A5FCE7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D0C292-3569-49A3-91E5-CDB68DF9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2F334-FD6D-482B-A91C-5A0601FF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80ABED-6E97-449B-8106-E07DE441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FDA6B-E180-41E0-A594-D78686138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B9BF6F-7444-4429-9EF2-161FA6A5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6E2F15-2940-463B-9C6D-2B0BCFC8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A78967-5644-4962-958B-C1816BB5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64878-EAFA-4397-BA6D-82B09A28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29F5D7-CA25-4811-8794-433A56D8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ADF5C-D8BD-42FD-8EE1-E917A084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4EABE-1377-4804-8A14-95869C31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0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7ED3CB-911B-4695-B160-3C3E827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ECADD9-367D-4359-9673-D89A6CBC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2804B-DCD8-4787-8BF6-40D04F29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8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F0F2B-B5CF-42DD-880D-08DEDB2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8E43E-C21E-4898-89EB-22F54579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85C5E7-7C5B-4530-B377-9AE33337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9B99D6-5B5F-45C2-B3E6-E648493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4ED3D0-9E6E-4BAF-BF3B-0C24B4D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EBAF8-713B-4442-83D2-47E3E12F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0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EA9A7-3388-4B14-9D43-365EC8CC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DF6372-EA42-4EE4-A431-8446A9E2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D815E-84E2-448D-9399-12597784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0B34F3-91E9-474D-A137-573A8A0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7A14D0-9B1B-4847-AF11-BF7875B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3A15A-225B-4FF9-B326-D9D584BD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2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47D9C3-6460-4D62-90D3-1BB4ECE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78E41-57FA-44A0-A697-4FB86BB49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D974A3-CD1E-4E1B-BF9F-0BA5AA261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E4A0-9B1D-4EF2-B79D-9F690665A23F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57CC7-39C7-4F07-8AF2-6D18F9645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65F7F-CDD6-4000-A0A9-86129972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mnrasl/slab025" TargetMode="External"/><Relationship Id="rId2" Type="http://schemas.openxmlformats.org/officeDocument/2006/relationships/hyperlink" Target="https://doi.org/10.1038/s41550-019-0807-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8E721-7604-4716-A84E-77BA5661F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Exoplanets</a:t>
            </a:r>
            <a:r>
              <a:rPr lang="de-DE" dirty="0"/>
              <a:t> and </a:t>
            </a:r>
            <a:r>
              <a:rPr lang="de-DE" dirty="0" err="1"/>
              <a:t>recovering</a:t>
            </a:r>
            <a:r>
              <a:rPr lang="de-DE" dirty="0"/>
              <a:t> Parameters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9EB726-E1FC-46F1-8040-A5E9FD013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week</a:t>
            </a:r>
            <a:r>
              <a:rPr lang="de-DE" dirty="0"/>
              <a:t>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87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AB780-2A17-489E-A7FF-D04539EC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milestones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F19F805-ECE9-4DD0-87E1-0D15CFB48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/>
                  <a:t>Understand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fluctuations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bit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better</a:t>
                </a:r>
                <a:r>
                  <a:rPr lang="de-DE" sz="2400" dirty="0"/>
                  <a:t> and </a:t>
                </a:r>
                <a:r>
                  <a:rPr lang="de-DE" sz="2400" dirty="0" err="1"/>
                  <a:t>potentially</a:t>
                </a:r>
                <a:r>
                  <a:rPr lang="de-DE" sz="2400" dirty="0"/>
                  <a:t> fix </a:t>
                </a:r>
                <a:r>
                  <a:rPr lang="de-DE" sz="2400" dirty="0" err="1"/>
                  <a:t>them</a:t>
                </a:r>
                <a:endParaRPr lang="de-DE" sz="2400" dirty="0"/>
              </a:p>
              <a:p>
                <a:r>
                  <a:rPr lang="de-DE" sz="2400" dirty="0"/>
                  <a:t>Look at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parameter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space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positions</a:t>
                </a:r>
                <a:r>
                  <a:rPr lang="de-DE" sz="2400" dirty="0"/>
                  <a:t>/angular </a:t>
                </a:r>
                <a:r>
                  <a:rPr lang="de-DE" sz="2400" dirty="0" err="1"/>
                  <a:t>momentum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25‘000 potential DWDs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SNR &gt; 7 and </a:t>
                </a:r>
                <a:r>
                  <a:rPr lang="de-DE" sz="2400" dirty="0" err="1"/>
                  <a:t>calculate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positional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dependance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planetary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parameters</a:t>
                </a:r>
                <a:r>
                  <a:rPr lang="de-DE" sz="2400" dirty="0"/>
                  <a:t> -&gt;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want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function</a:t>
                </a:r>
                <a:r>
                  <a:rPr lang="de-DE" sz="2400" dirty="0"/>
                  <a:t>:</a:t>
                </a:r>
              </a:p>
              <a:p>
                <a:pPr marL="0" indent="0" algn="ctr">
                  <a:buNone/>
                </a:pPr>
                <a:r>
                  <a:rPr lang="de-DE" sz="2400" dirty="0" err="1">
                    <a:latin typeface="Consolas" panose="020B0609020204030204" pitchFamily="49" charset="0"/>
                  </a:rPr>
                  <a:t>rel_uncertainty</a:t>
                </a:r>
                <a:r>
                  <a:rPr lang="de-DE" sz="2400" dirty="0">
                    <a:latin typeface="Consolas" panose="020B0609020204030204" pitchFamily="49" charset="0"/>
                  </a:rPr>
                  <a:t>(</a:t>
                </a:r>
                <a:r>
                  <a:rPr lang="de-DE" sz="2400" dirty="0" err="1">
                    <a:latin typeface="Consolas" panose="020B0609020204030204" pitchFamily="49" charset="0"/>
                  </a:rPr>
                  <a:t>pos</a:t>
                </a:r>
                <a:r>
                  <a:rPr lang="de-DE" sz="2400" dirty="0">
                    <a:latin typeface="Consolas" panose="020B0609020204030204" pitchFamily="49" charset="0"/>
                  </a:rPr>
                  <a:t>, M, </a:t>
                </a:r>
                <a:r>
                  <a:rPr lang="de-DE" sz="2400" dirty="0" err="1">
                    <a:latin typeface="Consolas" panose="020B0609020204030204" pitchFamily="49" charset="0"/>
                  </a:rPr>
                  <a:t>sep</a:t>
                </a:r>
                <a:r>
                  <a:rPr lang="de-DE" sz="2400" dirty="0">
                    <a:latin typeface="Consolas" panose="020B0609020204030204" pitchFamily="49" charset="0"/>
                  </a:rPr>
                  <a:t>) </a:t>
                </a:r>
              </a:p>
              <a:p>
                <a:pPr marL="0" indent="0">
                  <a:buNone/>
                </a:pPr>
                <a:r>
                  <a:rPr lang="de-DE" sz="2400" dirty="0"/>
                  <a:t>  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flat </a:t>
                </a:r>
                <a:r>
                  <a:rPr lang="de-DE" sz="2400" dirty="0" err="1"/>
                  <a:t>priors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other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parameters</a:t>
                </a:r>
                <a:endParaRPr lang="de-DE" sz="2400" dirty="0"/>
              </a:p>
              <a:p>
                <a:r>
                  <a:rPr lang="en-GB" sz="2400" dirty="0"/>
                  <a:t>Assuming a prior on the DWD parameters and planetary parameters (mass, inclination, separation), we can then take the integral as in [4], constraining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CBP</m:t>
                        </m:r>
                      </m:sub>
                    </m:sSub>
                  </m:oMath>
                </a14:m>
                <a:r>
                  <a:rPr lang="en-GB" sz="2400" dirty="0"/>
                  <a:t> the fraction of circumbinary partners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bin</m:t>
                        </m:r>
                      </m:sub>
                    </m:sSub>
                  </m:oMath>
                </a14:m>
                <a:r>
                  <a:rPr lang="en-GB" sz="2400" dirty="0"/>
                  <a:t> detections via Bayesian inference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F19F805-ECE9-4DD0-87E1-0D15CFB48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1FEAB18E-26A0-437C-8DD3-72820777E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406" y="5449460"/>
            <a:ext cx="5691188" cy="12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4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AB780-2A17-489E-A7FF-D04539EC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milestones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9F805-ECE9-4DD0-87E1-0D15CFB4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repeat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exercise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strain</a:t>
            </a:r>
            <a:r>
              <a:rPr lang="de-DE" sz="2400" dirty="0"/>
              <a:t> and </a:t>
            </a: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noise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IceGiant</a:t>
            </a:r>
            <a:r>
              <a:rPr lang="de-DE" sz="2400" dirty="0"/>
              <a:t> </a:t>
            </a:r>
            <a:r>
              <a:rPr lang="de-DE" sz="2400" dirty="0" err="1"/>
              <a:t>mission</a:t>
            </a:r>
            <a:r>
              <a:rPr lang="de-DE" sz="2400" dirty="0"/>
              <a:t>: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could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most</a:t>
            </a:r>
            <a:r>
              <a:rPr lang="de-DE" sz="2400" dirty="0"/>
              <a:t> promising </a:t>
            </a:r>
            <a:r>
              <a:rPr lang="de-DE" sz="2400" dirty="0" err="1"/>
              <a:t>exoplanet</a:t>
            </a:r>
            <a:r>
              <a:rPr lang="de-DE" sz="2400" dirty="0"/>
              <a:t> </a:t>
            </a:r>
            <a:r>
              <a:rPr lang="de-DE" sz="2400" dirty="0" err="1"/>
              <a:t>candidates</a:t>
            </a:r>
            <a:r>
              <a:rPr lang="de-DE" sz="2400" dirty="0"/>
              <a:t>/Jupiter-like </a:t>
            </a:r>
            <a:r>
              <a:rPr lang="de-DE" sz="2400" dirty="0" err="1"/>
              <a:t>planets</a:t>
            </a:r>
            <a:endParaRPr lang="de-DE" sz="2400" dirty="0"/>
          </a:p>
          <a:p>
            <a:r>
              <a:rPr lang="de-DE" sz="2400" dirty="0"/>
              <a:t>Try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combine</a:t>
            </a:r>
            <a:r>
              <a:rPr lang="de-DE" sz="2400" dirty="0"/>
              <a:t> </a:t>
            </a:r>
            <a:r>
              <a:rPr lang="de-DE" sz="2400" dirty="0" err="1"/>
              <a:t>measurements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IceGiant</a:t>
            </a:r>
            <a:r>
              <a:rPr lang="de-DE" sz="2400" dirty="0"/>
              <a:t> and LISA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909EC-F95D-4E6C-B3E6-13B06EE8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45" y="2142485"/>
            <a:ext cx="5402510" cy="7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7B6A0-EDCC-40B5-AC53-815987D4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12C0D-26D4-41F0-8678-9B7FA02D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[1]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 (2019). The gravitational-wave detection of exoplanets orbiting white dwarf binaries using LISA.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Nat Astron 3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 858–866. 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https://doi.org/10.1038/s41550-019-0807-y</a:t>
            </a:r>
            <a:endParaRPr lang="en-GB" sz="2400" dirty="0">
              <a:latin typeface="Cambria Math" panose="02040503050406030204" pitchFamily="18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[2]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Korol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V.,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&amp; Rossi, E.M. (2019). Circumbinary exoplanets and brown dwarfs with the Laser Interferometer Space Antenna.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Astronomy and Astrophysics, 632.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[3] Cutler, C. (1998). Angular resolution of the LISA gravitational wave detector.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Physical Review D, 57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7089-7102.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[4]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Soyuer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D., Zwick, L.,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D’Orazio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D.,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Saha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P. (2021). Searching for gravitational waves via Doppler tracking by future missions to Uranus and Neptune.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MNRAS: Letters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503, 1, L73-79. 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https://doi.org/10.1093/mnrasl/slab025</a:t>
            </a:r>
            <a:endParaRPr lang="en-GB" sz="2400" dirty="0">
              <a:latin typeface="Cambria Math" panose="02040503050406030204" pitchFamily="18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[5] Maggiore, M. (2008).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Gravitational Waves Volume 1: Theory and Experiments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.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22031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CFD8E-3A55-4D87-A8FD-E00ED8FA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Tamanini</a:t>
            </a:r>
            <a:r>
              <a:rPr lang="de-DE" dirty="0"/>
              <a:t> and </a:t>
            </a:r>
            <a:r>
              <a:rPr lang="de-DE" dirty="0" err="1"/>
              <a:t>Danielski</a:t>
            </a:r>
            <a:r>
              <a:rPr lang="de-DE" dirty="0"/>
              <a:t> do?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/>
                  <a:t>Steal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important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waveform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strain</a:t>
                </a:r>
                <a:r>
                  <a:rPr lang="de-DE" dirty="0"/>
                  <a:t> h(t) </a:t>
                </a:r>
                <a:r>
                  <a:rPr lang="de-DE" dirty="0" err="1"/>
                  <a:t>from</a:t>
                </a:r>
                <a:r>
                  <a:rPr lang="de-DE" dirty="0"/>
                  <a:t> Cutler: 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GB" dirty="0"/>
                  <a:t>Look at the Doppler-signal of a circumbinary exoplanet: 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</m:oMath>
                </a14:m>
                <a:endParaRPr lang="de-DE" sz="2400" b="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/>
                  <a:t>Derive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9 </a:t>
                </a:r>
                <a:r>
                  <a:rPr lang="de-DE" dirty="0" err="1"/>
                  <a:t>par.s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interest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i="1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 err="1"/>
                  <a:t>Compute</a:t>
                </a:r>
                <a:r>
                  <a:rPr lang="de-DE" dirty="0"/>
                  <a:t> </a:t>
                </a:r>
                <a:r>
                  <a:rPr lang="de-DE" dirty="0" err="1"/>
                  <a:t>numerically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integral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𝐼𝐼</m:t>
                        </m:r>
                      </m:sub>
                      <m:sup/>
                      <m:e>
                        <m:nary>
                          <m:nary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f>
                              <m:f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i="1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74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6485D27-5996-4E25-BFF4-E8CBFA96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/>
                  <a:t>Deriving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analytically</a:t>
                </a:r>
                <a:endParaRPr lang="en-GB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6485D27-5996-4E25-BFF4-E8CBFA96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8C95DF9-6501-4C15-8C2C-18E2B056A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656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000" dirty="0"/>
                  <a:t>For the parameters of the exoplanet we can do this analytically, as the presence of an exoplanet only leads to a change in phase/frequency of the DWDs/GW: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num>
                        <m:den>
                          <m:r>
                            <a:rPr lang="de-DE" sz="2000">
                              <a:latin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nary>
                            <m:nary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de-DE" sz="2000">
                                      <a:latin typeface="Cambria Math" panose="02040503050406030204" pitchFamily="18" charset="0"/>
                                    </a:rPr>
                                    <m:t>𝜕𝜆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nary>
                                <m:nary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000" dirty="0"/>
                  <a:t>With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d>
                      <m:d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000" dirty="0"/>
                  <a:t> -&gt; analytical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000" dirty="0"/>
                  <a:t>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sz="20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DE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DE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de-DE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8C95DF9-6501-4C15-8C2C-18E2B056A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65650"/>
              </a:xfrm>
              <a:blipFill>
                <a:blip r:embed="rId3"/>
                <a:stretch>
                  <a:fillRect l="-638" t="-6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7BC01FE7-2CBD-4B0B-9553-561F41E5B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447" y="4991100"/>
            <a:ext cx="2857500" cy="14001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6B2BCD-17F1-4415-A4E2-127F9C3FE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862" y="4962525"/>
            <a:ext cx="2838450" cy="14287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C0D29C-9278-4EBB-A308-229487043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227" y="5086350"/>
            <a:ext cx="2847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6485D27-5996-4E25-BFF4-E8CBFA96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de-DE" dirty="0"/>
                  <a:t>And we can also do </a:t>
                </a:r>
                <a14:m>
                  <m:oMath xmlns:m="http://schemas.openxmlformats.org/officeDocument/2006/math"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nary>
                      <m:naryPr>
                        <m:ctrlPr>
                          <a:rPr lang="de-DE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de-DE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4000" b="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de-DE" sz="4000" b="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</m:den>
                        </m:f>
                        <m:d>
                          <m:dPr>
                            <m:ctrlPr>
                              <a:rPr lang="de-DE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4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dirty="0"/>
                  <a:t> analytically</a:t>
                </a: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6485D27-5996-4E25-BFF4-E8CBFA96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21AE5851-9D38-4E28-887F-F7AD4361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68" y="1971675"/>
            <a:ext cx="3162300" cy="14573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22E7EE-CDFD-4D16-B397-93865792E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37" y="1971674"/>
            <a:ext cx="5724525" cy="14573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7F0347-7C35-417C-A1EF-BD51ED842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968" y="3575048"/>
            <a:ext cx="4314825" cy="14001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5E60494-8659-440E-B880-9900A8B0A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561" y="3575048"/>
            <a:ext cx="53149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6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FEB59-D865-4272-9E58-ACFFFAC2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Regarding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position</a:t>
            </a:r>
            <a:r>
              <a:rPr lang="de-DE" sz="4000" dirty="0"/>
              <a:t> and angular </a:t>
            </a:r>
            <a:r>
              <a:rPr lang="de-DE" sz="4000" dirty="0" err="1"/>
              <a:t>momentum</a:t>
            </a:r>
            <a:endParaRPr lang="en-GB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D2F475-10EB-4456-9484-7709C0AD0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position</a:t>
            </a:r>
            <a:r>
              <a:rPr lang="de-DE" dirty="0"/>
              <a:t> and angular </a:t>
            </a:r>
            <a:r>
              <a:rPr lang="de-DE" dirty="0" err="1"/>
              <a:t>momentum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source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strain</a:t>
            </a:r>
            <a:r>
              <a:rPr lang="de-DE" dirty="0"/>
              <a:t> non-</a:t>
            </a:r>
            <a:r>
              <a:rPr lang="de-DE" dirty="0" err="1"/>
              <a:t>trivially</a:t>
            </a:r>
            <a:r>
              <a:rPr lang="de-DE" dirty="0"/>
              <a:t>, </a:t>
            </a:r>
            <a:r>
              <a:rPr lang="de-DE" dirty="0" err="1"/>
              <a:t>see</a:t>
            </a:r>
            <a:r>
              <a:rPr lang="de-DE" dirty="0"/>
              <a:t> [3]: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63FA2-B2B2-48D3-ABA7-0FE17AF2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63" y="2295528"/>
            <a:ext cx="5962650" cy="1047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1746394-4A7E-40D2-B73C-D833C45E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53" y="2987560"/>
            <a:ext cx="5962650" cy="1475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421924-6148-4E64-B562-B666414F3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0" y="3543471"/>
            <a:ext cx="4348163" cy="1346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B2383C5-7F36-4713-94AD-51ED1B1B0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5" y="4716286"/>
            <a:ext cx="4567238" cy="917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677BE52-6AE7-4155-8081-DD2C22B48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450" y="5007472"/>
            <a:ext cx="4429125" cy="11939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399A219-BD0D-4700-B0BF-C9B40CBEA5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25" y="5369181"/>
            <a:ext cx="3906145" cy="1371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986F7BD-08E8-4301-8743-B338FFD4D06B}"/>
              </a:ext>
            </a:extLst>
          </p:cNvPr>
          <p:cNvSpPr/>
          <p:nvPr/>
        </p:nvSpPr>
        <p:spPr>
          <a:xfrm>
            <a:off x="6273403" y="3354882"/>
            <a:ext cx="542925" cy="504825"/>
          </a:xfrm>
          <a:custGeom>
            <a:avLst/>
            <a:gdLst>
              <a:gd name="connsiteX0" fmla="*/ 0 w 542925"/>
              <a:gd name="connsiteY0" fmla="*/ 504825 h 504825"/>
              <a:gd name="connsiteX1" fmla="*/ 447675 w 542925"/>
              <a:gd name="connsiteY1" fmla="*/ 409575 h 504825"/>
              <a:gd name="connsiteX2" fmla="*/ 542925 w 542925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504825">
                <a:moveTo>
                  <a:pt x="0" y="504825"/>
                </a:moveTo>
                <a:cubicBezTo>
                  <a:pt x="178594" y="499268"/>
                  <a:pt x="357188" y="493712"/>
                  <a:pt x="447675" y="409575"/>
                </a:cubicBezTo>
                <a:cubicBezTo>
                  <a:pt x="538162" y="325438"/>
                  <a:pt x="540543" y="162719"/>
                  <a:pt x="542925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F20D8B9-D3DC-4382-A884-E0106BC1197D}"/>
              </a:ext>
            </a:extLst>
          </p:cNvPr>
          <p:cNvSpPr/>
          <p:nvPr/>
        </p:nvSpPr>
        <p:spPr>
          <a:xfrm>
            <a:off x="6286500" y="4001478"/>
            <a:ext cx="971550" cy="430597"/>
          </a:xfrm>
          <a:custGeom>
            <a:avLst/>
            <a:gdLst>
              <a:gd name="connsiteX0" fmla="*/ 971550 w 971550"/>
              <a:gd name="connsiteY0" fmla="*/ 179997 h 430597"/>
              <a:gd name="connsiteX1" fmla="*/ 409575 w 971550"/>
              <a:gd name="connsiteY1" fmla="*/ 8547 h 430597"/>
              <a:gd name="connsiteX2" fmla="*/ 590550 w 971550"/>
              <a:gd name="connsiteY2" fmla="*/ 418122 h 430597"/>
              <a:gd name="connsiteX3" fmla="*/ 0 w 971550"/>
              <a:gd name="connsiteY3" fmla="*/ 284772 h 43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0" h="430597">
                <a:moveTo>
                  <a:pt x="971550" y="179997"/>
                </a:moveTo>
                <a:cubicBezTo>
                  <a:pt x="722312" y="74428"/>
                  <a:pt x="473075" y="-31140"/>
                  <a:pt x="409575" y="8547"/>
                </a:cubicBezTo>
                <a:cubicBezTo>
                  <a:pt x="346075" y="48234"/>
                  <a:pt x="658812" y="372085"/>
                  <a:pt x="590550" y="418122"/>
                </a:cubicBezTo>
                <a:cubicBezTo>
                  <a:pt x="522288" y="464159"/>
                  <a:pt x="261144" y="374465"/>
                  <a:pt x="0" y="284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7581018-60CC-4C02-81D5-2F1E6E1675D1}"/>
              </a:ext>
            </a:extLst>
          </p:cNvPr>
          <p:cNvSpPr/>
          <p:nvPr/>
        </p:nvSpPr>
        <p:spPr>
          <a:xfrm>
            <a:off x="5334000" y="5178097"/>
            <a:ext cx="1314450" cy="603578"/>
          </a:xfrm>
          <a:custGeom>
            <a:avLst/>
            <a:gdLst>
              <a:gd name="connsiteX0" fmla="*/ 1314450 w 1314450"/>
              <a:gd name="connsiteY0" fmla="*/ 603578 h 603578"/>
              <a:gd name="connsiteX1" fmla="*/ 495300 w 1314450"/>
              <a:gd name="connsiteY1" fmla="*/ 365453 h 603578"/>
              <a:gd name="connsiteX2" fmla="*/ 923925 w 1314450"/>
              <a:gd name="connsiteY2" fmla="*/ 32078 h 603578"/>
              <a:gd name="connsiteX3" fmla="*/ 0 w 1314450"/>
              <a:gd name="connsiteY3" fmla="*/ 32078 h 60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450" h="603578">
                <a:moveTo>
                  <a:pt x="1314450" y="603578"/>
                </a:moveTo>
                <a:cubicBezTo>
                  <a:pt x="937418" y="532140"/>
                  <a:pt x="560387" y="460703"/>
                  <a:pt x="495300" y="365453"/>
                </a:cubicBezTo>
                <a:cubicBezTo>
                  <a:pt x="430212" y="270203"/>
                  <a:pt x="1006475" y="87640"/>
                  <a:pt x="923925" y="32078"/>
                </a:cubicBezTo>
                <a:cubicBezTo>
                  <a:pt x="841375" y="-23484"/>
                  <a:pt x="420687" y="4297"/>
                  <a:pt x="0" y="32078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0721A979-97DB-4DD2-A027-7307933E4C5B}"/>
              </a:ext>
            </a:extLst>
          </p:cNvPr>
          <p:cNvSpPr/>
          <p:nvPr/>
        </p:nvSpPr>
        <p:spPr>
          <a:xfrm>
            <a:off x="4472882" y="5624513"/>
            <a:ext cx="542925" cy="504825"/>
          </a:xfrm>
          <a:custGeom>
            <a:avLst/>
            <a:gdLst>
              <a:gd name="connsiteX0" fmla="*/ 0 w 542925"/>
              <a:gd name="connsiteY0" fmla="*/ 504825 h 504825"/>
              <a:gd name="connsiteX1" fmla="*/ 447675 w 542925"/>
              <a:gd name="connsiteY1" fmla="*/ 409575 h 504825"/>
              <a:gd name="connsiteX2" fmla="*/ 542925 w 542925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504825">
                <a:moveTo>
                  <a:pt x="0" y="504825"/>
                </a:moveTo>
                <a:cubicBezTo>
                  <a:pt x="178594" y="499268"/>
                  <a:pt x="357188" y="493712"/>
                  <a:pt x="447675" y="409575"/>
                </a:cubicBezTo>
                <a:cubicBezTo>
                  <a:pt x="538162" y="325438"/>
                  <a:pt x="540543" y="162719"/>
                  <a:pt x="542925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DB7E6B01-E111-457F-ABC6-01D43EFF0FA6}"/>
              </a:ext>
            </a:extLst>
          </p:cNvPr>
          <p:cNvSpPr/>
          <p:nvPr/>
        </p:nvSpPr>
        <p:spPr>
          <a:xfrm>
            <a:off x="5288755" y="4481741"/>
            <a:ext cx="542925" cy="504825"/>
          </a:xfrm>
          <a:custGeom>
            <a:avLst/>
            <a:gdLst>
              <a:gd name="connsiteX0" fmla="*/ 0 w 542925"/>
              <a:gd name="connsiteY0" fmla="*/ 504825 h 504825"/>
              <a:gd name="connsiteX1" fmla="*/ 447675 w 542925"/>
              <a:gd name="connsiteY1" fmla="*/ 409575 h 504825"/>
              <a:gd name="connsiteX2" fmla="*/ 542925 w 542925"/>
              <a:gd name="connsiteY2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925" h="504825">
                <a:moveTo>
                  <a:pt x="0" y="504825"/>
                </a:moveTo>
                <a:cubicBezTo>
                  <a:pt x="178594" y="499268"/>
                  <a:pt x="357188" y="493712"/>
                  <a:pt x="447675" y="409575"/>
                </a:cubicBezTo>
                <a:cubicBezTo>
                  <a:pt x="538162" y="325438"/>
                  <a:pt x="540543" y="162719"/>
                  <a:pt x="542925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42463-FD44-4A79-BB96-519C1A45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…so </a:t>
            </a:r>
            <a:r>
              <a:rPr lang="de-DE" dirty="0" err="1"/>
              <a:t>we</a:t>
            </a:r>
            <a:r>
              <a:rPr lang="de-DE" dirty="0"/>
              <a:t> do </a:t>
            </a:r>
            <a:r>
              <a:rPr lang="de-DE" dirty="0" err="1"/>
              <a:t>what</a:t>
            </a:r>
            <a:r>
              <a:rPr lang="de-DE" dirty="0"/>
              <a:t> Cutler </a:t>
            </a:r>
            <a:r>
              <a:rPr lang="de-DE" dirty="0" err="1"/>
              <a:t>proposes</a:t>
            </a:r>
            <a:endParaRPr lang="en-GB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17C31C5-E2A5-4A98-9B00-6D2676A990A7}"/>
              </a:ext>
            </a:extLst>
          </p:cNvPr>
          <p:cNvGrpSpPr/>
          <p:nvPr/>
        </p:nvGrpSpPr>
        <p:grpSpPr>
          <a:xfrm>
            <a:off x="1554787" y="1566862"/>
            <a:ext cx="9082425" cy="3724275"/>
            <a:chOff x="1647824" y="2139156"/>
            <a:chExt cx="9082425" cy="37242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76572CB-9117-43C6-A8C1-E0F12CF13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824" y="2139156"/>
              <a:ext cx="9082425" cy="3724275"/>
            </a:xfrm>
            <a:prstGeom prst="rect">
              <a:avLst/>
            </a:prstGeom>
            <a:effectLst>
              <a:softEdge rad="317500"/>
            </a:effectLst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6C55F29-D28A-4CD4-8CE9-AC7E64415313}"/>
                </a:ext>
              </a:extLst>
            </p:cNvPr>
            <p:cNvCxnSpPr/>
            <p:nvPr/>
          </p:nvCxnSpPr>
          <p:spPr>
            <a:xfrm>
              <a:off x="4162425" y="5153025"/>
              <a:ext cx="57340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A45DAA24-A529-4B29-97A6-789A530B6DD3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0" y="5486400"/>
              <a:ext cx="465772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83D06DF-568B-4EBA-B0B2-83BA2821A177}"/>
              </a:ext>
            </a:extLst>
          </p:cNvPr>
          <p:cNvSpPr txBox="1"/>
          <p:nvPr/>
        </p:nvSpPr>
        <p:spPr>
          <a:xfrm>
            <a:off x="1714356" y="5624511"/>
            <a:ext cx="9129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initialise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(</a:t>
            </a:r>
            <a:r>
              <a:rPr lang="de-DE" dirty="0" err="1"/>
              <a:t>position</a:t>
            </a:r>
            <a:r>
              <a:rPr lang="de-DE" dirty="0"/>
              <a:t> + 1e-6) and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via</a:t>
            </a:r>
            <a:r>
              <a:rPr lang="en-GB" dirty="0"/>
              <a:t> (binary(position + 1e-6) – binary(position)) / 1e-6 (same as </a:t>
            </a:r>
            <a:r>
              <a:rPr lang="en-GB" dirty="0" err="1"/>
              <a:t>scipy.misc.derivative</a:t>
            </a:r>
            <a:r>
              <a:rPr lang="en-GB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24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2491A-057F-4718-BB81-2C8DF59F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uncertainties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267172-3A3D-4F91-BC2A-AFC3BC57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" y="1628544"/>
            <a:ext cx="5861720" cy="4148924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20FF409-ABFA-4081-98D5-1E68F3D060AD}"/>
              </a:ext>
            </a:extLst>
          </p:cNvPr>
          <p:cNvSpPr txBox="1"/>
          <p:nvPr/>
        </p:nvSpPr>
        <p:spPr>
          <a:xfrm>
            <a:off x="1685781" y="5958443"/>
            <a:ext cx="912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This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diagonal block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Fisher </a:t>
            </a:r>
            <a:r>
              <a:rPr lang="de-DE" dirty="0" err="1"/>
              <a:t>information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8FE744-BE16-44DB-8004-8BA47A519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3" y="1690688"/>
            <a:ext cx="5854898" cy="39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8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2491A-057F-4718-BB81-2C8DF59F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uncertainties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267172-3A3D-4F91-BC2A-AFC3BC57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" y="1628544"/>
            <a:ext cx="5861720" cy="4148924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20FF409-ABFA-4081-98D5-1E68F3D060AD}"/>
              </a:ext>
            </a:extLst>
          </p:cNvPr>
          <p:cNvSpPr txBox="1"/>
          <p:nvPr/>
        </p:nvSpPr>
        <p:spPr>
          <a:xfrm>
            <a:off x="1356249" y="5777468"/>
            <a:ext cx="9479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do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taking</a:t>
            </a:r>
            <a:r>
              <a:rPr lang="de-DE" dirty="0"/>
              <a:t> all relevant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-&gt; </a:t>
            </a:r>
            <a:r>
              <a:rPr lang="de-DE" dirty="0" err="1"/>
              <a:t>degeneracy</a:t>
            </a:r>
            <a:r>
              <a:rPr lang="de-DE" dirty="0"/>
              <a:t> @ 1yr </a:t>
            </a:r>
            <a:r>
              <a:rPr lang="de-DE" dirty="0" err="1"/>
              <a:t>appears</a:t>
            </a:r>
            <a:endParaRPr lang="de-DE" dirty="0"/>
          </a:p>
          <a:p>
            <a:pPr algn="ctr"/>
            <a:r>
              <a:rPr lang="de-DE" dirty="0"/>
              <a:t>Problem 1: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so </a:t>
            </a:r>
            <a:r>
              <a:rPr lang="de-DE" dirty="0" err="1"/>
              <a:t>fluctuating</a:t>
            </a:r>
            <a:r>
              <a:rPr lang="de-DE" dirty="0"/>
              <a:t>? </a:t>
            </a:r>
            <a:r>
              <a:rPr lang="de-DE" dirty="0" err="1"/>
              <a:t>Probably</a:t>
            </a:r>
            <a:r>
              <a:rPr lang="de-DE" dirty="0"/>
              <a:t>: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derivation</a:t>
            </a:r>
            <a:r>
              <a:rPr lang="de-DE" dirty="0"/>
              <a:t>, </a:t>
            </a:r>
            <a:r>
              <a:rPr lang="de-DE" dirty="0" err="1"/>
              <a:t>integration</a:t>
            </a:r>
            <a:r>
              <a:rPr lang="de-DE" dirty="0"/>
              <a:t>, </a:t>
            </a:r>
            <a:r>
              <a:rPr lang="de-DE" dirty="0" err="1"/>
              <a:t>inversion</a:t>
            </a:r>
            <a:r>
              <a:rPr lang="de-DE" dirty="0"/>
              <a:t>, but WIP</a:t>
            </a:r>
          </a:p>
          <a:p>
            <a:pPr algn="ctr"/>
            <a:r>
              <a:rPr lang="en-GB" dirty="0"/>
              <a:t>Problem 2: Where is the steep increase at P &gt; 4 </a:t>
            </a:r>
            <a:r>
              <a:rPr lang="en-GB" dirty="0" err="1"/>
              <a:t>yr</a:t>
            </a:r>
            <a:r>
              <a:rPr lang="en-GB" dirty="0"/>
              <a:t>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547B26-2965-4A80-90F4-5012DE517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19" y="1784733"/>
            <a:ext cx="5989103" cy="39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86A37-1C3E-4F6E-865A-4C6558A1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lost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zooming</a:t>
            </a:r>
            <a:r>
              <a:rPr lang="de-DE" dirty="0"/>
              <a:t> in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DB3069A-F38D-4B6C-925C-388F74F10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3509"/>
            <a:ext cx="5989103" cy="3992735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39DD4F2-4756-46D8-8014-655CAC2C2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1" y="1873509"/>
            <a:ext cx="5989103" cy="3992735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0C663D8B-966B-4A70-AC35-C9082CAE15ED}"/>
              </a:ext>
            </a:extLst>
          </p:cNvPr>
          <p:cNvSpPr/>
          <p:nvPr/>
        </p:nvSpPr>
        <p:spPr>
          <a:xfrm>
            <a:off x="1300328" y="2103219"/>
            <a:ext cx="1593791" cy="3418691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AFDAA687-19A5-4B2B-9A39-A1D5D19B53B0}"/>
              </a:ext>
            </a:extLst>
          </p:cNvPr>
          <p:cNvSpPr/>
          <p:nvPr/>
        </p:nvSpPr>
        <p:spPr>
          <a:xfrm>
            <a:off x="2097223" y="5521864"/>
            <a:ext cx="6505575" cy="867732"/>
          </a:xfrm>
          <a:custGeom>
            <a:avLst/>
            <a:gdLst>
              <a:gd name="connsiteX0" fmla="*/ 0 w 6505575"/>
              <a:gd name="connsiteY0" fmla="*/ 0 h 867732"/>
              <a:gd name="connsiteX1" fmla="*/ 2533650 w 6505575"/>
              <a:gd name="connsiteY1" fmla="*/ 866775 h 867732"/>
              <a:gd name="connsiteX2" fmla="*/ 4067175 w 6505575"/>
              <a:gd name="connsiteY2" fmla="*/ 180975 h 867732"/>
              <a:gd name="connsiteX3" fmla="*/ 5715000 w 6505575"/>
              <a:gd name="connsiteY3" fmla="*/ 723900 h 867732"/>
              <a:gd name="connsiteX4" fmla="*/ 6505575 w 6505575"/>
              <a:gd name="connsiteY4" fmla="*/ 85725 h 86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5575" h="867732">
                <a:moveTo>
                  <a:pt x="0" y="0"/>
                </a:moveTo>
                <a:cubicBezTo>
                  <a:pt x="927894" y="418306"/>
                  <a:pt x="1855788" y="836613"/>
                  <a:pt x="2533650" y="866775"/>
                </a:cubicBezTo>
                <a:cubicBezTo>
                  <a:pt x="3211513" y="896938"/>
                  <a:pt x="3536950" y="204787"/>
                  <a:pt x="4067175" y="180975"/>
                </a:cubicBezTo>
                <a:cubicBezTo>
                  <a:pt x="4597400" y="157163"/>
                  <a:pt x="5308600" y="739775"/>
                  <a:pt x="5715000" y="723900"/>
                </a:cubicBezTo>
                <a:cubicBezTo>
                  <a:pt x="6121400" y="708025"/>
                  <a:pt x="6313487" y="396875"/>
                  <a:pt x="6505575" y="85725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5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Breitbild</PresentationFormat>
  <Paragraphs>39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</vt:lpstr>
      <vt:lpstr>Detecting Exoplanets and recovering Parameters</vt:lpstr>
      <vt:lpstr>What did Tamanini and Danielski do?</vt:lpstr>
      <vt:lpstr>Deriving (∂h_(I,II))/∂λ(t) analytically</vt:lpstr>
      <vt:lpstr>And we can also do 2π∫_0^t▒〖∂f/∂λ (t^′ )dt^′ 〗 analytically</vt:lpstr>
      <vt:lpstr>Regarding the position and angular momentum</vt:lpstr>
      <vt:lpstr>…so we do what Cutler proposes</vt:lpstr>
      <vt:lpstr>Computing the uncertainties approximately</vt:lpstr>
      <vt:lpstr>Computing the uncertainties</vt:lpstr>
      <vt:lpstr>Some features get lost when zooming in</vt:lpstr>
      <vt:lpstr>Next milestones</vt:lpstr>
      <vt:lpstr>Next milestones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Exoplanets and recovering Parameters</dc:title>
  <dc:creator>Marcus Haberland</dc:creator>
  <cp:lastModifiedBy>Marcus Haberland</cp:lastModifiedBy>
  <cp:revision>6</cp:revision>
  <dcterms:created xsi:type="dcterms:W3CDTF">2021-11-19T13:28:39Z</dcterms:created>
  <dcterms:modified xsi:type="dcterms:W3CDTF">2021-11-30T10:26:32Z</dcterms:modified>
</cp:coreProperties>
</file>