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302" r:id="rId5"/>
    <p:sldId id="306" r:id="rId6"/>
    <p:sldId id="307" r:id="rId7"/>
    <p:sldId id="309" r:id="rId8"/>
    <p:sldId id="310" r:id="rId9"/>
    <p:sldId id="312" r:id="rId10"/>
    <p:sldId id="313" r:id="rId11"/>
    <p:sldId id="315" r:id="rId12"/>
    <p:sldId id="308" r:id="rId13"/>
    <p:sldId id="311" r:id="rId14"/>
    <p:sldId id="314" r:id="rId15"/>
    <p:sldId id="273" r:id="rId16"/>
    <p:sldId id="303" r:id="rId17"/>
    <p:sldId id="305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4E5D-3EC4-45AD-8DDA-505CD00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46419-D611-42A7-B1B0-14FFA376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3E2BD-B65C-4BD5-9C13-C4A7288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EA406-83CB-4DBD-AC00-3EDE5CE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8546C-A4E7-41E8-A494-91D74982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A55B-214E-4D1C-97C9-BE64244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1BC96-AB99-4BB7-880C-5525BDB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E71CC-4F8F-49C9-8AE7-D0D1914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95D9C-DA3A-490C-BE32-59D904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50B7-A877-4742-A0BF-382B6B0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8F020B-4C60-4F38-B164-D8A4477C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EF5146-7872-4DAE-B011-21DA0577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66F7D-F3FA-420D-82F9-BBD4A64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7B88-5C1D-4761-82A6-DF6A0DD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67021-3808-4F47-B0B0-2D0805C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B5966-78F8-40EC-979B-226B87DE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BC10C-55F2-4DC7-838E-15E4B70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CB4F-F244-4D90-A17F-1DB0B8F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F4526-2D70-4FFA-9FFA-2D9ED2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96ED-3BD4-4A5E-8FEB-0175000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525-156C-4C1B-A57E-458E0DB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58B38-D514-4EFF-AFF8-B6E35FF1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FCCC-CBC7-4BB2-B308-25EB72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FD24-BCEF-4462-AC0A-C9BAE5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82DB6-0DB4-4AE0-9875-E1A15EF9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D27D6-3BCA-43C7-88EF-3153ADA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D9DAF-092D-4BB9-B51A-C6DAD5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BBA54-8C4A-4C61-9D9A-39969BD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E8105-F31D-472A-92F9-A50A640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E843B4-EE39-446A-8B50-C3C8282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A272-EAC5-469F-BDE5-2025C4C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A45B-2DBF-4636-94A1-81A5FC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0C292-3569-49A3-91E5-CDB68DF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F334-FD6D-482B-A91C-5A0601FF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80ABED-6E97-449B-8106-E07DE441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FDA6B-E180-41E0-A594-D7868613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9BF6F-7444-4429-9EF2-161FA6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E2F15-2940-463B-9C6D-2B0BCFC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78967-5644-4962-958B-C1816BB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4878-EAFA-4397-BA6D-82B09A28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9F5D7-CA25-4811-8794-433A56D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DF5C-D8BD-42FD-8EE1-E917A084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4EABE-1377-4804-8A14-95869C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ED3CB-911B-4695-B160-3C3E827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ECADD9-367D-4359-9673-D89A6CB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2804B-DCD8-4787-8BF6-40D04F2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F0F2B-B5CF-42DD-880D-08DEDB2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8E43E-C21E-4898-89EB-22F5457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5C5E7-7C5B-4530-B377-9AE33337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B99D6-5B5F-45C2-B3E6-E648493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ED3D0-9E6E-4BAF-BF3B-0C24B4D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EBAF8-713B-4442-83D2-47E3E1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A9A7-3388-4B14-9D43-365EC8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F6372-EA42-4EE4-A431-8446A9E2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D815E-84E2-448D-9399-125977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B34F3-91E9-474D-A137-573A8A0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A14D0-9B1B-4847-AF11-BF7875B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A15A-225B-4FF9-B326-D9D584B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7D9C3-6460-4D62-90D3-1BB4ECE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78E41-57FA-44A0-A697-4FB86BB4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974A3-CD1E-4E1B-BF9F-0BA5AA26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57CC7-39C7-4F07-8AF2-6D18F964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65F7F-CDD6-4000-A0A9-86129972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mnrasl/slab025" TargetMode="External"/><Relationship Id="rId2" Type="http://schemas.openxmlformats.org/officeDocument/2006/relationships/hyperlink" Target="https://doi.org/10.1038/s41550-019-0807-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and </a:t>
            </a:r>
            <a:r>
              <a:rPr lang="de-DE" dirty="0" err="1"/>
              <a:t>recovering</a:t>
            </a:r>
            <a:r>
              <a:rPr lang="de-DE" dirty="0"/>
              <a:t> Parameters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EB726-E1FC-46F1-8040-A5E9FD01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week</a:t>
            </a:r>
            <a:r>
              <a:rPr lang="de-DE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29BE-69EB-43CE-8110-5F2865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Looking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correlation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9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I </a:t>
                </a:r>
                <a:r>
                  <a:rPr lang="de-DE" dirty="0" err="1"/>
                  <a:t>again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br>
                  <a:rPr lang="de-DE" dirty="0"/>
                </a:br>
                <a:r>
                  <a:rPr lang="de-DE" dirty="0"/>
                  <a:t>Cutler,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= 10 </a:t>
                </a:r>
                <a:r>
                  <a:rPr lang="de-DE" dirty="0" err="1"/>
                  <a:t>mHz</a:t>
                </a:r>
                <a:r>
                  <a:rPr lang="de-DE" dirty="0"/>
                  <a:t> and P = 2 </a:t>
                </a:r>
                <a:r>
                  <a:rPr lang="de-DE" dirty="0" err="1"/>
                  <a:t>yr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easily</a:t>
                </a:r>
                <a:r>
                  <a:rPr lang="de-DE" dirty="0"/>
                  <a:t> </a:t>
                </a:r>
                <a:r>
                  <a:rPr lang="de-DE" dirty="0" err="1"/>
                  <a:t>discard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fit,</a:t>
                </a:r>
                <a:br>
                  <a:rPr lang="de-DE" dirty="0"/>
                </a:b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determination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GW</a:t>
                </a:r>
                <a:br>
                  <a:rPr lang="de-DE" dirty="0"/>
                </a:b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isn‘t</a:t>
                </a:r>
                <a:r>
                  <a:rPr lang="de-DE" dirty="0"/>
                  <a:t> </a:t>
                </a:r>
                <a:r>
                  <a:rPr lang="de-DE" dirty="0" err="1"/>
                  <a:t>very</a:t>
                </a:r>
                <a:r>
                  <a:rPr lang="de-DE" dirty="0"/>
                  <a:t> </a:t>
                </a:r>
                <a:r>
                  <a:rPr lang="de-DE" dirty="0" err="1"/>
                  <a:t>problematic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F80F866B-95F6-483D-AD24-65A89F9A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01" y="2391252"/>
            <a:ext cx="4597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29BE-69EB-43CE-8110-5F2865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Looking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correlation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8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I </a:t>
                </a:r>
                <a:r>
                  <a:rPr lang="de-DE" dirty="0" err="1"/>
                  <a:t>again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br>
                  <a:rPr lang="de-DE" dirty="0"/>
                </a:br>
                <a:r>
                  <a:rPr lang="de-DE" dirty="0"/>
                  <a:t>Cutler,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= 10 </a:t>
                </a:r>
                <a:r>
                  <a:rPr lang="de-DE" dirty="0" err="1"/>
                  <a:t>mHz</a:t>
                </a:r>
                <a:r>
                  <a:rPr lang="de-DE" dirty="0"/>
                  <a:t> and P = 2 </a:t>
                </a:r>
                <a:r>
                  <a:rPr lang="de-DE" dirty="0" err="1"/>
                  <a:t>yr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After </a:t>
                </a:r>
                <a:r>
                  <a:rPr lang="de-DE" dirty="0" err="1"/>
                  <a:t>killing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An argument can also be made to</a:t>
                </a:r>
                <a:br>
                  <a:rPr lang="en-GB" dirty="0"/>
                </a:br>
                <a:r>
                  <a:rPr lang="en-GB" dirty="0"/>
                  <a:t>discard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fit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0110FF32-877A-49FA-9189-9B260C9A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47" y="2598716"/>
            <a:ext cx="4255023" cy="41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ED9A52D-5497-4F08-8DAD-9A3B94D841C8}"/>
                  </a:ext>
                </a:extLst>
              </p:cNvPr>
              <p:cNvSpPr txBox="1"/>
              <p:nvPr/>
            </p:nvSpPr>
            <p:spPr>
              <a:xfrm>
                <a:off x="870750" y="5648316"/>
                <a:ext cx="10450498" cy="81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800" dirty="0"/>
                  <a:t>Note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analytic</a:t>
                </a:r>
                <a:r>
                  <a:rPr lang="de-DE" sz="1800" dirty="0"/>
                  <a:t> derivative </a:t>
                </a:r>
                <a:r>
                  <a:rPr lang="de-DE" sz="1800" dirty="0" err="1"/>
                  <a:t>does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exist</a:t>
                </a:r>
                <a:r>
                  <a:rPr lang="de-DE" sz="1800" dirty="0"/>
                  <a:t>, but </a:t>
                </a:r>
                <a:r>
                  <a:rPr lang="de-DE" sz="1800" dirty="0" err="1"/>
                  <a:t>it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a) </a:t>
                </a:r>
                <a:r>
                  <a:rPr lang="de-DE" sz="1800" dirty="0" err="1"/>
                  <a:t>too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pretty</a:t>
                </a:r>
                <a:r>
                  <a:rPr lang="de-DE" sz="1800" dirty="0"/>
                  <a:t> code – </a:t>
                </a:r>
                <a:r>
                  <a:rPr lang="de-DE" sz="1800" dirty="0" err="1"/>
                  <a:t>you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see</a:t>
                </a:r>
                <a:r>
                  <a:rPr lang="de-DE" sz="1800" dirty="0"/>
                  <a:t> a </a:t>
                </a:r>
                <a:r>
                  <a:rPr lang="de-DE" dirty="0" err="1"/>
                  <a:t>snippet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657 </a:t>
                </a:r>
                <a:r>
                  <a:rPr lang="de-DE" dirty="0" err="1"/>
                  <a:t>lines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python</a:t>
                </a:r>
                <a:r>
                  <a:rPr lang="de-DE" dirty="0"/>
                  <a:t> code, </a:t>
                </a:r>
                <a:r>
                  <a:rPr lang="de-DE" dirty="0" err="1"/>
                  <a:t>see</a:t>
                </a:r>
                <a:r>
                  <a:rPr lang="de-DE" dirty="0"/>
                  <a:t> delh_delthetaS.txt on </a:t>
                </a:r>
                <a:r>
                  <a:rPr lang="de-DE" dirty="0" err="1"/>
                  <a:t>Git</a:t>
                </a:r>
                <a:r>
                  <a:rPr lang="de-DE" dirty="0"/>
                  <a:t> </a:t>
                </a:r>
                <a:r>
                  <a:rPr lang="de-DE" sz="1800" dirty="0"/>
                  <a:t>and…</a:t>
                </a: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ED9A52D-5497-4F08-8DAD-9A3B94D8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0" y="5648316"/>
                <a:ext cx="10450498" cy="812787"/>
              </a:xfrm>
              <a:prstGeom prst="rect">
                <a:avLst/>
              </a:prstGeom>
              <a:blipFill>
                <a:blip r:embed="rId2"/>
                <a:stretch>
                  <a:fillRect t="-4511" r="-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78B1D77-694B-4BD4-A7C9-428E551B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" y="260189"/>
            <a:ext cx="11239130" cy="51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1ED9A52D-5497-4F08-8DAD-9A3B94D841C8}"/>
              </a:ext>
            </a:extLst>
          </p:cNvPr>
          <p:cNvSpPr txBox="1"/>
          <p:nvPr/>
        </p:nvSpPr>
        <p:spPr>
          <a:xfrm>
            <a:off x="968778" y="6406075"/>
            <a:ext cx="104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b)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anyways</a:t>
            </a:r>
            <a:r>
              <a:rPr lang="de-DE" dirty="0"/>
              <a:t>, plus…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3A0F74-8FF6-45F3-A7D3-6299D5579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76" y="897872"/>
            <a:ext cx="3796693" cy="2531128"/>
          </a:xfrm>
          <a:prstGeom prst="rect">
            <a:avLst/>
          </a:prstGeom>
        </p:spPr>
      </p:pic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E46F058D-1928-48D8-A3CE-D83D38A7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54083"/>
              </p:ext>
            </p:extLst>
          </p:nvPr>
        </p:nvGraphicFramePr>
        <p:xfrm>
          <a:off x="323851" y="257176"/>
          <a:ext cx="11563349" cy="598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4">
                  <a:extLst>
                    <a:ext uri="{9D8B030D-6E8A-4147-A177-3AD203B41FA5}">
                      <a16:colId xmlns:a16="http://schemas.microsoft.com/office/drawing/2014/main" val="2696873809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3237040007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3795711976"/>
                    </a:ext>
                  </a:extLst>
                </a:gridCol>
              </a:tblGrid>
              <a:tr h="54292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Numerical</a:t>
                      </a:r>
                      <a:r>
                        <a:rPr lang="de-DE" dirty="0"/>
                        <a:t> derivative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Analytic</a:t>
                      </a:r>
                      <a:r>
                        <a:rPr lang="de-DE" dirty="0"/>
                        <a:t> derivative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847760"/>
                  </a:ext>
                </a:extLst>
              </a:tr>
              <a:tr h="272044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Shape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Amplitude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51625"/>
                  </a:ext>
                </a:extLst>
              </a:tr>
              <a:tr h="272044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Shape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frequency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(1 </a:t>
                      </a:r>
                      <a:r>
                        <a:rPr lang="de-DE" dirty="0" err="1"/>
                        <a:t>hour</a:t>
                      </a:r>
                      <a:r>
                        <a:rPr lang="de-DE" dirty="0"/>
                        <a:t> after 0.3*</a:t>
                      </a:r>
                      <a:r>
                        <a:rPr lang="de-DE" dirty="0" err="1"/>
                        <a:t>yr</a:t>
                      </a:r>
                      <a:r>
                        <a:rPr lang="de-DE" dirty="0"/>
                        <a:t>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44067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98E30A61-4F17-462B-84CA-ED723AC1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1" y="820411"/>
            <a:ext cx="4029076" cy="26860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868803-4AC5-407B-9B60-2D0E02465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1" y="3530699"/>
            <a:ext cx="4029076" cy="26860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640CA2-C7A0-4FF5-8E69-241EE0992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69" y="3506461"/>
            <a:ext cx="4029075" cy="2686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B8BDA1-A1C4-4FEA-A4D4-6EF5859D5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69" y="820411"/>
            <a:ext cx="4008371" cy="26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1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B2EA6-01BB-4DF3-AA9F-1093353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sadly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easy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 :c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9A43B7-A77F-43F4-975A-034DF485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0" y="2611936"/>
            <a:ext cx="10821880" cy="25215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D03EC8-6187-4860-815C-53405BF54A6B}"/>
              </a:ext>
            </a:extLst>
          </p:cNvPr>
          <p:cNvSpPr txBox="1"/>
          <p:nvPr/>
        </p:nvSpPr>
        <p:spPr>
          <a:xfrm>
            <a:off x="551527" y="5864537"/>
            <a:ext cx="104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c) </a:t>
            </a:r>
            <a:r>
              <a:rPr lang="de-DE" dirty="0" err="1"/>
              <a:t>neither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Simplify</a:t>
            </a:r>
            <a:r>
              <a:rPr lang="de-DE" dirty="0"/>
              <a:t> </a:t>
            </a:r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Integrate</a:t>
            </a:r>
            <a:r>
              <a:rPr lang="de-DE" dirty="0"/>
              <a:t> will </a:t>
            </a:r>
            <a:r>
              <a:rPr lang="de-DE" dirty="0" err="1"/>
              <a:t>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82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2491A-057F-4718-BB81-2C8DF59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267172-3A3D-4F91-BC2A-AFC3BC57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1628544"/>
            <a:ext cx="5861720" cy="41489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20FF409-ABFA-4081-98D5-1E68F3D060AD}"/>
                  </a:ext>
                </a:extLst>
              </p:cNvPr>
              <p:cNvSpPr txBox="1"/>
              <p:nvPr/>
            </p:nvSpPr>
            <p:spPr>
              <a:xfrm>
                <a:off x="1356249" y="5777468"/>
                <a:ext cx="94795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This </a:t>
                </a:r>
                <a:r>
                  <a:rPr lang="de-DE" dirty="0" err="1"/>
                  <a:t>plot</a:t>
                </a:r>
                <a:r>
                  <a:rPr lang="de-DE" dirty="0"/>
                  <a:t> </a:t>
                </a:r>
                <a:r>
                  <a:rPr lang="de-DE" dirty="0" err="1"/>
                  <a:t>took</a:t>
                </a:r>
                <a:r>
                  <a:rPr lang="de-DE" dirty="0"/>
                  <a:t> ~11 h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computation</a:t>
                </a:r>
                <a:r>
                  <a:rPr lang="de-DE" dirty="0"/>
                  <a:t> time: 10 </a:t>
                </a:r>
                <a:r>
                  <a:rPr lang="de-DE" dirty="0" err="1"/>
                  <a:t>P‘s</a:t>
                </a:r>
                <a:r>
                  <a:rPr lang="de-DE" dirty="0"/>
                  <a:t> * 2 </a:t>
                </a:r>
                <a:r>
                  <a:rPr lang="de-DE" dirty="0" err="1"/>
                  <a:t>frequencies</a:t>
                </a:r>
                <a:r>
                  <a:rPr lang="de-DE" dirty="0"/>
                  <a:t> * 28 </a:t>
                </a:r>
                <a:r>
                  <a:rPr lang="de-DE" dirty="0" err="1"/>
                  <a:t>integrals</a:t>
                </a:r>
                <a:r>
                  <a:rPr lang="de-DE" dirty="0"/>
                  <a:t> * 500‘000 </a:t>
                </a:r>
                <a:r>
                  <a:rPr lang="de-DE" dirty="0" err="1"/>
                  <a:t>oscillations</a:t>
                </a:r>
                <a:endParaRPr lang="de-DE" dirty="0"/>
              </a:p>
              <a:p>
                <a:pPr algn="ctr"/>
                <a:r>
                  <a:rPr lang="de-DE" dirty="0" err="1"/>
                  <a:t>My</a:t>
                </a:r>
                <a:r>
                  <a:rPr lang="de-DE" dirty="0"/>
                  <a:t> </a:t>
                </a:r>
                <a:r>
                  <a:rPr lang="de-DE" dirty="0" err="1"/>
                  <a:t>guess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differences</a:t>
                </a:r>
                <a:r>
                  <a:rPr lang="de-DE" dirty="0"/>
                  <a:t>: This </a:t>
                </a:r>
                <a:r>
                  <a:rPr lang="de-DE" dirty="0" err="1"/>
                  <a:t>calculation</a:t>
                </a:r>
                <a:r>
                  <a:rPr lang="de-DE" dirty="0"/>
                  <a:t> was </a:t>
                </a:r>
                <a:r>
                  <a:rPr lang="de-DE" dirty="0" err="1"/>
                  <a:t>without</a:t>
                </a:r>
                <a:r>
                  <a:rPr lang="de-DE" dirty="0"/>
                  <a:t> fit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20FF409-ABFA-4081-98D5-1E68F3D0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49" y="5777468"/>
                <a:ext cx="9479502" cy="646331"/>
              </a:xfrm>
              <a:prstGeom prst="rect">
                <a:avLst/>
              </a:prstGeom>
              <a:blipFill>
                <a:blip r:embed="rId3"/>
                <a:stretch>
                  <a:fillRect l="-514" t="-5660" r="-514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7D27C4DC-E510-454E-BC0E-FDB7C3B3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3639"/>
            <a:ext cx="5767399" cy="384382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C0C2B3E-CFC2-4E1E-B5AB-F4B7815F32A5}"/>
              </a:ext>
            </a:extLst>
          </p:cNvPr>
          <p:cNvSpPr/>
          <p:nvPr/>
        </p:nvSpPr>
        <p:spPr>
          <a:xfrm>
            <a:off x="9109183" y="3558321"/>
            <a:ext cx="1340436" cy="70769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90D3A37-E511-4EBC-A62B-89D90D2ED174}"/>
              </a:ext>
            </a:extLst>
          </p:cNvPr>
          <p:cNvSpPr/>
          <p:nvPr/>
        </p:nvSpPr>
        <p:spPr>
          <a:xfrm>
            <a:off x="6676099" y="2062846"/>
            <a:ext cx="1056351" cy="139939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DBBB070-BCAD-4533-8329-101503E0BE38}"/>
              </a:ext>
            </a:extLst>
          </p:cNvPr>
          <p:cNvSpPr/>
          <p:nvPr/>
        </p:nvSpPr>
        <p:spPr>
          <a:xfrm>
            <a:off x="9779401" y="4005913"/>
            <a:ext cx="1149012" cy="8324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69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B780-2A17-489E-A7FF-D04539E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milestones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19F805-ECE9-4DD0-87E1-0D15CFB48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2400" dirty="0"/>
                  <a:t>Understand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fluctuations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bit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better</a:t>
                </a:r>
                <a:r>
                  <a:rPr lang="de-DE" sz="2400" dirty="0"/>
                  <a:t> and </a:t>
                </a:r>
                <a:r>
                  <a:rPr lang="de-DE" sz="2400" dirty="0" err="1"/>
                  <a:t>potentially</a:t>
                </a:r>
                <a:r>
                  <a:rPr lang="de-DE" sz="2400" dirty="0"/>
                  <a:t> fix </a:t>
                </a:r>
                <a:r>
                  <a:rPr lang="de-DE" sz="2400" dirty="0" err="1"/>
                  <a:t>them</a:t>
                </a:r>
                <a:endParaRPr lang="de-DE" sz="24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2400" dirty="0"/>
                  <a:t>Do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calculations</a:t>
                </a:r>
                <a:r>
                  <a:rPr lang="de-DE" sz="2400" dirty="0"/>
                  <a:t> in Mathematica</a:t>
                </a:r>
              </a:p>
              <a:p>
                <a:r>
                  <a:rPr lang="de-DE" sz="2400" dirty="0"/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/>
                  <a:t> fit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see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actually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same </a:t>
                </a:r>
                <a:r>
                  <a:rPr lang="de-DE" sz="2400" dirty="0" err="1"/>
                  <a:t>plot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Tamanini</a:t>
                </a:r>
                <a:endParaRPr lang="de-DE" sz="2400" dirty="0"/>
              </a:p>
              <a:p>
                <a:r>
                  <a:rPr lang="de-DE" sz="2400" dirty="0"/>
                  <a:t>Look at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space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positions</a:t>
                </a:r>
                <a:r>
                  <a:rPr lang="de-DE" sz="2400" dirty="0"/>
                  <a:t>/angular </a:t>
                </a:r>
                <a:r>
                  <a:rPr lang="de-DE" sz="2400" dirty="0" err="1"/>
                  <a:t>momentum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25‘000 potential DWDs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SNR &gt; 7 and </a:t>
                </a:r>
                <a:r>
                  <a:rPr lang="de-DE" sz="2400" dirty="0" err="1"/>
                  <a:t>calculate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positional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dependance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planetary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parameters</a:t>
                </a:r>
                <a:r>
                  <a:rPr lang="de-DE" sz="2400" dirty="0"/>
                  <a:t> -&gt;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want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function</a:t>
                </a:r>
                <a:r>
                  <a:rPr lang="de-DE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de-DE" sz="2400" dirty="0" err="1">
                    <a:latin typeface="Consolas" panose="020B0609020204030204" pitchFamily="49" charset="0"/>
                  </a:rPr>
                  <a:t>rel_uncertainty</a:t>
                </a:r>
                <a:r>
                  <a:rPr lang="de-DE" sz="2400" dirty="0">
                    <a:latin typeface="Consolas" panose="020B0609020204030204" pitchFamily="49" charset="0"/>
                  </a:rPr>
                  <a:t>(</a:t>
                </a:r>
                <a:r>
                  <a:rPr lang="de-DE" sz="2400" dirty="0" err="1">
                    <a:latin typeface="Consolas" panose="020B0609020204030204" pitchFamily="49" charset="0"/>
                  </a:rPr>
                  <a:t>pos</a:t>
                </a:r>
                <a:r>
                  <a:rPr lang="de-DE" sz="2400" dirty="0">
                    <a:latin typeface="Consolas" panose="020B0609020204030204" pitchFamily="49" charset="0"/>
                  </a:rPr>
                  <a:t>, M, </a:t>
                </a:r>
                <a:r>
                  <a:rPr lang="de-DE" sz="2400" dirty="0" err="1">
                    <a:latin typeface="Consolas" panose="020B0609020204030204" pitchFamily="49" charset="0"/>
                  </a:rPr>
                  <a:t>sep</a:t>
                </a:r>
                <a:r>
                  <a:rPr lang="de-DE" sz="2400" dirty="0">
                    <a:latin typeface="Consolas" panose="020B0609020204030204" pitchFamily="49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de-DE" sz="2400" dirty="0"/>
                  <a:t>-&gt; </a:t>
                </a:r>
                <a:r>
                  <a:rPr lang="de-DE" sz="2400" dirty="0" err="1"/>
                  <a:t>Unrealistic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compute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good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grid</a:t>
                </a:r>
                <a:r>
                  <a:rPr lang="de-DE" sz="2400" dirty="0"/>
                  <a:t> in limited time</a:t>
                </a:r>
              </a:p>
              <a:p>
                <a:r>
                  <a:rPr lang="en-GB" sz="2400" dirty="0"/>
                  <a:t>Assuming a prior on the DWD parameters and planetary parameters (mass, inclination, separation), we can then take the integral as in [4], constraining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CBP</m:t>
                        </m:r>
                      </m:sub>
                    </m:sSub>
                  </m:oMath>
                </a14:m>
                <a:r>
                  <a:rPr lang="en-GB" sz="2400" dirty="0"/>
                  <a:t> the fraction of circumbinary partners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bin</m:t>
                        </m:r>
                      </m:sub>
                    </m:sSub>
                  </m:oMath>
                </a14:m>
                <a:r>
                  <a:rPr lang="en-GB" sz="2400" dirty="0"/>
                  <a:t> detections via Bayesian inference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19F805-ECE9-4DD0-87E1-0D15CFB48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24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B780-2A17-489E-A7FF-D04539E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milestones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9F805-ECE9-4DD0-87E1-0D15CFB4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repeat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exercise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strain</a:t>
            </a:r>
            <a:r>
              <a:rPr lang="de-DE" sz="2400" dirty="0"/>
              <a:t> and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noise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IceGiant</a:t>
            </a:r>
            <a:r>
              <a:rPr lang="de-DE" sz="2400" dirty="0"/>
              <a:t> </a:t>
            </a:r>
            <a:r>
              <a:rPr lang="de-DE" sz="2400" dirty="0" err="1"/>
              <a:t>mission</a:t>
            </a:r>
            <a:r>
              <a:rPr lang="de-DE" sz="2400" dirty="0"/>
              <a:t>: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promising </a:t>
            </a:r>
            <a:r>
              <a:rPr lang="de-DE" sz="2400" dirty="0" err="1"/>
              <a:t>exoplanet</a:t>
            </a:r>
            <a:r>
              <a:rPr lang="de-DE" sz="2400" dirty="0"/>
              <a:t> </a:t>
            </a:r>
            <a:r>
              <a:rPr lang="de-DE" sz="2400" dirty="0" err="1"/>
              <a:t>candidates</a:t>
            </a:r>
            <a:r>
              <a:rPr lang="de-DE" sz="2400" dirty="0"/>
              <a:t>/Jupiter-like </a:t>
            </a:r>
            <a:r>
              <a:rPr lang="de-DE" sz="2400" dirty="0" err="1"/>
              <a:t>planets</a:t>
            </a:r>
            <a:endParaRPr lang="de-DE" sz="2400" dirty="0"/>
          </a:p>
          <a:p>
            <a:r>
              <a:rPr lang="de-DE" sz="2400" dirty="0"/>
              <a:t>Try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combine</a:t>
            </a:r>
            <a:r>
              <a:rPr lang="de-DE" sz="2400" dirty="0"/>
              <a:t> </a:t>
            </a:r>
            <a:r>
              <a:rPr lang="de-DE" sz="2400" dirty="0" err="1"/>
              <a:t>measurements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IceGiant</a:t>
            </a:r>
            <a:r>
              <a:rPr lang="de-DE" sz="2400" dirty="0"/>
              <a:t> and LISA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909EC-F95D-4E6C-B3E6-13B06EE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45" y="3500768"/>
            <a:ext cx="5402510" cy="7608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CCEA6A-1C44-4DC3-9F0C-E54736C3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06" y="1825625"/>
            <a:ext cx="5691188" cy="12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B6A0-EDCC-40B5-AC53-815987D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2C0D-26D4-41F0-8678-9B7FA02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[1]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 (2019). The gravitational-wave detection of exoplanets orbiting white dwarf binaries using LISA.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Nat Astron 3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 858–866. 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https://doi.org/10.1038/s41550-019-0807-y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[2]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Korol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V.,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&amp; Rossi, E.M. (2019). Circumbinary exoplanets and brown dwarfs with the Laser Interferometer Space Antenna.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Astronomy and Astrophysics, 632.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[3] Cutler, C. (1998). Angular resolution of the LISA gravitational wave detector.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Physical Review D, 57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7089-7102.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[4]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Soyuer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Zwick, L.,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D’Orazio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Saha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P. (2021). Searching for gravitational waves via Doppler tracking by future missions to Uranus and Neptune.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MNRAS: Letters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503, 1, L73-79. 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https://doi.org/10.1093/mnrasl/slab025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[5] Maggiore, M. (2008).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Gravitational Waves Volume 1: Theory and Experiments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.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203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Tamanini</a:t>
            </a:r>
            <a:r>
              <a:rPr lang="de-DE" dirty="0"/>
              <a:t> and </a:t>
            </a:r>
            <a:r>
              <a:rPr lang="de-DE" dirty="0" err="1"/>
              <a:t>Danielski</a:t>
            </a:r>
            <a:r>
              <a:rPr lang="de-DE" dirty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Derive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9 </a:t>
                </a:r>
                <a:r>
                  <a:rPr lang="de-DE" dirty="0" err="1"/>
                  <a:t>par.s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numerically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integral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FEB59-D865-4272-9E58-ACFFFAC2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Regarding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position</a:t>
            </a:r>
            <a:r>
              <a:rPr lang="de-DE" sz="4000" dirty="0"/>
              <a:t> and angular </a:t>
            </a:r>
            <a:r>
              <a:rPr lang="de-DE" sz="4000" dirty="0" err="1"/>
              <a:t>momentum</a:t>
            </a:r>
            <a:endParaRPr lang="en-GB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2F475-10EB-4456-9484-7709C0AD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position</a:t>
            </a:r>
            <a:r>
              <a:rPr lang="de-DE" dirty="0"/>
              <a:t> and angular </a:t>
            </a:r>
            <a:r>
              <a:rPr lang="de-DE" dirty="0" err="1"/>
              <a:t>momentum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source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strain</a:t>
            </a:r>
            <a:r>
              <a:rPr lang="de-DE" dirty="0"/>
              <a:t> non-</a:t>
            </a:r>
            <a:r>
              <a:rPr lang="de-DE" dirty="0" err="1"/>
              <a:t>trivially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[3]: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63FA2-B2B2-48D3-ABA7-0FE17AF2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3" y="2295528"/>
            <a:ext cx="596265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1746394-4A7E-40D2-B73C-D833C45E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" y="2987560"/>
            <a:ext cx="5962650" cy="1475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421924-6148-4E64-B562-B666414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3543471"/>
            <a:ext cx="4348163" cy="1346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2383C5-7F36-4713-94AD-51ED1B1B0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5" y="4716286"/>
            <a:ext cx="4567238" cy="917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77BE52-6AE7-4155-8081-DD2C22B48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0" y="5007472"/>
            <a:ext cx="4429125" cy="1193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99A219-BD0D-4700-B0BF-C9B40CBEA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5" y="5369181"/>
            <a:ext cx="3906145" cy="1371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986F7BD-08E8-4301-8743-B338FFD4D06B}"/>
              </a:ext>
            </a:extLst>
          </p:cNvPr>
          <p:cNvSpPr/>
          <p:nvPr/>
        </p:nvSpPr>
        <p:spPr>
          <a:xfrm>
            <a:off x="6273403" y="3354882"/>
            <a:ext cx="542925" cy="504825"/>
          </a:xfrm>
          <a:custGeom>
            <a:avLst/>
            <a:gdLst>
              <a:gd name="connsiteX0" fmla="*/ 0 w 542925"/>
              <a:gd name="connsiteY0" fmla="*/ 504825 h 504825"/>
              <a:gd name="connsiteX1" fmla="*/ 447675 w 542925"/>
              <a:gd name="connsiteY1" fmla="*/ 409575 h 504825"/>
              <a:gd name="connsiteX2" fmla="*/ 542925 w 542925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504825">
                <a:moveTo>
                  <a:pt x="0" y="504825"/>
                </a:moveTo>
                <a:cubicBezTo>
                  <a:pt x="178594" y="499268"/>
                  <a:pt x="357188" y="493712"/>
                  <a:pt x="447675" y="409575"/>
                </a:cubicBezTo>
                <a:cubicBezTo>
                  <a:pt x="538162" y="325438"/>
                  <a:pt x="540543" y="162719"/>
                  <a:pt x="542925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F20D8B9-D3DC-4382-A884-E0106BC1197D}"/>
              </a:ext>
            </a:extLst>
          </p:cNvPr>
          <p:cNvSpPr/>
          <p:nvPr/>
        </p:nvSpPr>
        <p:spPr>
          <a:xfrm>
            <a:off x="6286500" y="4001478"/>
            <a:ext cx="971550" cy="430597"/>
          </a:xfrm>
          <a:custGeom>
            <a:avLst/>
            <a:gdLst>
              <a:gd name="connsiteX0" fmla="*/ 971550 w 971550"/>
              <a:gd name="connsiteY0" fmla="*/ 179997 h 430597"/>
              <a:gd name="connsiteX1" fmla="*/ 409575 w 971550"/>
              <a:gd name="connsiteY1" fmla="*/ 8547 h 430597"/>
              <a:gd name="connsiteX2" fmla="*/ 590550 w 971550"/>
              <a:gd name="connsiteY2" fmla="*/ 418122 h 430597"/>
              <a:gd name="connsiteX3" fmla="*/ 0 w 971550"/>
              <a:gd name="connsiteY3" fmla="*/ 284772 h 43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430597">
                <a:moveTo>
                  <a:pt x="971550" y="179997"/>
                </a:moveTo>
                <a:cubicBezTo>
                  <a:pt x="722312" y="74428"/>
                  <a:pt x="473075" y="-31140"/>
                  <a:pt x="409575" y="8547"/>
                </a:cubicBezTo>
                <a:cubicBezTo>
                  <a:pt x="346075" y="48234"/>
                  <a:pt x="658812" y="372085"/>
                  <a:pt x="590550" y="418122"/>
                </a:cubicBezTo>
                <a:cubicBezTo>
                  <a:pt x="522288" y="464159"/>
                  <a:pt x="261144" y="374465"/>
                  <a:pt x="0" y="284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7581018-60CC-4C02-81D5-2F1E6E1675D1}"/>
              </a:ext>
            </a:extLst>
          </p:cNvPr>
          <p:cNvSpPr/>
          <p:nvPr/>
        </p:nvSpPr>
        <p:spPr>
          <a:xfrm>
            <a:off x="5334000" y="5178097"/>
            <a:ext cx="1314450" cy="603578"/>
          </a:xfrm>
          <a:custGeom>
            <a:avLst/>
            <a:gdLst>
              <a:gd name="connsiteX0" fmla="*/ 1314450 w 1314450"/>
              <a:gd name="connsiteY0" fmla="*/ 603578 h 603578"/>
              <a:gd name="connsiteX1" fmla="*/ 495300 w 1314450"/>
              <a:gd name="connsiteY1" fmla="*/ 365453 h 603578"/>
              <a:gd name="connsiteX2" fmla="*/ 923925 w 1314450"/>
              <a:gd name="connsiteY2" fmla="*/ 32078 h 603578"/>
              <a:gd name="connsiteX3" fmla="*/ 0 w 1314450"/>
              <a:gd name="connsiteY3" fmla="*/ 32078 h 60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450" h="603578">
                <a:moveTo>
                  <a:pt x="1314450" y="603578"/>
                </a:moveTo>
                <a:cubicBezTo>
                  <a:pt x="937418" y="532140"/>
                  <a:pt x="560387" y="460703"/>
                  <a:pt x="495300" y="365453"/>
                </a:cubicBezTo>
                <a:cubicBezTo>
                  <a:pt x="430212" y="270203"/>
                  <a:pt x="1006475" y="87640"/>
                  <a:pt x="923925" y="32078"/>
                </a:cubicBezTo>
                <a:cubicBezTo>
                  <a:pt x="841375" y="-23484"/>
                  <a:pt x="420687" y="4297"/>
                  <a:pt x="0" y="3207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0721A979-97DB-4DD2-A027-7307933E4C5B}"/>
              </a:ext>
            </a:extLst>
          </p:cNvPr>
          <p:cNvSpPr/>
          <p:nvPr/>
        </p:nvSpPr>
        <p:spPr>
          <a:xfrm>
            <a:off x="4472882" y="5624513"/>
            <a:ext cx="542925" cy="504825"/>
          </a:xfrm>
          <a:custGeom>
            <a:avLst/>
            <a:gdLst>
              <a:gd name="connsiteX0" fmla="*/ 0 w 542925"/>
              <a:gd name="connsiteY0" fmla="*/ 504825 h 504825"/>
              <a:gd name="connsiteX1" fmla="*/ 447675 w 542925"/>
              <a:gd name="connsiteY1" fmla="*/ 409575 h 504825"/>
              <a:gd name="connsiteX2" fmla="*/ 542925 w 542925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504825">
                <a:moveTo>
                  <a:pt x="0" y="504825"/>
                </a:moveTo>
                <a:cubicBezTo>
                  <a:pt x="178594" y="499268"/>
                  <a:pt x="357188" y="493712"/>
                  <a:pt x="447675" y="409575"/>
                </a:cubicBezTo>
                <a:cubicBezTo>
                  <a:pt x="538162" y="325438"/>
                  <a:pt x="540543" y="162719"/>
                  <a:pt x="542925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B7E6B01-E111-457F-ABC6-01D43EFF0FA6}"/>
              </a:ext>
            </a:extLst>
          </p:cNvPr>
          <p:cNvSpPr/>
          <p:nvPr/>
        </p:nvSpPr>
        <p:spPr>
          <a:xfrm>
            <a:off x="5288755" y="4481741"/>
            <a:ext cx="542925" cy="504825"/>
          </a:xfrm>
          <a:custGeom>
            <a:avLst/>
            <a:gdLst>
              <a:gd name="connsiteX0" fmla="*/ 0 w 542925"/>
              <a:gd name="connsiteY0" fmla="*/ 504825 h 504825"/>
              <a:gd name="connsiteX1" fmla="*/ 447675 w 542925"/>
              <a:gd name="connsiteY1" fmla="*/ 409575 h 504825"/>
              <a:gd name="connsiteX2" fmla="*/ 542925 w 542925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504825">
                <a:moveTo>
                  <a:pt x="0" y="504825"/>
                </a:moveTo>
                <a:cubicBezTo>
                  <a:pt x="178594" y="499268"/>
                  <a:pt x="357188" y="493712"/>
                  <a:pt x="447675" y="409575"/>
                </a:cubicBezTo>
                <a:cubicBezTo>
                  <a:pt x="538162" y="325438"/>
                  <a:pt x="540543" y="162719"/>
                  <a:pt x="542925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D83D5F-552C-40CE-9CAD-5CC06AD6E718}"/>
              </a:ext>
            </a:extLst>
          </p:cNvPr>
          <p:cNvSpPr/>
          <p:nvPr/>
        </p:nvSpPr>
        <p:spPr>
          <a:xfrm>
            <a:off x="7661429" y="4432075"/>
            <a:ext cx="443884" cy="284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011A155-AB55-4D67-9A97-90B2E79BB725}"/>
              </a:ext>
            </a:extLst>
          </p:cNvPr>
          <p:cNvSpPr/>
          <p:nvPr/>
        </p:nvSpPr>
        <p:spPr>
          <a:xfrm>
            <a:off x="9432131" y="4522460"/>
            <a:ext cx="443884" cy="284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42463-FD44-4A79-BB96-519C1A4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…so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Cutler </a:t>
            </a:r>
            <a:r>
              <a:rPr lang="de-DE" dirty="0" err="1"/>
              <a:t>proposes</a:t>
            </a:r>
            <a:endParaRPr lang="en-GB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17C31C5-E2A5-4A98-9B00-6D2676A990A7}"/>
              </a:ext>
            </a:extLst>
          </p:cNvPr>
          <p:cNvGrpSpPr/>
          <p:nvPr/>
        </p:nvGrpSpPr>
        <p:grpSpPr>
          <a:xfrm>
            <a:off x="1554787" y="1566862"/>
            <a:ext cx="9082425" cy="3724275"/>
            <a:chOff x="1647824" y="2139156"/>
            <a:chExt cx="9082425" cy="37242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76572CB-9117-43C6-A8C1-E0F12CF13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824" y="2139156"/>
              <a:ext cx="9082425" cy="3724275"/>
            </a:xfrm>
            <a:prstGeom prst="rect">
              <a:avLst/>
            </a:prstGeom>
            <a:effectLst>
              <a:softEdge rad="317500"/>
            </a:effectLst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6C55F29-D28A-4CD4-8CE9-AC7E64415313}"/>
                </a:ext>
              </a:extLst>
            </p:cNvPr>
            <p:cNvCxnSpPr/>
            <p:nvPr/>
          </p:nvCxnSpPr>
          <p:spPr>
            <a:xfrm>
              <a:off x="4162425" y="5153025"/>
              <a:ext cx="57340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45DAA24-A529-4B29-97A6-789A530B6DD3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5486400"/>
              <a:ext cx="46577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83D06DF-568B-4EBA-B0B2-83BA2821A177}"/>
              </a:ext>
            </a:extLst>
          </p:cNvPr>
          <p:cNvSpPr txBox="1"/>
          <p:nvPr/>
        </p:nvSpPr>
        <p:spPr>
          <a:xfrm>
            <a:off x="1714356" y="5624511"/>
            <a:ext cx="912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(</a:t>
            </a:r>
            <a:r>
              <a:rPr lang="de-DE" dirty="0" err="1"/>
              <a:t>position</a:t>
            </a:r>
            <a:r>
              <a:rPr lang="de-DE" dirty="0"/>
              <a:t> + 1e-6)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via</a:t>
            </a:r>
            <a:r>
              <a:rPr lang="en-GB" dirty="0"/>
              <a:t> (binary(position + 1e-6) – binary(position)) / 1e-6 (same as </a:t>
            </a:r>
            <a:r>
              <a:rPr lang="en-GB" dirty="0" err="1"/>
              <a:t>scipy.misc.derivative</a:t>
            </a:r>
            <a:r>
              <a:rPr lang="en-GB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24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E2377B-8FDE-49B8-90A3-1FC6C727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106033"/>
            <a:ext cx="3796690" cy="25311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84DE60-FCAB-4174-8D92-8783C365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55" y="106033"/>
            <a:ext cx="3796690" cy="25311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130D43-2714-4E56-8EBF-F8C0E6DB5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06" y="106035"/>
            <a:ext cx="3796690" cy="253112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35867DD-FD78-42EF-AF93-EE787829F83E}"/>
              </a:ext>
            </a:extLst>
          </p:cNvPr>
          <p:cNvSpPr/>
          <p:nvPr/>
        </p:nvSpPr>
        <p:spPr>
          <a:xfrm>
            <a:off x="603681" y="1796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CEAA35B-BAC0-451A-95E1-321EE29096E4}"/>
              </a:ext>
            </a:extLst>
          </p:cNvPr>
          <p:cNvSpPr/>
          <p:nvPr/>
        </p:nvSpPr>
        <p:spPr>
          <a:xfrm>
            <a:off x="4594656" y="1796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346F054-5485-46EB-8416-8F64348D7BE2}"/>
              </a:ext>
            </a:extLst>
          </p:cNvPr>
          <p:cNvSpPr/>
          <p:nvPr/>
        </p:nvSpPr>
        <p:spPr>
          <a:xfrm>
            <a:off x="8604681" y="1796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7C7BF4-53FD-4C0B-BA65-F1D5DF19F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3860146"/>
            <a:ext cx="3796693" cy="253112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D7824F5-B217-4C74-8640-2CC4F5A0D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55" y="3860147"/>
            <a:ext cx="3796690" cy="253112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072BFF-9100-44E9-A8AF-A7279F39F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45" y="3860146"/>
            <a:ext cx="3796692" cy="2531128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CCF1F08-A961-4326-8895-1E9C1B7A78B6}"/>
              </a:ext>
            </a:extLst>
          </p:cNvPr>
          <p:cNvSpPr/>
          <p:nvPr/>
        </p:nvSpPr>
        <p:spPr>
          <a:xfrm>
            <a:off x="603681" y="39515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57F6480-4434-4258-899A-C40098699738}"/>
              </a:ext>
            </a:extLst>
          </p:cNvPr>
          <p:cNvSpPr/>
          <p:nvPr/>
        </p:nvSpPr>
        <p:spPr>
          <a:xfrm>
            <a:off x="4622313" y="3951570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D3C6010-C54C-4A88-8C5B-DA90696D5FEE}"/>
              </a:ext>
            </a:extLst>
          </p:cNvPr>
          <p:cNvSpPr/>
          <p:nvPr/>
        </p:nvSpPr>
        <p:spPr>
          <a:xfrm>
            <a:off x="8353979" y="3951570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/>
              <p:nvPr/>
            </p:nvSpPr>
            <p:spPr>
              <a:xfrm>
                <a:off x="870751" y="2842259"/>
                <a:ext cx="10450498" cy="81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The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look</a:t>
                </a:r>
                <a:r>
                  <a:rPr lang="de-DE" dirty="0"/>
                  <a:t> </a:t>
                </a:r>
                <a:r>
                  <a:rPr lang="de-DE" dirty="0" err="1"/>
                  <a:t>good</a:t>
                </a:r>
                <a:r>
                  <a:rPr lang="de-DE" dirty="0"/>
                  <a:t>, </a:t>
                </a:r>
                <a:r>
                  <a:rPr lang="de-DE" dirty="0" err="1"/>
                  <a:t>compare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analytic</a:t>
                </a:r>
                <a:r>
                  <a:rPr lang="de-DE" dirty="0"/>
                  <a:t> derivatives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exoplanet</a:t>
                </a:r>
                <a:r>
                  <a:rPr lang="de-DE" dirty="0"/>
                  <a:t> </a:t>
                </a:r>
                <a:r>
                  <a:rPr lang="de-DE" dirty="0" err="1"/>
                  <a:t>par‘s</a:t>
                </a:r>
                <a:r>
                  <a:rPr lang="de-DE" dirty="0"/>
                  <a:t> (</a:t>
                </a:r>
                <a:r>
                  <a:rPr lang="de-DE" dirty="0" err="1"/>
                  <a:t>above</a:t>
                </a:r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numerical</a:t>
                </a:r>
                <a:r>
                  <a:rPr lang="de-DE" dirty="0"/>
                  <a:t> derivatives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par‘s</a:t>
                </a:r>
                <a:r>
                  <a:rPr lang="de-DE" dirty="0"/>
                  <a:t> (</a:t>
                </a:r>
                <a:r>
                  <a:rPr lang="de-DE" dirty="0" err="1"/>
                  <a:t>below</a:t>
                </a:r>
                <a:r>
                  <a:rPr lang="de-DE" dirty="0"/>
                  <a:t>) – same </a:t>
                </a:r>
                <a:r>
                  <a:rPr lang="de-DE" dirty="0" err="1"/>
                  <a:t>structure</a:t>
                </a:r>
                <a:r>
                  <a:rPr lang="de-DE" dirty="0"/>
                  <a:t>: </a:t>
                </a:r>
                <a:r>
                  <a:rPr lang="de-DE" dirty="0" err="1"/>
                  <a:t>envelope</a:t>
                </a:r>
                <a:r>
                  <a:rPr lang="de-DE" dirty="0"/>
                  <a:t> * </a:t>
                </a:r>
                <a:r>
                  <a:rPr lang="de-DE" dirty="0" err="1"/>
                  <a:t>oscillating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" y="2842259"/>
                <a:ext cx="10450498" cy="812787"/>
              </a:xfrm>
              <a:prstGeom prst="rect">
                <a:avLst/>
              </a:prstGeom>
              <a:blipFill>
                <a:blip r:embed="rId8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6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/>
              <p:nvPr/>
            </p:nvSpPr>
            <p:spPr>
              <a:xfrm>
                <a:off x="870751" y="4404359"/>
                <a:ext cx="10450498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800" dirty="0"/>
                  <a:t>Numerical </a:t>
                </a:r>
                <a:r>
                  <a:rPr lang="de-DE" sz="1800" dirty="0" err="1"/>
                  <a:t>difficulties</a:t>
                </a:r>
                <a:r>
                  <a:rPr lang="de-DE" sz="1800" dirty="0"/>
                  <a:t> in </a:t>
                </a:r>
                <a:r>
                  <a:rPr lang="de-DE" sz="1800" dirty="0" err="1"/>
                  <a:t>t</a:t>
                </a:r>
                <a:r>
                  <a:rPr lang="de-DE" sz="1800" dirty="0"/>
                  <a:t>he integration come from the product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</a:t>
                </a:r>
              </a:p>
              <a:p>
                <a:pPr algn="ctr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amplitudes</a:t>
                </a:r>
                <a:r>
                  <a:rPr lang="de-DE" dirty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get</a:t>
                </a:r>
                <a:r>
                  <a:rPr lang="de-DE" dirty="0"/>
                  <a:t> time </a:t>
                </a:r>
                <a:r>
                  <a:rPr lang="de-DE" dirty="0" err="1"/>
                  <a:t>dependant</a:t>
                </a:r>
                <a:r>
                  <a:rPr lang="de-DE" dirty="0"/>
                  <a:t> </a:t>
                </a:r>
                <a:r>
                  <a:rPr lang="de-DE" dirty="0" err="1"/>
                  <a:t>amplitudes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this</a:t>
                </a:r>
                <a:r>
                  <a:rPr lang="de-DE" dirty="0"/>
                  <a:t> will </a:t>
                </a:r>
                <a:r>
                  <a:rPr lang="de-DE" dirty="0" err="1"/>
                  <a:t>strongly</a:t>
                </a:r>
                <a:r>
                  <a:rPr lang="de-DE" dirty="0"/>
                  <a:t> </a:t>
                </a:r>
                <a:r>
                  <a:rPr lang="de-DE" dirty="0" err="1"/>
                  <a:t>hinder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integration</a:t>
                </a:r>
                <a:r>
                  <a:rPr lang="de-DE" dirty="0"/>
                  <a:t>! (</a:t>
                </a:r>
                <a:r>
                  <a:rPr lang="de-DE" dirty="0" err="1"/>
                  <a:t>Machine</a:t>
                </a:r>
                <a:r>
                  <a:rPr lang="de-DE" dirty="0"/>
                  <a:t> </a:t>
                </a:r>
                <a:r>
                  <a:rPr lang="de-DE" dirty="0" err="1"/>
                  <a:t>epsilon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doubles</a:t>
                </a:r>
                <a:r>
                  <a:rPr lang="de-DE" dirty="0"/>
                  <a:t>: 2e-16)</a:t>
                </a:r>
              </a:p>
              <a:p>
                <a:pPr algn="ctr"/>
                <a:r>
                  <a:rPr lang="de-DE" dirty="0"/>
                  <a:t>Quick fix: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𝑑𝑡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de-DE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−40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de-D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" y="4404359"/>
                <a:ext cx="10450498" cy="1755352"/>
              </a:xfrm>
              <a:prstGeom prst="rect">
                <a:avLst/>
              </a:prstGeom>
              <a:blipFill>
                <a:blip r:embed="rId2"/>
                <a:stretch>
                  <a:fillRect b="-39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BA4EEE93-4227-4B61-9E0D-BEE97D5AA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215909"/>
            <a:ext cx="5695950" cy="37972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243E0E6-9663-476D-9756-02AD2F847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215909"/>
            <a:ext cx="5695949" cy="3797300"/>
          </a:xfrm>
          <a:prstGeom prst="rect">
            <a:avLst/>
          </a:prstGeom>
        </p:spPr>
      </p:pic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E1DF3657-2EC2-4DA1-8156-969179421B3B}"/>
              </a:ext>
            </a:extLst>
          </p:cNvPr>
          <p:cNvSpPr/>
          <p:nvPr/>
        </p:nvSpPr>
        <p:spPr>
          <a:xfrm rot="10036019">
            <a:off x="5368009" y="2270484"/>
            <a:ext cx="1319899" cy="653513"/>
          </a:xfrm>
          <a:custGeom>
            <a:avLst/>
            <a:gdLst>
              <a:gd name="connsiteX0" fmla="*/ 1314450 w 1314450"/>
              <a:gd name="connsiteY0" fmla="*/ 603578 h 603578"/>
              <a:gd name="connsiteX1" fmla="*/ 495300 w 1314450"/>
              <a:gd name="connsiteY1" fmla="*/ 365453 h 603578"/>
              <a:gd name="connsiteX2" fmla="*/ 923925 w 1314450"/>
              <a:gd name="connsiteY2" fmla="*/ 32078 h 603578"/>
              <a:gd name="connsiteX3" fmla="*/ 0 w 1314450"/>
              <a:gd name="connsiteY3" fmla="*/ 32078 h 60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450" h="603578">
                <a:moveTo>
                  <a:pt x="1314450" y="603578"/>
                </a:moveTo>
                <a:cubicBezTo>
                  <a:pt x="937418" y="532140"/>
                  <a:pt x="560387" y="460703"/>
                  <a:pt x="495300" y="365453"/>
                </a:cubicBezTo>
                <a:cubicBezTo>
                  <a:pt x="430212" y="270203"/>
                  <a:pt x="1006475" y="87640"/>
                  <a:pt x="923925" y="32078"/>
                </a:cubicBezTo>
                <a:cubicBezTo>
                  <a:pt x="841375" y="-23484"/>
                  <a:pt x="420687" y="4297"/>
                  <a:pt x="0" y="3207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FFA9-FF3A-4DBB-956E-F7A9FD3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approached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We </a:t>
                </a:r>
                <a:r>
                  <a:rPr lang="de-DE" dirty="0" err="1"/>
                  <a:t>compute</a:t>
                </a:r>
                <a:r>
                  <a:rPr lang="de-DE" dirty="0"/>
                  <a:t> a 9x9 </a:t>
                </a:r>
                <a:r>
                  <a:rPr lang="de-DE" dirty="0" err="1"/>
                  <a:t>symmetric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We know, diagonal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will be in phase, so the integrand will go like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GB" dirty="0"/>
                  <a:t> and we find for diagonal elements a result which goes roughly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some representative value of the amplitude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9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FFA9-FF3A-4DBB-956E-F7A9FD3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approached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We </a:t>
                </a:r>
                <a:r>
                  <a:rPr lang="de-DE" dirty="0" err="1"/>
                  <a:t>compute</a:t>
                </a:r>
                <a:r>
                  <a:rPr lang="de-DE" dirty="0"/>
                  <a:t> a 9x9 </a:t>
                </a:r>
                <a:r>
                  <a:rPr lang="de-DE" dirty="0" err="1"/>
                  <a:t>symmetric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On the other hand, off-diagonal elements will go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if they are uncorrelated, we’ll find over long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Question: </a:t>
                </a:r>
                <a:r>
                  <a:rPr lang="en-GB" dirty="0"/>
                  <a:t>What does </a:t>
                </a:r>
                <a:r>
                  <a:rPr lang="en-GB" i="1" dirty="0"/>
                  <a:t>close to zero </a:t>
                </a:r>
                <a:br>
                  <a:rPr lang="en-GB" i="1" dirty="0"/>
                </a:br>
                <a:r>
                  <a:rPr lang="en-GB" dirty="0"/>
                  <a:t>mean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−40+7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 </a:t>
                </a:r>
                <a:br>
                  <a:rPr lang="en-GB" dirty="0"/>
                </a:br>
                <a:r>
                  <a:rPr lang="en-GB" dirty="0"/>
                  <a:t>Where do we make the cut?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97B3EF33-4515-4379-B2DD-0A2A07A9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97" y="4208795"/>
            <a:ext cx="3648585" cy="25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29BE-69EB-43CE-8110-5F2865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scipy.integrate </a:t>
                </a:r>
                <a:r>
                  <a:rPr lang="de-DE" dirty="0" err="1"/>
                  <a:t>calls</a:t>
                </a:r>
                <a:r>
                  <a:rPr lang="de-DE" dirty="0"/>
                  <a:t> QUADPACK </a:t>
                </a:r>
                <a:r>
                  <a:rPr lang="de-DE" dirty="0" err="1"/>
                  <a:t>from</a:t>
                </a:r>
                <a:r>
                  <a:rPr lang="de-DE" dirty="0"/>
                  <a:t> Fortran and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a </a:t>
                </a:r>
                <a:r>
                  <a:rPr lang="en-GB" dirty="0" err="1"/>
                  <a:t>Clenshaw</a:t>
                </a:r>
                <a:r>
                  <a:rPr lang="en-GB" dirty="0"/>
                  <a:t>-Curtis method which uses Chebyshev moments computes the integral</a:t>
                </a:r>
              </a:p>
              <a:p>
                <a:pPr marL="0" indent="0">
                  <a:buNone/>
                </a:pPr>
                <a:r>
                  <a:rPr lang="en-GB" dirty="0"/>
                  <a:t>Two parameters we can play with: </a:t>
                </a:r>
                <a:r>
                  <a:rPr lang="en-GB" dirty="0" err="1"/>
                  <a:t>epsabs</a:t>
                </a:r>
                <a:r>
                  <a:rPr lang="en-GB" dirty="0"/>
                  <a:t> and </a:t>
                </a:r>
                <a:r>
                  <a:rPr lang="en-GB" dirty="0" err="1"/>
                  <a:t>epsrel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numerical integral </a:t>
                </a:r>
                <a:r>
                  <a:rPr lang="en-GB" sz="2400" dirty="0">
                    <a:latin typeface="Consolas" panose="020B0609020204030204" pitchFamily="49" charset="0"/>
                  </a:rPr>
                  <a:t>result</a:t>
                </a:r>
                <a:r>
                  <a:rPr lang="en-GB" dirty="0"/>
                  <a:t> is returned if for the actual integral </a:t>
                </a:r>
                <a:r>
                  <a:rPr lang="en-GB" sz="2400" dirty="0" err="1">
                    <a:latin typeface="Consolas" panose="020B0609020204030204" pitchFamily="49" charset="0"/>
                  </a:rPr>
                  <a:t>i</a:t>
                </a:r>
                <a:endParaRPr lang="en-GB" sz="2400" dirty="0"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r>
                  <a:rPr lang="en-GB" sz="2400" dirty="0">
                    <a:latin typeface="Consolas" panose="020B0609020204030204" pitchFamily="49" charset="0"/>
                  </a:rPr>
                  <a:t>abs(</a:t>
                </a:r>
                <a:r>
                  <a:rPr lang="en-GB" sz="2400" dirty="0" err="1">
                    <a:latin typeface="Consolas" panose="020B0609020204030204" pitchFamily="49" charset="0"/>
                  </a:rPr>
                  <a:t>i</a:t>
                </a:r>
                <a:r>
                  <a:rPr lang="en-GB" sz="2400" dirty="0">
                    <a:latin typeface="Consolas" panose="020B0609020204030204" pitchFamily="49" charset="0"/>
                  </a:rPr>
                  <a:t>-result) &lt;= max(</a:t>
                </a:r>
                <a:r>
                  <a:rPr lang="en-GB" sz="2400" dirty="0" err="1">
                    <a:latin typeface="Consolas" panose="020B0609020204030204" pitchFamily="49" charset="0"/>
                  </a:rPr>
                  <a:t>epsabs</a:t>
                </a:r>
                <a:r>
                  <a:rPr lang="en-GB" sz="2400" dirty="0">
                    <a:latin typeface="Consolas" panose="020B0609020204030204" pitchFamily="49" charset="0"/>
                  </a:rPr>
                  <a:t>, </a:t>
                </a:r>
                <a:r>
                  <a:rPr lang="en-GB" sz="2400" dirty="0" err="1">
                    <a:latin typeface="Consolas" panose="020B0609020204030204" pitchFamily="49" charset="0"/>
                  </a:rPr>
                  <a:t>epsrel</a:t>
                </a:r>
                <a:r>
                  <a:rPr lang="en-GB" sz="2400" dirty="0">
                    <a:latin typeface="Consolas" panose="020B0609020204030204" pitchFamily="49" charset="0"/>
                  </a:rPr>
                  <a:t>*abs(</a:t>
                </a:r>
                <a:r>
                  <a:rPr lang="en-GB" sz="2400" dirty="0" err="1">
                    <a:latin typeface="Consolas" panose="020B0609020204030204" pitchFamily="49" charset="0"/>
                  </a:rPr>
                  <a:t>i</a:t>
                </a:r>
                <a:r>
                  <a:rPr lang="en-GB" sz="2400" dirty="0">
                    <a:latin typeface="Consolas" panose="020B0609020204030204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GB" dirty="0"/>
                  <a:t>Which can be estimated analytically</a:t>
                </a:r>
              </a:p>
              <a:p>
                <a:pPr marL="0" indent="0">
                  <a:buNone/>
                </a:pPr>
                <a:r>
                  <a:rPr lang="en-GB" dirty="0"/>
                  <a:t>My trick for quicker computations: Set </a:t>
                </a:r>
                <a:r>
                  <a:rPr lang="en-GB" dirty="0" err="1"/>
                  <a:t>epsrel</a:t>
                </a:r>
                <a:r>
                  <a:rPr lang="en-GB" dirty="0"/>
                  <a:t> at 1.49e-2 and then set </a:t>
                </a:r>
                <a:r>
                  <a:rPr lang="en-GB" dirty="0" err="1"/>
                  <a:t>epsabs</a:t>
                </a:r>
                <a:r>
                  <a:rPr lang="en-GB" dirty="0"/>
                  <a:t> for off-diagonal integrals as multiple of geometric mean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1.49e-2 -&gt; don’t waste time on irrelevant integrals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Breitbild</PresentationFormat>
  <Paragraphs>70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Wingdings</vt:lpstr>
      <vt:lpstr>Office</vt:lpstr>
      <vt:lpstr>Detecting Exoplanets and recovering Parameters</vt:lpstr>
      <vt:lpstr>What did Tamanini and Danielski do?</vt:lpstr>
      <vt:lpstr>Regarding the position and angular momentum</vt:lpstr>
      <vt:lpstr>…so we do what Cutler proposes</vt:lpstr>
      <vt:lpstr>PowerPoint-Präsentation</vt:lpstr>
      <vt:lpstr>PowerPoint-Präsentation</vt:lpstr>
      <vt:lpstr>A new problem has approached</vt:lpstr>
      <vt:lpstr>A new problem has approached</vt:lpstr>
      <vt:lpstr>A short recap on numerical integration</vt:lpstr>
      <vt:lpstr>Findings</vt:lpstr>
      <vt:lpstr>Findings</vt:lpstr>
      <vt:lpstr>PowerPoint-Präsentation</vt:lpstr>
      <vt:lpstr>PowerPoint-Präsentation</vt:lpstr>
      <vt:lpstr>And sadly life would be too easy if we could integrate it analytically :c</vt:lpstr>
      <vt:lpstr>Computing the uncertainties</vt:lpstr>
      <vt:lpstr>Next milestones</vt:lpstr>
      <vt:lpstr>Next milestones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10</cp:revision>
  <dcterms:created xsi:type="dcterms:W3CDTF">2021-11-19T13:28:39Z</dcterms:created>
  <dcterms:modified xsi:type="dcterms:W3CDTF">2021-12-07T10:36:35Z</dcterms:modified>
</cp:coreProperties>
</file>