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57" r:id="rId3"/>
    <p:sldId id="363" r:id="rId4"/>
    <p:sldId id="365" r:id="rId5"/>
    <p:sldId id="366" r:id="rId6"/>
    <p:sldId id="375" r:id="rId7"/>
    <p:sldId id="368" r:id="rId8"/>
    <p:sldId id="370" r:id="rId9"/>
    <p:sldId id="371" r:id="rId10"/>
    <p:sldId id="372" r:id="rId11"/>
    <p:sldId id="266" r:id="rId12"/>
    <p:sldId id="374" r:id="rId13"/>
    <p:sldId id="369" r:id="rId14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FF95"/>
    <a:srgbClr val="A3FF22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6"/>
    <p:restoredTop sz="92743"/>
  </p:normalViewPr>
  <p:slideViewPr>
    <p:cSldViewPr showGuides="1">
      <p:cViewPr varScale="1">
        <p:scale>
          <a:sx n="51" d="100"/>
          <a:sy n="51" d="100"/>
        </p:scale>
        <p:origin x="456" y="12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10/31/2023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45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EEF18930-512A-CB4E-AF49-0BC63C8C154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012950" y="12347575"/>
            <a:ext cx="175418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24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Window</a:t>
            </a:r>
            <a:endParaRPr lang="x-none" altLang="x-none" sz="2400" b="1" dirty="0">
              <a:solidFill>
                <a:srgbClr val="000000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2402EAB2-B277-F14A-B154-D62CFEFF5558}"/>
              </a:ext>
            </a:extLst>
          </p:cNvPr>
          <p:cNvSpPr/>
          <p:nvPr userDrawn="1"/>
        </p:nvSpPr>
        <p:spPr>
          <a:xfrm>
            <a:off x="1187450" y="12320588"/>
            <a:ext cx="482600" cy="560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74B82CCE-73C0-DE4B-A175-65D6E7668D2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012950" y="12347575"/>
            <a:ext cx="175418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24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Window</a:t>
            </a:r>
            <a:endParaRPr lang="x-none" altLang="x-none" sz="2400" b="1" dirty="0">
              <a:solidFill>
                <a:srgbClr val="000000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F0D46C32-36D9-CA45-8A2A-792E7C4553D6}"/>
              </a:ext>
            </a:extLst>
          </p:cNvPr>
          <p:cNvSpPr/>
          <p:nvPr userDrawn="1"/>
        </p:nvSpPr>
        <p:spPr>
          <a:xfrm>
            <a:off x="1187450" y="12320588"/>
            <a:ext cx="482600" cy="560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4" r:id="rId3"/>
    <p:sldLayoutId id="2147483875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CAF3A6D-7D21-4383-BF1A-E2551FEACDB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293" r="295"/>
          <a:stretch/>
        </p:blipFill>
        <p:spPr>
          <a:xfrm>
            <a:off x="11975976" y="1096963"/>
            <a:ext cx="11449272" cy="11522075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4760E1D-D0E9-CA49-896D-1D881024A079}"/>
              </a:ext>
            </a:extLst>
          </p:cNvPr>
          <p:cNvGrpSpPr>
            <a:grpSpLocks/>
          </p:cNvGrpSpPr>
          <p:nvPr/>
        </p:nvGrpSpPr>
        <p:grpSpPr bwMode="auto">
          <a:xfrm>
            <a:off x="2687638" y="6186488"/>
            <a:ext cx="6767512" cy="5496049"/>
            <a:chOff x="2687638" y="6186488"/>
            <a:chExt cx="6767512" cy="5496049"/>
          </a:xfrm>
        </p:grpSpPr>
        <p:sp>
          <p:nvSpPr>
            <p:cNvPr id="2" name="Text Box 3">
              <a:extLst>
                <a:ext uri="{FF2B5EF4-FFF2-40B4-BE49-F238E27FC236}">
                  <a16:creationId xmlns:a16="http://schemas.microsoft.com/office/drawing/2014/main" id="{6276F6D6-7829-FF4D-9361-FD662BD503A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638" y="6186488"/>
              <a:ext cx="6767512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SQL Project</a:t>
              </a:r>
              <a:endParaRPr lang="x-none" altLang="x-none" sz="100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EB31689E-6561-7A4E-9168-7F33C7E61AB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7638" y="8166100"/>
              <a:ext cx="6767512" cy="2052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ru-RU" altLang="x-none" sz="32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Анализ влияния внешних и внутренних факторов </a:t>
              </a:r>
            </a:p>
            <a:p>
              <a:pPr eaLnBrk="1">
                <a:lnSpc>
                  <a:spcPct val="120000"/>
                </a:lnSpc>
                <a:defRPr/>
              </a:pPr>
              <a:r>
                <a:rPr lang="ru-RU" altLang="x-none" sz="32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на уровень заработной платы в </a:t>
              </a:r>
            </a:p>
            <a:p>
              <a:pPr eaLnBrk="1">
                <a:lnSpc>
                  <a:spcPct val="120000"/>
                </a:lnSpc>
                <a:defRPr/>
              </a:pPr>
              <a:r>
                <a:rPr lang="ru-RU" altLang="x-none" sz="3200" b="1" dirty="0" err="1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Data</a:t>
              </a:r>
              <a:r>
                <a:rPr lang="ru-RU" altLang="x-none" sz="32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-профессиях</a:t>
              </a:r>
              <a:endParaRPr lang="x-none" altLang="x-none" sz="32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14342" name="Group 6">
              <a:extLst>
                <a:ext uri="{FF2B5EF4-FFF2-40B4-BE49-F238E27FC236}">
                  <a16:creationId xmlns:a16="http://schemas.microsoft.com/office/drawing/2014/main" id="{B374421B-B3D1-B643-904E-E35882FC9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562" y="11145962"/>
              <a:ext cx="2988717" cy="536575"/>
              <a:chOff x="8090451" y="6931755"/>
              <a:chExt cx="2985071" cy="53671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CD8E08-A1CF-CE41-8330-672CDF518059}"/>
                  </a:ext>
                </a:extLst>
              </p:cNvPr>
              <p:cNvSpPr/>
              <p:nvPr/>
            </p:nvSpPr>
            <p:spPr bwMode="auto">
              <a:xfrm>
                <a:off x="8090451" y="6931755"/>
                <a:ext cx="2985071" cy="536713"/>
              </a:xfrm>
              <a:prstGeom prst="rect">
                <a:avLst/>
              </a:prstGeom>
              <a:solidFill>
                <a:srgbClr val="78FF95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wrap="square"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en-US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2A194094-82A6-F54A-9742-EDB6FE9E61A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93511" y="6964281"/>
                <a:ext cx="2810092" cy="4463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b="1" spc="300" dirty="0">
                    <a:solidFill>
                      <a:schemeClr val="bg2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Varlamov Nikita</a:t>
                </a:r>
                <a:endParaRPr lang="x-none" altLang="x-none" sz="2400" b="1" spc="3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C49175C-697F-41C9-BF46-D69509858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63" y="589213"/>
            <a:ext cx="10519861" cy="52019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F60B3F-F60E-43B4-8125-0ACDB921D15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8691503" y="765057"/>
            <a:ext cx="11563582" cy="856963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D4771E-73A1-422C-A5E2-013587A762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686595" y="9803383"/>
            <a:ext cx="23402600" cy="306070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91160C-63F9-4E2B-AEBB-2E18DB068B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682031" y="5049873"/>
            <a:ext cx="7200800" cy="4307846"/>
          </a:xfrm>
        </p:spPr>
      </p:pic>
      <p:grpSp>
        <p:nvGrpSpPr>
          <p:cNvPr id="15365" name="Group 1">
            <a:extLst>
              <a:ext uri="{FF2B5EF4-FFF2-40B4-BE49-F238E27FC236}">
                <a16:creationId xmlns:a16="http://schemas.microsoft.com/office/drawing/2014/main" id="{F2CB6B3E-4F3E-4A44-B0D5-BA24BB9F294E}"/>
              </a:ext>
            </a:extLst>
          </p:cNvPr>
          <p:cNvGrpSpPr>
            <a:grpSpLocks/>
          </p:cNvGrpSpPr>
          <p:nvPr/>
        </p:nvGrpSpPr>
        <p:grpSpPr bwMode="auto">
          <a:xfrm>
            <a:off x="682031" y="921963"/>
            <a:ext cx="5464175" cy="3759860"/>
            <a:chOff x="12053141" y="1119101"/>
            <a:chExt cx="5464800" cy="559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A906CF-5448-B742-9C4A-6C01CD433526}"/>
                </a:ext>
              </a:extLst>
            </p:cNvPr>
            <p:cNvSpPr/>
            <p:nvPr/>
          </p:nvSpPr>
          <p:spPr bwMode="auto">
            <a:xfrm>
              <a:off x="12053141" y="1119101"/>
              <a:ext cx="5464800" cy="55944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9F18E03C-88AE-E54F-A60C-F6BBD1F88D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6955" y="2481872"/>
              <a:ext cx="4413432" cy="249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Определение изменений в соотношении формата занятости</a:t>
              </a:r>
            </a:p>
          </p:txBody>
        </p:sp>
        <p:sp>
          <p:nvSpPr>
            <p:cNvPr id="24" name="Text Box 2">
              <a:extLst>
                <a:ext uri="{FF2B5EF4-FFF2-40B4-BE49-F238E27FC236}">
                  <a16:creationId xmlns:a16="http://schemas.microsoft.com/office/drawing/2014/main" id="{911CC5FB-8DE5-A343-A213-B7EF4409CA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6955" y="1691484"/>
              <a:ext cx="4728116" cy="507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3</a:t>
              </a:r>
              <a:r>
                <a:rPr lang="ru-RU" altLang="x-none" sz="2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. ФОРМАТ ЗАНЯТОСТИ</a:t>
              </a:r>
              <a:endParaRPr lang="x-none" altLang="x-none" sz="2800" spc="3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3E11AB-D61F-4F53-8665-427EA2E42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1928" y="7884700"/>
            <a:ext cx="3846314" cy="19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2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8A6A5FD3-AAAC-4E36-8281-3A5AECA24943}"/>
              </a:ext>
            </a:extLst>
          </p:cNvPr>
          <p:cNvSpPr/>
          <p:nvPr/>
        </p:nvSpPr>
        <p:spPr bwMode="auto">
          <a:xfrm>
            <a:off x="11111880" y="9612280"/>
            <a:ext cx="8944898" cy="3435945"/>
          </a:xfrm>
          <a:prstGeom prst="roundRect">
            <a:avLst/>
          </a:prstGeom>
          <a:noFill/>
          <a:ln w="12700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42DB0CC-08D1-4F72-BBC3-A6BF749A6AEB}"/>
              </a:ext>
            </a:extLst>
          </p:cNvPr>
          <p:cNvSpPr/>
          <p:nvPr/>
        </p:nvSpPr>
        <p:spPr bwMode="auto">
          <a:xfrm>
            <a:off x="11111880" y="5633864"/>
            <a:ext cx="8944898" cy="3435945"/>
          </a:xfrm>
          <a:prstGeom prst="roundRect">
            <a:avLst/>
          </a:prstGeom>
          <a:noFill/>
          <a:ln w="12700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654CE0-BAA2-4831-9D56-5422FD225A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1487826" y="9907006"/>
            <a:ext cx="8424936" cy="2694777"/>
          </a:xfrm>
          <a:noFill/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3B4F2A1-C669-493F-A7E0-9C4174AAA500}"/>
              </a:ext>
            </a:extLst>
          </p:cNvPr>
          <p:cNvSpPr/>
          <p:nvPr/>
        </p:nvSpPr>
        <p:spPr bwMode="auto">
          <a:xfrm>
            <a:off x="11111880" y="541817"/>
            <a:ext cx="6640512" cy="4549576"/>
          </a:xfrm>
          <a:prstGeom prst="roundRect">
            <a:avLst/>
          </a:prstGeom>
          <a:noFill/>
          <a:ln w="12700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0C50FF-72A9-43A5-BF40-AB4B43FC5E3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628578" y="5654302"/>
            <a:ext cx="9560246" cy="3346086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71D7C5-CE12-449B-B2B8-07D130DAB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11465048" y="855993"/>
            <a:ext cx="6104992" cy="4032448"/>
          </a:xfr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221A33-8114-400F-B5FA-91FB9D59FE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tretch>
            <a:fillRect/>
          </a:stretch>
        </p:blipFill>
        <p:spPr>
          <a:xfrm>
            <a:off x="2370541" y="460473"/>
            <a:ext cx="6129774" cy="4874716"/>
          </a:xfrm>
        </p:spPr>
      </p:pic>
      <p:grpSp>
        <p:nvGrpSpPr>
          <p:cNvPr id="15365" name="Group 1">
            <a:extLst>
              <a:ext uri="{FF2B5EF4-FFF2-40B4-BE49-F238E27FC236}">
                <a16:creationId xmlns:a16="http://schemas.microsoft.com/office/drawing/2014/main" id="{F2CB6B3E-4F3E-4A44-B0D5-BA24BB9F294E}"/>
              </a:ext>
            </a:extLst>
          </p:cNvPr>
          <p:cNvGrpSpPr>
            <a:grpSpLocks/>
          </p:cNvGrpSpPr>
          <p:nvPr/>
        </p:nvGrpSpPr>
        <p:grpSpPr bwMode="auto">
          <a:xfrm>
            <a:off x="18456696" y="426152"/>
            <a:ext cx="5464175" cy="4874716"/>
            <a:chOff x="12053139" y="1119101"/>
            <a:chExt cx="5464800" cy="559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A906CF-5448-B742-9C4A-6C01CD433526}"/>
                </a:ext>
              </a:extLst>
            </p:cNvPr>
            <p:cNvSpPr/>
            <p:nvPr/>
          </p:nvSpPr>
          <p:spPr bwMode="auto">
            <a:xfrm>
              <a:off x="12053139" y="1119101"/>
              <a:ext cx="5464800" cy="55944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9F18E03C-88AE-E54F-A60C-F6BBD1F88D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21378" y="2329859"/>
              <a:ext cx="4583041" cy="249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sz="44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Выявление зависимости заработной платы от различных факторов</a:t>
              </a:r>
              <a:endParaRPr lang="x-none" altLang="x-none" sz="44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4" name="Text Box 2">
              <a:extLst>
                <a:ext uri="{FF2B5EF4-FFF2-40B4-BE49-F238E27FC236}">
                  <a16:creationId xmlns:a16="http://schemas.microsoft.com/office/drawing/2014/main" id="{911CC5FB-8DE5-A343-A213-B7EF4409CA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6955" y="1552984"/>
              <a:ext cx="4728116" cy="78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4. АНАЛИЗ З/П</a:t>
              </a:r>
            </a:p>
            <a:p>
              <a:pPr eaLnBrk="1">
                <a:defRPr/>
              </a:pPr>
              <a:r>
                <a:rPr lang="en-US" altLang="x-none" sz="1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 </a:t>
              </a:r>
              <a:endParaRPr lang="x-none" altLang="x-none" sz="1800" spc="3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5E0A2E0-07E5-4157-8581-77C44085D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1487826" y="5770451"/>
            <a:ext cx="8280920" cy="320949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0E876D-07BF-408E-9F3A-28A34B50D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28578" y="9234264"/>
            <a:ext cx="9560246" cy="4232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8B36AD0-483C-4563-AD08-1DB1DB5878E5}"/>
              </a:ext>
            </a:extLst>
          </p:cNvPr>
          <p:cNvSpPr/>
          <p:nvPr/>
        </p:nvSpPr>
        <p:spPr bwMode="auto">
          <a:xfrm>
            <a:off x="485450" y="268018"/>
            <a:ext cx="9922126" cy="8711932"/>
          </a:xfrm>
          <a:prstGeom prst="roundRect">
            <a:avLst/>
          </a:prstGeom>
          <a:noFill/>
          <a:ln w="12700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654CE0-BAA2-4831-9D56-5422FD225A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1487826" y="9907006"/>
            <a:ext cx="8424936" cy="2694777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71D7C5-CE12-449B-B2B8-07D130DAB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0766996" y="215347"/>
            <a:ext cx="11218092" cy="8939111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221A33-8114-400F-B5FA-91FB9D59FE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1110346" y="992183"/>
            <a:ext cx="9001000" cy="7385437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0E876D-07BF-408E-9F3A-28A34B50D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61659" y="9607155"/>
            <a:ext cx="23034216" cy="36826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  <p:grpSp>
        <p:nvGrpSpPr>
          <p:cNvPr id="18" name="Group 1">
            <a:extLst>
              <a:ext uri="{FF2B5EF4-FFF2-40B4-BE49-F238E27FC236}">
                <a16:creationId xmlns:a16="http://schemas.microsoft.com/office/drawing/2014/main" id="{669C2FF7-8100-4C6F-8B8E-A4A151DABB3C}"/>
              </a:ext>
            </a:extLst>
          </p:cNvPr>
          <p:cNvGrpSpPr>
            <a:grpSpLocks/>
          </p:cNvGrpSpPr>
          <p:nvPr/>
        </p:nvGrpSpPr>
        <p:grpSpPr bwMode="auto">
          <a:xfrm>
            <a:off x="18456696" y="426152"/>
            <a:ext cx="5464175" cy="4874716"/>
            <a:chOff x="12053139" y="1119101"/>
            <a:chExt cx="5464800" cy="5594400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A5A14888-0F2D-411C-A343-901A8270B251}"/>
                </a:ext>
              </a:extLst>
            </p:cNvPr>
            <p:cNvSpPr/>
            <p:nvPr/>
          </p:nvSpPr>
          <p:spPr bwMode="auto">
            <a:xfrm>
              <a:off x="12053139" y="1119101"/>
              <a:ext cx="5464800" cy="55944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17620AF5-6DD4-42F7-903F-0CB27D5C958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21378" y="2329859"/>
              <a:ext cx="4583041" cy="249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sz="44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Выявление зависимости заработной платы от различных факторов</a:t>
              </a:r>
              <a:endParaRPr lang="x-none" altLang="x-none" sz="44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F25EDC7D-24B8-4A48-B2BE-9A6890504B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6955" y="1552984"/>
              <a:ext cx="4728116" cy="78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4. АНАЛИЗ З/П</a:t>
              </a:r>
            </a:p>
            <a:p>
              <a:pPr eaLnBrk="1">
                <a:defRPr/>
              </a:pPr>
              <a:r>
                <a:rPr lang="en-US" altLang="x-none" sz="1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 </a:t>
              </a:r>
              <a:endParaRPr lang="x-none" altLang="x-none" sz="1800" spc="3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6301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5" name="Group 1">
            <a:extLst>
              <a:ext uri="{FF2B5EF4-FFF2-40B4-BE49-F238E27FC236}">
                <a16:creationId xmlns:a16="http://schemas.microsoft.com/office/drawing/2014/main" id="{F2CB6B3E-4F3E-4A44-B0D5-BA24BB9F294E}"/>
              </a:ext>
            </a:extLst>
          </p:cNvPr>
          <p:cNvGrpSpPr>
            <a:grpSpLocks/>
          </p:cNvGrpSpPr>
          <p:nvPr/>
        </p:nvGrpSpPr>
        <p:grpSpPr bwMode="auto">
          <a:xfrm>
            <a:off x="598712" y="449288"/>
            <a:ext cx="5464175" cy="4298652"/>
            <a:chOff x="12053139" y="1119101"/>
            <a:chExt cx="5464800" cy="559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A906CF-5448-B742-9C4A-6C01CD433526}"/>
                </a:ext>
              </a:extLst>
            </p:cNvPr>
            <p:cNvSpPr/>
            <p:nvPr/>
          </p:nvSpPr>
          <p:spPr bwMode="auto">
            <a:xfrm>
              <a:off x="12053139" y="1119101"/>
              <a:ext cx="5464800" cy="55944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9F18E03C-88AE-E54F-A60C-F6BBD1F88D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9120" y="2969498"/>
              <a:ext cx="4415342" cy="249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altLang="x-none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Определение статистической взаимосвязи</a:t>
              </a:r>
            </a:p>
            <a:p>
              <a:pPr eaLnBrk="1">
                <a:defRPr/>
              </a:pPr>
              <a:endParaRPr lang="x-none" altLang="x-none" sz="40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4" name="Text Box 2">
              <a:extLst>
                <a:ext uri="{FF2B5EF4-FFF2-40B4-BE49-F238E27FC236}">
                  <a16:creationId xmlns:a16="http://schemas.microsoft.com/office/drawing/2014/main" id="{911CC5FB-8DE5-A343-A213-B7EF4409CA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6955" y="1614949"/>
              <a:ext cx="4728116" cy="660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5. КОРРЕЛЯЦИЯ</a:t>
              </a:r>
              <a:endParaRPr lang="x-none" altLang="x-none" sz="2800" spc="3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C1133E2-91FF-421A-B9D0-EDD09E226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511480" y="305272"/>
            <a:ext cx="16383304" cy="12745416"/>
          </a:xfrm>
        </p:spPr>
      </p:pic>
      <p:grpSp>
        <p:nvGrpSpPr>
          <p:cNvPr id="27" name="Group 2">
            <a:extLst>
              <a:ext uri="{FF2B5EF4-FFF2-40B4-BE49-F238E27FC236}">
                <a16:creationId xmlns:a16="http://schemas.microsoft.com/office/drawing/2014/main" id="{333D1F37-9F1E-415F-B672-C960EDAF57CB}"/>
              </a:ext>
            </a:extLst>
          </p:cNvPr>
          <p:cNvGrpSpPr>
            <a:grpSpLocks/>
          </p:cNvGrpSpPr>
          <p:nvPr/>
        </p:nvGrpSpPr>
        <p:grpSpPr bwMode="auto">
          <a:xfrm>
            <a:off x="598711" y="5189702"/>
            <a:ext cx="6624737" cy="8275727"/>
            <a:chOff x="2704657" y="2604631"/>
            <a:chExt cx="7109619" cy="8275339"/>
          </a:xfrm>
        </p:grpSpPr>
        <p:sp>
          <p:nvSpPr>
            <p:cNvPr id="29" name="Rectangle 1">
              <a:extLst>
                <a:ext uri="{FF2B5EF4-FFF2-40B4-BE49-F238E27FC236}">
                  <a16:creationId xmlns:a16="http://schemas.microsoft.com/office/drawing/2014/main" id="{CDC7DFA3-537F-477E-9394-9A2E2DA36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657" y="3112438"/>
              <a:ext cx="7109619" cy="7767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457200" indent="-457200">
                <a:lnSpc>
                  <a:spcPct val="180000"/>
                </a:lnSpc>
                <a:buAutoNum type="arabicPeriod"/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Год к году по данной выборке соотношение смещается в сторону увеличения уровня опыта.</a:t>
              </a:r>
            </a:p>
            <a:p>
              <a:pPr marL="457200" indent="-457200">
                <a:lnSpc>
                  <a:spcPct val="180000"/>
                </a:lnSpc>
                <a:buAutoNum type="arabicPeriod"/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Наиболее высокая зарплатная вилка у Менеджмента и Архитекторов данных.</a:t>
              </a:r>
            </a:p>
            <a:p>
              <a:pPr marL="457200" indent="-457200">
                <a:lnSpc>
                  <a:spcPct val="180000"/>
                </a:lnSpc>
                <a:buAutoNum type="arabicPeriod"/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Уровень удаленной формы работы стремительно уменьшается после 2021 года.</a:t>
              </a:r>
            </a:p>
            <a:p>
              <a:pPr marL="457200" indent="-457200">
                <a:lnSpc>
                  <a:spcPct val="180000"/>
                </a:lnSpc>
                <a:buAutoNum type="arabicPeriod"/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Значительный рост з/п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Executive 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 2021 году, на фоне снижения зарплаты у специалистов более низкого уровня.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Vise versa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в 2022 году.</a:t>
              </a:r>
            </a:p>
            <a:p>
              <a:pPr marL="457200" indent="-457200">
                <a:lnSpc>
                  <a:spcPct val="180000"/>
                </a:lnSpc>
                <a:buAutoNum type="arabicPeriod"/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Наиболее значительная сила корреляции с уровнем заработной платы наблюдается у уровня опыта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Senior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Степень связи – умеренная. </a:t>
              </a:r>
            </a:p>
            <a:p>
              <a:pPr marL="457200" indent="-457200">
                <a:lnSpc>
                  <a:spcPct val="180000"/>
                </a:lnSpc>
                <a:buAutoNum type="arabicPeriod"/>
              </a:pPr>
              <a:endParaRPr lang="ru-RU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US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F8F190ED-9B5C-4DEF-82CF-945BD80B33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1" y="2604631"/>
              <a:ext cx="5592482" cy="507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spc="3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ВЫВОДЫ</a:t>
              </a:r>
              <a:endParaRPr lang="x-none" altLang="x-none" sz="2800" spc="30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0441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49175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2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57B87ECF-A50A-7E47-8A99-C4817B451288}"/>
              </a:ext>
            </a:extLst>
          </p:cNvPr>
          <p:cNvGrpSpPr>
            <a:grpSpLocks/>
          </p:cNvGrpSpPr>
          <p:nvPr/>
        </p:nvGrpSpPr>
        <p:grpSpPr bwMode="auto">
          <a:xfrm>
            <a:off x="990800" y="772260"/>
            <a:ext cx="11809312" cy="11563557"/>
            <a:chOff x="2759074" y="3110934"/>
            <a:chExt cx="10369261" cy="11563465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4" y="3710126"/>
              <a:ext cx="10369261" cy="1584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2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Data Science Salaries 2023</a:t>
              </a:r>
              <a:endParaRPr lang="x-none" altLang="x-none" sz="72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6388" name="Rectangle 1">
              <a:extLst>
                <a:ext uri="{FF2B5EF4-FFF2-40B4-BE49-F238E27FC236}">
                  <a16:creationId xmlns:a16="http://schemas.microsoft.com/office/drawing/2014/main" id="{5560FC2A-2DEC-6A45-AF17-89681D33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10134182" cy="940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ru-RU" altLang="en-US" sz="2400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Для анализа данных был взят </a:t>
              </a:r>
              <a:r>
                <a:rPr lang="ru-RU" altLang="en-US" sz="2400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датасет</a:t>
              </a:r>
              <a:r>
                <a:rPr lang="ru-RU" altLang="en-US" sz="2400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с сайта Kaggle.com, содержащий информацию о заработной плате в различных областях </a:t>
              </a:r>
              <a:r>
                <a:rPr lang="ru-RU" altLang="en-US" sz="2400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ru-RU" altLang="en-US" sz="2400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-профессий на 2023 год.</a:t>
              </a:r>
              <a:endParaRPr lang="en-US" altLang="en-US" sz="2400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</a:pPr>
              <a:endParaRPr lang="en-US" altLang="en-US" sz="1400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Набор данных о зарплатах в сфере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Science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содержит 11 столбцов:</a:t>
              </a:r>
            </a:p>
            <a:p>
              <a:pPr>
                <a:lnSpc>
                  <a:spcPct val="17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work_year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год выплаты зарплаты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  <a:endParaRPr lang="ru-RU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experience_level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уровень опыта работы на должности в течение года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  <a:endParaRPr lang="ru-RU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employment_type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тип занятости на соответствующей должности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  <a:endParaRPr lang="ru-RU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job_title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наименование должность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  <a:endParaRPr lang="ru-RU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salary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общая сумма выплаченной заработной платы за год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  <a:endParaRPr lang="ru-RU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salary_currency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валюта выплачиваемой зарплаты в виде кода валюты ISO 4217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  <a:endParaRPr lang="ru-RU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salaryinusd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заработная плата в долларах США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  <a:endParaRPr lang="ru-RU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employee_residence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основная страна проживания сотрудника в течение рабочего года </a:t>
              </a:r>
              <a:b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	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 виде кода страны ISO 3166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  <a:endParaRPr lang="ru-RU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remote_ratio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общий объем работы, выполненной удаленно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  <a:endParaRPr lang="ru-RU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company_location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страна головного офиса или филиала работодателя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  <a:endParaRPr lang="ru-RU" altLang="en-US" dirty="0">
                <a:solidFill>
                  <a:srgbClr val="2928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7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ru-RU" altLang="en-US" dirty="0" err="1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company_size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среднее количество людей, работавших в компании в течение года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16915B3A-F0DC-504A-946E-346CB2B55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0663" y="3110934"/>
              <a:ext cx="5592887" cy="507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800" spc="3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DATASET</a:t>
              </a:r>
              <a:endParaRPr lang="x-none" altLang="x-none" sz="1800" spc="30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8426962-6E77-48BC-A11C-0BFE68A320AE}"/>
              </a:ext>
            </a:extLst>
          </p:cNvPr>
          <p:cNvGrpSpPr/>
          <p:nvPr/>
        </p:nvGrpSpPr>
        <p:grpSpPr>
          <a:xfrm>
            <a:off x="12768064" y="2969568"/>
            <a:ext cx="11089232" cy="9404932"/>
            <a:chOff x="12192000" y="3044243"/>
            <a:chExt cx="11089232" cy="9404932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B1A735-B818-4D5F-BA2F-C4E35DF2A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255"/>
            <a:stretch/>
          </p:blipFill>
          <p:spPr>
            <a:xfrm>
              <a:off x="12192000" y="3044243"/>
              <a:ext cx="11089232" cy="6673454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7AAE26E2-98ED-4B41-87B1-190AF0E0A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745" t="17264" b="42812"/>
            <a:stretch/>
          </p:blipFill>
          <p:spPr>
            <a:xfrm>
              <a:off x="12768064" y="9784879"/>
              <a:ext cx="10341426" cy="266429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9">
            <a:extLst>
              <a:ext uri="{FF2B5EF4-FFF2-40B4-BE49-F238E27FC236}">
                <a16:creationId xmlns:a16="http://schemas.microsoft.com/office/drawing/2014/main" id="{50D97ECB-11FF-4B49-AFC4-B54FAA76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7866063"/>
            <a:ext cx="18719800" cy="1603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/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348BAC-3D1C-AE4E-A54A-8162EFFF0B91}"/>
              </a:ext>
            </a:extLst>
          </p:cNvPr>
          <p:cNvSpPr/>
          <p:nvPr/>
        </p:nvSpPr>
        <p:spPr bwMode="auto">
          <a:xfrm>
            <a:off x="2830513" y="7866063"/>
            <a:ext cx="12241212" cy="16033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endParaRPr lang="en-US"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4440FF-C497-AE41-A863-C3E8FBC2DACD}"/>
              </a:ext>
            </a:extLst>
          </p:cNvPr>
          <p:cNvGrpSpPr>
            <a:grpSpLocks/>
          </p:cNvGrpSpPr>
          <p:nvPr/>
        </p:nvGrpSpPr>
        <p:grpSpPr bwMode="auto">
          <a:xfrm>
            <a:off x="6619875" y="8472488"/>
            <a:ext cx="5073650" cy="3395381"/>
            <a:chOff x="6619875" y="8472488"/>
            <a:chExt cx="5073650" cy="3395381"/>
          </a:xfrm>
        </p:grpSpPr>
        <p:grpSp>
          <p:nvGrpSpPr>
            <p:cNvPr id="61471" name="Group 14">
              <a:extLst>
                <a:ext uri="{FF2B5EF4-FFF2-40B4-BE49-F238E27FC236}">
                  <a16:creationId xmlns:a16="http://schemas.microsoft.com/office/drawing/2014/main" id="{DA8F16EF-8E72-0C49-B637-A7D117346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9875" y="8970252"/>
              <a:ext cx="5073650" cy="2897617"/>
              <a:chOff x="10742586" y="5635111"/>
              <a:chExt cx="5073878" cy="2895703"/>
            </a:xfrm>
          </p:grpSpPr>
          <p:sp>
            <p:nvSpPr>
              <p:cNvPr id="61473" name="Rectangle 8">
                <a:extLst>
                  <a:ext uri="{FF2B5EF4-FFF2-40B4-BE49-F238E27FC236}">
                    <a16:creationId xmlns:a16="http://schemas.microsoft.com/office/drawing/2014/main" id="{099A2633-DFE0-2040-832C-CD92F11F8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2586" y="6858000"/>
                <a:ext cx="5073878" cy="16728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Анализ изменения заработной платы г/г, определение средней зарплаты по </a:t>
                </a:r>
                <a:r>
                  <a:rPr lang="en-US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Data-</a:t>
                </a: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профессиям</a:t>
                </a:r>
                <a:endPara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4" name="Text Box 3">
                <a:extLst>
                  <a:ext uri="{FF2B5EF4-FFF2-40B4-BE49-F238E27FC236}">
                    <a16:creationId xmlns:a16="http://schemas.microsoft.com/office/drawing/2014/main" id="{2631BB33-9A15-9449-B45B-F8C98DB2AC9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66400" y="6137138"/>
                <a:ext cx="4665872" cy="10058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2800" b="1" dirty="0">
                    <a:solidFill>
                      <a:srgbClr val="000000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Изменение з/п</a:t>
                </a:r>
                <a:endParaRPr lang="x-none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D2E8C046-C276-AE42-98D6-5B05777B4E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823553" y="5635111"/>
                <a:ext cx="1122412" cy="507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2800" spc="3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.</a:t>
                </a:r>
                <a:r>
                  <a:rPr lang="ru-RU" altLang="x-none" sz="2800" spc="3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02</a:t>
                </a:r>
                <a:endParaRPr lang="x-none" altLang="x-none" sz="2800" spc="3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sp>
          <p:nvSpPr>
            <p:cNvPr id="61472" name="Triangle 1">
              <a:extLst>
                <a:ext uri="{FF2B5EF4-FFF2-40B4-BE49-F238E27FC236}">
                  <a16:creationId xmlns:a16="http://schemas.microsoft.com/office/drawing/2014/main" id="{50ADF2FB-58BA-414C-934B-86344B23C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8472488"/>
              <a:ext cx="215900" cy="18573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6B722BC-D0E4-9648-9745-BCF47AC51D03}"/>
              </a:ext>
            </a:extLst>
          </p:cNvPr>
          <p:cNvGrpSpPr>
            <a:grpSpLocks/>
          </p:cNvGrpSpPr>
          <p:nvPr/>
        </p:nvGrpSpPr>
        <p:grpSpPr bwMode="auto">
          <a:xfrm>
            <a:off x="13474700" y="8472488"/>
            <a:ext cx="5073650" cy="2841382"/>
            <a:chOff x="13474700" y="8472488"/>
            <a:chExt cx="5073650" cy="2841382"/>
          </a:xfrm>
        </p:grpSpPr>
        <p:grpSp>
          <p:nvGrpSpPr>
            <p:cNvPr id="61466" name="Group 14">
              <a:extLst>
                <a:ext uri="{FF2B5EF4-FFF2-40B4-BE49-F238E27FC236}">
                  <a16:creationId xmlns:a16="http://schemas.microsoft.com/office/drawing/2014/main" id="{BA2B2102-B95C-1B4B-9C16-D6BB89C259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74700" y="8970251"/>
              <a:ext cx="5073650" cy="2343619"/>
              <a:chOff x="10742586" y="5635111"/>
              <a:chExt cx="5073878" cy="2342071"/>
            </a:xfrm>
          </p:grpSpPr>
          <p:sp>
            <p:nvSpPr>
              <p:cNvPr id="61468" name="Rectangle 8">
                <a:extLst>
                  <a:ext uri="{FF2B5EF4-FFF2-40B4-BE49-F238E27FC236}">
                    <a16:creationId xmlns:a16="http://schemas.microsoft.com/office/drawing/2014/main" id="{664F5B88-26C7-D646-ACD9-DDBE4EE1B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2586" y="6858000"/>
                <a:ext cx="5073878" cy="1119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Выявление зависимости заработной платы от различных факторов</a:t>
                </a:r>
                <a:endPara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8" name="Text Box 3">
                <a:extLst>
                  <a:ext uri="{FF2B5EF4-FFF2-40B4-BE49-F238E27FC236}">
                    <a16:creationId xmlns:a16="http://schemas.microsoft.com/office/drawing/2014/main" id="{3F86A051-2EAC-834D-9233-7C4170D7F5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66400" y="6137138"/>
                <a:ext cx="4665872" cy="10058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2800" b="1" dirty="0">
                    <a:solidFill>
                      <a:srgbClr val="000000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Анализ заработной платы</a:t>
                </a:r>
                <a:endParaRPr lang="x-none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9" name="Text Box 2">
                <a:extLst>
                  <a:ext uri="{FF2B5EF4-FFF2-40B4-BE49-F238E27FC236}">
                    <a16:creationId xmlns:a16="http://schemas.microsoft.com/office/drawing/2014/main" id="{30A42121-9E27-C340-A336-EB6DD7A92C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823553" y="5635111"/>
                <a:ext cx="1122412" cy="507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2800" spc="3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.0</a:t>
                </a:r>
                <a:r>
                  <a:rPr lang="ru-RU" altLang="x-none" sz="2800" spc="3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4</a:t>
                </a:r>
                <a:endParaRPr lang="x-none" altLang="x-none" sz="2800" spc="3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sp>
          <p:nvSpPr>
            <p:cNvPr id="61467" name="Triangle 43">
              <a:extLst>
                <a:ext uri="{FF2B5EF4-FFF2-40B4-BE49-F238E27FC236}">
                  <a16:creationId xmlns:a16="http://schemas.microsoft.com/office/drawing/2014/main" id="{826A6C25-AF28-1B43-A296-943DA60DC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4888" y="8472488"/>
              <a:ext cx="215900" cy="18573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7CAAC16-0B7A-F945-9460-D1C006CAF168}"/>
              </a:ext>
            </a:extLst>
          </p:cNvPr>
          <p:cNvGrpSpPr>
            <a:grpSpLocks/>
          </p:cNvGrpSpPr>
          <p:nvPr/>
        </p:nvGrpSpPr>
        <p:grpSpPr bwMode="auto">
          <a:xfrm>
            <a:off x="9621838" y="4530020"/>
            <a:ext cx="5073650" cy="2904243"/>
            <a:chOff x="9621838" y="4530020"/>
            <a:chExt cx="5073650" cy="2904243"/>
          </a:xfrm>
        </p:grpSpPr>
        <p:grpSp>
          <p:nvGrpSpPr>
            <p:cNvPr id="61461" name="Group 14">
              <a:extLst>
                <a:ext uri="{FF2B5EF4-FFF2-40B4-BE49-F238E27FC236}">
                  <a16:creationId xmlns:a16="http://schemas.microsoft.com/office/drawing/2014/main" id="{96A83972-FCC0-7F41-9FBA-5D6945341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21838" y="4530020"/>
              <a:ext cx="5073650" cy="2342843"/>
              <a:chOff x="10742586" y="5635061"/>
              <a:chExt cx="5073878" cy="2342877"/>
            </a:xfrm>
          </p:grpSpPr>
          <p:sp>
            <p:nvSpPr>
              <p:cNvPr id="61463" name="Rectangle 8">
                <a:extLst>
                  <a:ext uri="{FF2B5EF4-FFF2-40B4-BE49-F238E27FC236}">
                    <a16:creationId xmlns:a16="http://schemas.microsoft.com/office/drawing/2014/main" id="{A916E0BD-0C49-0B4C-801F-5CB329515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2586" y="6858000"/>
                <a:ext cx="5073878" cy="1119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Определение изменений в соотношении формата занятости (удаленной работы) </a:t>
                </a:r>
                <a:endPara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B32539B9-552D-2C48-841F-2D10F129653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66399" y="6137425"/>
                <a:ext cx="4665873" cy="1006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2800" b="1" dirty="0">
                    <a:solidFill>
                      <a:srgbClr val="000000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Формат занятости</a:t>
                </a:r>
                <a:endParaRPr lang="x-none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id="{4B4E3EA7-76A5-E941-A8C6-692F1BDE29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823552" y="5635061"/>
                <a:ext cx="1122413" cy="5078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2800" spc="3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.0</a:t>
                </a:r>
                <a:r>
                  <a:rPr lang="ru-RU" altLang="x-none" sz="2800" spc="3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3</a:t>
                </a:r>
                <a:endParaRPr lang="x-none" altLang="x-none" sz="2800" spc="3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sp>
          <p:nvSpPr>
            <p:cNvPr id="61462" name="Triangle 44">
              <a:extLst>
                <a:ext uri="{FF2B5EF4-FFF2-40B4-BE49-F238E27FC236}">
                  <a16:creationId xmlns:a16="http://schemas.microsoft.com/office/drawing/2014/main" id="{63CFCC56-4940-6247-9D9C-79262BDD09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744075" y="7248525"/>
              <a:ext cx="215900" cy="185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96D2CC4-624D-8848-A10E-8C41A1410433}"/>
              </a:ext>
            </a:extLst>
          </p:cNvPr>
          <p:cNvGrpSpPr>
            <a:grpSpLocks/>
          </p:cNvGrpSpPr>
          <p:nvPr/>
        </p:nvGrpSpPr>
        <p:grpSpPr bwMode="auto">
          <a:xfrm>
            <a:off x="2767013" y="4530021"/>
            <a:ext cx="5073650" cy="2904242"/>
            <a:chOff x="2767013" y="4530021"/>
            <a:chExt cx="5073650" cy="2904242"/>
          </a:xfrm>
        </p:grpSpPr>
        <p:grpSp>
          <p:nvGrpSpPr>
            <p:cNvPr id="61456" name="Group 14">
              <a:extLst>
                <a:ext uri="{FF2B5EF4-FFF2-40B4-BE49-F238E27FC236}">
                  <a16:creationId xmlns:a16="http://schemas.microsoft.com/office/drawing/2014/main" id="{0E28550B-00AE-044D-9AB4-55ADD9E66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7013" y="4530021"/>
              <a:ext cx="5073650" cy="2342844"/>
              <a:chOff x="10742586" y="5635061"/>
              <a:chExt cx="5073878" cy="2342878"/>
            </a:xfrm>
          </p:grpSpPr>
          <p:sp>
            <p:nvSpPr>
              <p:cNvPr id="61458" name="Rectangle 8">
                <a:extLst>
                  <a:ext uri="{FF2B5EF4-FFF2-40B4-BE49-F238E27FC236}">
                    <a16:creationId xmlns:a16="http://schemas.microsoft.com/office/drawing/2014/main" id="{6F5EE95C-3F07-584E-B55D-5FD722959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2586" y="6858000"/>
                <a:ext cx="5073878" cy="1119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Определение состава выборки, процентных соотношений групп </a:t>
                </a:r>
                <a:r>
                  <a:rPr lang="ru-RU" altLang="en-US" dirty="0" err="1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датасета</a:t>
                </a:r>
                <a:endPara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9401026B-3B2B-F448-A2C1-F0F8C4937A2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66399" y="6137425"/>
                <a:ext cx="4665873" cy="1006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2800" b="1" dirty="0">
                    <a:solidFill>
                      <a:srgbClr val="000000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Общий анализ</a:t>
                </a:r>
                <a:endParaRPr lang="x-none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1" name="Text Box 2">
                <a:extLst>
                  <a:ext uri="{FF2B5EF4-FFF2-40B4-BE49-F238E27FC236}">
                    <a16:creationId xmlns:a16="http://schemas.microsoft.com/office/drawing/2014/main" id="{997360D7-DB53-6E48-B55F-71C5AA85123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823552" y="5635061"/>
                <a:ext cx="1122413" cy="507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2800" spc="3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.01</a:t>
                </a:r>
                <a:endParaRPr lang="x-none" altLang="x-none" sz="2800" spc="3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sp>
          <p:nvSpPr>
            <p:cNvPr id="61457" name="Triangle 49">
              <a:extLst>
                <a:ext uri="{FF2B5EF4-FFF2-40B4-BE49-F238E27FC236}">
                  <a16:creationId xmlns:a16="http://schemas.microsoft.com/office/drawing/2014/main" id="{86C05385-ADDE-1041-941F-396E38E5F0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857500" y="7248525"/>
              <a:ext cx="215900" cy="185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0CB996F-0695-0348-AFD1-BC1F41575941}"/>
              </a:ext>
            </a:extLst>
          </p:cNvPr>
          <p:cNvGrpSpPr>
            <a:grpSpLocks/>
          </p:cNvGrpSpPr>
          <p:nvPr/>
        </p:nvGrpSpPr>
        <p:grpSpPr bwMode="auto">
          <a:xfrm>
            <a:off x="16476663" y="4530020"/>
            <a:ext cx="5073650" cy="2904243"/>
            <a:chOff x="16476663" y="4530020"/>
            <a:chExt cx="5073650" cy="2904243"/>
          </a:xfrm>
        </p:grpSpPr>
        <p:grpSp>
          <p:nvGrpSpPr>
            <p:cNvPr id="61451" name="Group 14">
              <a:extLst>
                <a:ext uri="{FF2B5EF4-FFF2-40B4-BE49-F238E27FC236}">
                  <a16:creationId xmlns:a16="http://schemas.microsoft.com/office/drawing/2014/main" id="{6C8E394D-8395-F24B-9EA4-3BBC40DEB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76663" y="4530020"/>
              <a:ext cx="5073650" cy="2342843"/>
              <a:chOff x="10742586" y="5635061"/>
              <a:chExt cx="5073878" cy="2342877"/>
            </a:xfrm>
          </p:grpSpPr>
          <p:sp>
            <p:nvSpPr>
              <p:cNvPr id="61453" name="Rectangle 8">
                <a:extLst>
                  <a:ext uri="{FF2B5EF4-FFF2-40B4-BE49-F238E27FC236}">
                    <a16:creationId xmlns:a16="http://schemas.microsoft.com/office/drawing/2014/main" id="{54328E5C-F1CC-9B4B-87A1-8DD1B389B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2586" y="6858000"/>
                <a:ext cx="5073878" cy="1119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Определение статистической взаимосвязи</a:t>
                </a:r>
                <a:endPara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0" name="Text Box 3">
                <a:extLst>
                  <a:ext uri="{FF2B5EF4-FFF2-40B4-BE49-F238E27FC236}">
                    <a16:creationId xmlns:a16="http://schemas.microsoft.com/office/drawing/2014/main" id="{3C1418DF-5E05-3B45-837D-AE7CE41FCFA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66399" y="6137425"/>
                <a:ext cx="4665873" cy="1006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2800" b="1" dirty="0">
                    <a:solidFill>
                      <a:srgbClr val="000000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Корреляция</a:t>
                </a:r>
                <a:endParaRPr lang="x-none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DE8BD772-ADBA-5841-BB55-91EDD98CB9F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823552" y="5635061"/>
                <a:ext cx="1122413" cy="507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2800" spc="3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.0</a:t>
                </a:r>
                <a:r>
                  <a:rPr lang="ru-RU" altLang="x-none" sz="2800" spc="300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5</a:t>
                </a:r>
                <a:endParaRPr lang="x-none" altLang="x-none" sz="2800" spc="3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sp>
          <p:nvSpPr>
            <p:cNvPr id="61452" name="Triangle 50">
              <a:extLst>
                <a:ext uri="{FF2B5EF4-FFF2-40B4-BE49-F238E27FC236}">
                  <a16:creationId xmlns:a16="http://schemas.microsoft.com/office/drawing/2014/main" id="{E7B9A92D-2BCC-5545-9A3D-7A3E8C7583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6589375" y="7248525"/>
              <a:ext cx="215900" cy="18573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</p:grpSp>
      <p:grpSp>
        <p:nvGrpSpPr>
          <p:cNvPr id="53261" name="Group 46">
            <a:extLst>
              <a:ext uri="{FF2B5EF4-FFF2-40B4-BE49-F238E27FC236}">
                <a16:creationId xmlns:a16="http://schemas.microsoft.com/office/drawing/2014/main" id="{2FD6909B-D8CA-7149-99BE-26067BD5114E}"/>
              </a:ext>
            </a:extLst>
          </p:cNvPr>
          <p:cNvGrpSpPr>
            <a:grpSpLocks/>
          </p:cNvGrpSpPr>
          <p:nvPr/>
        </p:nvGrpSpPr>
        <p:grpSpPr bwMode="auto">
          <a:xfrm>
            <a:off x="2617788" y="1580444"/>
            <a:ext cx="20375412" cy="2027946"/>
            <a:chOff x="3039217" y="1668584"/>
            <a:chExt cx="9432925" cy="2026384"/>
          </a:xfrm>
        </p:grpSpPr>
        <p:sp>
          <p:nvSpPr>
            <p:cNvPr id="53" name="Text Box 3">
              <a:extLst>
                <a:ext uri="{FF2B5EF4-FFF2-40B4-BE49-F238E27FC236}">
                  <a16:creationId xmlns:a16="http://schemas.microsoft.com/office/drawing/2014/main" id="{656D8F0C-1825-1742-95C8-52BD86B3FE4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39217" y="2110276"/>
              <a:ext cx="9432925" cy="1584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altLang="x-none" sz="54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Определение влияния внешних и внутренних факторов </a:t>
              </a:r>
            </a:p>
            <a:p>
              <a:pPr eaLnBrk="1">
                <a:defRPr/>
              </a:pPr>
              <a:r>
                <a:rPr lang="ru-RU" altLang="x-none" sz="54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на уровень заработной платы в </a:t>
              </a:r>
              <a:r>
                <a:rPr lang="ru-RU" altLang="x-none" sz="5400" b="1" dirty="0" err="1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Data</a:t>
              </a:r>
              <a:r>
                <a:rPr lang="ru-RU" altLang="x-none" sz="54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-профессиях</a:t>
              </a:r>
            </a:p>
          </p:txBody>
        </p:sp>
        <p:sp>
          <p:nvSpPr>
            <p:cNvPr id="54" name="Text Box 2">
              <a:extLst>
                <a:ext uri="{FF2B5EF4-FFF2-40B4-BE49-F238E27FC236}">
                  <a16:creationId xmlns:a16="http://schemas.microsoft.com/office/drawing/2014/main" id="{EBA59572-230B-EF4E-BC77-FB3E39F0294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56679" y="1668584"/>
              <a:ext cx="5592763" cy="507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spc="3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ЦЕЛЬ</a:t>
              </a:r>
              <a:endParaRPr lang="x-none" altLang="x-none" sz="1800" spc="30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515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2E2BBE-0BE0-419B-9C63-01BCB0D41D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98" t="12942" r="198" b="6518"/>
          <a:stretch/>
        </p:blipFill>
        <p:spPr>
          <a:xfrm>
            <a:off x="3762375" y="953344"/>
            <a:ext cx="6369050" cy="6058644"/>
          </a:xfrm>
        </p:spPr>
      </p:pic>
      <p:grpSp>
        <p:nvGrpSpPr>
          <p:cNvPr id="51202" name="Group 2">
            <a:extLst>
              <a:ext uri="{FF2B5EF4-FFF2-40B4-BE49-F238E27FC236}">
                <a16:creationId xmlns:a16="http://schemas.microsoft.com/office/drawing/2014/main" id="{0B36D3AC-CDA2-2F45-8116-8165EC992D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1121213" y="3177822"/>
            <a:ext cx="5626099" cy="2042232"/>
            <a:chOff x="5666758" y="1446456"/>
            <a:chExt cx="5625538" cy="2042321"/>
          </a:xfrm>
        </p:grpSpPr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4908BB83-C332-2A46-A9C0-01A54DD223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66758" y="1904383"/>
              <a:ext cx="4392174" cy="1584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72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Python</a:t>
              </a:r>
              <a:endParaRPr lang="x-none" altLang="x-none" sz="72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A81B3A4E-9182-684B-A719-706FAF63EDE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00090" y="1446456"/>
              <a:ext cx="5592206" cy="507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spc="3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ПРЕДОБРАБОТКА ДАННЫХ</a:t>
              </a:r>
              <a:endParaRPr lang="x-none" altLang="x-none" sz="1800" spc="30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cxnSp>
        <p:nvCxnSpPr>
          <p:cNvPr id="59395" name="Straight Connector 21">
            <a:extLst>
              <a:ext uri="{FF2B5EF4-FFF2-40B4-BE49-F238E27FC236}">
                <a16:creationId xmlns:a16="http://schemas.microsoft.com/office/drawing/2014/main" id="{E33F9B39-63E4-9B44-AB8E-4BA7FFD379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56014" y="12455828"/>
            <a:ext cx="20127986" cy="0"/>
          </a:xfrm>
          <a:prstGeom prst="line">
            <a:avLst/>
          </a:prstGeom>
          <a:noFill/>
          <a:ln w="508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25" name="Group 27">
            <a:extLst>
              <a:ext uri="{FF2B5EF4-FFF2-40B4-BE49-F238E27FC236}">
                <a16:creationId xmlns:a16="http://schemas.microsoft.com/office/drawing/2014/main" id="{BB01653E-149F-E54E-B2A4-E5C77B2A64E8}"/>
              </a:ext>
            </a:extLst>
          </p:cNvPr>
          <p:cNvGrpSpPr>
            <a:grpSpLocks/>
          </p:cNvGrpSpPr>
          <p:nvPr/>
        </p:nvGrpSpPr>
        <p:grpSpPr bwMode="auto">
          <a:xfrm>
            <a:off x="3655351" y="7177089"/>
            <a:ext cx="6486605" cy="4237287"/>
            <a:chOff x="1100875" y="10197048"/>
            <a:chExt cx="4692852" cy="4236302"/>
          </a:xfrm>
        </p:grpSpPr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DB250BE2-E627-8543-B493-5F7B5A37E99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5491" y="10946174"/>
              <a:ext cx="1436964" cy="718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ru-RU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Библиотеки</a:t>
              </a:r>
              <a:endParaRPr lang="x-none" altLang="x-none" sz="28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59419" name="Rectangle 29">
              <a:extLst>
                <a:ext uri="{FF2B5EF4-FFF2-40B4-BE49-F238E27FC236}">
                  <a16:creationId xmlns:a16="http://schemas.microsoft.com/office/drawing/2014/main" id="{82458086-C8DC-454F-8C64-43A3EFC15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875" y="11642466"/>
              <a:ext cx="4692852" cy="2790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Для работы с данными в основном использовался функционал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pandas. 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Подключение к БД через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sqlite3.</a:t>
              </a:r>
            </a:p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</a:rPr>
                <a:t>Визуализация данных: </a:t>
              </a:r>
              <a:r>
                <a:rPr lang="en-US" altLang="en-US" dirty="0">
                  <a:solidFill>
                    <a:srgbClr val="292829"/>
                  </a:solidFill>
                </a:rPr>
                <a:t>matplotlib, seaborn</a:t>
              </a:r>
              <a:r>
                <a:rPr lang="ru-RU" altLang="en-US" dirty="0">
                  <a:solidFill>
                    <a:srgbClr val="292829"/>
                  </a:solidFill>
                </a:rPr>
                <a:t>, </a:t>
              </a:r>
              <a:r>
                <a:rPr lang="en-US" altLang="en-US" dirty="0" err="1">
                  <a:solidFill>
                    <a:srgbClr val="292829"/>
                  </a:solidFill>
                </a:rPr>
                <a:t>wordcloud</a:t>
              </a:r>
              <a:r>
                <a:rPr lang="en-US" altLang="en-US" dirty="0">
                  <a:solidFill>
                    <a:srgbClr val="292829"/>
                  </a:solidFill>
                </a:rPr>
                <a:t>.</a:t>
              </a:r>
            </a:p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</a:rPr>
                <a:t>Статистика: </a:t>
              </a:r>
              <a:r>
                <a:rPr lang="en-US" altLang="en-US" dirty="0" err="1">
                  <a:solidFill>
                    <a:srgbClr val="292829"/>
                  </a:solidFill>
                </a:rPr>
                <a:t>scipy</a:t>
              </a:r>
              <a:r>
                <a:rPr lang="ru-RU" altLang="en-US" dirty="0">
                  <a:solidFill>
                    <a:srgbClr val="292829"/>
                  </a:solidFill>
                </a:rPr>
                <a:t>.</a:t>
              </a:r>
              <a:endParaRPr lang="en-US" altLang="en-US" dirty="0">
                <a:solidFill>
                  <a:srgbClr val="292829"/>
                </a:solidFill>
              </a:endParaRPr>
            </a:p>
            <a:p>
              <a:pPr>
                <a:lnSpc>
                  <a:spcPct val="180000"/>
                </a:lnSpc>
              </a:pPr>
              <a:endParaRPr lang="en-US" altLang="en-US" dirty="0"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FFD41978-B705-394B-BA26-B11625CBE96D}"/>
                </a:ext>
              </a:extLst>
            </p:cNvPr>
            <p:cNvSpPr/>
            <p:nvPr/>
          </p:nvSpPr>
          <p:spPr>
            <a:xfrm>
              <a:off x="5157113" y="11050925"/>
              <a:ext cx="498496" cy="34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DC810B-D62B-C24C-834E-43B07A2B213E}"/>
                </a:ext>
              </a:extLst>
            </p:cNvPr>
            <p:cNvSpPr/>
            <p:nvPr/>
          </p:nvSpPr>
          <p:spPr bwMode="auto">
            <a:xfrm>
              <a:off x="1175491" y="10197048"/>
              <a:ext cx="4618236" cy="1603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grpSp>
        <p:nvGrpSpPr>
          <p:cNvPr id="59397" name="Group 7">
            <a:extLst>
              <a:ext uri="{FF2B5EF4-FFF2-40B4-BE49-F238E27FC236}">
                <a16:creationId xmlns:a16="http://schemas.microsoft.com/office/drawing/2014/main" id="{9AD8C3BD-4D2C-A34F-94DA-54AADD11252C}"/>
              </a:ext>
            </a:extLst>
          </p:cNvPr>
          <p:cNvGrpSpPr>
            <a:grpSpLocks/>
          </p:cNvGrpSpPr>
          <p:nvPr/>
        </p:nvGrpSpPr>
        <p:grpSpPr bwMode="auto">
          <a:xfrm>
            <a:off x="3767064" y="12004968"/>
            <a:ext cx="909637" cy="901704"/>
            <a:chOff x="5683592" y="10727430"/>
            <a:chExt cx="909596" cy="9008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5DB39A-927E-2D4B-9E75-AB5E39A34E7F}"/>
                </a:ext>
              </a:extLst>
            </p:cNvPr>
            <p:cNvSpPr/>
            <p:nvPr/>
          </p:nvSpPr>
          <p:spPr bwMode="auto">
            <a:xfrm>
              <a:off x="5683592" y="10727430"/>
              <a:ext cx="901659" cy="900889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 dirty="0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8" name="Text Box 3">
              <a:extLst>
                <a:ext uri="{FF2B5EF4-FFF2-40B4-BE49-F238E27FC236}">
                  <a16:creationId xmlns:a16="http://schemas.microsoft.com/office/drawing/2014/main" id="{020E2837-AD74-6749-B21C-D6789030959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91529" y="10727435"/>
              <a:ext cx="901659" cy="900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28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1</a:t>
              </a:r>
              <a:endParaRPr lang="x-none" altLang="x-none" sz="18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4B6DD9-5BC7-4563-8FB8-AE4E491BAE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171" t="663" r="44021" b="-229"/>
          <a:stretch/>
        </p:blipFill>
        <p:spPr>
          <a:xfrm>
            <a:off x="10594975" y="790575"/>
            <a:ext cx="6356123" cy="6202363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1EEFF9-7FC2-4DFA-97CE-275A0DA107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-658" t="-161" r="39175" b="161"/>
          <a:stretch/>
        </p:blipFill>
        <p:spPr>
          <a:xfrm>
            <a:off x="17433925" y="776288"/>
            <a:ext cx="6375400" cy="6202362"/>
          </a:xfrm>
        </p:spPr>
      </p:pic>
      <p:grpSp>
        <p:nvGrpSpPr>
          <p:cNvPr id="51217" name="Group 39">
            <a:extLst>
              <a:ext uri="{FF2B5EF4-FFF2-40B4-BE49-F238E27FC236}">
                <a16:creationId xmlns:a16="http://schemas.microsoft.com/office/drawing/2014/main" id="{4713FF62-2832-034B-B550-C5028B9E7E3D}"/>
              </a:ext>
            </a:extLst>
          </p:cNvPr>
          <p:cNvGrpSpPr>
            <a:grpSpLocks/>
          </p:cNvGrpSpPr>
          <p:nvPr/>
        </p:nvGrpSpPr>
        <p:grpSpPr bwMode="auto">
          <a:xfrm>
            <a:off x="10511720" y="7177087"/>
            <a:ext cx="6458816" cy="3129292"/>
            <a:chOff x="1100875" y="10197048"/>
            <a:chExt cx="4692852" cy="3128565"/>
          </a:xfrm>
        </p:grpSpPr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849CCC6A-F7E5-414A-88A0-EA36D1FEC26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5490" y="10946174"/>
              <a:ext cx="3977125" cy="718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ru-RU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Формирование </a:t>
              </a:r>
              <a:r>
                <a:rPr lang="en-US" altLang="x-none" sz="2800" b="1" dirty="0" err="1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dataframe</a:t>
              </a:r>
              <a:endParaRPr lang="x-none" altLang="x-none" sz="28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59413" name="Rectangle 41">
              <a:extLst>
                <a:ext uri="{FF2B5EF4-FFF2-40B4-BE49-F238E27FC236}">
                  <a16:creationId xmlns:a16="http://schemas.microsoft.com/office/drawing/2014/main" id="{77E65E21-5BA8-A144-951D-F7550FA31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875" y="11642466"/>
              <a:ext cx="3783076" cy="1683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</a:rPr>
                <a:t>Формирование </a:t>
              </a:r>
              <a:r>
                <a:rPr lang="ru-RU" altLang="en-US" dirty="0" err="1">
                  <a:solidFill>
                    <a:srgbClr val="292829"/>
                  </a:solidFill>
                </a:rPr>
                <a:t>датафрейм</a:t>
              </a:r>
              <a:r>
                <a:rPr lang="ru-RU" altLang="en-US" dirty="0">
                  <a:solidFill>
                    <a:srgbClr val="292829"/>
                  </a:solidFill>
                </a:rPr>
                <a:t> из формата</a:t>
              </a:r>
              <a:r>
                <a:rPr lang="en-US" altLang="en-US" dirty="0">
                  <a:solidFill>
                    <a:srgbClr val="292829"/>
                  </a:solidFill>
                </a:rPr>
                <a:t> csv.</a:t>
              </a:r>
            </a:p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</a:rPr>
                <a:t>Просмотр вида табличных данных, определение формы таблицы и типа данных.</a:t>
              </a:r>
              <a:endParaRPr lang="en-US" altLang="en-US" dirty="0"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1FD60BFA-EF10-174C-A358-13E3F7B9C5EE}"/>
                </a:ext>
              </a:extLst>
            </p:cNvPr>
            <p:cNvSpPr/>
            <p:nvPr/>
          </p:nvSpPr>
          <p:spPr>
            <a:xfrm>
              <a:off x="5157112" y="11050925"/>
              <a:ext cx="498496" cy="34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E70A68-7C42-AE40-81E6-E63FD170E557}"/>
                </a:ext>
              </a:extLst>
            </p:cNvPr>
            <p:cNvSpPr/>
            <p:nvPr/>
          </p:nvSpPr>
          <p:spPr bwMode="auto">
            <a:xfrm>
              <a:off x="1175490" y="10197048"/>
              <a:ext cx="4618237" cy="1603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F44A6AC-6F2C-BC4D-8794-441303403CA8}"/>
              </a:ext>
            </a:extLst>
          </p:cNvPr>
          <p:cNvSpPr/>
          <p:nvPr/>
        </p:nvSpPr>
        <p:spPr bwMode="auto">
          <a:xfrm>
            <a:off x="10594770" y="11970045"/>
            <a:ext cx="900113" cy="901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endParaRPr lang="en-US"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20676191-7DC2-5B44-8690-8F617F5AA67C}"/>
              </a:ext>
            </a:extLst>
          </p:cNvPr>
          <p:cNvGrpSpPr>
            <a:grpSpLocks/>
          </p:cNvGrpSpPr>
          <p:nvPr/>
        </p:nvGrpSpPr>
        <p:grpSpPr bwMode="auto">
          <a:xfrm>
            <a:off x="17383171" y="7177090"/>
            <a:ext cx="6426178" cy="4235236"/>
            <a:chOff x="1100875" y="10197048"/>
            <a:chExt cx="4692852" cy="4234251"/>
          </a:xfrm>
        </p:grpSpPr>
        <p:sp>
          <p:nvSpPr>
            <p:cNvPr id="46" name="Text Box 3">
              <a:extLst>
                <a:ext uri="{FF2B5EF4-FFF2-40B4-BE49-F238E27FC236}">
                  <a16:creationId xmlns:a16="http://schemas.microsoft.com/office/drawing/2014/main" id="{3B25D0AB-83D1-F249-B024-FC569D43950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5490" y="10946174"/>
              <a:ext cx="2812763" cy="718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Null </a:t>
              </a:r>
              <a:r>
                <a:rPr lang="ru-RU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и дубликаты</a:t>
              </a:r>
              <a:endParaRPr lang="x-none" altLang="x-none" sz="28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59407" name="Rectangle 46">
              <a:extLst>
                <a:ext uri="{FF2B5EF4-FFF2-40B4-BE49-F238E27FC236}">
                  <a16:creationId xmlns:a16="http://schemas.microsoft.com/office/drawing/2014/main" id="{9F79E325-C904-2D48-90BE-6BA26B269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875" y="11642466"/>
              <a:ext cx="3783076" cy="278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Проверка данных на пустые значения и дубликаты. Пустых значений не выявлено, дубликаты строк в количестве 1171 удалены. Промежуточное значение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shape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2584/11.</a:t>
              </a:r>
              <a:endParaRPr lang="en-US" altLang="en-US" dirty="0"/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F8A4B0E4-0B38-1E43-A4D1-07251400F8AC}"/>
                </a:ext>
              </a:extLst>
            </p:cNvPr>
            <p:cNvSpPr/>
            <p:nvPr/>
          </p:nvSpPr>
          <p:spPr>
            <a:xfrm>
              <a:off x="5157113" y="11050925"/>
              <a:ext cx="498496" cy="34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C7EBEAA-D21A-9B4C-8E37-70DEADC9C0B8}"/>
                </a:ext>
              </a:extLst>
            </p:cNvPr>
            <p:cNvSpPr/>
            <p:nvPr/>
          </p:nvSpPr>
          <p:spPr bwMode="auto">
            <a:xfrm>
              <a:off x="1175491" y="10197048"/>
              <a:ext cx="4618236" cy="1603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C8BDC-A316-244E-8589-CB9C879945FE}"/>
              </a:ext>
            </a:extLst>
          </p:cNvPr>
          <p:cNvSpPr/>
          <p:nvPr/>
        </p:nvSpPr>
        <p:spPr bwMode="auto">
          <a:xfrm>
            <a:off x="17383171" y="11936705"/>
            <a:ext cx="900112" cy="90011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endParaRPr lang="en-US"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7D83DB71-905B-472C-A484-9BAFEE97DC95}"/>
              </a:ext>
            </a:extLst>
          </p:cNvPr>
          <p:cNvSpPr txBox="1">
            <a:spLocks/>
          </p:cNvSpPr>
          <p:nvPr/>
        </p:nvSpPr>
        <p:spPr bwMode="auto">
          <a:xfrm>
            <a:off x="10602707" y="11935119"/>
            <a:ext cx="901700" cy="90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20000"/>
              </a:lnSpc>
              <a:defRPr/>
            </a:pPr>
            <a:r>
              <a:rPr lang="en-US" altLang="x-none" sz="28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2</a:t>
            </a:r>
            <a:endParaRPr lang="x-none" altLang="x-none" sz="1800" b="1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210CBCCC-F2F9-42C1-9BFA-995B8C33CA07}"/>
              </a:ext>
            </a:extLst>
          </p:cNvPr>
          <p:cNvSpPr txBox="1">
            <a:spLocks/>
          </p:cNvSpPr>
          <p:nvPr/>
        </p:nvSpPr>
        <p:spPr bwMode="auto">
          <a:xfrm>
            <a:off x="17382377" y="11876050"/>
            <a:ext cx="901700" cy="90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20000"/>
              </a:lnSpc>
              <a:defRPr/>
            </a:pPr>
            <a:r>
              <a:rPr lang="en-US" altLang="x-none" sz="28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3</a:t>
            </a:r>
            <a:endParaRPr lang="x-none" altLang="x-none" sz="1800" b="1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260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161279-962D-4E7C-B7FE-43743BAA3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31" t="-9" r="231" b="4785"/>
          <a:stretch/>
        </p:blipFill>
        <p:spPr>
          <a:xfrm>
            <a:off x="960438" y="520700"/>
            <a:ext cx="6361112" cy="6491288"/>
          </a:xfrm>
        </p:spPr>
      </p:pic>
      <p:cxnSp>
        <p:nvCxnSpPr>
          <p:cNvPr id="60418" name="Straight Connector 21">
            <a:extLst>
              <a:ext uri="{FF2B5EF4-FFF2-40B4-BE49-F238E27FC236}">
                <a16:creationId xmlns:a16="http://schemas.microsoft.com/office/drawing/2014/main" id="{84C6CF41-37D8-DD46-AB04-FF45340239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2700" y="12455822"/>
            <a:ext cx="16741204" cy="0"/>
          </a:xfrm>
          <a:prstGeom prst="line">
            <a:avLst/>
          </a:prstGeom>
          <a:noFill/>
          <a:ln w="508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250" name="Group 27">
            <a:extLst>
              <a:ext uri="{FF2B5EF4-FFF2-40B4-BE49-F238E27FC236}">
                <a16:creationId xmlns:a16="http://schemas.microsoft.com/office/drawing/2014/main" id="{229C5EEE-83D8-0941-B643-5EAD6096201C}"/>
              </a:ext>
            </a:extLst>
          </p:cNvPr>
          <p:cNvGrpSpPr>
            <a:grpSpLocks/>
          </p:cNvGrpSpPr>
          <p:nvPr/>
        </p:nvGrpSpPr>
        <p:grpSpPr bwMode="auto">
          <a:xfrm>
            <a:off x="886744" y="7177088"/>
            <a:ext cx="6435506" cy="3683290"/>
            <a:chOff x="1100875" y="10197048"/>
            <a:chExt cx="4692852" cy="3682434"/>
          </a:xfrm>
        </p:grpSpPr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817BD5E8-1802-B54C-88A4-8F87F232AB0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5491" y="10946174"/>
              <a:ext cx="3981621" cy="718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Naming convention</a:t>
              </a:r>
              <a:endParaRPr lang="x-none" altLang="x-none" sz="28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0444" name="Rectangle 29">
              <a:extLst>
                <a:ext uri="{FF2B5EF4-FFF2-40B4-BE49-F238E27FC236}">
                  <a16:creationId xmlns:a16="http://schemas.microsoft.com/office/drawing/2014/main" id="{DA77C075-702D-6748-992F-9230D121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875" y="11642466"/>
              <a:ext cx="4692852" cy="223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Наименование столбцов таблицы соответствует </a:t>
              </a:r>
              <a:r>
                <a: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Naming convention</a:t>
              </a: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</a:rPr>
                <a:t>Однако значения данных в таблице требуют уточнения для более оперативного ориентирования в базе.</a:t>
              </a:r>
              <a:endParaRPr lang="en-US" altLang="en-US" dirty="0"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14ED931D-7969-A042-895F-0614DD0187B2}"/>
                </a:ext>
              </a:extLst>
            </p:cNvPr>
            <p:cNvSpPr/>
            <p:nvPr/>
          </p:nvSpPr>
          <p:spPr>
            <a:xfrm>
              <a:off x="5157113" y="11050925"/>
              <a:ext cx="498496" cy="34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4E84B3-8A18-774C-8B7A-BB2684566F60}"/>
                </a:ext>
              </a:extLst>
            </p:cNvPr>
            <p:cNvSpPr/>
            <p:nvPr/>
          </p:nvSpPr>
          <p:spPr bwMode="auto">
            <a:xfrm>
              <a:off x="1175491" y="10197048"/>
              <a:ext cx="4618236" cy="1603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72DC4ED-37BD-9742-9C3A-3E2DF3C84E2B}"/>
              </a:ext>
            </a:extLst>
          </p:cNvPr>
          <p:cNvSpPr/>
          <p:nvPr/>
        </p:nvSpPr>
        <p:spPr bwMode="auto">
          <a:xfrm>
            <a:off x="969294" y="12004972"/>
            <a:ext cx="901700" cy="901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endParaRPr lang="en-US"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685590-9802-4283-B911-475A2FAA01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252" r="6576"/>
          <a:stretch/>
        </p:blipFill>
        <p:spPr>
          <a:xfrm>
            <a:off x="8101013" y="520700"/>
            <a:ext cx="6369050" cy="6491288"/>
          </a:xfrm>
        </p:spPr>
      </p:pic>
      <p:grpSp>
        <p:nvGrpSpPr>
          <p:cNvPr id="52242" name="Group 39">
            <a:extLst>
              <a:ext uri="{FF2B5EF4-FFF2-40B4-BE49-F238E27FC236}">
                <a16:creationId xmlns:a16="http://schemas.microsoft.com/office/drawing/2014/main" id="{903FB9AC-3682-7C4F-9DC6-128CAD90E481}"/>
              </a:ext>
            </a:extLst>
          </p:cNvPr>
          <p:cNvGrpSpPr>
            <a:grpSpLocks/>
          </p:cNvGrpSpPr>
          <p:nvPr/>
        </p:nvGrpSpPr>
        <p:grpSpPr bwMode="auto">
          <a:xfrm>
            <a:off x="8015535" y="7177089"/>
            <a:ext cx="6454775" cy="4237287"/>
            <a:chOff x="1100875" y="10197048"/>
            <a:chExt cx="4692852" cy="4236302"/>
          </a:xfrm>
        </p:grpSpPr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572053AE-3802-3E41-939C-B5B9A6C1003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5465" y="10946174"/>
              <a:ext cx="3708485" cy="718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ru-RU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Добавление/удаление столбцов</a:t>
              </a:r>
              <a:endParaRPr lang="x-none" altLang="x-none" sz="28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0438" name="Rectangle 41">
              <a:extLst>
                <a:ext uri="{FF2B5EF4-FFF2-40B4-BE49-F238E27FC236}">
                  <a16:creationId xmlns:a16="http://schemas.microsoft.com/office/drawing/2014/main" id="{A8364873-341D-A84D-BA10-ED4710174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875" y="11642466"/>
              <a:ext cx="4692852" cy="2790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Формирование итогового вида таблицы.</a:t>
              </a:r>
            </a:p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</a:rPr>
                <a:t>Удаление данных о зарплате в местной валюте и виде валюты. Добавление колонки </a:t>
              </a:r>
              <a:r>
                <a:rPr lang="en-US" altLang="en-US" dirty="0">
                  <a:solidFill>
                    <a:srgbClr val="292829"/>
                  </a:solidFill>
                </a:rPr>
                <a:t>id</a:t>
              </a:r>
              <a:r>
                <a:rPr lang="ru-RU" altLang="en-US" dirty="0">
                  <a:solidFill>
                    <a:srgbClr val="292829"/>
                  </a:solidFill>
                </a:rPr>
                <a:t>, а также группировка </a:t>
              </a:r>
              <a:r>
                <a:rPr lang="en-US" altLang="en-US" dirty="0">
                  <a:solidFill>
                    <a:srgbClr val="292829"/>
                  </a:solidFill>
                </a:rPr>
                <a:t>Data-</a:t>
              </a:r>
              <a:r>
                <a:rPr lang="ru-RU" altLang="en-US" dirty="0">
                  <a:solidFill>
                    <a:srgbClr val="292829"/>
                  </a:solidFill>
                </a:rPr>
                <a:t>профессий по направлениям.</a:t>
              </a:r>
            </a:p>
            <a:p>
              <a:pPr>
                <a:lnSpc>
                  <a:spcPct val="180000"/>
                </a:lnSpc>
              </a:pPr>
              <a:r>
                <a:rPr lang="ru-RU" altLang="en-US" dirty="0">
                  <a:solidFill>
                    <a:srgbClr val="292829"/>
                  </a:solidFill>
                </a:rPr>
                <a:t>Итоговой значение </a:t>
              </a:r>
              <a:r>
                <a:rPr lang="en-US" altLang="en-US" dirty="0">
                  <a:solidFill>
                    <a:srgbClr val="292829"/>
                  </a:solidFill>
                </a:rPr>
                <a:t>shape 2584/11.</a:t>
              </a:r>
              <a:endParaRPr lang="en-US" altLang="en-US" dirty="0"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8E3CE210-1D81-2143-B3B8-CE50E7C098F7}"/>
                </a:ext>
              </a:extLst>
            </p:cNvPr>
            <p:cNvSpPr/>
            <p:nvPr/>
          </p:nvSpPr>
          <p:spPr>
            <a:xfrm>
              <a:off x="5157327" y="11050925"/>
              <a:ext cx="498328" cy="34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EDCA12-3048-C94B-BE5F-C265F9A3CD1A}"/>
                </a:ext>
              </a:extLst>
            </p:cNvPr>
            <p:cNvSpPr/>
            <p:nvPr/>
          </p:nvSpPr>
          <p:spPr bwMode="auto">
            <a:xfrm>
              <a:off x="1175466" y="10197048"/>
              <a:ext cx="4618261" cy="1603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6AC1A6D-AA65-0646-B265-141DF40C7C7F}"/>
              </a:ext>
            </a:extLst>
          </p:cNvPr>
          <p:cNvSpPr/>
          <p:nvPr/>
        </p:nvSpPr>
        <p:spPr bwMode="auto">
          <a:xfrm>
            <a:off x="8090149" y="12004972"/>
            <a:ext cx="901700" cy="901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endParaRPr lang="en-US"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00AF3E-5ACD-5843-8F18-153C8D8A7DB3}"/>
              </a:ext>
            </a:extLst>
          </p:cNvPr>
          <p:cNvSpPr/>
          <p:nvPr/>
        </p:nvSpPr>
        <p:spPr bwMode="auto">
          <a:xfrm>
            <a:off x="15138176" y="12006559"/>
            <a:ext cx="901700" cy="90011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endParaRPr lang="en-US"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689E36-B775-3946-9FBD-87D6B7987686}"/>
              </a:ext>
            </a:extLst>
          </p:cNvPr>
          <p:cNvGrpSpPr>
            <a:grpSpLocks/>
          </p:cNvGrpSpPr>
          <p:nvPr/>
        </p:nvGrpSpPr>
        <p:grpSpPr bwMode="auto">
          <a:xfrm>
            <a:off x="15063563" y="2519360"/>
            <a:ext cx="8721725" cy="7799872"/>
            <a:chOff x="13839825" y="2519363"/>
            <a:chExt cx="8721725" cy="7799272"/>
          </a:xfrm>
        </p:grpSpPr>
        <p:grpSp>
          <p:nvGrpSpPr>
            <p:cNvPr id="60426" name="Group 44">
              <a:extLst>
                <a:ext uri="{FF2B5EF4-FFF2-40B4-BE49-F238E27FC236}">
                  <a16:creationId xmlns:a16="http://schemas.microsoft.com/office/drawing/2014/main" id="{B081C32B-EBE9-B847-9D60-F42F23896D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9825" y="7189419"/>
              <a:ext cx="8721725" cy="3129216"/>
              <a:chOff x="1100875" y="10196687"/>
              <a:chExt cx="8721188" cy="3129159"/>
            </a:xfrm>
          </p:grpSpPr>
          <p:sp>
            <p:nvSpPr>
              <p:cNvPr id="46" name="Text Box 3">
                <a:extLst>
                  <a:ext uri="{FF2B5EF4-FFF2-40B4-BE49-F238E27FC236}">
                    <a16:creationId xmlns:a16="http://schemas.microsoft.com/office/drawing/2014/main" id="{21F10F96-5121-584A-8281-DDB58E5C750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5483" y="10945915"/>
                <a:ext cx="3783076" cy="719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ru-RU" altLang="x-none" sz="2800" b="1" dirty="0">
                    <a:solidFill>
                      <a:srgbClr val="000000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Загрузка БД</a:t>
                </a:r>
                <a:endParaRPr lang="x-none" altLang="x-none" sz="28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60431" name="Rectangle 46">
                <a:extLst>
                  <a:ext uri="{FF2B5EF4-FFF2-40B4-BE49-F238E27FC236}">
                    <a16:creationId xmlns:a16="http://schemas.microsoft.com/office/drawing/2014/main" id="{EFC0F752-7685-BB4A-9D99-E8D4DE0EE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0875" y="11642468"/>
                <a:ext cx="8721188" cy="1683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Загрузка таблицы в базу данных. </a:t>
                </a:r>
              </a:p>
              <a:p>
                <a:pPr>
                  <a:lnSpc>
                    <a:spcPct val="180000"/>
                  </a:lnSpc>
                </a:pP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В качестве СУБД используем </a:t>
                </a:r>
                <a:r>
                  <a:rPr lang="en-US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SQLite</a:t>
                </a: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 </a:t>
                </a:r>
              </a:p>
              <a:p>
                <a:pPr>
                  <a:lnSpc>
                    <a:spcPct val="180000"/>
                  </a:lnSpc>
                </a:pPr>
                <a:endParaRPr lang="en-US" alt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CBD9CDC-C67B-B94A-B2C3-CD48624E4067}"/>
                  </a:ext>
                </a:extLst>
              </p:cNvPr>
              <p:cNvSpPr/>
              <p:nvPr/>
            </p:nvSpPr>
            <p:spPr bwMode="auto">
              <a:xfrm>
                <a:off x="1175483" y="10196687"/>
                <a:ext cx="8646580" cy="147623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endParaRPr lang="en-US"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7490CD-9A8B-8846-B537-05F729EFAECD}"/>
                </a:ext>
              </a:extLst>
            </p:cNvPr>
            <p:cNvSpPr/>
            <p:nvPr/>
          </p:nvSpPr>
          <p:spPr bwMode="auto">
            <a:xfrm>
              <a:off x="13920788" y="2519363"/>
              <a:ext cx="8640762" cy="449227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 dirty="0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sp>
        <p:nvSpPr>
          <p:cNvPr id="51" name="Text Box 3">
            <a:extLst>
              <a:ext uri="{FF2B5EF4-FFF2-40B4-BE49-F238E27FC236}">
                <a16:creationId xmlns:a16="http://schemas.microsoft.com/office/drawing/2014/main" id="{F4B0011D-DD0A-4690-876B-6F7763432CCA}"/>
              </a:ext>
            </a:extLst>
          </p:cNvPr>
          <p:cNvSpPr txBox="1">
            <a:spLocks/>
          </p:cNvSpPr>
          <p:nvPr/>
        </p:nvSpPr>
        <p:spPr bwMode="auto">
          <a:xfrm>
            <a:off x="15138176" y="11970048"/>
            <a:ext cx="901700" cy="90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20000"/>
              </a:lnSpc>
              <a:defRPr/>
            </a:pPr>
            <a:r>
              <a:rPr lang="en-US" altLang="x-none" sz="28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6</a:t>
            </a:r>
            <a:endParaRPr lang="x-none" altLang="x-none" sz="1800" b="1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4DD65828-EAED-4B18-90CC-82FF9B3098C3}"/>
              </a:ext>
            </a:extLst>
          </p:cNvPr>
          <p:cNvSpPr txBox="1">
            <a:spLocks/>
          </p:cNvSpPr>
          <p:nvPr/>
        </p:nvSpPr>
        <p:spPr bwMode="auto">
          <a:xfrm>
            <a:off x="8090149" y="11970048"/>
            <a:ext cx="901700" cy="90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20000"/>
              </a:lnSpc>
              <a:defRPr/>
            </a:pPr>
            <a:r>
              <a:rPr lang="en-US" altLang="x-none" sz="28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5</a:t>
            </a:r>
            <a:endParaRPr lang="x-none" altLang="x-none" sz="1800" b="1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65" name="Text Box 3">
            <a:extLst>
              <a:ext uri="{FF2B5EF4-FFF2-40B4-BE49-F238E27FC236}">
                <a16:creationId xmlns:a16="http://schemas.microsoft.com/office/drawing/2014/main" id="{232AEBCE-EE63-47F3-9792-6EF1B41AF5C5}"/>
              </a:ext>
            </a:extLst>
          </p:cNvPr>
          <p:cNvSpPr txBox="1">
            <a:spLocks/>
          </p:cNvSpPr>
          <p:nvPr/>
        </p:nvSpPr>
        <p:spPr bwMode="auto">
          <a:xfrm>
            <a:off x="959769" y="11952199"/>
            <a:ext cx="901700" cy="90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20000"/>
              </a:lnSpc>
              <a:defRPr/>
            </a:pPr>
            <a:r>
              <a:rPr lang="en-US" altLang="x-none" sz="28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4</a:t>
            </a:r>
            <a:endParaRPr lang="x-none" altLang="x-none" sz="1800" b="1" dirty="0">
              <a:solidFill>
                <a:schemeClr val="tx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026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05DB614-9916-4AC7-A3AB-AAA0A133D2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1039045" y="6709538"/>
            <a:ext cx="13529219" cy="6715501"/>
          </a:xfr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A16515B-0D0E-4878-9CCF-2EAD41462D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6077083" y="9601168"/>
            <a:ext cx="7825049" cy="3189639"/>
          </a:xfrm>
        </p:spPr>
      </p:pic>
      <p:grpSp>
        <p:nvGrpSpPr>
          <p:cNvPr id="15365" name="Group 1">
            <a:extLst>
              <a:ext uri="{FF2B5EF4-FFF2-40B4-BE49-F238E27FC236}">
                <a16:creationId xmlns:a16="http://schemas.microsoft.com/office/drawing/2014/main" id="{F2CB6B3E-4F3E-4A44-B0D5-BA24BB9F294E}"/>
              </a:ext>
            </a:extLst>
          </p:cNvPr>
          <p:cNvGrpSpPr>
            <a:grpSpLocks/>
          </p:cNvGrpSpPr>
          <p:nvPr/>
        </p:nvGrpSpPr>
        <p:grpSpPr bwMode="auto">
          <a:xfrm>
            <a:off x="886744" y="1241376"/>
            <a:ext cx="5464175" cy="4298652"/>
            <a:chOff x="12053139" y="1119101"/>
            <a:chExt cx="5464800" cy="559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A906CF-5448-B742-9C4A-6C01CD433526}"/>
                </a:ext>
              </a:extLst>
            </p:cNvPr>
            <p:cNvSpPr/>
            <p:nvPr/>
          </p:nvSpPr>
          <p:spPr bwMode="auto">
            <a:xfrm>
              <a:off x="12053139" y="1119101"/>
              <a:ext cx="5464800" cy="55944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9F18E03C-88AE-E54F-A60C-F6BBD1F88D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9120" y="2969498"/>
              <a:ext cx="4415342" cy="249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altLang="x-none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Распределение направлений </a:t>
              </a:r>
              <a:endParaRPr lang="en-US" altLang="x-none" sz="40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" charset="0"/>
              </a:endParaRPr>
            </a:p>
            <a:p>
              <a:pPr eaLnBrk="1">
                <a:defRPr/>
              </a:pPr>
              <a:r>
                <a:rPr lang="en-US" altLang="x-none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Data-</a:t>
              </a:r>
              <a:r>
                <a:rPr lang="ru-RU" altLang="x-none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профессий</a:t>
              </a:r>
              <a:endParaRPr lang="x-none" altLang="x-none" sz="40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4" name="Text Box 2">
              <a:extLst>
                <a:ext uri="{FF2B5EF4-FFF2-40B4-BE49-F238E27FC236}">
                  <a16:creationId xmlns:a16="http://schemas.microsoft.com/office/drawing/2014/main" id="{911CC5FB-8DE5-A343-A213-B7EF4409CA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6955" y="1614949"/>
              <a:ext cx="4728116" cy="660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1. ОБЩИЙ АНАЛИЗ</a:t>
              </a:r>
              <a:endParaRPr lang="x-none" altLang="x-none" sz="2800" spc="3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C9F599-4FE1-4ED4-A8BB-B9D157C3EB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16077083" y="319335"/>
            <a:ext cx="7825049" cy="8517955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936243C-BA4C-48E6-BB6B-076625281739}"/>
              </a:ext>
            </a:extLst>
          </p:cNvPr>
          <p:cNvGrpSpPr/>
          <p:nvPr/>
        </p:nvGrpSpPr>
        <p:grpSpPr>
          <a:xfrm>
            <a:off x="8365614" y="403595"/>
            <a:ext cx="5912629" cy="3544395"/>
            <a:chOff x="8282788" y="401268"/>
            <a:chExt cx="5912629" cy="3544395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634F83AE-6581-43E2-8E55-C8F1B6717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2037" b="43491"/>
            <a:stretch/>
          </p:blipFill>
          <p:spPr bwMode="auto">
            <a:xfrm>
              <a:off x="8660655" y="591052"/>
              <a:ext cx="5285607" cy="32207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  <a:ext uri="{FAA26D3D-D897-4be2-8F04-BA451C77F1D7}"/>
            </a:extLst>
          </p:spPr>
        </p:pic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DD861327-70F6-4627-96B3-16E3E7669A7F}"/>
                </a:ext>
              </a:extLst>
            </p:cNvPr>
            <p:cNvSpPr/>
            <p:nvPr/>
          </p:nvSpPr>
          <p:spPr bwMode="auto">
            <a:xfrm>
              <a:off x="8282788" y="401268"/>
              <a:ext cx="5912629" cy="3544395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1A82D1A-613C-4C7A-8D0C-93C26724657B}"/>
              </a:ext>
            </a:extLst>
          </p:cNvPr>
          <p:cNvGrpSpPr/>
          <p:nvPr/>
        </p:nvGrpSpPr>
        <p:grpSpPr>
          <a:xfrm>
            <a:off x="8295453" y="4249053"/>
            <a:ext cx="5880503" cy="2332368"/>
            <a:chOff x="8314913" y="4377170"/>
            <a:chExt cx="5880503" cy="2332368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E4D7EA60-AD82-4501-BB13-0A0EADBB79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9455"/>
            <a:stretch/>
          </p:blipFill>
          <p:spPr bwMode="auto">
            <a:xfrm>
              <a:off x="8579650" y="4532745"/>
              <a:ext cx="5484558" cy="2109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  <a:ext uri="{FAA26D3D-D897-4be2-8F04-BA451C77F1D7}"/>
            </a:extLst>
          </p:spPr>
        </p:pic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EADE6F76-153C-4B91-9B75-19A603A6E75B}"/>
                </a:ext>
              </a:extLst>
            </p:cNvPr>
            <p:cNvSpPr/>
            <p:nvPr/>
          </p:nvSpPr>
          <p:spPr bwMode="auto">
            <a:xfrm>
              <a:off x="8314913" y="4377170"/>
              <a:ext cx="5880503" cy="2332368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44671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05DB614-9916-4AC7-A3AB-AAA0A133D2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742728" y="1132412"/>
            <a:ext cx="10585450" cy="11451175"/>
          </a:xfr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A16515B-0D0E-4878-9CCF-2EAD41462D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1687944" y="5857651"/>
            <a:ext cx="9835634" cy="6616973"/>
          </a:xfr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33E227A-CDCD-44ED-9D0F-8F6BA2CFCB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10" t="2" r="466" b="-3"/>
          <a:stretch/>
        </p:blipFill>
        <p:spPr>
          <a:xfrm>
            <a:off x="17906407" y="1479608"/>
            <a:ext cx="5734865" cy="3794435"/>
          </a:xfrm>
        </p:spPr>
      </p:pic>
      <p:grpSp>
        <p:nvGrpSpPr>
          <p:cNvPr id="15365" name="Group 1">
            <a:extLst>
              <a:ext uri="{FF2B5EF4-FFF2-40B4-BE49-F238E27FC236}">
                <a16:creationId xmlns:a16="http://schemas.microsoft.com/office/drawing/2014/main" id="{F2CB6B3E-4F3E-4A44-B0D5-BA24BB9F294E}"/>
              </a:ext>
            </a:extLst>
          </p:cNvPr>
          <p:cNvGrpSpPr>
            <a:grpSpLocks/>
          </p:cNvGrpSpPr>
          <p:nvPr/>
        </p:nvGrpSpPr>
        <p:grpSpPr bwMode="auto">
          <a:xfrm>
            <a:off x="11687944" y="1208515"/>
            <a:ext cx="5464175" cy="4298652"/>
            <a:chOff x="12053139" y="1119101"/>
            <a:chExt cx="5464800" cy="559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A906CF-5448-B742-9C4A-6C01CD433526}"/>
                </a:ext>
              </a:extLst>
            </p:cNvPr>
            <p:cNvSpPr/>
            <p:nvPr/>
          </p:nvSpPr>
          <p:spPr bwMode="auto">
            <a:xfrm>
              <a:off x="12053139" y="1119101"/>
              <a:ext cx="5464800" cy="55944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9F18E03C-88AE-E54F-A60C-F6BBD1F88D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9120" y="2969498"/>
              <a:ext cx="4415342" cy="249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altLang="x-none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Процентное соотношение уровня градаций специалистов </a:t>
              </a:r>
              <a:endParaRPr lang="x-none" altLang="x-none" sz="40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4" name="Text Box 2">
              <a:extLst>
                <a:ext uri="{FF2B5EF4-FFF2-40B4-BE49-F238E27FC236}">
                  <a16:creationId xmlns:a16="http://schemas.microsoft.com/office/drawing/2014/main" id="{911CC5FB-8DE5-A343-A213-B7EF4409CA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6955" y="1614949"/>
              <a:ext cx="4728116" cy="660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1. ОБЩИЙ АНАЛИЗ</a:t>
              </a:r>
              <a:endParaRPr lang="x-none" altLang="x-none" sz="2800" spc="3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8E2D4B2-7A1A-4D6D-B1AF-1D7C0477E401}"/>
              </a:ext>
            </a:extLst>
          </p:cNvPr>
          <p:cNvSpPr/>
          <p:nvPr/>
        </p:nvSpPr>
        <p:spPr bwMode="auto">
          <a:xfrm>
            <a:off x="17529263" y="1218606"/>
            <a:ext cx="6372870" cy="4298652"/>
          </a:xfrm>
          <a:prstGeom prst="roundRect">
            <a:avLst/>
          </a:prstGeom>
          <a:noFill/>
          <a:ln w="12700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719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05DB614-9916-4AC7-A3AB-AAA0A133D2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1094484" y="737320"/>
            <a:ext cx="11402609" cy="5372724"/>
          </a:xfrm>
          <a:ln>
            <a:noFill/>
          </a:ln>
        </p:spPr>
      </p:pic>
      <p:grpSp>
        <p:nvGrpSpPr>
          <p:cNvPr id="15365" name="Group 1">
            <a:extLst>
              <a:ext uri="{FF2B5EF4-FFF2-40B4-BE49-F238E27FC236}">
                <a16:creationId xmlns:a16="http://schemas.microsoft.com/office/drawing/2014/main" id="{F2CB6B3E-4F3E-4A44-B0D5-BA24BB9F294E}"/>
              </a:ext>
            </a:extLst>
          </p:cNvPr>
          <p:cNvGrpSpPr>
            <a:grpSpLocks/>
          </p:cNvGrpSpPr>
          <p:nvPr/>
        </p:nvGrpSpPr>
        <p:grpSpPr bwMode="auto">
          <a:xfrm>
            <a:off x="12192000" y="737319"/>
            <a:ext cx="5464175" cy="3544395"/>
            <a:chOff x="12053139" y="1119101"/>
            <a:chExt cx="5464800" cy="559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A906CF-5448-B742-9C4A-6C01CD433526}"/>
                </a:ext>
              </a:extLst>
            </p:cNvPr>
            <p:cNvSpPr/>
            <p:nvPr/>
          </p:nvSpPr>
          <p:spPr bwMode="auto">
            <a:xfrm>
              <a:off x="12053139" y="1119101"/>
              <a:ext cx="5464800" cy="55944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9F18E03C-88AE-E54F-A60C-F6BBD1F88D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9120" y="2969498"/>
              <a:ext cx="4415342" cy="249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altLang="x-none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Тенденции в</a:t>
              </a:r>
            </a:p>
            <a:p>
              <a:pPr eaLnBrk="1">
                <a:defRPr/>
              </a:pPr>
              <a:r>
                <a:rPr lang="en-US" altLang="x-none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Data-</a:t>
              </a:r>
              <a:r>
                <a:rPr lang="ru-RU" altLang="x-none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профессиях</a:t>
              </a:r>
              <a:endParaRPr lang="x-none" altLang="x-none" sz="40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4" name="Text Box 2">
              <a:extLst>
                <a:ext uri="{FF2B5EF4-FFF2-40B4-BE49-F238E27FC236}">
                  <a16:creationId xmlns:a16="http://schemas.microsoft.com/office/drawing/2014/main" id="{911CC5FB-8DE5-A343-A213-B7EF4409CA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6955" y="1544627"/>
              <a:ext cx="4728116" cy="80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1. ОБЩИЙ АНАЛИЗ</a:t>
              </a:r>
              <a:endParaRPr lang="x-none" altLang="x-none" sz="2800" spc="3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EA34950-502C-4835-8037-CC7EADA8F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94484" y="6216129"/>
            <a:ext cx="8532012" cy="7338615"/>
          </a:xfrm>
          <a:prstGeom prst="rect">
            <a:avLst/>
          </a:prstGeom>
          <a:solidFill>
            <a:schemeClr val="accent1"/>
          </a:solidFill>
          <a:ln w="3175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4F93854-E103-40D7-8428-65E561821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722704" y="4595864"/>
            <a:ext cx="9013551" cy="90135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EA0CE8E6-9957-4948-9501-DA530577A149}"/>
              </a:ext>
            </a:extLst>
          </p:cNvPr>
          <p:cNvGrpSpPr/>
          <p:nvPr/>
        </p:nvGrpSpPr>
        <p:grpSpPr>
          <a:xfrm>
            <a:off x="6503368" y="1745432"/>
            <a:ext cx="4392488" cy="2232248"/>
            <a:chOff x="6431360" y="2033464"/>
            <a:chExt cx="4392488" cy="2232248"/>
          </a:xfrm>
        </p:grpSpPr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A2DB0930-9075-40A6-9034-F6855FED1832}"/>
                </a:ext>
              </a:extLst>
            </p:cNvPr>
            <p:cNvSpPr/>
            <p:nvPr/>
          </p:nvSpPr>
          <p:spPr bwMode="auto">
            <a:xfrm>
              <a:off x="6431360" y="2033464"/>
              <a:ext cx="4392488" cy="2232248"/>
            </a:xfrm>
            <a:prstGeom prst="round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61E06842-6CAB-4F92-AEEF-BEA6DBA36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43684" b="82379"/>
            <a:stretch/>
          </p:blipFill>
          <p:spPr bwMode="auto">
            <a:xfrm>
              <a:off x="6842126" y="2106435"/>
              <a:ext cx="3631598" cy="21549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  <a:ext uri="{FAA26D3D-D897-4be2-8F04-BA451C77F1D7}"/>
            </a:extLst>
          </p:spPr>
        </p:pic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DE8E089B-B793-49AA-936B-8D69336CC3EC}"/>
              </a:ext>
            </a:extLst>
          </p:cNvPr>
          <p:cNvGrpSpPr/>
          <p:nvPr/>
        </p:nvGrpSpPr>
        <p:grpSpPr>
          <a:xfrm>
            <a:off x="7589417" y="10010349"/>
            <a:ext cx="5912629" cy="3544395"/>
            <a:chOff x="7589417" y="10010349"/>
            <a:chExt cx="5912629" cy="3544395"/>
          </a:xfrm>
        </p:grpSpPr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0B8C9146-5E05-4C15-B377-1103426D5622}"/>
                </a:ext>
              </a:extLst>
            </p:cNvPr>
            <p:cNvSpPr/>
            <p:nvPr/>
          </p:nvSpPr>
          <p:spPr bwMode="auto">
            <a:xfrm>
              <a:off x="7589417" y="10010349"/>
              <a:ext cx="5912629" cy="3544395"/>
            </a:xfrm>
            <a:prstGeom prst="roundRect">
              <a:avLst/>
            </a:prstGeom>
            <a:noFill/>
            <a:ln w="12700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pic>
          <p:nvPicPr>
            <p:cNvPr id="51" name="Рисунок 50">
              <a:extLst>
                <a:ext uri="{FF2B5EF4-FFF2-40B4-BE49-F238E27FC236}">
                  <a16:creationId xmlns:a16="http://schemas.microsoft.com/office/drawing/2014/main" id="{0F953755-1C1F-46B6-92DD-C75FAC35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736" b="50091"/>
            <a:stretch/>
          </p:blipFill>
          <p:spPr bwMode="auto">
            <a:xfrm>
              <a:off x="7944007" y="10170368"/>
              <a:ext cx="5363158" cy="3170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  <a:ext uri="{FAA26D3D-D897-4be2-8F04-BA451C77F1D7}"/>
            </a:extLst>
          </p:spPr>
        </p:pic>
      </p:grp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EA6121CB-7B92-469A-9A41-4C750D3A29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972"/>
          <a:stretch/>
        </p:blipFill>
        <p:spPr bwMode="auto">
          <a:xfrm>
            <a:off x="18495013" y="981346"/>
            <a:ext cx="5310970" cy="30243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9571F546-1436-47BA-9664-883F4273AD1A}"/>
              </a:ext>
            </a:extLst>
          </p:cNvPr>
          <p:cNvSpPr/>
          <p:nvPr/>
        </p:nvSpPr>
        <p:spPr bwMode="auto">
          <a:xfrm>
            <a:off x="18062965" y="721317"/>
            <a:ext cx="5912629" cy="3544395"/>
          </a:xfrm>
          <a:prstGeom prst="roundRect">
            <a:avLst/>
          </a:prstGeom>
          <a:noFill/>
          <a:ln w="12700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26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A7BAD4-CAC1-4DD3-952D-30B728642BB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742728" y="1113830"/>
            <a:ext cx="10585450" cy="8939655"/>
          </a:xfrm>
          <a:prstGeom prst="rect">
            <a:avLst/>
          </a:prstGeom>
        </p:spPr>
      </p:pic>
      <p:grpSp>
        <p:nvGrpSpPr>
          <p:cNvPr id="15365" name="Group 1">
            <a:extLst>
              <a:ext uri="{FF2B5EF4-FFF2-40B4-BE49-F238E27FC236}">
                <a16:creationId xmlns:a16="http://schemas.microsoft.com/office/drawing/2014/main" id="{F2CB6B3E-4F3E-4A44-B0D5-BA24BB9F294E}"/>
              </a:ext>
            </a:extLst>
          </p:cNvPr>
          <p:cNvGrpSpPr>
            <a:grpSpLocks/>
          </p:cNvGrpSpPr>
          <p:nvPr/>
        </p:nvGrpSpPr>
        <p:grpSpPr bwMode="auto">
          <a:xfrm>
            <a:off x="12053888" y="1119188"/>
            <a:ext cx="5464175" cy="5104563"/>
            <a:chOff x="12053139" y="1119101"/>
            <a:chExt cx="5464800" cy="559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A906CF-5448-B742-9C4A-6C01CD433526}"/>
                </a:ext>
              </a:extLst>
            </p:cNvPr>
            <p:cNvSpPr/>
            <p:nvPr/>
          </p:nvSpPr>
          <p:spPr bwMode="auto">
            <a:xfrm>
              <a:off x="12053139" y="1119101"/>
              <a:ext cx="5464800" cy="55944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9F18E03C-88AE-E54F-A60C-F6BBD1F88D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72036" y="2199321"/>
              <a:ext cx="4415342" cy="249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Определение средней зарплаты по </a:t>
              </a:r>
              <a:r>
                <a:rPr lang="ru-RU" sz="4000" b="1" dirty="0" err="1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Data</a:t>
              </a:r>
              <a:r>
                <a:rPr lang="ru-RU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-профессиям. Анализ изменения з/п год к году </a:t>
              </a:r>
              <a:endParaRPr lang="x-none" altLang="x-none" sz="40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4" name="Text Box 2">
              <a:extLst>
                <a:ext uri="{FF2B5EF4-FFF2-40B4-BE49-F238E27FC236}">
                  <a16:creationId xmlns:a16="http://schemas.microsoft.com/office/drawing/2014/main" id="{911CC5FB-8DE5-A343-A213-B7EF4409CA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6955" y="1691485"/>
              <a:ext cx="4728116" cy="507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2. ИЗМЕНЕНИЕ З/П</a:t>
              </a:r>
              <a:endParaRPr lang="x-none" altLang="x-none" sz="2800" spc="3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3A3C61D-578C-45EE-9E34-9EF49497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3072" y="10705203"/>
            <a:ext cx="22122885" cy="2556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DA5CD5F-FAB2-4517-A6A5-3338D5D86068}"/>
              </a:ext>
            </a:extLst>
          </p:cNvPr>
          <p:cNvGrpSpPr/>
          <p:nvPr/>
        </p:nvGrpSpPr>
        <p:grpSpPr>
          <a:xfrm>
            <a:off x="17937671" y="3846651"/>
            <a:ext cx="5544053" cy="2556616"/>
            <a:chOff x="17672537" y="3825480"/>
            <a:chExt cx="5934895" cy="2736851"/>
          </a:xfrm>
        </p:grpSpPr>
        <p:sp>
          <p:nvSpPr>
            <p:cNvPr id="34" name="Прямоугольник: скругленные углы 33">
              <a:extLst>
                <a:ext uri="{FF2B5EF4-FFF2-40B4-BE49-F238E27FC236}">
                  <a16:creationId xmlns:a16="http://schemas.microsoft.com/office/drawing/2014/main" id="{C5D041E3-4D77-4B76-98A1-6837E3AB55EB}"/>
                </a:ext>
              </a:extLst>
            </p:cNvPr>
            <p:cNvSpPr/>
            <p:nvPr/>
          </p:nvSpPr>
          <p:spPr bwMode="auto">
            <a:xfrm>
              <a:off x="17672537" y="3825480"/>
              <a:ext cx="5934895" cy="2736851"/>
            </a:xfrm>
            <a:prstGeom prst="round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03EB92D7-AB5A-436E-8AB5-758B2C71B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17942922" y="4070713"/>
              <a:ext cx="5465762" cy="23171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  <a:ext uri="{FAA26D3D-D897-4be2-8F04-BA451C77F1D7}"/>
            </a:extLst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F2CA339-E40F-44AF-BE4D-A691113AFD39}"/>
              </a:ext>
            </a:extLst>
          </p:cNvPr>
          <p:cNvGrpSpPr/>
          <p:nvPr/>
        </p:nvGrpSpPr>
        <p:grpSpPr>
          <a:xfrm>
            <a:off x="17937671" y="1113831"/>
            <a:ext cx="5544053" cy="2556616"/>
            <a:chOff x="17706376" y="910089"/>
            <a:chExt cx="5934895" cy="2736851"/>
          </a:xfrm>
        </p:grpSpPr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4ABE9B9C-5AAC-4E8D-ACEC-083E03B26C80}"/>
                </a:ext>
              </a:extLst>
            </p:cNvPr>
            <p:cNvSpPr/>
            <p:nvPr/>
          </p:nvSpPr>
          <p:spPr bwMode="auto">
            <a:xfrm>
              <a:off x="17706376" y="910089"/>
              <a:ext cx="5934895" cy="2736851"/>
            </a:xfrm>
            <a:prstGeom prst="round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  <a:lumOff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F5BB8A1E-1CD3-4508-A5F3-E7094FA9D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17919638" y="1285524"/>
              <a:ext cx="5645431" cy="21536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  <a:ext uri="{FAA26D3D-D897-4be2-8F04-BA451C77F1D7}"/>
            </a:extLst>
          </p:spPr>
        </p:pic>
      </p:grpSp>
      <p:grpSp>
        <p:nvGrpSpPr>
          <p:cNvPr id="19" name="Group 1">
            <a:extLst>
              <a:ext uri="{FF2B5EF4-FFF2-40B4-BE49-F238E27FC236}">
                <a16:creationId xmlns:a16="http://schemas.microsoft.com/office/drawing/2014/main" id="{9004D0C7-314C-4C8F-B4FA-377F4F2CC389}"/>
              </a:ext>
            </a:extLst>
          </p:cNvPr>
          <p:cNvGrpSpPr>
            <a:grpSpLocks/>
          </p:cNvGrpSpPr>
          <p:nvPr/>
        </p:nvGrpSpPr>
        <p:grpSpPr bwMode="auto">
          <a:xfrm>
            <a:off x="12011025" y="-5308301"/>
            <a:ext cx="5464175" cy="4298652"/>
            <a:chOff x="12053139" y="1119101"/>
            <a:chExt cx="5464800" cy="5594400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7DCACCB8-199F-47CA-9BC6-5D394C9B0C33}"/>
                </a:ext>
              </a:extLst>
            </p:cNvPr>
            <p:cNvSpPr/>
            <p:nvPr/>
          </p:nvSpPr>
          <p:spPr bwMode="auto">
            <a:xfrm>
              <a:off x="12053139" y="1119101"/>
              <a:ext cx="5464800" cy="55944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5" name="Text Box 3">
              <a:extLst>
                <a:ext uri="{FF2B5EF4-FFF2-40B4-BE49-F238E27FC236}">
                  <a16:creationId xmlns:a16="http://schemas.microsoft.com/office/drawing/2014/main" id="{3E7B754B-37DA-4B20-AE7E-D1F1CB401F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9120" y="2969498"/>
              <a:ext cx="4415342" cy="249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altLang="x-none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Тенденции в</a:t>
              </a:r>
            </a:p>
            <a:p>
              <a:pPr eaLnBrk="1">
                <a:defRPr/>
              </a:pPr>
              <a:r>
                <a:rPr lang="en-US" altLang="x-none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Data-</a:t>
              </a:r>
              <a:r>
                <a:rPr lang="ru-RU" altLang="x-none" sz="4000" b="1" dirty="0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" charset="0"/>
                </a:rPr>
                <a:t>профессиях</a:t>
              </a:r>
              <a:endParaRPr lang="x-none" altLang="x-none" sz="40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6" name="Text Box 2">
              <a:extLst>
                <a:ext uri="{FF2B5EF4-FFF2-40B4-BE49-F238E27FC236}">
                  <a16:creationId xmlns:a16="http://schemas.microsoft.com/office/drawing/2014/main" id="{2A1F87CE-162A-4ADA-BD7A-0EA39EB2BC2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746955" y="1614949"/>
              <a:ext cx="4728116" cy="660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spc="3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1. ОБЩИЙ АНАЛИЗ</a:t>
              </a:r>
              <a:endParaRPr lang="x-none" altLang="x-none" sz="2800" spc="3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024B065-AF2B-414C-B896-14AE17D8A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1654013" y="6551987"/>
            <a:ext cx="12506182" cy="5104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</p:spTree>
    <p:extLst>
      <p:ext uri="{BB962C8B-B14F-4D97-AF65-F5344CB8AC3E}">
        <p14:creationId xmlns:p14="http://schemas.microsoft.com/office/powerpoint/2010/main" val="374187131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-Blue">
      <a:dk1>
        <a:srgbClr val="292729"/>
      </a:dk1>
      <a:lt1>
        <a:srgbClr val="FDFCFF"/>
      </a:lt1>
      <a:dk2>
        <a:srgbClr val="000000"/>
      </a:dk2>
      <a:lt2>
        <a:srgbClr val="FEFFFF"/>
      </a:lt2>
      <a:accent1>
        <a:srgbClr val="F0F4F7"/>
      </a:accent1>
      <a:accent2>
        <a:srgbClr val="C3CBD0"/>
      </a:accent2>
      <a:accent3>
        <a:srgbClr val="406FFD"/>
      </a:accent3>
      <a:accent4>
        <a:srgbClr val="406FFD"/>
      </a:accent4>
      <a:accent5>
        <a:srgbClr val="406FFD"/>
      </a:accent5>
      <a:accent6>
        <a:srgbClr val="406FFD"/>
      </a:accent6>
      <a:hlink>
        <a:srgbClr val="406FFD"/>
      </a:hlink>
      <a:folHlink>
        <a:srgbClr val="3661D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10301</TotalTime>
  <Words>483</Words>
  <Application>Microsoft Office PowerPoint</Application>
  <PresentationFormat>Произвольный</PresentationFormat>
  <Paragraphs>98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Helvetica Neue</vt:lpstr>
      <vt:lpstr>Helvetica Neue Medium</vt:lpstr>
      <vt:lpstr>Montserrat</vt:lpstr>
      <vt:lpstr>Montserrat Semi</vt:lpstr>
      <vt:lpstr>Open Sans</vt:lpstr>
      <vt:lpstr>Poppins</vt:lpstr>
      <vt:lpstr>Poppins Medium</vt:lpstr>
      <vt:lpstr>Poppins SemiBold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Сергеевич Варламов</dc:creator>
  <cp:lastModifiedBy>Никита Сергеевич Варламов</cp:lastModifiedBy>
  <cp:revision>395</cp:revision>
  <dcterms:modified xsi:type="dcterms:W3CDTF">2023-11-02T23:18:57Z</dcterms:modified>
</cp:coreProperties>
</file>