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Poppins Bold" charset="1" panose="00000800000000000000"/>
      <p:regular r:id="rId17"/>
    </p:embeddedFont>
    <p:embeddedFont>
      <p:font typeface="Poppins" charset="1" panose="00000500000000000000"/>
      <p:regular r:id="rId18"/>
    </p:embeddedFont>
    <p:embeddedFont>
      <p:font typeface="Literaturnaya Bold" charset="1" panose="02020803070505020403"/>
      <p:regular r:id="rId19"/>
    </p:embeddedFont>
    <p:embeddedFont>
      <p:font typeface="Lexend Deca" charset="1" panose="00000000000000000000"/>
      <p:regular r:id="rId20"/>
    </p:embeddedFont>
    <p:embeddedFont>
      <p:font typeface="Canva Sans Bold" charset="1" panose="020B08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9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jpeg" Type="http://schemas.openxmlformats.org/officeDocument/2006/relationships/image"/><Relationship Id="rId6" Target="../media/image7.jpeg" Type="http://schemas.openxmlformats.org/officeDocument/2006/relationships/image"/><Relationship Id="rId7" Target="../media/image8.jpeg" Type="http://schemas.openxmlformats.org/officeDocument/2006/relationships/image"/><Relationship Id="rId8" Target="../media/image9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jpe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Relationship Id="rId3" Target="../media/image22.jpeg" Type="http://schemas.openxmlformats.org/officeDocument/2006/relationships/image"/><Relationship Id="rId4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14350"/>
            <a:ext cx="16230600" cy="1028700"/>
            <a:chOff x="0" y="0"/>
            <a:chExt cx="2287793" cy="1450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87793" cy="145001"/>
            </a:xfrm>
            <a:custGeom>
              <a:avLst/>
              <a:gdLst/>
              <a:ahLst/>
              <a:cxnLst/>
              <a:rect r="r" b="b" t="t" l="l"/>
              <a:pathLst>
                <a:path h="145001" w="2287793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87793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8743950"/>
            <a:ext cx="16230600" cy="1028700"/>
            <a:chOff x="0" y="0"/>
            <a:chExt cx="2287793" cy="1450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87793" cy="145001"/>
            </a:xfrm>
            <a:custGeom>
              <a:avLst/>
              <a:gdLst/>
              <a:ahLst/>
              <a:cxnLst/>
              <a:rect r="r" b="b" t="t" l="l"/>
              <a:pathLst>
                <a:path h="145001" w="2287793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287793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88140" y="779906"/>
            <a:ext cx="490819" cy="444414"/>
          </a:xfrm>
          <a:custGeom>
            <a:avLst/>
            <a:gdLst/>
            <a:ahLst/>
            <a:cxnLst/>
            <a:rect r="r" b="b" t="t" l="l"/>
            <a:pathLst>
              <a:path h="444414" w="490819">
                <a:moveTo>
                  <a:pt x="0" y="0"/>
                </a:moveTo>
                <a:lnTo>
                  <a:pt x="490819" y="0"/>
                </a:lnTo>
                <a:lnTo>
                  <a:pt x="490819" y="444414"/>
                </a:lnTo>
                <a:lnTo>
                  <a:pt x="0" y="444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700901" y="3215705"/>
            <a:ext cx="4042011" cy="653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sz="4392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Final Project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744683" y="3428669"/>
            <a:ext cx="5447285" cy="891374"/>
          </a:xfrm>
          <a:custGeom>
            <a:avLst/>
            <a:gdLst/>
            <a:ahLst/>
            <a:cxnLst/>
            <a:rect r="r" b="b" t="t" l="l"/>
            <a:pathLst>
              <a:path h="891374" w="5447285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0">
            <a:off x="13763324" y="6770189"/>
            <a:ext cx="5447285" cy="891374"/>
          </a:xfrm>
          <a:custGeom>
            <a:avLst/>
            <a:gdLst/>
            <a:ahLst/>
            <a:cxnLst/>
            <a:rect r="r" b="b" t="t" l="l"/>
            <a:pathLst>
              <a:path h="891374" w="5447285">
                <a:moveTo>
                  <a:pt x="5447285" y="891374"/>
                </a:moveTo>
                <a:lnTo>
                  <a:pt x="0" y="891374"/>
                </a:lnTo>
                <a:lnTo>
                  <a:pt x="0" y="0"/>
                </a:lnTo>
                <a:lnTo>
                  <a:pt x="5447285" y="0"/>
                </a:lnTo>
                <a:lnTo>
                  <a:pt x="5447285" y="891374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071923" y="620541"/>
            <a:ext cx="830087" cy="763144"/>
          </a:xfrm>
          <a:custGeom>
            <a:avLst/>
            <a:gdLst/>
            <a:ahLst/>
            <a:cxnLst/>
            <a:rect r="r" b="b" t="t" l="l"/>
            <a:pathLst>
              <a:path h="763144" w="830087">
                <a:moveTo>
                  <a:pt x="0" y="0"/>
                </a:moveTo>
                <a:lnTo>
                  <a:pt x="830087" y="0"/>
                </a:lnTo>
                <a:lnTo>
                  <a:pt x="830087" y="763144"/>
                </a:lnTo>
                <a:lnTo>
                  <a:pt x="0" y="7631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230247" y="794150"/>
            <a:ext cx="386871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Microsoft Data Engineer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961065" y="4921958"/>
            <a:ext cx="9521685" cy="1848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44"/>
              </a:lnSpc>
            </a:pPr>
            <a:r>
              <a:rPr lang="en-US" sz="648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End-To-End Data Pipeline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585642" y="9050337"/>
            <a:ext cx="3316368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Microsoft Data Engineer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563916" y="8876728"/>
            <a:ext cx="830087" cy="763144"/>
          </a:xfrm>
          <a:custGeom>
            <a:avLst/>
            <a:gdLst/>
            <a:ahLst/>
            <a:cxnLst/>
            <a:rect r="r" b="b" t="t" l="l"/>
            <a:pathLst>
              <a:path h="763144" w="830087">
                <a:moveTo>
                  <a:pt x="0" y="0"/>
                </a:moveTo>
                <a:lnTo>
                  <a:pt x="830087" y="0"/>
                </a:lnTo>
                <a:lnTo>
                  <a:pt x="830087" y="763144"/>
                </a:lnTo>
                <a:lnTo>
                  <a:pt x="0" y="7631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97654" y="1538016"/>
            <a:ext cx="7580020" cy="667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5"/>
              </a:lnSpc>
              <a:spcBef>
                <a:spcPct val="0"/>
              </a:spcBef>
            </a:pPr>
            <a:r>
              <a:rPr lang="en-US" b="true" sz="371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6. Data Reporting in Power Bi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144000" y="3697369"/>
            <a:ext cx="8733833" cy="4951319"/>
          </a:xfrm>
          <a:custGeom>
            <a:avLst/>
            <a:gdLst/>
            <a:ahLst/>
            <a:cxnLst/>
            <a:rect r="r" b="b" t="t" l="l"/>
            <a:pathLst>
              <a:path h="4951319" w="8733833">
                <a:moveTo>
                  <a:pt x="0" y="0"/>
                </a:moveTo>
                <a:lnTo>
                  <a:pt x="8733833" y="0"/>
                </a:lnTo>
                <a:lnTo>
                  <a:pt x="8733833" y="4951319"/>
                </a:lnTo>
                <a:lnTo>
                  <a:pt x="0" y="49513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08" t="0" r="-241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8994" y="3697369"/>
            <a:ext cx="8115300" cy="4869419"/>
          </a:xfrm>
          <a:custGeom>
            <a:avLst/>
            <a:gdLst/>
            <a:ahLst/>
            <a:cxnLst/>
            <a:rect r="r" b="b" t="t" l="l"/>
            <a:pathLst>
              <a:path h="4869419" w="8115300">
                <a:moveTo>
                  <a:pt x="0" y="0"/>
                </a:moveTo>
                <a:lnTo>
                  <a:pt x="8115300" y="0"/>
                </a:lnTo>
                <a:lnTo>
                  <a:pt x="8115300" y="4869419"/>
                </a:lnTo>
                <a:lnTo>
                  <a:pt x="0" y="48694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38" t="0" r="-6054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16508" y="1290467"/>
            <a:ext cx="2914182" cy="1311109"/>
          </a:xfrm>
          <a:custGeom>
            <a:avLst/>
            <a:gdLst/>
            <a:ahLst/>
            <a:cxnLst/>
            <a:rect r="r" b="b" t="t" l="l"/>
            <a:pathLst>
              <a:path h="1311109" w="2914182">
                <a:moveTo>
                  <a:pt x="0" y="0"/>
                </a:moveTo>
                <a:lnTo>
                  <a:pt x="2914182" y="0"/>
                </a:lnTo>
                <a:lnTo>
                  <a:pt x="2914182" y="1311109"/>
                </a:lnTo>
                <a:lnTo>
                  <a:pt x="0" y="13111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25026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2898741" y="6966124"/>
            <a:ext cx="5644451" cy="1395719"/>
          </a:xfrm>
          <a:custGeom>
            <a:avLst/>
            <a:gdLst/>
            <a:ahLst/>
            <a:cxnLst/>
            <a:rect r="r" b="b" t="t" l="l"/>
            <a:pathLst>
              <a:path h="1395719" w="5644451">
                <a:moveTo>
                  <a:pt x="5644452" y="0"/>
                </a:moveTo>
                <a:lnTo>
                  <a:pt x="0" y="0"/>
                </a:lnTo>
                <a:lnTo>
                  <a:pt x="0" y="1395719"/>
                </a:lnTo>
                <a:lnTo>
                  <a:pt x="5644452" y="1395719"/>
                </a:lnTo>
                <a:lnTo>
                  <a:pt x="5644452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35503" y="2272178"/>
            <a:ext cx="5447285" cy="891374"/>
          </a:xfrm>
          <a:custGeom>
            <a:avLst/>
            <a:gdLst/>
            <a:ahLst/>
            <a:cxnLst/>
            <a:rect r="r" b="b" t="t" l="l"/>
            <a:pathLst>
              <a:path h="891374" w="5447285">
                <a:moveTo>
                  <a:pt x="0" y="0"/>
                </a:moveTo>
                <a:lnTo>
                  <a:pt x="5447286" y="0"/>
                </a:lnTo>
                <a:lnTo>
                  <a:pt x="5447286" y="891373"/>
                </a:lnTo>
                <a:lnTo>
                  <a:pt x="0" y="8913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83052" y="8361843"/>
            <a:ext cx="2823505" cy="1072932"/>
          </a:xfrm>
          <a:custGeom>
            <a:avLst/>
            <a:gdLst/>
            <a:ahLst/>
            <a:cxnLst/>
            <a:rect r="r" b="b" t="t" l="l"/>
            <a:pathLst>
              <a:path h="1072932" w="2823505">
                <a:moveTo>
                  <a:pt x="0" y="0"/>
                </a:moveTo>
                <a:lnTo>
                  <a:pt x="2823504" y="0"/>
                </a:lnTo>
                <a:lnTo>
                  <a:pt x="2823504" y="1072932"/>
                </a:lnTo>
                <a:lnTo>
                  <a:pt x="0" y="10729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49829" y="1108529"/>
            <a:ext cx="2534786" cy="2534786"/>
          </a:xfrm>
          <a:custGeom>
            <a:avLst/>
            <a:gdLst/>
            <a:ahLst/>
            <a:cxnLst/>
            <a:rect r="r" b="b" t="t" l="l"/>
            <a:pathLst>
              <a:path h="2534786" w="2534786">
                <a:moveTo>
                  <a:pt x="0" y="0"/>
                </a:moveTo>
                <a:lnTo>
                  <a:pt x="2534787" y="0"/>
                </a:lnTo>
                <a:lnTo>
                  <a:pt x="2534787" y="2534786"/>
                </a:lnTo>
                <a:lnTo>
                  <a:pt x="0" y="25347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131915" y="3201651"/>
            <a:ext cx="8024169" cy="1714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36"/>
              </a:lnSpc>
            </a:pPr>
            <a:r>
              <a:rPr lang="en-US" sz="1152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33429" y="5239497"/>
            <a:ext cx="6021141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0"/>
              </a:lnSpc>
            </a:pPr>
            <a:r>
              <a:rPr lang="en-US" sz="2300" spc="131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FOR YOUR ATTENTION</a:t>
            </a:r>
          </a:p>
        </p:txBody>
      </p:sp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775955"/>
            <a:ext cx="16230600" cy="1028700"/>
            <a:chOff x="0" y="0"/>
            <a:chExt cx="2287793" cy="1450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87793" cy="145001"/>
            </a:xfrm>
            <a:custGeom>
              <a:avLst/>
              <a:gdLst/>
              <a:ahLst/>
              <a:cxnLst/>
              <a:rect r="r" b="b" t="t" l="l"/>
              <a:pathLst>
                <a:path h="145001" w="2287793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87793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8140" y="1041510"/>
            <a:ext cx="490819" cy="444414"/>
          </a:xfrm>
          <a:custGeom>
            <a:avLst/>
            <a:gdLst/>
            <a:ahLst/>
            <a:cxnLst/>
            <a:rect r="r" b="b" t="t" l="l"/>
            <a:pathLst>
              <a:path h="444414" w="490819">
                <a:moveTo>
                  <a:pt x="0" y="0"/>
                </a:moveTo>
                <a:lnTo>
                  <a:pt x="490819" y="0"/>
                </a:lnTo>
                <a:lnTo>
                  <a:pt x="490819" y="444415"/>
                </a:lnTo>
                <a:lnTo>
                  <a:pt x="0" y="444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71923" y="882145"/>
            <a:ext cx="830087" cy="763144"/>
          </a:xfrm>
          <a:custGeom>
            <a:avLst/>
            <a:gdLst/>
            <a:ahLst/>
            <a:cxnLst/>
            <a:rect r="r" b="b" t="t" l="l"/>
            <a:pathLst>
              <a:path h="763144" w="830087">
                <a:moveTo>
                  <a:pt x="0" y="0"/>
                </a:moveTo>
                <a:lnTo>
                  <a:pt x="830087" y="0"/>
                </a:lnTo>
                <a:lnTo>
                  <a:pt x="830087" y="763145"/>
                </a:lnTo>
                <a:lnTo>
                  <a:pt x="0" y="7631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230247" y="1055755"/>
            <a:ext cx="386871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Microsoft Data Engineer</a:t>
            </a:r>
          </a:p>
        </p:txBody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5979359" y="3967707"/>
            <a:ext cx="2985450" cy="2985450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244389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84320" y="415956"/>
              <a:ext cx="5781360" cy="5518089"/>
            </a:xfrm>
            <a:custGeom>
              <a:avLst/>
              <a:gdLst/>
              <a:ahLst/>
              <a:cxnLst/>
              <a:rect r="r" b="b" t="t" l="l"/>
              <a:pathLst>
                <a:path h="5518089" w="5781360">
                  <a:moveTo>
                    <a:pt x="2890680" y="4414"/>
                  </a:moveTo>
                  <a:cubicBezTo>
                    <a:pt x="1903611" y="0"/>
                    <a:pt x="989627" y="524062"/>
                    <a:pt x="494813" y="1378160"/>
                  </a:cubicBezTo>
                  <a:cubicBezTo>
                    <a:pt x="0" y="2232259"/>
                    <a:pt x="0" y="3285829"/>
                    <a:pt x="494813" y="4139928"/>
                  </a:cubicBezTo>
                  <a:cubicBezTo>
                    <a:pt x="989627" y="4994026"/>
                    <a:pt x="1903611" y="5518088"/>
                    <a:pt x="2890680" y="5513674"/>
                  </a:cubicBezTo>
                  <a:cubicBezTo>
                    <a:pt x="3877749" y="5518088"/>
                    <a:pt x="4791733" y="4994026"/>
                    <a:pt x="5286547" y="4139928"/>
                  </a:cubicBezTo>
                  <a:cubicBezTo>
                    <a:pt x="5781360" y="3285829"/>
                    <a:pt x="5781360" y="2232259"/>
                    <a:pt x="5286547" y="1378161"/>
                  </a:cubicBezTo>
                  <a:cubicBezTo>
                    <a:pt x="4791733" y="524062"/>
                    <a:pt x="3877749" y="0"/>
                    <a:pt x="2890680" y="4414"/>
                  </a:cubicBezTo>
                  <a:close/>
                </a:path>
              </a:pathLst>
            </a:custGeom>
            <a:blipFill>
              <a:blip r:embed="rId5"/>
              <a:stretch>
                <a:fillRect l="-33430" t="0" r="-25577" b="-59719"/>
              </a:stretch>
            </a:blip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0133527" y="3889688"/>
            <a:ext cx="3068123" cy="3068123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244389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84320" y="415956"/>
              <a:ext cx="5781360" cy="5518089"/>
            </a:xfrm>
            <a:custGeom>
              <a:avLst/>
              <a:gdLst/>
              <a:ahLst/>
              <a:cxnLst/>
              <a:rect r="r" b="b" t="t" l="l"/>
              <a:pathLst>
                <a:path h="5518089" w="5781360">
                  <a:moveTo>
                    <a:pt x="2890680" y="4414"/>
                  </a:moveTo>
                  <a:cubicBezTo>
                    <a:pt x="1903611" y="0"/>
                    <a:pt x="989627" y="524062"/>
                    <a:pt x="494813" y="1378160"/>
                  </a:cubicBezTo>
                  <a:cubicBezTo>
                    <a:pt x="0" y="2232259"/>
                    <a:pt x="0" y="3285829"/>
                    <a:pt x="494813" y="4139928"/>
                  </a:cubicBezTo>
                  <a:cubicBezTo>
                    <a:pt x="989627" y="4994026"/>
                    <a:pt x="1903611" y="5518088"/>
                    <a:pt x="2890680" y="5513674"/>
                  </a:cubicBezTo>
                  <a:cubicBezTo>
                    <a:pt x="3877749" y="5518088"/>
                    <a:pt x="4791733" y="4994026"/>
                    <a:pt x="5286547" y="4139928"/>
                  </a:cubicBezTo>
                  <a:cubicBezTo>
                    <a:pt x="5781360" y="3285829"/>
                    <a:pt x="5781360" y="2232259"/>
                    <a:pt x="5286547" y="1378161"/>
                  </a:cubicBezTo>
                  <a:cubicBezTo>
                    <a:pt x="4791733" y="524062"/>
                    <a:pt x="3877749" y="0"/>
                    <a:pt x="2890680" y="4414"/>
                  </a:cubicBezTo>
                  <a:close/>
                </a:path>
              </a:pathLst>
            </a:custGeom>
            <a:blipFill>
              <a:blip r:embed="rId6"/>
              <a:stretch>
                <a:fillRect l="223" t="0" r="223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7059125" y="2323876"/>
            <a:ext cx="5689929" cy="937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0"/>
              </a:lnSpc>
            </a:pPr>
            <a:r>
              <a:rPr lang="en-US" sz="5478" b="true">
                <a:solidFill>
                  <a:srgbClr val="F2F2F2"/>
                </a:solidFill>
                <a:latin typeface="Literaturnaya Bold"/>
                <a:ea typeface="Literaturnaya Bold"/>
                <a:cs typeface="Literaturnaya Bold"/>
                <a:sym typeface="Literaturnaya Bold"/>
              </a:rPr>
              <a:t>Meet The Team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827241" y="7492071"/>
            <a:ext cx="1680695" cy="398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2"/>
              </a:lnSpc>
            </a:pPr>
            <a:r>
              <a:rPr lang="en-US" sz="2294">
                <a:solidFill>
                  <a:srgbClr val="F2F2F2"/>
                </a:solidFill>
                <a:latin typeface="Lexend Deca"/>
                <a:ea typeface="Lexend Deca"/>
                <a:cs typeface="Lexend Deca"/>
                <a:sym typeface="Lexend Deca"/>
              </a:rPr>
              <a:t>Abdallah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590346" y="8214725"/>
            <a:ext cx="2158707" cy="398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2"/>
              </a:lnSpc>
            </a:pPr>
            <a:r>
              <a:rPr lang="en-US" sz="2294">
                <a:solidFill>
                  <a:srgbClr val="F2F2F2"/>
                </a:solidFill>
                <a:latin typeface="Lexend Deca"/>
                <a:ea typeface="Lexend Deca"/>
                <a:cs typeface="Lexend Deca"/>
                <a:sym typeface="Lexend Deca"/>
              </a:rPr>
              <a:t>TEAM LEADER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413326" y="7492071"/>
            <a:ext cx="2117515" cy="398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2"/>
              </a:lnSpc>
            </a:pPr>
            <a:r>
              <a:rPr lang="en-US" sz="2294">
                <a:solidFill>
                  <a:srgbClr val="F2F2F2"/>
                </a:solidFill>
                <a:latin typeface="Lexend Deca"/>
                <a:ea typeface="Lexend Deca"/>
                <a:cs typeface="Lexend Deca"/>
                <a:sym typeface="Lexend Deca"/>
              </a:rPr>
              <a:t>Mahmoud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097877" y="8214725"/>
            <a:ext cx="2748414" cy="398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2"/>
              </a:lnSpc>
            </a:pPr>
            <a:r>
              <a:rPr lang="en-US" sz="2294">
                <a:solidFill>
                  <a:srgbClr val="F2F2F2"/>
                </a:solidFill>
                <a:latin typeface="Lexend Deca"/>
                <a:ea typeface="Lexend Deca"/>
                <a:cs typeface="Lexend Deca"/>
                <a:sym typeface="Lexend Deca"/>
              </a:rPr>
              <a:t>DATA ENGINEER</a:t>
            </a:r>
          </a:p>
        </p:txBody>
      </p: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14306550" y="3714150"/>
            <a:ext cx="3068123" cy="3068123"/>
            <a:chOff x="0" y="0"/>
            <a:chExt cx="6350000" cy="6350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244389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84320" y="415956"/>
              <a:ext cx="5781360" cy="5518089"/>
            </a:xfrm>
            <a:custGeom>
              <a:avLst/>
              <a:gdLst/>
              <a:ahLst/>
              <a:cxnLst/>
              <a:rect r="r" b="b" t="t" l="l"/>
              <a:pathLst>
                <a:path h="5518089" w="5781360">
                  <a:moveTo>
                    <a:pt x="2890680" y="4414"/>
                  </a:moveTo>
                  <a:cubicBezTo>
                    <a:pt x="1903611" y="0"/>
                    <a:pt x="989627" y="524062"/>
                    <a:pt x="494813" y="1378160"/>
                  </a:cubicBezTo>
                  <a:cubicBezTo>
                    <a:pt x="0" y="2232259"/>
                    <a:pt x="0" y="3285829"/>
                    <a:pt x="494813" y="4139928"/>
                  </a:cubicBezTo>
                  <a:cubicBezTo>
                    <a:pt x="989627" y="4994026"/>
                    <a:pt x="1903611" y="5518088"/>
                    <a:pt x="2890680" y="5513674"/>
                  </a:cubicBezTo>
                  <a:cubicBezTo>
                    <a:pt x="3877749" y="5518088"/>
                    <a:pt x="4791733" y="4994026"/>
                    <a:pt x="5286547" y="4139928"/>
                  </a:cubicBezTo>
                  <a:cubicBezTo>
                    <a:pt x="5781360" y="3285829"/>
                    <a:pt x="5781360" y="2232259"/>
                    <a:pt x="5286547" y="1378161"/>
                  </a:cubicBezTo>
                  <a:cubicBezTo>
                    <a:pt x="4791733" y="524062"/>
                    <a:pt x="3877749" y="0"/>
                    <a:pt x="2890680" y="4414"/>
                  </a:cubicBezTo>
                  <a:close/>
                </a:path>
              </a:pathLst>
            </a:custGeom>
            <a:blipFill>
              <a:blip r:embed="rId7"/>
              <a:stretch>
                <a:fillRect l="223" t="-14308" r="223" b="-14308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4781854" y="7492071"/>
            <a:ext cx="2117515" cy="398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2"/>
              </a:lnSpc>
            </a:pPr>
            <a:r>
              <a:rPr lang="en-US" sz="2294">
                <a:solidFill>
                  <a:srgbClr val="F2F2F2"/>
                </a:solidFill>
                <a:latin typeface="Lexend Deca"/>
                <a:ea typeface="Lexend Deca"/>
                <a:cs typeface="Lexend Deca"/>
                <a:sym typeface="Lexend Deca"/>
              </a:rPr>
              <a:t>Abdelrahman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466405" y="8214725"/>
            <a:ext cx="2748414" cy="398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2"/>
              </a:lnSpc>
            </a:pPr>
            <a:r>
              <a:rPr lang="en-US" sz="2294">
                <a:solidFill>
                  <a:srgbClr val="F2F2F2"/>
                </a:solidFill>
                <a:latin typeface="Lexend Deca"/>
                <a:ea typeface="Lexend Deca"/>
                <a:cs typeface="Lexend Deca"/>
                <a:sym typeface="Lexend Deca"/>
              </a:rPr>
              <a:t>DATA ENGINEER</a:t>
            </a:r>
          </a:p>
        </p:txBody>
      </p: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1802110" y="3719689"/>
            <a:ext cx="3068123" cy="3068123"/>
            <a:chOff x="0" y="0"/>
            <a:chExt cx="6350000" cy="635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244389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284320" y="415956"/>
              <a:ext cx="5781360" cy="5518089"/>
            </a:xfrm>
            <a:custGeom>
              <a:avLst/>
              <a:gdLst/>
              <a:ahLst/>
              <a:cxnLst/>
              <a:rect r="r" b="b" t="t" l="l"/>
              <a:pathLst>
                <a:path h="5518089" w="5781360">
                  <a:moveTo>
                    <a:pt x="2890680" y="4414"/>
                  </a:moveTo>
                  <a:cubicBezTo>
                    <a:pt x="1903611" y="0"/>
                    <a:pt x="989627" y="524062"/>
                    <a:pt x="494813" y="1378160"/>
                  </a:cubicBezTo>
                  <a:cubicBezTo>
                    <a:pt x="0" y="2232259"/>
                    <a:pt x="0" y="3285829"/>
                    <a:pt x="494813" y="4139928"/>
                  </a:cubicBezTo>
                  <a:cubicBezTo>
                    <a:pt x="989627" y="4994026"/>
                    <a:pt x="1903611" y="5518088"/>
                    <a:pt x="2890680" y="5513674"/>
                  </a:cubicBezTo>
                  <a:cubicBezTo>
                    <a:pt x="3877749" y="5518088"/>
                    <a:pt x="4791733" y="4994026"/>
                    <a:pt x="5286547" y="4139928"/>
                  </a:cubicBezTo>
                  <a:cubicBezTo>
                    <a:pt x="5781360" y="3285829"/>
                    <a:pt x="5781360" y="2232259"/>
                    <a:pt x="5286547" y="1378161"/>
                  </a:cubicBezTo>
                  <a:cubicBezTo>
                    <a:pt x="4791733" y="524062"/>
                    <a:pt x="3877749" y="0"/>
                    <a:pt x="2890680" y="4414"/>
                  </a:cubicBezTo>
                  <a:close/>
                </a:path>
              </a:pathLst>
            </a:custGeom>
            <a:blipFill>
              <a:blip r:embed="rId8"/>
              <a:stretch>
                <a:fillRect l="223" t="0" r="223" b="0"/>
              </a:stretch>
            </a:blip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283264" y="7492071"/>
            <a:ext cx="2117515" cy="398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2"/>
              </a:lnSpc>
            </a:pPr>
            <a:r>
              <a:rPr lang="en-US" sz="2294">
                <a:solidFill>
                  <a:srgbClr val="F2F2F2"/>
                </a:solidFill>
                <a:latin typeface="Lexend Deca"/>
                <a:ea typeface="Lexend Deca"/>
                <a:cs typeface="Lexend Deca"/>
                <a:sym typeface="Lexend Deca"/>
              </a:rPr>
              <a:t>Ibrahim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961964" y="8214725"/>
            <a:ext cx="2748414" cy="398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2"/>
              </a:lnSpc>
            </a:pPr>
            <a:r>
              <a:rPr lang="en-US" sz="2294">
                <a:solidFill>
                  <a:srgbClr val="F2F2F2"/>
                </a:solidFill>
                <a:latin typeface="Lexend Deca"/>
                <a:ea typeface="Lexend Deca"/>
                <a:cs typeface="Lexend Deca"/>
                <a:sym typeface="Lexend Deca"/>
              </a:rPr>
              <a:t>DATA ENGINEER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775955"/>
            <a:ext cx="16230600" cy="1028700"/>
            <a:chOff x="0" y="0"/>
            <a:chExt cx="2287793" cy="1450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87793" cy="145001"/>
            </a:xfrm>
            <a:custGeom>
              <a:avLst/>
              <a:gdLst/>
              <a:ahLst/>
              <a:cxnLst/>
              <a:rect r="r" b="b" t="t" l="l"/>
              <a:pathLst>
                <a:path h="145001" w="2287793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87793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8140" y="1041510"/>
            <a:ext cx="490819" cy="444414"/>
          </a:xfrm>
          <a:custGeom>
            <a:avLst/>
            <a:gdLst/>
            <a:ahLst/>
            <a:cxnLst/>
            <a:rect r="r" b="b" t="t" l="l"/>
            <a:pathLst>
              <a:path h="444414" w="490819">
                <a:moveTo>
                  <a:pt x="0" y="0"/>
                </a:moveTo>
                <a:lnTo>
                  <a:pt x="490819" y="0"/>
                </a:lnTo>
                <a:lnTo>
                  <a:pt x="490819" y="444415"/>
                </a:lnTo>
                <a:lnTo>
                  <a:pt x="0" y="444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71923" y="882145"/>
            <a:ext cx="830087" cy="763144"/>
          </a:xfrm>
          <a:custGeom>
            <a:avLst/>
            <a:gdLst/>
            <a:ahLst/>
            <a:cxnLst/>
            <a:rect r="r" b="b" t="t" l="l"/>
            <a:pathLst>
              <a:path h="763144" w="830087">
                <a:moveTo>
                  <a:pt x="0" y="0"/>
                </a:moveTo>
                <a:lnTo>
                  <a:pt x="830087" y="0"/>
                </a:lnTo>
                <a:lnTo>
                  <a:pt x="830087" y="763145"/>
                </a:lnTo>
                <a:lnTo>
                  <a:pt x="0" y="7631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230247" y="1055755"/>
            <a:ext cx="386871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Microsoft Data Engineer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37284" y="2770147"/>
            <a:ext cx="4751274" cy="968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44"/>
              </a:lnSpc>
            </a:pPr>
            <a:r>
              <a:rPr lang="en-US" sz="648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Overview: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886463" y="6651504"/>
            <a:ext cx="808320" cy="808320"/>
          </a:xfrm>
          <a:custGeom>
            <a:avLst/>
            <a:gdLst/>
            <a:ahLst/>
            <a:cxnLst/>
            <a:rect r="r" b="b" t="t" l="l"/>
            <a:pathLst>
              <a:path h="808320" w="808320">
                <a:moveTo>
                  <a:pt x="0" y="0"/>
                </a:moveTo>
                <a:lnTo>
                  <a:pt x="808320" y="0"/>
                </a:lnTo>
                <a:lnTo>
                  <a:pt x="808320" y="808320"/>
                </a:lnTo>
                <a:lnTo>
                  <a:pt x="0" y="8083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7430914" y="5338842"/>
            <a:ext cx="4789606" cy="3176587"/>
            <a:chOff x="0" y="0"/>
            <a:chExt cx="1446402" cy="9592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46402" cy="959290"/>
            </a:xfrm>
            <a:custGeom>
              <a:avLst/>
              <a:gdLst/>
              <a:ahLst/>
              <a:cxnLst/>
              <a:rect r="r" b="b" t="t" l="l"/>
              <a:pathLst>
                <a:path h="959290" w="1446402">
                  <a:moveTo>
                    <a:pt x="45259" y="0"/>
                  </a:moveTo>
                  <a:lnTo>
                    <a:pt x="1401142" y="0"/>
                  </a:lnTo>
                  <a:cubicBezTo>
                    <a:pt x="1413146" y="0"/>
                    <a:pt x="1424658" y="4768"/>
                    <a:pt x="1433146" y="13256"/>
                  </a:cubicBezTo>
                  <a:cubicBezTo>
                    <a:pt x="1441633" y="21744"/>
                    <a:pt x="1446402" y="33256"/>
                    <a:pt x="1446402" y="45259"/>
                  </a:cubicBezTo>
                  <a:lnTo>
                    <a:pt x="1446402" y="914031"/>
                  </a:lnTo>
                  <a:cubicBezTo>
                    <a:pt x="1446402" y="939027"/>
                    <a:pt x="1426138" y="959290"/>
                    <a:pt x="1401142" y="959290"/>
                  </a:cubicBezTo>
                  <a:lnTo>
                    <a:pt x="45259" y="959290"/>
                  </a:lnTo>
                  <a:cubicBezTo>
                    <a:pt x="20263" y="959290"/>
                    <a:pt x="0" y="939027"/>
                    <a:pt x="0" y="914031"/>
                  </a:cubicBezTo>
                  <a:lnTo>
                    <a:pt x="0" y="45259"/>
                  </a:lnTo>
                  <a:cubicBezTo>
                    <a:pt x="0" y="20263"/>
                    <a:pt x="20263" y="0"/>
                    <a:pt x="4525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1446402" cy="978340"/>
            </a:xfrm>
            <a:prstGeom prst="rect">
              <a:avLst/>
            </a:prstGeom>
          </p:spPr>
          <p:txBody>
            <a:bodyPr anchor="ctr" rtlCol="false" tIns="48028" lIns="48028" bIns="48028" rIns="48028"/>
            <a:lstStyle/>
            <a:p>
              <a:pPr algn="ctr">
                <a:lnSpc>
                  <a:spcPts val="1117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7266817" y="4701959"/>
            <a:ext cx="883081" cy="883081"/>
          </a:xfrm>
          <a:custGeom>
            <a:avLst/>
            <a:gdLst/>
            <a:ahLst/>
            <a:cxnLst/>
            <a:rect r="r" b="b" t="t" l="l"/>
            <a:pathLst>
              <a:path h="883081" w="883081">
                <a:moveTo>
                  <a:pt x="0" y="0"/>
                </a:moveTo>
                <a:lnTo>
                  <a:pt x="883081" y="0"/>
                </a:lnTo>
                <a:lnTo>
                  <a:pt x="883081" y="883082"/>
                </a:lnTo>
                <a:lnTo>
                  <a:pt x="0" y="8830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4735828" y="6286833"/>
            <a:ext cx="2083546" cy="1948534"/>
            <a:chOff x="0" y="0"/>
            <a:chExt cx="629205" cy="58843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29205" cy="588433"/>
            </a:xfrm>
            <a:custGeom>
              <a:avLst/>
              <a:gdLst/>
              <a:ahLst/>
              <a:cxnLst/>
              <a:rect r="r" b="b" t="t" l="l"/>
              <a:pathLst>
                <a:path h="588433" w="629205">
                  <a:moveTo>
                    <a:pt x="104041" y="0"/>
                  </a:moveTo>
                  <a:lnTo>
                    <a:pt x="525164" y="0"/>
                  </a:lnTo>
                  <a:cubicBezTo>
                    <a:pt x="582624" y="0"/>
                    <a:pt x="629205" y="46581"/>
                    <a:pt x="629205" y="104041"/>
                  </a:cubicBezTo>
                  <a:lnTo>
                    <a:pt x="629205" y="484393"/>
                  </a:lnTo>
                  <a:cubicBezTo>
                    <a:pt x="629205" y="541853"/>
                    <a:pt x="582624" y="588433"/>
                    <a:pt x="525164" y="588433"/>
                  </a:cubicBezTo>
                  <a:lnTo>
                    <a:pt x="104041" y="588433"/>
                  </a:lnTo>
                  <a:cubicBezTo>
                    <a:pt x="46581" y="588433"/>
                    <a:pt x="0" y="541853"/>
                    <a:pt x="0" y="484393"/>
                  </a:cubicBezTo>
                  <a:lnTo>
                    <a:pt x="0" y="104041"/>
                  </a:lnTo>
                  <a:cubicBezTo>
                    <a:pt x="0" y="46581"/>
                    <a:pt x="46581" y="0"/>
                    <a:pt x="104041" y="0"/>
                  </a:cubicBezTo>
                  <a:close/>
                </a:path>
              </a:pathLst>
            </a:custGeom>
            <a:solidFill>
              <a:srgbClr val="165DA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9050"/>
              <a:ext cx="629205" cy="607483"/>
            </a:xfrm>
            <a:prstGeom prst="rect">
              <a:avLst/>
            </a:prstGeom>
          </p:spPr>
          <p:txBody>
            <a:bodyPr anchor="ctr" rtlCol="false" tIns="48028" lIns="48028" bIns="48028" rIns="48028"/>
            <a:lstStyle/>
            <a:p>
              <a:pPr algn="ctr">
                <a:lnSpc>
                  <a:spcPts val="111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890031" y="6106195"/>
            <a:ext cx="2083546" cy="1948534"/>
            <a:chOff x="0" y="0"/>
            <a:chExt cx="629205" cy="58843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29205" cy="588433"/>
            </a:xfrm>
            <a:custGeom>
              <a:avLst/>
              <a:gdLst/>
              <a:ahLst/>
              <a:cxnLst/>
              <a:rect r="r" b="b" t="t" l="l"/>
              <a:pathLst>
                <a:path h="588433" w="629205">
                  <a:moveTo>
                    <a:pt x="104041" y="0"/>
                  </a:moveTo>
                  <a:lnTo>
                    <a:pt x="525164" y="0"/>
                  </a:lnTo>
                  <a:cubicBezTo>
                    <a:pt x="582624" y="0"/>
                    <a:pt x="629205" y="46581"/>
                    <a:pt x="629205" y="104041"/>
                  </a:cubicBezTo>
                  <a:lnTo>
                    <a:pt x="629205" y="484393"/>
                  </a:lnTo>
                  <a:cubicBezTo>
                    <a:pt x="629205" y="541853"/>
                    <a:pt x="582624" y="588433"/>
                    <a:pt x="525164" y="588433"/>
                  </a:cubicBezTo>
                  <a:lnTo>
                    <a:pt x="104041" y="588433"/>
                  </a:lnTo>
                  <a:cubicBezTo>
                    <a:pt x="46581" y="588433"/>
                    <a:pt x="0" y="541853"/>
                    <a:pt x="0" y="484393"/>
                  </a:cubicBezTo>
                  <a:lnTo>
                    <a:pt x="0" y="104041"/>
                  </a:lnTo>
                  <a:cubicBezTo>
                    <a:pt x="0" y="46581"/>
                    <a:pt x="46581" y="0"/>
                    <a:pt x="104041" y="0"/>
                  </a:cubicBezTo>
                  <a:close/>
                </a:path>
              </a:pathLst>
            </a:custGeom>
            <a:solidFill>
              <a:srgbClr val="165DA4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9050"/>
              <a:ext cx="629205" cy="607483"/>
            </a:xfrm>
            <a:prstGeom prst="rect">
              <a:avLst/>
            </a:prstGeom>
          </p:spPr>
          <p:txBody>
            <a:bodyPr anchor="ctr" rtlCol="false" tIns="48028" lIns="48028" bIns="48028" rIns="48028"/>
            <a:lstStyle/>
            <a:p>
              <a:pPr algn="ctr">
                <a:lnSpc>
                  <a:spcPts val="111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582193" y="6106195"/>
            <a:ext cx="2083546" cy="1948534"/>
            <a:chOff x="0" y="0"/>
            <a:chExt cx="629205" cy="58843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29205" cy="588433"/>
            </a:xfrm>
            <a:custGeom>
              <a:avLst/>
              <a:gdLst/>
              <a:ahLst/>
              <a:cxnLst/>
              <a:rect r="r" b="b" t="t" l="l"/>
              <a:pathLst>
                <a:path h="588433" w="629205">
                  <a:moveTo>
                    <a:pt x="104041" y="0"/>
                  </a:moveTo>
                  <a:lnTo>
                    <a:pt x="525164" y="0"/>
                  </a:lnTo>
                  <a:cubicBezTo>
                    <a:pt x="582624" y="0"/>
                    <a:pt x="629205" y="46581"/>
                    <a:pt x="629205" y="104041"/>
                  </a:cubicBezTo>
                  <a:lnTo>
                    <a:pt x="629205" y="484393"/>
                  </a:lnTo>
                  <a:cubicBezTo>
                    <a:pt x="629205" y="541853"/>
                    <a:pt x="582624" y="588433"/>
                    <a:pt x="525164" y="588433"/>
                  </a:cubicBezTo>
                  <a:lnTo>
                    <a:pt x="104041" y="588433"/>
                  </a:lnTo>
                  <a:cubicBezTo>
                    <a:pt x="46581" y="588433"/>
                    <a:pt x="0" y="541853"/>
                    <a:pt x="0" y="484393"/>
                  </a:cubicBezTo>
                  <a:lnTo>
                    <a:pt x="0" y="104041"/>
                  </a:lnTo>
                  <a:cubicBezTo>
                    <a:pt x="0" y="46581"/>
                    <a:pt x="46581" y="0"/>
                    <a:pt x="104041" y="0"/>
                  </a:cubicBezTo>
                  <a:close/>
                </a:path>
              </a:pathLst>
            </a:custGeom>
            <a:solidFill>
              <a:srgbClr val="165DA4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9050"/>
              <a:ext cx="629205" cy="607483"/>
            </a:xfrm>
            <a:prstGeom prst="rect">
              <a:avLst/>
            </a:prstGeom>
          </p:spPr>
          <p:txBody>
            <a:bodyPr anchor="ctr" rtlCol="false" tIns="48028" lIns="48028" bIns="48028" rIns="48028"/>
            <a:lstStyle/>
            <a:p>
              <a:pPr algn="ctr">
                <a:lnSpc>
                  <a:spcPts val="1117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9890031" y="6712682"/>
            <a:ext cx="1967270" cy="974267"/>
          </a:xfrm>
          <a:custGeom>
            <a:avLst/>
            <a:gdLst/>
            <a:ahLst/>
            <a:cxnLst/>
            <a:rect r="r" b="b" t="t" l="l"/>
            <a:pathLst>
              <a:path h="974267" w="1967270">
                <a:moveTo>
                  <a:pt x="0" y="0"/>
                </a:moveTo>
                <a:lnTo>
                  <a:pt x="1967270" y="0"/>
                </a:lnTo>
                <a:lnTo>
                  <a:pt x="1967270" y="974267"/>
                </a:lnTo>
                <a:lnTo>
                  <a:pt x="0" y="9742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4793966" y="6893320"/>
            <a:ext cx="1967270" cy="974267"/>
          </a:xfrm>
          <a:custGeom>
            <a:avLst/>
            <a:gdLst/>
            <a:ahLst/>
            <a:cxnLst/>
            <a:rect r="r" b="b" t="t" l="l"/>
            <a:pathLst>
              <a:path h="974267" w="1967270">
                <a:moveTo>
                  <a:pt x="0" y="0"/>
                </a:moveTo>
                <a:lnTo>
                  <a:pt x="1967270" y="0"/>
                </a:lnTo>
                <a:lnTo>
                  <a:pt x="1967270" y="974267"/>
                </a:lnTo>
                <a:lnTo>
                  <a:pt x="0" y="9742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7732584" y="6903221"/>
            <a:ext cx="1908929" cy="954465"/>
          </a:xfrm>
          <a:custGeom>
            <a:avLst/>
            <a:gdLst/>
            <a:ahLst/>
            <a:cxnLst/>
            <a:rect r="r" b="b" t="t" l="l"/>
            <a:pathLst>
              <a:path h="954465" w="1908929">
                <a:moveTo>
                  <a:pt x="0" y="0"/>
                </a:moveTo>
                <a:lnTo>
                  <a:pt x="1908929" y="0"/>
                </a:lnTo>
                <a:lnTo>
                  <a:pt x="1908929" y="954465"/>
                </a:lnTo>
                <a:lnTo>
                  <a:pt x="0" y="95446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AutoShape 26" id="26"/>
          <p:cNvSpPr/>
          <p:nvPr/>
        </p:nvSpPr>
        <p:spPr>
          <a:xfrm flipV="true">
            <a:off x="6828378" y="7227959"/>
            <a:ext cx="781250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7" id="27"/>
          <p:cNvSpPr/>
          <p:nvPr/>
        </p:nvSpPr>
        <p:spPr>
          <a:xfrm>
            <a:off x="14716969" y="7146724"/>
            <a:ext cx="1046848" cy="9165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8" id="28"/>
          <p:cNvSpPr/>
          <p:nvPr/>
        </p:nvSpPr>
        <p:spPr>
          <a:xfrm>
            <a:off x="9665739" y="7251771"/>
            <a:ext cx="422780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9" id="29"/>
          <p:cNvSpPr/>
          <p:nvPr/>
        </p:nvSpPr>
        <p:spPr>
          <a:xfrm flipH="false" flipV="false" rot="0">
            <a:off x="15297062" y="6281176"/>
            <a:ext cx="2499151" cy="1405773"/>
          </a:xfrm>
          <a:custGeom>
            <a:avLst/>
            <a:gdLst/>
            <a:ahLst/>
            <a:cxnLst/>
            <a:rect r="r" b="b" t="t" l="l"/>
            <a:pathLst>
              <a:path h="1405773" w="2499151">
                <a:moveTo>
                  <a:pt x="0" y="0"/>
                </a:moveTo>
                <a:lnTo>
                  <a:pt x="2499151" y="0"/>
                </a:lnTo>
                <a:lnTo>
                  <a:pt x="2499151" y="1405773"/>
                </a:lnTo>
                <a:lnTo>
                  <a:pt x="0" y="140577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AutoShape 30" id="30"/>
          <p:cNvSpPr/>
          <p:nvPr/>
        </p:nvSpPr>
        <p:spPr>
          <a:xfrm>
            <a:off x="1773221" y="7261100"/>
            <a:ext cx="422780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1" id="31"/>
          <p:cNvSpPr/>
          <p:nvPr/>
        </p:nvSpPr>
        <p:spPr>
          <a:xfrm>
            <a:off x="3709814" y="7261100"/>
            <a:ext cx="1035018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2" id="32"/>
          <p:cNvGrpSpPr/>
          <p:nvPr/>
        </p:nvGrpSpPr>
        <p:grpSpPr>
          <a:xfrm rot="0">
            <a:off x="2299857" y="6265024"/>
            <a:ext cx="2083546" cy="1948534"/>
            <a:chOff x="0" y="0"/>
            <a:chExt cx="629205" cy="588433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29205" cy="588433"/>
            </a:xfrm>
            <a:custGeom>
              <a:avLst/>
              <a:gdLst/>
              <a:ahLst/>
              <a:cxnLst/>
              <a:rect r="r" b="b" t="t" l="l"/>
              <a:pathLst>
                <a:path h="588433" w="629205">
                  <a:moveTo>
                    <a:pt x="104041" y="0"/>
                  </a:moveTo>
                  <a:lnTo>
                    <a:pt x="525164" y="0"/>
                  </a:lnTo>
                  <a:cubicBezTo>
                    <a:pt x="582624" y="0"/>
                    <a:pt x="629205" y="46581"/>
                    <a:pt x="629205" y="104041"/>
                  </a:cubicBezTo>
                  <a:lnTo>
                    <a:pt x="629205" y="484393"/>
                  </a:lnTo>
                  <a:cubicBezTo>
                    <a:pt x="629205" y="541853"/>
                    <a:pt x="582624" y="588433"/>
                    <a:pt x="525164" y="588433"/>
                  </a:cubicBezTo>
                  <a:lnTo>
                    <a:pt x="104041" y="588433"/>
                  </a:lnTo>
                  <a:cubicBezTo>
                    <a:pt x="46581" y="588433"/>
                    <a:pt x="0" y="541853"/>
                    <a:pt x="0" y="484393"/>
                  </a:cubicBezTo>
                  <a:lnTo>
                    <a:pt x="0" y="104041"/>
                  </a:lnTo>
                  <a:cubicBezTo>
                    <a:pt x="0" y="46581"/>
                    <a:pt x="46581" y="0"/>
                    <a:pt x="104041" y="0"/>
                  </a:cubicBezTo>
                  <a:close/>
                </a:path>
              </a:pathLst>
            </a:custGeom>
            <a:solidFill>
              <a:srgbClr val="165DA4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19050"/>
              <a:ext cx="629205" cy="607483"/>
            </a:xfrm>
            <a:prstGeom prst="rect">
              <a:avLst/>
            </a:prstGeom>
          </p:spPr>
          <p:txBody>
            <a:bodyPr anchor="ctr" rtlCol="false" tIns="48028" lIns="48028" bIns="48028" rIns="48028"/>
            <a:lstStyle/>
            <a:p>
              <a:pPr algn="ctr">
                <a:lnSpc>
                  <a:spcPts val="1117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2299857" y="5766456"/>
            <a:ext cx="867448" cy="867448"/>
          </a:xfrm>
          <a:custGeom>
            <a:avLst/>
            <a:gdLst/>
            <a:ahLst/>
            <a:cxnLst/>
            <a:rect r="r" b="b" t="t" l="l"/>
            <a:pathLst>
              <a:path h="867448" w="867448">
                <a:moveTo>
                  <a:pt x="0" y="0"/>
                </a:moveTo>
                <a:lnTo>
                  <a:pt x="867448" y="0"/>
                </a:lnTo>
                <a:lnTo>
                  <a:pt x="867448" y="867448"/>
                </a:lnTo>
                <a:lnTo>
                  <a:pt x="0" y="86744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grpSp>
        <p:nvGrpSpPr>
          <p:cNvPr name="Group 36" id="36"/>
          <p:cNvGrpSpPr/>
          <p:nvPr/>
        </p:nvGrpSpPr>
        <p:grpSpPr>
          <a:xfrm rot="0">
            <a:off x="13127791" y="6015631"/>
            <a:ext cx="2083546" cy="1948534"/>
            <a:chOff x="0" y="0"/>
            <a:chExt cx="629205" cy="58843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29205" cy="588433"/>
            </a:xfrm>
            <a:custGeom>
              <a:avLst/>
              <a:gdLst/>
              <a:ahLst/>
              <a:cxnLst/>
              <a:rect r="r" b="b" t="t" l="l"/>
              <a:pathLst>
                <a:path h="588433" w="629205">
                  <a:moveTo>
                    <a:pt x="104041" y="0"/>
                  </a:moveTo>
                  <a:lnTo>
                    <a:pt x="525164" y="0"/>
                  </a:lnTo>
                  <a:cubicBezTo>
                    <a:pt x="582624" y="0"/>
                    <a:pt x="629205" y="46581"/>
                    <a:pt x="629205" y="104041"/>
                  </a:cubicBezTo>
                  <a:lnTo>
                    <a:pt x="629205" y="484393"/>
                  </a:lnTo>
                  <a:cubicBezTo>
                    <a:pt x="629205" y="541853"/>
                    <a:pt x="582624" y="588433"/>
                    <a:pt x="525164" y="588433"/>
                  </a:cubicBezTo>
                  <a:lnTo>
                    <a:pt x="104041" y="588433"/>
                  </a:lnTo>
                  <a:cubicBezTo>
                    <a:pt x="46581" y="588433"/>
                    <a:pt x="0" y="541853"/>
                    <a:pt x="0" y="484393"/>
                  </a:cubicBezTo>
                  <a:lnTo>
                    <a:pt x="0" y="104041"/>
                  </a:lnTo>
                  <a:cubicBezTo>
                    <a:pt x="0" y="46581"/>
                    <a:pt x="46581" y="0"/>
                    <a:pt x="104041" y="0"/>
                  </a:cubicBezTo>
                  <a:close/>
                </a:path>
              </a:pathLst>
            </a:custGeom>
            <a:solidFill>
              <a:srgbClr val="165DA4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19050"/>
              <a:ext cx="629205" cy="607483"/>
            </a:xfrm>
            <a:prstGeom prst="rect">
              <a:avLst/>
            </a:prstGeom>
          </p:spPr>
          <p:txBody>
            <a:bodyPr anchor="ctr" rtlCol="false" tIns="48028" lIns="48028" bIns="48028" rIns="48028"/>
            <a:lstStyle/>
            <a:p>
              <a:pPr algn="ctr">
                <a:lnSpc>
                  <a:spcPts val="1117"/>
                </a:lnSpc>
              </a:pPr>
            </a:p>
          </p:txBody>
        </p:sp>
      </p:grpSp>
      <p:sp>
        <p:nvSpPr>
          <p:cNvPr name="AutoShape 39" id="39"/>
          <p:cNvSpPr/>
          <p:nvPr/>
        </p:nvSpPr>
        <p:spPr>
          <a:xfrm>
            <a:off x="11973577" y="7080462"/>
            <a:ext cx="1126178" cy="7762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0" id="40"/>
          <p:cNvSpPr/>
          <p:nvPr/>
        </p:nvSpPr>
        <p:spPr>
          <a:xfrm flipH="false" flipV="false" rot="0">
            <a:off x="13099754" y="5338842"/>
            <a:ext cx="956044" cy="956044"/>
          </a:xfrm>
          <a:custGeom>
            <a:avLst/>
            <a:gdLst/>
            <a:ahLst/>
            <a:cxnLst/>
            <a:rect r="r" b="b" t="t" l="l"/>
            <a:pathLst>
              <a:path h="956044" w="956044">
                <a:moveTo>
                  <a:pt x="0" y="0"/>
                </a:moveTo>
                <a:lnTo>
                  <a:pt x="956044" y="0"/>
                </a:lnTo>
                <a:lnTo>
                  <a:pt x="956044" y="956044"/>
                </a:lnTo>
                <a:lnTo>
                  <a:pt x="0" y="95604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41" id="41"/>
          <p:cNvSpPr txBox="true"/>
          <p:nvPr/>
        </p:nvSpPr>
        <p:spPr>
          <a:xfrm rot="0">
            <a:off x="707085" y="7735750"/>
            <a:ext cx="1240347" cy="629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0"/>
              </a:lnSpc>
            </a:pPr>
            <a:r>
              <a:rPr lang="en-US" sz="1842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source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7908423" y="5449074"/>
            <a:ext cx="3466180" cy="243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9"/>
              </a:lnSpc>
            </a:pPr>
            <a:r>
              <a:rPr lang="en-US" sz="1478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Azure data factory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5315788" y="6400906"/>
            <a:ext cx="923626" cy="452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8"/>
              </a:lnSpc>
            </a:pPr>
            <a:r>
              <a:rPr lang="en-US" sz="264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Stage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0171580" y="6170199"/>
            <a:ext cx="1520447" cy="672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3"/>
              </a:lnSpc>
            </a:pPr>
            <a:r>
              <a:rPr lang="en-US" sz="193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transformed data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8168659" y="6156593"/>
            <a:ext cx="1005835" cy="833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0"/>
              </a:lnSpc>
            </a:pPr>
            <a:r>
              <a:rPr lang="en-US" sz="161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clean </a:t>
            </a:r>
          </a:p>
          <a:p>
            <a:pPr algn="ctr">
              <a:lnSpc>
                <a:spcPts val="2260"/>
              </a:lnSpc>
            </a:pPr>
            <a:r>
              <a:rPr lang="en-US" sz="161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&amp;</a:t>
            </a:r>
          </a:p>
          <a:p>
            <a:pPr algn="ctr">
              <a:lnSpc>
                <a:spcPts val="2260"/>
              </a:lnSpc>
            </a:pPr>
            <a:r>
              <a:rPr lang="en-US" sz="161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transform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2552972" y="6753183"/>
            <a:ext cx="1536048" cy="915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8"/>
              </a:lnSpc>
            </a:pPr>
            <a:r>
              <a:rPr lang="en-US" sz="264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</a:t>
            </a:r>
          </a:p>
          <a:p>
            <a:pPr algn="ctr">
              <a:lnSpc>
                <a:spcPts val="3708"/>
              </a:lnSpc>
            </a:pPr>
            <a:r>
              <a:rPr lang="en-US" sz="264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Ingestion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3426159" y="6525018"/>
            <a:ext cx="1486809" cy="915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8"/>
              </a:lnSpc>
            </a:pPr>
            <a:r>
              <a:rPr lang="en-US" sz="264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SQL Pool</a:t>
            </a:r>
          </a:p>
          <a:p>
            <a:pPr algn="ctr">
              <a:lnSpc>
                <a:spcPts val="3708"/>
              </a:lnSpc>
            </a:pPr>
            <a:r>
              <a:rPr lang="en-US" sz="264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DWH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775955"/>
            <a:ext cx="16230600" cy="1028700"/>
            <a:chOff x="0" y="0"/>
            <a:chExt cx="2287793" cy="1450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87793" cy="145001"/>
            </a:xfrm>
            <a:custGeom>
              <a:avLst/>
              <a:gdLst/>
              <a:ahLst/>
              <a:cxnLst/>
              <a:rect r="r" b="b" t="t" l="l"/>
              <a:pathLst>
                <a:path h="145001" w="2287793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87793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8140" y="1041510"/>
            <a:ext cx="490819" cy="444414"/>
          </a:xfrm>
          <a:custGeom>
            <a:avLst/>
            <a:gdLst/>
            <a:ahLst/>
            <a:cxnLst/>
            <a:rect r="r" b="b" t="t" l="l"/>
            <a:pathLst>
              <a:path h="444414" w="490819">
                <a:moveTo>
                  <a:pt x="0" y="0"/>
                </a:moveTo>
                <a:lnTo>
                  <a:pt x="490819" y="0"/>
                </a:lnTo>
                <a:lnTo>
                  <a:pt x="490819" y="444415"/>
                </a:lnTo>
                <a:lnTo>
                  <a:pt x="0" y="444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71923" y="882145"/>
            <a:ext cx="830087" cy="763144"/>
          </a:xfrm>
          <a:custGeom>
            <a:avLst/>
            <a:gdLst/>
            <a:ahLst/>
            <a:cxnLst/>
            <a:rect r="r" b="b" t="t" l="l"/>
            <a:pathLst>
              <a:path h="763144" w="830087">
                <a:moveTo>
                  <a:pt x="0" y="0"/>
                </a:moveTo>
                <a:lnTo>
                  <a:pt x="830087" y="0"/>
                </a:lnTo>
                <a:lnTo>
                  <a:pt x="830087" y="763145"/>
                </a:lnTo>
                <a:lnTo>
                  <a:pt x="0" y="7631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230247" y="1055755"/>
            <a:ext cx="386871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Microsoft Data Engineer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78959" y="4578961"/>
            <a:ext cx="10078577" cy="564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7"/>
              </a:lnSpc>
              <a:spcBef>
                <a:spcPct val="0"/>
              </a:spcBef>
            </a:pPr>
            <a:r>
              <a:rPr lang="en-US" b="true" sz="313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</a:t>
            </a:r>
            <a:r>
              <a:rPr lang="en-US" b="true" sz="313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. Data Ingestion From On-Premises SQL Server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78959" y="7639038"/>
            <a:ext cx="7383451" cy="568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5"/>
              </a:lnSpc>
              <a:spcBef>
                <a:spcPct val="0"/>
              </a:spcBef>
            </a:pPr>
            <a:r>
              <a:rPr lang="en-US" b="true" sz="311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5</a:t>
            </a:r>
            <a:r>
              <a:rPr lang="en-US" b="true" sz="311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. Data Loading to Azure Synapse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33550" y="5534025"/>
            <a:ext cx="11498909" cy="568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6"/>
              </a:lnSpc>
              <a:spcBef>
                <a:spcPct val="0"/>
              </a:spcBef>
            </a:pPr>
            <a:r>
              <a:rPr lang="en-US" b="true" sz="311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</a:t>
            </a:r>
            <a:r>
              <a:rPr lang="en-US" b="true" sz="311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. Data  Cleansing and Transformation in Databricks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78959" y="8689808"/>
            <a:ext cx="6400607" cy="568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5"/>
              </a:lnSpc>
              <a:spcBef>
                <a:spcPct val="0"/>
              </a:spcBef>
            </a:pPr>
            <a:r>
              <a:rPr lang="en-US" b="true" sz="311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6. Data Reporting in Power Bi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37251" y="2342436"/>
            <a:ext cx="4042011" cy="653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sz="4392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Key Steps: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78959" y="3625646"/>
            <a:ext cx="5039288" cy="564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7"/>
              </a:lnSpc>
              <a:spcBef>
                <a:spcPct val="0"/>
              </a:spcBef>
            </a:pPr>
            <a:r>
              <a:rPr lang="en-US" b="true" sz="313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1. Designing Database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33550" y="6584783"/>
            <a:ext cx="6890461" cy="568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6"/>
              </a:lnSpc>
              <a:spcBef>
                <a:spcPct val="0"/>
              </a:spcBef>
            </a:pPr>
            <a:r>
              <a:rPr lang="en-US" b="true" sz="311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4</a:t>
            </a:r>
            <a:r>
              <a:rPr lang="en-US" b="true" sz="311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. Designing Data Warehouse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44585" y="189843"/>
            <a:ext cx="10676807" cy="9907314"/>
          </a:xfrm>
          <a:custGeom>
            <a:avLst/>
            <a:gdLst/>
            <a:ahLst/>
            <a:cxnLst/>
            <a:rect r="r" b="b" t="t" l="l"/>
            <a:pathLst>
              <a:path h="9907314" w="10676807">
                <a:moveTo>
                  <a:pt x="0" y="0"/>
                </a:moveTo>
                <a:lnTo>
                  <a:pt x="10676807" y="0"/>
                </a:lnTo>
                <a:lnTo>
                  <a:pt x="10676807" y="9907314"/>
                </a:lnTo>
                <a:lnTo>
                  <a:pt x="0" y="99073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" t="0" r="-84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70187" y="8250265"/>
            <a:ext cx="1873813" cy="1531842"/>
          </a:xfrm>
          <a:custGeom>
            <a:avLst/>
            <a:gdLst/>
            <a:ahLst/>
            <a:cxnLst/>
            <a:rect r="r" b="b" t="t" l="l"/>
            <a:pathLst>
              <a:path h="1531842" w="1873813">
                <a:moveTo>
                  <a:pt x="0" y="0"/>
                </a:moveTo>
                <a:lnTo>
                  <a:pt x="1873813" y="0"/>
                </a:lnTo>
                <a:lnTo>
                  <a:pt x="1873813" y="1531842"/>
                </a:lnTo>
                <a:lnTo>
                  <a:pt x="0" y="1531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0090" y="2364326"/>
            <a:ext cx="5039288" cy="564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7"/>
              </a:lnSpc>
              <a:spcBef>
                <a:spcPct val="0"/>
              </a:spcBef>
            </a:pPr>
            <a:r>
              <a:rPr lang="en-US" b="true" sz="313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1. Designing Database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361502"/>
            <a:ext cx="5249604" cy="1636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2"/>
              </a:lnSpc>
              <a:spcBef>
                <a:spcPct val="0"/>
              </a:spcBef>
            </a:pPr>
            <a:r>
              <a:rPr lang="en-US" sz="232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Initially, we designed the database schema for a coffee shop business, capturing data on stores, sales, customers, and products.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2977" y="2247791"/>
            <a:ext cx="12371880" cy="667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27"/>
              </a:lnSpc>
              <a:spcBef>
                <a:spcPct val="0"/>
              </a:spcBef>
            </a:pPr>
            <a:r>
              <a:rPr lang="en-US" b="true" sz="373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</a:t>
            </a:r>
            <a:r>
              <a:rPr lang="en-US" b="true" sz="373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. Data Ingestion From On-Premises SQL Server: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45820" y="4651426"/>
            <a:ext cx="13996361" cy="2388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6"/>
              </a:lnSpc>
              <a:spcBef>
                <a:spcPct val="0"/>
              </a:spcBef>
            </a:pPr>
            <a:r>
              <a:rPr lang="en-US" sz="271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 Ingestion to Azure Data Lake Gen2:</a:t>
            </a:r>
          </a:p>
          <a:p>
            <a:pPr algn="ctr">
              <a:lnSpc>
                <a:spcPts val="3796"/>
              </a:lnSpc>
              <a:spcBef>
                <a:spcPct val="0"/>
              </a:spcBef>
            </a:pPr>
            <a:r>
              <a:rPr lang="en-US" sz="271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 was extracted from the on-premise database and loaded into Azure Data Lake Storage Gen2 using Python’s libraries such pandas, pyodbc and azure.storage.blob . This provided a robust, scalable storage solution for raw data.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993164" y="1615786"/>
            <a:ext cx="2298032" cy="2298032"/>
          </a:xfrm>
          <a:custGeom>
            <a:avLst/>
            <a:gdLst/>
            <a:ahLst/>
            <a:cxnLst/>
            <a:rect r="r" b="b" t="t" l="l"/>
            <a:pathLst>
              <a:path h="2298032" w="2298032">
                <a:moveTo>
                  <a:pt x="0" y="0"/>
                </a:moveTo>
                <a:lnTo>
                  <a:pt x="2298033" y="0"/>
                </a:lnTo>
                <a:lnTo>
                  <a:pt x="2298033" y="2298032"/>
                </a:lnTo>
                <a:lnTo>
                  <a:pt x="0" y="22980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90717" y="1485844"/>
            <a:ext cx="1695402" cy="1913560"/>
          </a:xfrm>
          <a:custGeom>
            <a:avLst/>
            <a:gdLst/>
            <a:ahLst/>
            <a:cxnLst/>
            <a:rect r="r" b="b" t="t" l="l"/>
            <a:pathLst>
              <a:path h="1913560" w="1695402">
                <a:moveTo>
                  <a:pt x="0" y="0"/>
                </a:moveTo>
                <a:lnTo>
                  <a:pt x="1695402" y="0"/>
                </a:lnTo>
                <a:lnTo>
                  <a:pt x="1695402" y="1913560"/>
                </a:lnTo>
                <a:lnTo>
                  <a:pt x="0" y="19135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6107" y="2321261"/>
            <a:ext cx="13115141" cy="667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6"/>
              </a:lnSpc>
              <a:spcBef>
                <a:spcPct val="0"/>
              </a:spcBef>
            </a:pPr>
            <a:r>
              <a:rPr lang="en-US" b="true" sz="371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</a:t>
            </a:r>
            <a:r>
              <a:rPr lang="en-US" b="true" sz="371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. Data  Cleansing and Transformation in Databricks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05566" y="4014719"/>
            <a:ext cx="14422146" cy="817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7"/>
              </a:lnSpc>
              <a:spcBef>
                <a:spcPct val="0"/>
              </a:spcBef>
            </a:pPr>
            <a:r>
              <a:rPr lang="en-US" sz="233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Azure Databricks was utilized for data cleaning and transformation. The data was processed in two transformation layers 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48479" y="5611934"/>
            <a:ext cx="15067598" cy="122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7"/>
              </a:lnSpc>
              <a:spcBef>
                <a:spcPct val="0"/>
              </a:spcBef>
            </a:pPr>
            <a:r>
              <a:rPr lang="en-US" sz="233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Raw Layer (bronze): Stores unprocessed, raw data from the source systems.</a:t>
            </a:r>
          </a:p>
          <a:p>
            <a:pPr algn="l">
              <a:lnSpc>
                <a:spcPts val="3267"/>
              </a:lnSpc>
              <a:spcBef>
                <a:spcPct val="0"/>
              </a:spcBef>
            </a:pPr>
          </a:p>
          <a:p>
            <a:pPr algn="l">
              <a:lnSpc>
                <a:spcPts val="3267"/>
              </a:lnSpc>
              <a:spcBef>
                <a:spcPct val="0"/>
              </a:spcBef>
            </a:pPr>
            <a:r>
              <a:rPr lang="en-US" sz="233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Transformed Layers (silver and gold): Cleaned and normalized data ready for analytics and reporting.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85340" y="5164747"/>
            <a:ext cx="663139" cy="875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40"/>
              </a:lnSpc>
              <a:spcBef>
                <a:spcPct val="0"/>
              </a:spcBef>
            </a:pPr>
            <a:r>
              <a:rPr lang="en-US" b="true" sz="488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85340" y="5963198"/>
            <a:ext cx="663139" cy="875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40"/>
              </a:lnSpc>
              <a:spcBef>
                <a:spcPct val="0"/>
              </a:spcBef>
            </a:pPr>
            <a:r>
              <a:rPr lang="en-US" b="true" sz="488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04117" y="7362399"/>
            <a:ext cx="6837522" cy="407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7"/>
              </a:lnSpc>
              <a:spcBef>
                <a:spcPct val="0"/>
              </a:spcBef>
            </a:pPr>
            <a:r>
              <a:rPr lang="en-US" sz="233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All </a:t>
            </a:r>
            <a:r>
              <a:rPr lang="en-US" sz="233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layers were stored in Azure Data Lake Gen2.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40978" y="6894513"/>
            <a:ext cx="663139" cy="875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40"/>
              </a:lnSpc>
              <a:spcBef>
                <a:spcPct val="0"/>
              </a:spcBef>
            </a:pPr>
            <a:r>
              <a:rPr lang="en-US" b="true" sz="488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955445" y="3469098"/>
            <a:ext cx="2565947" cy="45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6"/>
              </a:lnSpc>
              <a:spcBef>
                <a:spcPct val="0"/>
              </a:spcBef>
            </a:pPr>
            <a:r>
              <a:rPr lang="en-US" b="true" sz="251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Databricks</a:t>
            </a: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67880" y="1028700"/>
            <a:ext cx="9283755" cy="8100076"/>
          </a:xfrm>
          <a:custGeom>
            <a:avLst/>
            <a:gdLst/>
            <a:ahLst/>
            <a:cxnLst/>
            <a:rect r="r" b="b" t="t" l="l"/>
            <a:pathLst>
              <a:path h="8100076" w="9283755">
                <a:moveTo>
                  <a:pt x="0" y="0"/>
                </a:moveTo>
                <a:lnTo>
                  <a:pt x="9283755" y="0"/>
                </a:lnTo>
                <a:lnTo>
                  <a:pt x="9283755" y="8100076"/>
                </a:lnTo>
                <a:lnTo>
                  <a:pt x="0" y="81000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6165" y="1533920"/>
            <a:ext cx="7851465" cy="667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6"/>
              </a:lnSpc>
              <a:spcBef>
                <a:spcPct val="0"/>
              </a:spcBef>
            </a:pPr>
            <a:r>
              <a:rPr lang="en-US" b="true" sz="371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4</a:t>
            </a:r>
            <a:r>
              <a:rPr lang="en-US" b="true" sz="371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. Designing Data Warehouse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631736" y="1638695"/>
            <a:ext cx="956044" cy="956044"/>
          </a:xfrm>
          <a:custGeom>
            <a:avLst/>
            <a:gdLst/>
            <a:ahLst/>
            <a:cxnLst/>
            <a:rect r="r" b="b" t="t" l="l"/>
            <a:pathLst>
              <a:path h="956044" w="956044">
                <a:moveTo>
                  <a:pt x="0" y="0"/>
                </a:moveTo>
                <a:lnTo>
                  <a:pt x="956044" y="0"/>
                </a:lnTo>
                <a:lnTo>
                  <a:pt x="956044" y="956045"/>
                </a:lnTo>
                <a:lnTo>
                  <a:pt x="0" y="9560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342298"/>
            <a:ext cx="3310231" cy="6170270"/>
          </a:xfrm>
          <a:custGeom>
            <a:avLst/>
            <a:gdLst/>
            <a:ahLst/>
            <a:cxnLst/>
            <a:rect r="r" b="b" t="t" l="l"/>
            <a:pathLst>
              <a:path h="6170270" w="3310231">
                <a:moveTo>
                  <a:pt x="0" y="0"/>
                </a:moveTo>
                <a:lnTo>
                  <a:pt x="3310231" y="0"/>
                </a:lnTo>
                <a:lnTo>
                  <a:pt x="3310231" y="6170270"/>
                </a:lnTo>
                <a:lnTo>
                  <a:pt x="0" y="61702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652480" y="6141808"/>
            <a:ext cx="12823185" cy="3446231"/>
          </a:xfrm>
          <a:custGeom>
            <a:avLst/>
            <a:gdLst/>
            <a:ahLst/>
            <a:cxnLst/>
            <a:rect r="r" b="b" t="t" l="l"/>
            <a:pathLst>
              <a:path h="3446231" w="12823185">
                <a:moveTo>
                  <a:pt x="0" y="0"/>
                </a:moveTo>
                <a:lnTo>
                  <a:pt x="12823185" y="0"/>
                </a:lnTo>
                <a:lnTo>
                  <a:pt x="12823185" y="3446231"/>
                </a:lnTo>
                <a:lnTo>
                  <a:pt x="0" y="34462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46659" y="923925"/>
            <a:ext cx="8497341" cy="667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5"/>
              </a:lnSpc>
              <a:spcBef>
                <a:spcPct val="0"/>
              </a:spcBef>
            </a:pPr>
            <a:r>
              <a:rPr lang="en-US" b="true" sz="371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5</a:t>
            </a:r>
            <a:r>
              <a:rPr lang="en-US" b="true" sz="371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. Data Loading to Azure Synapse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41098" y="2285148"/>
            <a:ext cx="6919770" cy="745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7"/>
              </a:lnSpc>
              <a:spcBef>
                <a:spcPct val="0"/>
              </a:spcBef>
            </a:pPr>
            <a:r>
              <a:rPr lang="en-US" b="true" sz="213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SQL Pool (Data Warehouse) Design on Azure Synapse: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71579" y="3344880"/>
            <a:ext cx="6919770" cy="223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7"/>
              </a:lnSpc>
              <a:spcBef>
                <a:spcPct val="0"/>
              </a:spcBef>
            </a:pPr>
            <a:r>
              <a:rPr lang="en-US" sz="213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After transformation, the cleaned data was loaded into a Data Warehouse designed using Azure Synapse Analytics (serverless) from gold layer . </a:t>
            </a:r>
          </a:p>
          <a:p>
            <a:pPr algn="l">
              <a:lnSpc>
                <a:spcPts val="2987"/>
              </a:lnSpc>
              <a:spcBef>
                <a:spcPct val="0"/>
              </a:spcBef>
            </a:pPr>
          </a:p>
          <a:p>
            <a:pPr algn="l">
              <a:lnSpc>
                <a:spcPts val="2987"/>
              </a:lnSpc>
              <a:spcBef>
                <a:spcPct val="0"/>
              </a:spcBef>
            </a:pPr>
            <a:r>
              <a:rPr lang="en-US" sz="213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data warehouse allowed for efficient querying and analytics using SQL on-demand.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08440" y="2897692"/>
            <a:ext cx="663139" cy="875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40"/>
              </a:lnSpc>
              <a:spcBef>
                <a:spcPct val="0"/>
              </a:spcBef>
            </a:pPr>
            <a:r>
              <a:rPr lang="en-US" b="true" sz="488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08440" y="4356002"/>
            <a:ext cx="663139" cy="875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40"/>
              </a:lnSpc>
              <a:spcBef>
                <a:spcPct val="0"/>
              </a:spcBef>
            </a:pPr>
            <a:r>
              <a:rPr lang="en-US" b="true" sz="488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213829" y="434157"/>
            <a:ext cx="1751864" cy="1751864"/>
          </a:xfrm>
          <a:custGeom>
            <a:avLst/>
            <a:gdLst/>
            <a:ahLst/>
            <a:cxnLst/>
            <a:rect r="r" b="b" t="t" l="l"/>
            <a:pathLst>
              <a:path h="1751864" w="1751864">
                <a:moveTo>
                  <a:pt x="0" y="0"/>
                </a:moveTo>
                <a:lnTo>
                  <a:pt x="1751865" y="0"/>
                </a:lnTo>
                <a:lnTo>
                  <a:pt x="1751865" y="1751864"/>
                </a:lnTo>
                <a:lnTo>
                  <a:pt x="0" y="17518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DAGRHm3eD-M</dc:identifier>
  <dcterms:modified xsi:type="dcterms:W3CDTF">2011-08-01T06:04:30Z</dcterms:modified>
  <cp:revision>1</cp:revision>
  <dc:title>Blue Futuristic Artificial Intelligence Presentation</dc:title>
</cp:coreProperties>
</file>