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6E14B-47D0-B535-F83A-6E942122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78110-0006-1A34-10B6-8788EBB18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90898-D3EE-AE6F-6A10-D41A11BD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999FC-3140-3F97-F1E0-1EF5F7DB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353C6-B327-19EA-11F9-E9FA1436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7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FDA3-ECD8-4CEE-EE81-D16443A2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75E793-9501-CBAF-2430-95FF7CD5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9B489-4E7D-898E-2389-234213C9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F772D-3B70-3407-81E7-6EB4D738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D7CB3-7107-2A12-941F-9817AF4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C1219-8010-1A9B-7865-E6D69FA87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F1C57-FBAE-89B1-0B16-76E3117A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E2F5C-27D5-1C31-2B2B-24A7FD0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155FD-45D8-3FD5-875B-99B2C871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7B786-E1D3-B60D-7C5C-EA16E64C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8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5B569-C958-9A18-8590-590140CB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1B97F-F5E0-FDB3-FF37-8368336C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85A56-BD5F-3442-3550-A807F905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4B547-04B4-4DAF-7770-C5C36146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EA030-AF1F-E169-2376-D0104B95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E62BF-AAB6-A7D7-0F95-D229883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EBBF2-6DFB-C1DA-C30B-DC5C33B2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46D1D-38EA-0342-243B-4C0DEB1C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1B4B1-2CF8-2E38-9658-23C4560C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69B9E-2DF0-6389-DCBB-A83CE566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1D0-6DAC-5383-675C-606CFB85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05C8E-8251-6D1C-F8C0-3F11CC6D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6F49F-68C3-E572-0758-B3A3FEE3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9B9D-9421-E508-DC21-B122DB11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486A0-A480-C16E-FC26-40539C4C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B7484-A163-B99A-524A-829D705C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0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2B25-D640-DA3B-D74F-BA86751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02A15-4913-5E69-3B67-0134F29E2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B8AC4-54DF-5DB9-AFF4-1BEECBD3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768606-7B0F-6202-EAE6-6B1F6D3F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63F83-C466-C22A-8D4B-6BB2CDA5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1537C-0D42-B959-5D85-01D9F653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D2A501-AC4E-440D-D198-BACD2C98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D2C21-E3FC-57E1-669C-BE552D4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391E-FBDB-12C1-F4DA-239EC5DD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244379-46DC-0BE8-82A1-79E3D5F6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BE96C0-C14B-FED3-F235-E2ADFE9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9C0BF-9447-DBFD-D8D8-2E5ECC61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62C20-48ED-24B6-3610-33C543E4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6EEB5-78CE-A8C1-E8A3-5C999AD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E9AC3-E9FB-E024-58D3-C5AD8D7A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7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786C-068F-5610-CD9E-D5391E8F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E725-FD0F-356E-A080-261DF98C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CEB56-B4FD-3370-F584-A39A75B6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EEEFD-67DF-B9C6-F4E3-CB810A3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CCC8F-600D-8FAC-DB4E-8E4CAEA8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02017-96D8-2176-3045-D4F75271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0D661-E478-9D27-5EDA-4BB5C2AD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245C8-1342-DE43-5202-0B606256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6C2BF-00E7-5A9B-14B2-80391C1B0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47D28-1E92-9FF8-AD28-F866C4D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FFC68-9C01-3CA9-6F50-35FE2D5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103B9-C292-97D3-0480-C2D32FE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3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48B9E5-9ACD-15DA-B53C-D7803A2B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3E7A6-D8EA-5B83-C078-D7894E69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1C6F-185F-09CD-28F2-99954EEF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79CD-E3D6-4E45-89DC-566EA22538F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621B8-5591-754B-3B0E-45EF082E5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A8CA9-6B4E-3894-D7B0-D811DD75E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A920-9E86-4F33-8187-588BE6E6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4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1B6808-F111-8C32-59A7-EF6A7002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" y="158392"/>
            <a:ext cx="3847869" cy="3007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16B83D-9AC1-2676-E7D7-97AA998E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42" y="158392"/>
            <a:ext cx="3871915" cy="30075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55F286-158D-935F-2C86-CF82BEC9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710" y="158392"/>
            <a:ext cx="3840108" cy="30075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32A49-A06E-E733-F890-050ADC7A5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3698"/>
            <a:ext cx="3349115" cy="25789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62CF10-7238-1F92-AA03-C148C703C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793" y="3143698"/>
            <a:ext cx="3278268" cy="25789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CB3D7A-0488-2236-3BC8-56DB278AD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751" y="3143698"/>
            <a:ext cx="3250209" cy="25789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7B1367-B598-E6F9-4E69-424B5751B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9380" y="3143698"/>
            <a:ext cx="3119438" cy="24479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1FE925C-B1BC-7ED7-15C5-2D53874E172C}"/>
              </a:ext>
            </a:extLst>
          </p:cNvPr>
          <p:cNvSpPr txBox="1"/>
          <p:nvPr/>
        </p:nvSpPr>
        <p:spPr>
          <a:xfrm>
            <a:off x="7439192" y="6174658"/>
            <a:ext cx="4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不同辐照剂量下，空洞体积分数的分布。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A5DDA00-7D2A-13D6-378A-85C7810B3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56337"/>
              </p:ext>
            </p:extLst>
          </p:nvPr>
        </p:nvGraphicFramePr>
        <p:xfrm>
          <a:off x="81660" y="5701013"/>
          <a:ext cx="3966812" cy="61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68809" imgH="428200" progId="Equation.DSMT4">
                  <p:embed/>
                </p:oleObj>
              </mc:Choice>
              <mc:Fallback>
                <p:oleObj name="Equation" r:id="rId9" imgW="2768809" imgH="428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E8567CA-3AEA-4DE9-B8A6-74F4376298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660" y="5701013"/>
                        <a:ext cx="3966812" cy="614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16E4DC9-D4E8-F61E-99EC-180AA12A7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3217"/>
              </p:ext>
            </p:extLst>
          </p:nvPr>
        </p:nvGraphicFramePr>
        <p:xfrm>
          <a:off x="148068" y="6231215"/>
          <a:ext cx="3833997" cy="61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54692" imgH="456603" progId="Equation.DSMT4">
                  <p:embed/>
                </p:oleObj>
              </mc:Choice>
              <mc:Fallback>
                <p:oleObj name="Equation" r:id="rId11" imgW="2854692" imgH="456603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DDE2210-F1A1-4657-9812-27E559C75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068" y="6231215"/>
                        <a:ext cx="3833997" cy="614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7C9216B-9EC7-1346-E3C3-8C301343C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85238"/>
              </p:ext>
            </p:extLst>
          </p:nvPr>
        </p:nvGraphicFramePr>
        <p:xfrm>
          <a:off x="4475543" y="6076481"/>
          <a:ext cx="2602985" cy="47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98342" imgH="237649" progId="Equation.DSMT4">
                  <p:embed/>
                </p:oleObj>
              </mc:Choice>
              <mc:Fallback>
                <p:oleObj name="Equation" r:id="rId13" imgW="1298342" imgH="237649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A18157B-E393-4140-B578-500A706817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5543" y="6076481"/>
                        <a:ext cx="2602985" cy="47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36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92FFC7-49E3-FC1A-186C-8BD7741E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30904"/>
            <a:ext cx="5886450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0D4C71-D00F-2B55-B795-79CDF7D7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12" y="230904"/>
            <a:ext cx="5791200" cy="3552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3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E45665B-0756-07B2-6B80-6EC68849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88491"/>
            <a:ext cx="2727173" cy="2137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45AF63-D84B-DBAD-126F-D852DD25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56" y="73637"/>
            <a:ext cx="2727173" cy="21525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4994AE-93D6-9952-E2D1-B60351566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53" y="64926"/>
            <a:ext cx="2787954" cy="21613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6B44213-B00E-A105-0032-7553EECE1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631" y="16818"/>
            <a:ext cx="2895561" cy="22810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34B20E-F9D5-CF5E-7E0A-7BE843372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86" y="2879009"/>
            <a:ext cx="2765257" cy="21377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43480DE-1C34-58A2-736F-752224FEED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279" y="2879009"/>
            <a:ext cx="2727174" cy="21271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D623E0B-0C54-EE06-8902-40F21F9E1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689" y="2879009"/>
            <a:ext cx="2727175" cy="21109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9AD494B-AF7D-5F14-0E1F-0D1DA1F2C0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0769" y="2833252"/>
            <a:ext cx="2820888" cy="2183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88019A-41F8-6BE3-2517-AB722B83C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194" y="5373175"/>
            <a:ext cx="360045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D92C674-89F0-677F-8801-9E2310609C68}"/>
              </a:ext>
            </a:extLst>
          </p:cNvPr>
          <p:cNvSpPr txBox="1"/>
          <p:nvPr/>
        </p:nvSpPr>
        <p:spPr>
          <a:xfrm>
            <a:off x="3726426" y="2408617"/>
            <a:ext cx="46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不同剂量下，等效</a:t>
            </a:r>
            <a:r>
              <a:rPr lang="en-US" altLang="zh-CN" dirty="0"/>
              <a:t>n</a:t>
            </a:r>
            <a:r>
              <a:rPr lang="zh-CN" altLang="en-US" dirty="0"/>
              <a:t>值的分布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E82A02-A5F5-E633-AB44-6176391E8D29}"/>
              </a:ext>
            </a:extLst>
          </p:cNvPr>
          <p:cNvSpPr txBox="1"/>
          <p:nvPr/>
        </p:nvSpPr>
        <p:spPr>
          <a:xfrm>
            <a:off x="5535561" y="5279923"/>
            <a:ext cx="576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分层：</a:t>
            </a:r>
            <a:r>
              <a:rPr lang="en-US" altLang="zh-CN" dirty="0"/>
              <a:t>Au(100nm)_Cr(5nm)_Si(Sub)</a:t>
            </a:r>
          </a:p>
          <a:p>
            <a:endParaRPr lang="en-US" altLang="zh-CN" dirty="0"/>
          </a:p>
          <a:p>
            <a:r>
              <a:rPr lang="zh-CN" altLang="en-US" dirty="0"/>
              <a:t>前</a:t>
            </a:r>
            <a:r>
              <a:rPr lang="en-US" altLang="zh-CN" dirty="0"/>
              <a:t>200nm</a:t>
            </a:r>
            <a:r>
              <a:rPr lang="zh-CN" altLang="en-US" dirty="0"/>
              <a:t>，每</a:t>
            </a:r>
            <a:r>
              <a:rPr lang="en-US" altLang="zh-CN" dirty="0"/>
              <a:t>2nm</a:t>
            </a:r>
            <a:r>
              <a:rPr lang="zh-CN" altLang="en-US" dirty="0"/>
              <a:t>分一层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4A0B06-A03E-AF02-4138-7EEB76480CE8}"/>
              </a:ext>
            </a:extLst>
          </p:cNvPr>
          <p:cNvSpPr txBox="1"/>
          <p:nvPr/>
        </p:nvSpPr>
        <p:spPr>
          <a:xfrm>
            <a:off x="179591" y="6424539"/>
            <a:ext cx="116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Code  ref</a:t>
            </a:r>
            <a:r>
              <a:rPr lang="zh-CN" altLang="en-US" i="1" dirty="0"/>
              <a:t>：</a:t>
            </a:r>
            <a:r>
              <a:rPr lang="en-US" altLang="zh-CN" sz="1800" i="1" u="none" strike="noStrike" baseline="0" dirty="0">
                <a:latin typeface="TimesNewRomanPS-BoldMT"/>
              </a:rPr>
              <a:t>Inverse Design of Spectrally Selective Thickness Sensitive Pigmented Coatings for Solar Thermal Applications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0737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782F2F-815D-41E2-C685-50107CF2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" y="120599"/>
            <a:ext cx="2750992" cy="21350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23D0BC-2C82-C302-F51B-E67E555D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809" y="120599"/>
            <a:ext cx="2750992" cy="21767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448CEB-3F16-B5C7-EFB9-D7959F04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649" y="122081"/>
            <a:ext cx="2678939" cy="21753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21B203-55F2-41D0-BA8B-6516E0D3F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436" y="101392"/>
            <a:ext cx="2678939" cy="21542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E9A8202-8702-C698-F6BC-C2CF4C908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9" y="2850984"/>
            <a:ext cx="2825534" cy="23306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2F54C12-23FE-7FB5-9EC6-F12643EB1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809" y="2850984"/>
            <a:ext cx="2851629" cy="22617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9A02B2-E00A-4B09-E06B-A540EF73D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745" y="2850984"/>
            <a:ext cx="2851630" cy="227323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F67CF75-60F2-FDCD-8564-86D13B4C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723" y="2770235"/>
            <a:ext cx="2959820" cy="235398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57AC113-61FF-AAB4-85C1-F159127CD42A}"/>
              </a:ext>
            </a:extLst>
          </p:cNvPr>
          <p:cNvSpPr txBox="1"/>
          <p:nvPr/>
        </p:nvSpPr>
        <p:spPr>
          <a:xfrm>
            <a:off x="3972232" y="2297396"/>
            <a:ext cx="463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不同剂量下，</a:t>
            </a:r>
            <a:r>
              <a:rPr lang="en-US" altLang="zh-CN" dirty="0"/>
              <a:t>X</a:t>
            </a:r>
            <a:r>
              <a:rPr lang="zh-CN" altLang="en-US" dirty="0"/>
              <a:t>射线的反射率；</a:t>
            </a:r>
          </a:p>
        </p:txBody>
      </p:sp>
    </p:spTree>
    <p:extLst>
      <p:ext uri="{BB962C8B-B14F-4D97-AF65-F5344CB8AC3E}">
        <p14:creationId xmlns:p14="http://schemas.microsoft.com/office/powerpoint/2010/main" val="4181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51A2AF-DA92-F186-0CCE-FAA7BAD7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9" y="169146"/>
            <a:ext cx="3239194" cy="2564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D9377D-7CA6-2787-A539-2D6EC8B6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82" y="149081"/>
            <a:ext cx="3178987" cy="25732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274F24-17B7-6646-8E5A-D7E9431D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8" y="194216"/>
            <a:ext cx="3144418" cy="24829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72347E-FF80-E50B-6084-232560257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59" y="3199401"/>
            <a:ext cx="3064776" cy="25539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432ACA-A40C-ADF5-F818-ADDE294DD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553" y="3180154"/>
            <a:ext cx="3166665" cy="25732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634A0B-A9B2-79E6-5260-226B67C89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636" y="3199401"/>
            <a:ext cx="3166665" cy="252934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594A61-F1D0-53B7-9D65-DABB2B3D4551}"/>
              </a:ext>
            </a:extLst>
          </p:cNvPr>
          <p:cNvSpPr txBox="1"/>
          <p:nvPr/>
        </p:nvSpPr>
        <p:spPr>
          <a:xfrm>
            <a:off x="2959510" y="6318364"/>
            <a:ext cx="47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统计分析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B04485-4E2D-6461-1740-24B817367CC9}"/>
              </a:ext>
            </a:extLst>
          </p:cNvPr>
          <p:cNvSpPr txBox="1"/>
          <p:nvPr/>
        </p:nvSpPr>
        <p:spPr>
          <a:xfrm>
            <a:off x="143030" y="2733298"/>
            <a:ext cx="370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全角度（</a:t>
            </a:r>
            <a:r>
              <a:rPr lang="en-US" altLang="zh-CN" dirty="0"/>
              <a:t>0-4deg</a:t>
            </a:r>
            <a:r>
              <a:rPr lang="zh-CN" altLang="en-US" dirty="0"/>
              <a:t>）均差和均方根差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399342-C7C2-6FBA-2AD0-73F000AA51D7}"/>
              </a:ext>
            </a:extLst>
          </p:cNvPr>
          <p:cNvSpPr txBox="1"/>
          <p:nvPr/>
        </p:nvSpPr>
        <p:spPr>
          <a:xfrm>
            <a:off x="4385187" y="2731040"/>
            <a:ext cx="22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绝对差值分布</a:t>
            </a:r>
            <a:r>
              <a:rPr lang="en-US" altLang="zh-CN" dirty="0"/>
              <a:t>-</a:t>
            </a:r>
            <a:r>
              <a:rPr lang="zh-CN" altLang="en-US" dirty="0"/>
              <a:t>线性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D718E9-C78D-A3CC-12AF-1E64FD5B95AF}"/>
              </a:ext>
            </a:extLst>
          </p:cNvPr>
          <p:cNvSpPr txBox="1"/>
          <p:nvPr/>
        </p:nvSpPr>
        <p:spPr>
          <a:xfrm>
            <a:off x="7490337" y="2717004"/>
            <a:ext cx="22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绝对差值分布</a:t>
            </a:r>
            <a:r>
              <a:rPr lang="en-US" altLang="zh-CN" dirty="0"/>
              <a:t>-</a:t>
            </a:r>
            <a:r>
              <a:rPr lang="zh-CN" altLang="en-US" dirty="0"/>
              <a:t>对数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DFAA8D-91BF-56BB-1231-6C7121FB0639}"/>
              </a:ext>
            </a:extLst>
          </p:cNvPr>
          <p:cNvSpPr txBox="1"/>
          <p:nvPr/>
        </p:nvSpPr>
        <p:spPr>
          <a:xfrm>
            <a:off x="393290" y="5919019"/>
            <a:ext cx="26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1-4deg</a:t>
            </a:r>
            <a:r>
              <a:rPr lang="zh-CN" altLang="en-US" dirty="0"/>
              <a:t>均差和均方根差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1A65B4-86B0-A733-B14E-7D615D3ABE0D}"/>
              </a:ext>
            </a:extLst>
          </p:cNvPr>
          <p:cNvSpPr txBox="1"/>
          <p:nvPr/>
        </p:nvSpPr>
        <p:spPr>
          <a:xfrm>
            <a:off x="3847580" y="5909809"/>
            <a:ext cx="26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2-4deg</a:t>
            </a:r>
            <a:r>
              <a:rPr lang="zh-CN" altLang="en-US" dirty="0"/>
              <a:t>均差和均方根差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B5A9A0-1B1F-6CB0-D032-762DFE9255A3}"/>
              </a:ext>
            </a:extLst>
          </p:cNvPr>
          <p:cNvSpPr txBox="1"/>
          <p:nvPr/>
        </p:nvSpPr>
        <p:spPr>
          <a:xfrm>
            <a:off x="7235262" y="5878513"/>
            <a:ext cx="26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3-4deg</a:t>
            </a:r>
            <a:r>
              <a:rPr lang="zh-CN" altLang="en-US" dirty="0"/>
              <a:t>均差和均方根差</a:t>
            </a:r>
          </a:p>
        </p:txBody>
      </p:sp>
    </p:spTree>
    <p:extLst>
      <p:ext uri="{BB962C8B-B14F-4D97-AF65-F5344CB8AC3E}">
        <p14:creationId xmlns:p14="http://schemas.microsoft.com/office/powerpoint/2010/main" val="79576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1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9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42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20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104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TimesNewRomanPS-BoldMT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HC</dc:creator>
  <cp:lastModifiedBy>Ma HC</cp:lastModifiedBy>
  <cp:revision>4</cp:revision>
  <dcterms:created xsi:type="dcterms:W3CDTF">2022-07-27T03:01:27Z</dcterms:created>
  <dcterms:modified xsi:type="dcterms:W3CDTF">2022-12-15T07:55:16Z</dcterms:modified>
</cp:coreProperties>
</file>