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216" r:id="rId2"/>
    <p:sldId id="1346" r:id="rId3"/>
    <p:sldId id="1347" r:id="rId4"/>
    <p:sldId id="1408" r:id="rId5"/>
    <p:sldId id="1402" r:id="rId6"/>
    <p:sldId id="1403" r:id="rId7"/>
    <p:sldId id="1350" r:id="rId8"/>
    <p:sldId id="1409" r:id="rId9"/>
    <p:sldId id="1388" r:id="rId10"/>
    <p:sldId id="1399" r:id="rId11"/>
    <p:sldId id="1410" r:id="rId12"/>
    <p:sldId id="1400" r:id="rId13"/>
  </p:sldIdLst>
  <p:sldSz cx="12192000" cy="6858000"/>
  <p:notesSz cx="9866313" cy="6735763"/>
  <p:defaultTextStyle>
    <a:defPPr>
      <a:defRPr lang="e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6" userDrawn="1">
          <p15:clr>
            <a:srgbClr val="A4A3A4"/>
          </p15:clr>
        </p15:guide>
        <p15:guide id="2" pos="3901" userDrawn="1">
          <p15:clr>
            <a:srgbClr val="A4A3A4"/>
          </p15:clr>
        </p15:guide>
        <p15:guide id="3" pos="7073" userDrawn="1">
          <p15:clr>
            <a:srgbClr val="A4A3A4"/>
          </p15:clr>
        </p15:guide>
        <p15:guide id="4" pos="5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899"/>
    <a:srgbClr val="C55A11"/>
    <a:srgbClr val="5F7FA5"/>
    <a:srgbClr val="00B050"/>
    <a:srgbClr val="F8FBFE"/>
    <a:srgbClr val="053B77"/>
    <a:srgbClr val="A6A6A6"/>
    <a:srgbClr val="AFABAB"/>
    <a:srgbClr val="3E679B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7" autoAdjust="0"/>
    <p:restoredTop sz="89563" autoAdjust="0"/>
  </p:normalViewPr>
  <p:slideViewPr>
    <p:cSldViewPr snapToGrid="0">
      <p:cViewPr varScale="1">
        <p:scale>
          <a:sx n="142" d="100"/>
          <a:sy n="142" d="100"/>
        </p:scale>
        <p:origin x="1080" y="84"/>
      </p:cViewPr>
      <p:guideLst>
        <p:guide orient="horz" pos="1016"/>
        <p:guide pos="3901"/>
        <p:guide pos="7073"/>
        <p:guide pos="59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98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75E8D-54EA-4019-93D1-0FA094881AA6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6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52B59-A869-4CD6-BCCB-8E843F2C6D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138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588000" y="0"/>
            <a:ext cx="4276725" cy="336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1B25C8-AB5F-42FE-A3DA-D12BD13EF94D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89225" y="504825"/>
            <a:ext cx="4487863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87425" y="3198813"/>
            <a:ext cx="7893050" cy="3032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397625"/>
            <a:ext cx="4275138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588000" y="6397625"/>
            <a:ext cx="4276725" cy="336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D8011-E132-4718-AE67-2FEE48F4E3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8011-E132-4718-AE67-2FEE48F4E31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08FBE-E114-11FB-E295-6824D1453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FA3901-9003-EF1B-134B-8D0DFD9D3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249893-938D-3D9A-BC98-A3C98A72C2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0C452-A006-E9D1-D4FA-094770C7F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8011-E132-4718-AE67-2FEE48F4E3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927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68D42-35D1-C81E-2B13-92F0D7D5A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7B358A-0D48-EC65-3F78-F7361304C9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D06EDA-15DF-0334-A921-95F4BCB173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94397-1EB4-A3B6-337A-4FF73D5291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734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5966E-1362-1401-DFBB-E8BEFD4D5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361A89-C0F4-8CFC-DBCC-174534FDF2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808AA23-88C0-A8B3-F8FE-0E15CDB5C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4C7720-4DF5-BE2A-9B36-5FBE17929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879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2B17D-F986-E07A-7267-1C17C726B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F4A7704-7240-E186-4FB8-DD901D306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7CF5C0-E229-4DD7-D3B9-308BE0AAF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C45DDE-7BA6-44C4-FD00-D8AC326557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5063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843FB-F3E6-A812-6C7E-430CE8E46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FC6937-1FD5-976D-605E-3033EF136B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C637F83-740E-E254-4D17-3B4EFE4C1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E72192-0533-F65A-97A4-742C5200F9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79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A3672-3618-DACA-F21B-4A35F738C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DC8FABA-81D2-0930-9307-7940B906C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8E6FBDE-D56C-68BF-0A80-186BF7ED6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121847-7BA3-AEEA-FE11-873AED615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61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FA503-C918-6362-F48E-8DC33EB15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8A48DF-89E1-3DDB-6A35-7E65BE2C8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963A6BF-7552-7305-6522-EB5BF5867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B683D3-921C-6156-135E-1AC90EBF47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008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DFC8B-E358-B914-3289-A483A0AA7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072086D-14A8-8294-46A9-1911E65238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47865E7-CA05-DC4C-69CA-8F69A7807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D9D59A-1CDC-FA33-27B8-25A9613620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25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ADAFA-BAB4-D129-F3D1-A6928DEA4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5F4198C-F67B-B31A-933D-C63CFF2ED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3E686D9-443E-4439-1494-632254ECE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076A86-C57D-DB21-A01F-BCB2383371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175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286FF-89ED-EA67-DEDF-885048E7C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34F821-1714-83DC-5E0B-60B20C47A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689225" y="504825"/>
            <a:ext cx="4487863" cy="2525713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700C4C-1B8D-6383-5394-22C800B1D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C8A8F9-095C-EC0E-00FF-578605F0B4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6014030-C67B-454B-9773-E1C2586EC394}" type="slidenum">
              <a:rPr lang="zh-CN" altLang="en-US" smtClean="0">
                <a:solidFill>
                  <a:prstClr val="black"/>
                </a:solidFill>
              </a:rPr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9001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E4B8-AE1B-BA13-8222-269E47E20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D892950-BC45-3A9B-C67D-4CC82191E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A0DD38C-DE7A-41A4-FDBB-7F6359097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5F075-A7DF-1B9A-7000-94D3666D38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D8011-E132-4718-AE67-2FEE48F4E3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9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79422" y="-142875"/>
            <a:ext cx="3312583" cy="90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61" y="785794"/>
            <a:ext cx="109728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400" b="1"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8" name="内容占位符 2"/>
          <p:cNvSpPr>
            <a:spLocks noGrp="1"/>
          </p:cNvSpPr>
          <p:nvPr>
            <p:ph idx="13"/>
          </p:nvPr>
        </p:nvSpPr>
        <p:spPr>
          <a:xfrm>
            <a:off x="431801" y="2133600"/>
            <a:ext cx="10752667" cy="360045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4"/>
          </p:nvPr>
        </p:nvSpPr>
        <p:spPr>
          <a:xfrm>
            <a:off x="8737600" y="6286507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90B6CF2F-0971-4DB1-A246-C5724F6699CC}" type="slidenum">
              <a:rPr lang="zh-CN" altLang="en-US"/>
              <a:t>‹#›</a:t>
            </a:fld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5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6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b="1">
                <a:solidFill>
                  <a:srgbClr val="00478B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789B4-FAA9-4E98-A529-FBEF89FC6B79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91C983-B423-4302-BFD7-D61AA9DDBD9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789B4-FAA9-4E98-A529-FBEF89FC6B79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F298E-F413-4242-B67F-2CCDD1D95AD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14"/>
          <a:srcRect l="1636" t="12748" r="59439" b="73515"/>
          <a:stretch>
            <a:fillRect/>
          </a:stretch>
        </p:blipFill>
        <p:spPr>
          <a:xfrm>
            <a:off x="3" y="11826"/>
            <a:ext cx="4887884" cy="727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14"/>
          <a:srcRect l="59713" t="12748" r="1273" b="73515"/>
          <a:stretch>
            <a:fillRect/>
          </a:stretch>
        </p:blipFill>
        <p:spPr>
          <a:xfrm>
            <a:off x="7293037" y="11826"/>
            <a:ext cx="4898967" cy="7277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 rotWithShape="1">
          <a:blip r:embed="rId14"/>
          <a:srcRect l="19989" t="13033" r="59621" b="73230"/>
          <a:stretch>
            <a:fillRect/>
          </a:stretch>
        </p:blipFill>
        <p:spPr>
          <a:xfrm>
            <a:off x="4887884" y="0"/>
            <a:ext cx="2405149" cy="727750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-1"/>
            <a:ext cx="12192000" cy="9667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74" y="126082"/>
            <a:ext cx="1088826" cy="4397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6.jpe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11" Type="http://schemas.microsoft.com/office/2007/relationships/hdphoto" Target="../media/hdphoto4.wdp"/><Relationship Id="rId5" Type="http://schemas.openxmlformats.org/officeDocument/2006/relationships/image" Target="../media/image5.png"/><Relationship Id="rId15" Type="http://schemas.microsoft.com/office/2007/relationships/hdphoto" Target="../media/hdphoto5.wdp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microsoft.com/office/2007/relationships/hdphoto" Target="../media/hdphoto3.wdp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microsoft.com/office/2007/relationships/hdphoto" Target="../media/hdphoto9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microsoft.com/office/2007/relationships/hdphoto" Target="../media/hdphoto6.wdp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microsoft.com/office/2007/relationships/hdphoto" Target="../media/hdphoto8.wdp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2">
            <a:extLst>
              <a:ext uri="{FF2B5EF4-FFF2-40B4-BE49-F238E27FC236}">
                <a16:creationId xmlns:a16="http://schemas.microsoft.com/office/drawing/2014/main" id="{B2500BD6-7BE3-EE21-2461-D26232DCE10E}"/>
              </a:ext>
            </a:extLst>
          </p:cNvPr>
          <p:cNvSpPr txBox="1">
            <a:spLocks/>
          </p:cNvSpPr>
          <p:nvPr/>
        </p:nvSpPr>
        <p:spPr>
          <a:xfrm>
            <a:off x="4397187" y="3859308"/>
            <a:ext cx="5351929" cy="1853691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微软雅黑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itchFamily="34" charset="0"/>
                <a:ea typeface="微软雅黑" pitchFamily="34" charset="-122"/>
                <a:cs typeface="微软雅黑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" altLang="en-US" sz="36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Speaker: </a:t>
            </a:r>
            <a:r>
              <a:rPr lang="en-US" altLang="zh-CN" sz="36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xxx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FEA951-2C69-78CD-8B05-B2D607D16EAC}"/>
              </a:ext>
            </a:extLst>
          </p:cNvPr>
          <p:cNvSpPr/>
          <p:nvPr/>
        </p:nvSpPr>
        <p:spPr>
          <a:xfrm>
            <a:off x="1524000" y="1759625"/>
            <a:ext cx="9144000" cy="14232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 </a:t>
            </a:r>
            <a:r>
              <a:rPr lang="en-US" altLang="zh-CN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ncertainty </a:t>
            </a:r>
          </a:p>
          <a:p>
            <a:pPr algn="ctr"/>
            <a:r>
              <a:rPr lang="en" altLang="en-US" sz="4800" b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Estimation and Application</a:t>
            </a:r>
            <a:endParaRPr lang="en-US" altLang="zh-CN" sz="4800" b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940E60E-4E8E-0562-96AD-D2E5F6F22AE8}"/>
              </a:ext>
            </a:extLst>
          </p:cNvPr>
          <p:cNvGrpSpPr/>
          <p:nvPr/>
        </p:nvGrpSpPr>
        <p:grpSpPr>
          <a:xfrm>
            <a:off x="2063552" y="3536047"/>
            <a:ext cx="8064896" cy="238043"/>
            <a:chOff x="2135560" y="2517890"/>
            <a:chExt cx="8064896" cy="238043"/>
          </a:xfrm>
        </p:grpSpPr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6C83FABE-B2D9-0178-C58E-247F48868012}"/>
                </a:ext>
              </a:extLst>
            </p:cNvPr>
            <p:cNvCxnSpPr/>
            <p:nvPr/>
          </p:nvCxnSpPr>
          <p:spPr>
            <a:xfrm>
              <a:off x="2135560" y="2636911"/>
              <a:ext cx="8064896" cy="0"/>
            </a:xfrm>
            <a:prstGeom prst="line">
              <a:avLst/>
            </a:prstGeom>
            <a:ln w="19050">
              <a:gradFill>
                <a:gsLst>
                  <a:gs pos="0">
                    <a:schemeClr val="accent1">
                      <a:alpha val="0"/>
                    </a:schemeClr>
                  </a:gs>
                  <a:gs pos="50000">
                    <a:schemeClr val="accent1"/>
                  </a:gs>
                  <a:gs pos="100000">
                    <a:schemeClr val="accent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菱形 8">
              <a:extLst>
                <a:ext uri="{FF2B5EF4-FFF2-40B4-BE49-F238E27FC236}">
                  <a16:creationId xmlns:a16="http://schemas.microsoft.com/office/drawing/2014/main" id="{BC7A5C88-4588-BB01-B025-5C17596B53BD}"/>
                </a:ext>
              </a:extLst>
            </p:cNvPr>
            <p:cNvSpPr/>
            <p:nvPr/>
          </p:nvSpPr>
          <p:spPr>
            <a:xfrm>
              <a:off x="6023992" y="2517890"/>
              <a:ext cx="216024" cy="238043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1C549E13-E2DF-2CEF-E6FA-3AFE1B3CFD1A}"/>
              </a:ext>
            </a:extLst>
          </p:cNvPr>
          <p:cNvSpPr txBox="1"/>
          <p:nvPr/>
        </p:nvSpPr>
        <p:spPr>
          <a:xfrm>
            <a:off x="10155936" y="55351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FC4D4-2834-505F-3C7F-2A326ABC1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9C15A186-B95D-2547-E535-0F9A29957412}"/>
              </a:ext>
            </a:extLst>
          </p:cNvPr>
          <p:cNvSpPr txBox="1"/>
          <p:nvPr/>
        </p:nvSpPr>
        <p:spPr>
          <a:xfrm>
            <a:off x="1190101" y="2279022"/>
            <a:ext cx="18265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altLang="zh-CN" sz="1100" b="1" i="1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Model: LLaMA-2-Chat-13b</a:t>
            </a:r>
            <a:endParaRPr lang="zh-CN" altLang="en-US" dirty="0"/>
          </a:p>
        </p:txBody>
      </p:sp>
      <p:pic>
        <p:nvPicPr>
          <p:cNvPr id="364" name="图片 363">
            <a:extLst>
              <a:ext uri="{FF2B5EF4-FFF2-40B4-BE49-F238E27FC236}">
                <a16:creationId xmlns:a16="http://schemas.microsoft.com/office/drawing/2014/main" id="{A6A4F731-5226-C7A8-37D6-601C46BB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7463" y="2099248"/>
            <a:ext cx="7516165" cy="4651269"/>
          </a:xfrm>
          <a:prstGeom prst="rect">
            <a:avLst/>
          </a:prstGeom>
        </p:spPr>
      </p:pic>
      <p:cxnSp>
        <p:nvCxnSpPr>
          <p:cNvPr id="374" name="直接箭头连接符 373">
            <a:extLst>
              <a:ext uri="{FF2B5EF4-FFF2-40B4-BE49-F238E27FC236}">
                <a16:creationId xmlns:a16="http://schemas.microsoft.com/office/drawing/2014/main" id="{197F2FAD-DB81-F628-4923-2BBC7645B3B1}"/>
              </a:ext>
            </a:extLst>
          </p:cNvPr>
          <p:cNvCxnSpPr>
            <a:cxnSpLocks/>
          </p:cNvCxnSpPr>
          <p:nvPr/>
        </p:nvCxnSpPr>
        <p:spPr>
          <a:xfrm flipH="1" flipV="1">
            <a:off x="2086591" y="3397123"/>
            <a:ext cx="3816668" cy="11214"/>
          </a:xfrm>
          <a:prstGeom prst="straightConnector1">
            <a:avLst/>
          </a:prstGeom>
          <a:noFill/>
          <a:ln w="1905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5" name="文本框 374">
            <a:extLst>
              <a:ext uri="{FF2B5EF4-FFF2-40B4-BE49-F238E27FC236}">
                <a16:creationId xmlns:a16="http://schemas.microsoft.com/office/drawing/2014/main" id="{4AC0E8D2-EC25-9DED-52EA-0896588D6E77}"/>
              </a:ext>
            </a:extLst>
          </p:cNvPr>
          <p:cNvSpPr txBox="1"/>
          <p:nvPr/>
        </p:nvSpPr>
        <p:spPr>
          <a:xfrm>
            <a:off x="1452812" y="2882839"/>
            <a:ext cx="646860" cy="52549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Au:</a:t>
            </a:r>
            <a:r>
              <a:rPr lang="e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</a:p>
          <a:p>
            <a:r>
              <a:rPr lang="en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Eu: 0</a:t>
            </a:r>
          </a:p>
          <a:p>
            <a:r>
              <a:rPr lang="en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Tu: 0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6" name="直接箭头连接符 375">
            <a:extLst>
              <a:ext uri="{FF2B5EF4-FFF2-40B4-BE49-F238E27FC236}">
                <a16:creationId xmlns:a16="http://schemas.microsoft.com/office/drawing/2014/main" id="{3CBDB01B-C8B3-C7AF-1715-7C487AA1A7E6}"/>
              </a:ext>
            </a:extLst>
          </p:cNvPr>
          <p:cNvCxnSpPr>
            <a:cxnSpLocks/>
          </p:cNvCxnSpPr>
          <p:nvPr/>
        </p:nvCxnSpPr>
        <p:spPr>
          <a:xfrm flipH="1">
            <a:off x="2098792" y="5770375"/>
            <a:ext cx="4132129" cy="0"/>
          </a:xfrm>
          <a:prstGeom prst="straightConnector1">
            <a:avLst/>
          </a:prstGeom>
          <a:noFill/>
          <a:ln w="1905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7" name="文本框 376">
            <a:extLst>
              <a:ext uri="{FF2B5EF4-FFF2-40B4-BE49-F238E27FC236}">
                <a16:creationId xmlns:a16="http://schemas.microsoft.com/office/drawing/2014/main" id="{10D034F2-C1C0-97BA-5B41-BD4487167F15}"/>
              </a:ext>
            </a:extLst>
          </p:cNvPr>
          <p:cNvSpPr txBox="1"/>
          <p:nvPr/>
        </p:nvSpPr>
        <p:spPr>
          <a:xfrm>
            <a:off x="1460393" y="5748845"/>
            <a:ext cx="646860" cy="52549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Au:</a:t>
            </a:r>
            <a:r>
              <a:rPr lang="e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</a:t>
            </a:r>
          </a:p>
          <a:p>
            <a:r>
              <a:rPr lang="en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Eu: 0.57</a:t>
            </a:r>
          </a:p>
          <a:p>
            <a:r>
              <a:rPr lang="en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Tu: 0.01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8" name="直接箭头连接符 377">
            <a:extLst>
              <a:ext uri="{FF2B5EF4-FFF2-40B4-BE49-F238E27FC236}">
                <a16:creationId xmlns:a16="http://schemas.microsoft.com/office/drawing/2014/main" id="{FD75026D-1A34-BC27-A2A5-5E5BBD453FEF}"/>
              </a:ext>
            </a:extLst>
          </p:cNvPr>
          <p:cNvCxnSpPr>
            <a:cxnSpLocks/>
          </p:cNvCxnSpPr>
          <p:nvPr/>
        </p:nvCxnSpPr>
        <p:spPr>
          <a:xfrm flipH="1" flipV="1">
            <a:off x="2094061" y="4320025"/>
            <a:ext cx="3361149" cy="13106"/>
          </a:xfrm>
          <a:prstGeom prst="straightConnector1">
            <a:avLst/>
          </a:prstGeom>
          <a:noFill/>
          <a:ln w="1905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2EEDC29D-C8D1-0A7C-853E-EBB916BCFD4F}"/>
              </a:ext>
            </a:extLst>
          </p:cNvPr>
          <p:cNvSpPr txBox="1"/>
          <p:nvPr/>
        </p:nvSpPr>
        <p:spPr>
          <a:xfrm>
            <a:off x="1456521" y="3818438"/>
            <a:ext cx="646860" cy="52549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Au:</a:t>
            </a:r>
            <a:r>
              <a:rPr lang="e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0.51</a:t>
            </a:r>
          </a:p>
          <a:p>
            <a:r>
              <a:rPr lang="en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Eu: 0.57</a:t>
            </a:r>
          </a:p>
          <a:p>
            <a:r>
              <a:rPr lang="en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Tu: 0.41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0" name="直接箭头连接符 379">
            <a:extLst>
              <a:ext uri="{FF2B5EF4-FFF2-40B4-BE49-F238E27FC236}">
                <a16:creationId xmlns:a16="http://schemas.microsoft.com/office/drawing/2014/main" id="{A30B4300-2FCA-920E-ECF9-531490A35A17}"/>
              </a:ext>
            </a:extLst>
          </p:cNvPr>
          <p:cNvCxnSpPr>
            <a:cxnSpLocks/>
          </p:cNvCxnSpPr>
          <p:nvPr/>
        </p:nvCxnSpPr>
        <p:spPr>
          <a:xfrm flipH="1">
            <a:off x="2063102" y="4815978"/>
            <a:ext cx="5267338" cy="0"/>
          </a:xfrm>
          <a:prstGeom prst="straightConnector1">
            <a:avLst/>
          </a:prstGeom>
          <a:noFill/>
          <a:ln w="19050">
            <a:solidFill>
              <a:srgbClr val="7030A0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1" name="文本框 380">
            <a:extLst>
              <a:ext uri="{FF2B5EF4-FFF2-40B4-BE49-F238E27FC236}">
                <a16:creationId xmlns:a16="http://schemas.microsoft.com/office/drawing/2014/main" id="{E827F78D-AD6C-1CD8-79C3-B8044D7BAFF2}"/>
              </a:ext>
            </a:extLst>
          </p:cNvPr>
          <p:cNvSpPr txBox="1"/>
          <p:nvPr/>
        </p:nvSpPr>
        <p:spPr>
          <a:xfrm>
            <a:off x="1458449" y="4734008"/>
            <a:ext cx="604653" cy="577081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Au:</a:t>
            </a:r>
            <a:r>
              <a:rPr lang="en" altLang="en-US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</a:t>
            </a:r>
          </a:p>
          <a:p>
            <a:r>
              <a:rPr lang="en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Eu: 0.0</a:t>
            </a:r>
          </a:p>
          <a:p>
            <a:r>
              <a:rPr lang="en" altLang="zh-CN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Tu: 0.0</a:t>
            </a:r>
            <a:endParaRPr lang="zh-CN" altLang="en-US" sz="10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1E6A0749-7A59-5752-9E0E-206779C2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Application </a:t>
            </a:r>
            <a:r>
              <a:rPr lang="en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2 </a:t>
            </a: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: Reliability estimation of large model output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A2B429D-2642-E4BA-6086-20BF403032C0}"/>
              </a:ext>
            </a:extLst>
          </p:cNvPr>
          <p:cNvSpPr/>
          <p:nvPr/>
        </p:nvSpPr>
        <p:spPr>
          <a:xfrm>
            <a:off x="194982" y="2016324"/>
            <a:ext cx="11934265" cy="4735779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9D8357-A732-272A-CFC3-AED71279F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998" y="2690600"/>
            <a:ext cx="10869835" cy="378593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B1A4C88-192F-7F39-152F-10B13CFFD510}"/>
              </a:ext>
            </a:extLst>
          </p:cNvPr>
          <p:cNvSpPr/>
          <p:nvPr/>
        </p:nvSpPr>
        <p:spPr>
          <a:xfrm>
            <a:off x="467916" y="1135187"/>
            <a:ext cx="11176000" cy="766428"/>
          </a:xfrm>
          <a:prstGeom prst="rect">
            <a:avLst/>
          </a:prstGeom>
          <a:ln w="6350">
            <a:noFill/>
          </a:ln>
        </p:spPr>
        <p:txBody>
          <a:bodyPr anchor="t">
            <a:spAutoFit/>
          </a:bodyPr>
          <a:lstStyle/>
          <a:p>
            <a:pPr marL="342900" indent="-342900" algn="just" fontAlgn="auto">
              <a:lnSpc>
                <a:spcPct val="114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Random uncertainty is combined with model uncertainty to characterize </a:t>
            </a:r>
            <a:r>
              <a:rPr lang="en" altLang="en-US" sz="20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reliability of multiple levels </a:t>
            </a:r>
            <a:r>
              <a:rPr lang="e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from words, sentences to responses </a:t>
            </a: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3764898-E312-515E-F10D-F589029F52B7}"/>
              </a:ext>
            </a:extLst>
          </p:cNvPr>
          <p:cNvSpPr/>
          <p:nvPr/>
        </p:nvSpPr>
        <p:spPr>
          <a:xfrm>
            <a:off x="389268" y="1106379"/>
            <a:ext cx="11406491" cy="7952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19ACBE-1CB6-DF15-89DD-70E948107C78}"/>
              </a:ext>
            </a:extLst>
          </p:cNvPr>
          <p:cNvSpPr txBox="1"/>
          <p:nvPr/>
        </p:nvSpPr>
        <p:spPr>
          <a:xfrm>
            <a:off x="603227" y="22094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improvement</a:t>
            </a:r>
          </a:p>
        </p:txBody>
      </p:sp>
      <p:sp>
        <p:nvSpPr>
          <p:cNvPr id="3" name="灯片编号占位符 1">
            <a:extLst>
              <a:ext uri="{FF2B5EF4-FFF2-40B4-BE49-F238E27FC236}">
                <a16:creationId xmlns:a16="http://schemas.microsoft.com/office/drawing/2014/main" id="{0C9FE4EC-A81C-191F-BC4E-A61E86BC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/>
              <a:t>10</a:t>
            </a:fld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0381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5"/>
    </mc:Choice>
    <mc:Fallback xmlns="">
      <p:transition spd="slow" advTm="4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7DEE0-F2D8-54FE-A966-0E5A8FF0D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矩形: 圆角 125">
            <a:extLst>
              <a:ext uri="{FF2B5EF4-FFF2-40B4-BE49-F238E27FC236}">
                <a16:creationId xmlns:a16="http://schemas.microsoft.com/office/drawing/2014/main" id="{60751D44-4F44-BCCB-E8D4-8212290AB1E0}"/>
              </a:ext>
            </a:extLst>
          </p:cNvPr>
          <p:cNvSpPr/>
          <p:nvPr/>
        </p:nvSpPr>
        <p:spPr>
          <a:xfrm>
            <a:off x="9244435" y="3214288"/>
            <a:ext cx="1465486" cy="693653"/>
          </a:xfrm>
          <a:prstGeom prst="roundRect">
            <a:avLst>
              <a:gd name="adj" fmla="val 9391"/>
            </a:avLst>
          </a:prstGeom>
          <a:solidFill>
            <a:schemeClr val="bg1"/>
          </a:solidFill>
          <a:ln w="9525">
            <a:solidFill>
              <a:schemeClr val="accent1">
                <a:lumMod val="40000"/>
                <a:lumOff val="60000"/>
              </a:schemeClr>
            </a:solidFill>
          </a:ln>
          <a:effectLst>
            <a:outerShdw blurRad="50800" dist="38100" dir="1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3A65D1D4-3444-40ED-08AD-396B38F7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Application </a:t>
            </a:r>
            <a:r>
              <a:rPr lang="en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3 </a:t>
            </a: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: Uncertainty-Guided </a:t>
            </a:r>
            <a:r>
              <a:rPr lang="en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RAG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华文中宋" panose="02010600040101010101" pitchFamily="2" charset="-122"/>
            </a:endParaRP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D8A4D5F3-1823-0DF7-9CDB-E33349B4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/>
              <a:t>11</a:t>
            </a:fld>
            <a:endParaRPr lang="zh-CN" altLang="en-US" sz="1600" b="1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BC46894-6603-CD5F-8C9B-121C107F4624}"/>
              </a:ext>
            </a:extLst>
          </p:cNvPr>
          <p:cNvSpPr/>
          <p:nvPr/>
        </p:nvSpPr>
        <p:spPr>
          <a:xfrm>
            <a:off x="467916" y="1112327"/>
            <a:ext cx="10771584" cy="767390"/>
          </a:xfrm>
          <a:prstGeom prst="rect">
            <a:avLst/>
          </a:prstGeom>
          <a:ln w="6350">
            <a:noFill/>
          </a:ln>
        </p:spPr>
        <p:txBody>
          <a:bodyPr wrap="square" anchor="t">
            <a:spAutoFit/>
          </a:bodyPr>
          <a:lstStyle/>
          <a:p>
            <a:pPr marL="342900" indent="-342900" algn="just" fontAlgn="auto">
              <a:lnSpc>
                <a:spcPct val="114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Through dynamic retrieval based on evidence accumulation, </a:t>
            </a:r>
            <a:r>
              <a:rPr lang="e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efficiency and performance of retrieval enhancement generation can be improved </a:t>
            </a: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B822B5B-B362-19B0-20EB-E8BE344507DF}"/>
              </a:ext>
            </a:extLst>
          </p:cNvPr>
          <p:cNvSpPr/>
          <p:nvPr/>
        </p:nvSpPr>
        <p:spPr>
          <a:xfrm>
            <a:off x="389269" y="1106378"/>
            <a:ext cx="11254944" cy="8090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3799FC6-E6BC-A932-F0E1-D3C650F5B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97" y="2038040"/>
            <a:ext cx="5675756" cy="369293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6B9388C-16F3-3947-26CD-0F13C25D62D7}"/>
              </a:ext>
            </a:extLst>
          </p:cNvPr>
          <p:cNvSpPr txBox="1"/>
          <p:nvPr/>
        </p:nvSpPr>
        <p:spPr>
          <a:xfrm>
            <a:off x="389269" y="5985626"/>
            <a:ext cx="6264306" cy="319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Jiang, Z., et al. Active retrieval augmented generation. In </a:t>
            </a:r>
            <a:r>
              <a:rPr lang="en" altLang="zh-CN" sz="1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EMNLP </a:t>
            </a:r>
            <a:r>
              <a:rPr lang="en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2023. Citation:</a:t>
            </a:r>
            <a:r>
              <a:rPr lang="en" altLang="en-US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11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543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B00A470-5FFB-1066-2513-60EB99A5A464}"/>
              </a:ext>
            </a:extLst>
          </p:cNvPr>
          <p:cNvSpPr txBox="1"/>
          <p:nvPr/>
        </p:nvSpPr>
        <p:spPr>
          <a:xfrm>
            <a:off x="6552648" y="2087801"/>
            <a:ext cx="5091269" cy="738664"/>
          </a:xfrm>
          <a:prstGeom prst="rect">
            <a:avLst/>
          </a:prstGeom>
          <a:solidFill>
            <a:srgbClr val="FDF0E7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Uncertainty is replaced by </a:t>
            </a:r>
            <a:r>
              <a:rPr lang="e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Probability with </a:t>
            </a:r>
            <a:r>
              <a:rPr lang="en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LogTokU</a:t>
            </a:r>
            <a:r>
              <a:rPr lang="e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Accuracy </a:t>
            </a:r>
            <a:r>
              <a:rPr lang="en" altLang="en-US" sz="14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increased by </a:t>
            </a:r>
            <a:r>
              <a:rPr lang="en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 </a:t>
            </a:r>
            <a:r>
              <a:rPr lang="en" altLang="zh-CN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10% </a:t>
            </a:r>
            <a:r>
              <a:rPr lang="en" altLang="en-US" sz="14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and </a:t>
            </a:r>
          </a:p>
          <a:p>
            <a:pPr algn="ctr"/>
            <a:r>
              <a:rPr lang="en" altLang="en-US" sz="14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search times decreased by </a:t>
            </a:r>
            <a:r>
              <a:rPr lang="en" altLang="zh-CN" sz="1400" b="1" u="sng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~ </a:t>
            </a:r>
            <a:r>
              <a:rPr lang="en" altLang="zh-CN" sz="14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40%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904D1D-9B24-46F6-0D7B-67D2BB0D3FC0}"/>
              </a:ext>
            </a:extLst>
          </p:cNvPr>
          <p:cNvSpPr txBox="1"/>
          <p:nvPr/>
        </p:nvSpPr>
        <p:spPr>
          <a:xfrm>
            <a:off x="10820400" y="5166585"/>
            <a:ext cx="937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E31DB0B5-2F7C-C493-CBFE-11D2E37DD30F}"/>
              </a:ext>
            </a:extLst>
          </p:cNvPr>
          <p:cNvSpPr/>
          <p:nvPr/>
        </p:nvSpPr>
        <p:spPr>
          <a:xfrm>
            <a:off x="7404243" y="3487776"/>
            <a:ext cx="220099" cy="1652023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E6777DD-32AF-C63C-F556-9338AE2B68B4}"/>
              </a:ext>
            </a:extLst>
          </p:cNvPr>
          <p:cNvSpPr txBox="1"/>
          <p:nvPr/>
        </p:nvSpPr>
        <p:spPr>
          <a:xfrm>
            <a:off x="6377388" y="2998632"/>
            <a:ext cx="8515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Search</a:t>
            </a:r>
          </a:p>
          <a:p>
            <a:pPr algn="ctr"/>
            <a:r>
              <a:rPr lang="en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Times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A9CE471D-9BF6-4BC4-64D1-D57BDBD0FC91}"/>
              </a:ext>
            </a:extLst>
          </p:cNvPr>
          <p:cNvSpPr/>
          <p:nvPr/>
        </p:nvSpPr>
        <p:spPr>
          <a:xfrm>
            <a:off x="7687504" y="4253271"/>
            <a:ext cx="220099" cy="886418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770C7D9F-0897-3EF8-3FBA-CE037CBAFE05}"/>
              </a:ext>
            </a:extLst>
          </p:cNvPr>
          <p:cNvSpPr/>
          <p:nvPr/>
        </p:nvSpPr>
        <p:spPr>
          <a:xfrm>
            <a:off x="8520623" y="4389061"/>
            <a:ext cx="220099" cy="753221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76B6EDB-FB30-2B33-C1EA-BAB84291A60E}"/>
              </a:ext>
            </a:extLst>
          </p:cNvPr>
          <p:cNvSpPr/>
          <p:nvPr/>
        </p:nvSpPr>
        <p:spPr>
          <a:xfrm>
            <a:off x="8803884" y="5066460"/>
            <a:ext cx="220099" cy="75713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25246A52-0250-192C-B793-F93A4E9DB2F8}"/>
              </a:ext>
            </a:extLst>
          </p:cNvPr>
          <p:cNvSpPr/>
          <p:nvPr/>
        </p:nvSpPr>
        <p:spPr>
          <a:xfrm>
            <a:off x="9658146" y="4942057"/>
            <a:ext cx="220099" cy="200342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975D2E5F-F6FA-531D-D160-884D7D24DDF3}"/>
              </a:ext>
            </a:extLst>
          </p:cNvPr>
          <p:cNvSpPr txBox="1"/>
          <p:nvPr/>
        </p:nvSpPr>
        <p:spPr>
          <a:xfrm>
            <a:off x="9378640" y="5211523"/>
            <a:ext cx="1075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adjective</a:t>
            </a: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2A558809-1D7C-D993-ADDD-5B57C96C9042}"/>
              </a:ext>
            </a:extLst>
          </p:cNvPr>
          <p:cNvSpPr/>
          <p:nvPr/>
        </p:nvSpPr>
        <p:spPr>
          <a:xfrm>
            <a:off x="9941407" y="5104852"/>
            <a:ext cx="220099" cy="37436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4F96FE63-340C-1BAC-4F11-BD27E0C5B703}"/>
              </a:ext>
            </a:extLst>
          </p:cNvPr>
          <p:cNvCxnSpPr>
            <a:cxnSpLocks/>
          </p:cNvCxnSpPr>
          <p:nvPr/>
        </p:nvCxnSpPr>
        <p:spPr>
          <a:xfrm>
            <a:off x="7180783" y="5138789"/>
            <a:ext cx="3915989" cy="15648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186FEB3-84FF-E136-541E-D46047F73C88}"/>
              </a:ext>
            </a:extLst>
          </p:cNvPr>
          <p:cNvCxnSpPr>
            <a:cxnSpLocks/>
          </p:cNvCxnSpPr>
          <p:nvPr/>
        </p:nvCxnSpPr>
        <p:spPr>
          <a:xfrm flipV="1">
            <a:off x="7199179" y="2949121"/>
            <a:ext cx="0" cy="219056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F5866681-07CD-3A94-3A60-EF25DA4C7D7C}"/>
              </a:ext>
            </a:extLst>
          </p:cNvPr>
          <p:cNvSpPr txBox="1"/>
          <p:nvPr/>
        </p:nvSpPr>
        <p:spPr>
          <a:xfrm>
            <a:off x="7258037" y="3279286"/>
            <a:ext cx="498855" cy="226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 sz="1200" b="1" dirty="0"/>
              <a:t>1142</a:t>
            </a:r>
            <a:endParaRPr lang="zh-CN" altLang="en-US" sz="12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0C2BCBBE-BF7B-419F-4C31-CCDFD4A44AEB}"/>
              </a:ext>
            </a:extLst>
          </p:cNvPr>
          <p:cNvSpPr txBox="1"/>
          <p:nvPr/>
        </p:nvSpPr>
        <p:spPr>
          <a:xfrm>
            <a:off x="7580656" y="4057643"/>
            <a:ext cx="420308" cy="226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 sz="1200" b="1" dirty="0"/>
              <a:t>592</a:t>
            </a:r>
            <a:endParaRPr lang="zh-CN" altLang="en-US" sz="12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7CEAED2B-0B73-3174-5003-EB090FD81DCD}"/>
              </a:ext>
            </a:extLst>
          </p:cNvPr>
          <p:cNvSpPr txBox="1"/>
          <p:nvPr/>
        </p:nvSpPr>
        <p:spPr>
          <a:xfrm>
            <a:off x="8407752" y="4186536"/>
            <a:ext cx="420308" cy="226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 sz="1200" b="1" dirty="0"/>
              <a:t>413</a:t>
            </a:r>
            <a:endParaRPr lang="zh-CN" altLang="en-US" sz="12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194DD963-1A2C-F382-34EC-39D15B23D962}"/>
              </a:ext>
            </a:extLst>
          </p:cNvPr>
          <p:cNvSpPr txBox="1"/>
          <p:nvPr/>
        </p:nvSpPr>
        <p:spPr>
          <a:xfrm>
            <a:off x="9558041" y="4745762"/>
            <a:ext cx="420308" cy="226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 sz="1200" b="1" dirty="0"/>
              <a:t>102</a:t>
            </a:r>
            <a:endParaRPr lang="zh-CN" altLang="en-US" sz="1200" b="1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0209D30-0CDD-F883-9305-4826FAECD2B1}"/>
              </a:ext>
            </a:extLst>
          </p:cNvPr>
          <p:cNvSpPr txBox="1"/>
          <p:nvPr/>
        </p:nvSpPr>
        <p:spPr>
          <a:xfrm>
            <a:off x="8734265" y="4860906"/>
            <a:ext cx="341760" cy="226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 sz="1200" b="1" dirty="0"/>
              <a:t>25</a:t>
            </a:r>
            <a:endParaRPr lang="zh-CN" altLang="en-US" sz="1200" b="1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44FAC0EE-84C7-B40D-3BCE-FCD7032237FC}"/>
              </a:ext>
            </a:extLst>
          </p:cNvPr>
          <p:cNvSpPr txBox="1"/>
          <p:nvPr/>
        </p:nvSpPr>
        <p:spPr>
          <a:xfrm>
            <a:off x="9880576" y="4899829"/>
            <a:ext cx="341760" cy="2268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 sz="1200" b="1" dirty="0"/>
              <a:t>15</a:t>
            </a:r>
            <a:endParaRPr lang="zh-CN" altLang="en-US" sz="1200" b="1" dirty="0"/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5B0D70AE-3EDD-7C49-6982-252E18205CA2}"/>
              </a:ext>
            </a:extLst>
          </p:cNvPr>
          <p:cNvSpPr/>
          <p:nvPr/>
        </p:nvSpPr>
        <p:spPr>
          <a:xfrm>
            <a:off x="9390563" y="3614486"/>
            <a:ext cx="184521" cy="200375"/>
          </a:xfrm>
          <a:prstGeom prst="roundRect">
            <a:avLst>
              <a:gd name="adj" fmla="val 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E95EB950-2E6E-FD49-69A1-A4D67DE3965B}"/>
              </a:ext>
            </a:extLst>
          </p:cNvPr>
          <p:cNvSpPr txBox="1"/>
          <p:nvPr/>
        </p:nvSpPr>
        <p:spPr>
          <a:xfrm>
            <a:off x="9514570" y="3586857"/>
            <a:ext cx="10614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LogTokU</a:t>
            </a:r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F2482C69-4A02-0C7C-BFFC-00BA498835E0}"/>
              </a:ext>
            </a:extLst>
          </p:cNvPr>
          <p:cNvSpPr/>
          <p:nvPr/>
        </p:nvSpPr>
        <p:spPr>
          <a:xfrm>
            <a:off x="9390563" y="3311072"/>
            <a:ext cx="184521" cy="200375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F91F812-E899-FBBC-02B1-857A33A6BB7E}"/>
              </a:ext>
            </a:extLst>
          </p:cNvPr>
          <p:cNvSpPr txBox="1"/>
          <p:nvPr/>
        </p:nvSpPr>
        <p:spPr>
          <a:xfrm>
            <a:off x="9519500" y="3270728"/>
            <a:ext cx="11904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Probability</a:t>
            </a: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DD4FC499-003B-12BF-25A8-B0549D595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7213" y="5645064"/>
            <a:ext cx="4297580" cy="52322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The number of punctuation searches has been reduced from </a:t>
            </a:r>
            <a:r>
              <a:rPr lang="e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25 </a:t>
            </a:r>
            <a:r>
              <a:rPr lang="e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to </a:t>
            </a:r>
            <a:r>
              <a:rPr lang="en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4</a:t>
            </a: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0371B7C7-F402-8B2A-D787-3493152BE31B}"/>
              </a:ext>
            </a:extLst>
          </p:cNvPr>
          <p:cNvSpPr txBox="1"/>
          <p:nvPr/>
        </p:nvSpPr>
        <p:spPr>
          <a:xfrm>
            <a:off x="8214291" y="5205508"/>
            <a:ext cx="10592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Cardinality</a:t>
            </a: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A9703002-CC6A-38B3-9B2A-43E16F8EAB9B}"/>
              </a:ext>
            </a:extLst>
          </p:cNvPr>
          <p:cNvSpPr txBox="1"/>
          <p:nvPr/>
        </p:nvSpPr>
        <p:spPr>
          <a:xfrm>
            <a:off x="7260105" y="5205508"/>
            <a:ext cx="795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noun</a:t>
            </a:r>
          </a:p>
        </p:txBody>
      </p:sp>
    </p:spTree>
    <p:extLst>
      <p:ext uri="{BB962C8B-B14F-4D97-AF65-F5344CB8AC3E}">
        <p14:creationId xmlns:p14="http://schemas.microsoft.com/office/powerpoint/2010/main" val="99193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F3F10-3053-84AA-B972-AF7489C32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6758CDE2-D9CA-C3F2-7ADF-483CDCA59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More applications waiting to be explored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61B86EA2-66E9-7088-65AB-2AF95FC8A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0F3E50-8246-01F2-CA2C-B3720D0B7465}"/>
              </a:ext>
            </a:extLst>
          </p:cNvPr>
          <p:cNvSpPr txBox="1"/>
          <p:nvPr/>
        </p:nvSpPr>
        <p:spPr>
          <a:xfrm>
            <a:off x="588878" y="3895405"/>
            <a:ext cx="10753716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" altLang="zh-CN" sz="1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Agents </a:t>
            </a:r>
            <a:r>
              <a:rPr lang="en" altLang="en-US" sz="1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collaboration: </a:t>
            </a:r>
            <a:r>
              <a:rPr lang="en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researcher from Korea University reported via email that he has deployed this work to </a:t>
            </a:r>
            <a:r>
              <a:rPr lang="en" altLang="zh-CN" sz="18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Uncertainty-aware Multi-agent System </a:t>
            </a:r>
            <a:r>
              <a:rPr lang="en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improve the level of </a:t>
            </a:r>
            <a:r>
              <a:rPr lang="en" altLang="zh-CN" sz="18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agents </a:t>
            </a:r>
            <a:r>
              <a:rPr lang="en" altLang="en-US" sz="18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collaboration.</a:t>
            </a:r>
            <a:endParaRPr lang="en-US" altLang="zh-CN" sz="1800" kern="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ED9793B-EA55-ED29-8A16-F9B27CC3FF5B}"/>
              </a:ext>
            </a:extLst>
          </p:cNvPr>
          <p:cNvSpPr txBox="1"/>
          <p:nvPr/>
        </p:nvSpPr>
        <p:spPr>
          <a:xfrm>
            <a:off x="588878" y="1086428"/>
            <a:ext cx="11053324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" altLang="en-US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Human-Computer Interaction: </a:t>
            </a:r>
            <a:r>
              <a:rPr lang="e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MIT </a:t>
            </a:r>
            <a:r>
              <a:rPr lang="e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researchers cited our paper in </a:t>
            </a:r>
            <a:r>
              <a:rPr lang="e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Chatbot construction and pointed out: </a:t>
            </a:r>
            <a:r>
              <a:rPr lang="e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en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If the logits suggest some threshold of uncertainty has been reached, the chatbot should query for additional information. </a:t>
            </a:r>
            <a:r>
              <a:rPr lang="e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1E8B38-51E1-9FF4-40CF-0EBDA95C2A1E}"/>
              </a:ext>
            </a:extLst>
          </p:cNvPr>
          <p:cNvSpPr txBox="1"/>
          <p:nvPr/>
        </p:nvSpPr>
        <p:spPr>
          <a:xfrm>
            <a:off x="634204" y="5302648"/>
            <a:ext cx="6506187" cy="82368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sz="1100" i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" altLang="zh-CN" dirty="0"/>
              <a:t>[1] Hopkins, et al. Chatbot Evaluation Is (Sometimes) Ill-Posed: Contextualization Errors in the Human-Interface-Model Pipeline, </a:t>
            </a:r>
            <a:r>
              <a:rPr lang="e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 </a:t>
            </a:r>
            <a:r>
              <a:rPr lang="en" altLang="zh-CN" dirty="0"/>
              <a:t>, 2025.</a:t>
            </a:r>
          </a:p>
          <a:p>
            <a:r>
              <a:rPr lang="en" altLang="zh-CN" dirty="0"/>
              <a:t>[2] Guo, Kai, et al. Empowering </a:t>
            </a:r>
            <a:r>
              <a:rPr lang="en" altLang="zh-CN" dirty="0" err="1"/>
              <a:t>GraphRAG </a:t>
            </a:r>
            <a:r>
              <a:rPr lang="en" altLang="zh-CN" dirty="0"/>
              <a:t>with Knowledge Filtering and Integration, </a:t>
            </a:r>
            <a:r>
              <a:rPr lang="en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MSU </a:t>
            </a:r>
            <a:r>
              <a:rPr lang="en" altLang="zh-CN" dirty="0"/>
              <a:t>, 2025.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E2F787-1117-B644-2A6A-54EB5E729565}"/>
              </a:ext>
            </a:extLst>
          </p:cNvPr>
          <p:cNvSpPr txBox="1"/>
          <p:nvPr/>
        </p:nvSpPr>
        <p:spPr>
          <a:xfrm>
            <a:off x="588878" y="2463519"/>
            <a:ext cx="11053324" cy="12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" altLang="en-US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Mentoring </a:t>
            </a:r>
            <a:r>
              <a:rPr lang="en" altLang="zh-CN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RAG </a:t>
            </a:r>
            <a:r>
              <a:rPr lang="en" altLang="en-US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lang="e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Michigan State University researcher cited our paper </a:t>
            </a:r>
            <a:r>
              <a:rPr lang="en-US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e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GraphRAG</a:t>
            </a:r>
            <a:r>
              <a:rPr lang="en" altLang="en-US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and stated:</a:t>
            </a:r>
            <a:r>
              <a:rPr lang="en" altLang="zh-CN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en" altLang="zh-CN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Leveraging this property, we implement “Internal Knowledge Filtering", which uses the logits to help refine the answer selection. </a:t>
            </a:r>
            <a:r>
              <a:rPr lang="en" altLang="en-US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84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DFE0-A3F6-32E9-7D3B-358944014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6B142064-EA65-63A4-3F00-0A26EA34C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Necessity: Why do LLMs need uncertainty?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C964FA-51D6-C026-C529-DD5C48503826}"/>
              </a:ext>
            </a:extLst>
          </p:cNvPr>
          <p:cNvSpPr/>
          <p:nvPr/>
        </p:nvSpPr>
        <p:spPr>
          <a:xfrm>
            <a:off x="467916" y="1188400"/>
            <a:ext cx="11089831" cy="766428"/>
          </a:xfrm>
          <a:prstGeom prst="rect">
            <a:avLst/>
          </a:prstGeom>
          <a:ln w="6350">
            <a:noFill/>
          </a:ln>
        </p:spPr>
        <p:txBody>
          <a:bodyPr wrap="square" anchor="t">
            <a:spAutoFit/>
          </a:bodyPr>
          <a:lstStyle/>
          <a:p>
            <a:pPr marL="342900" indent="-342900" algn="just" fontAlgn="auto">
              <a:lnSpc>
                <a:spcPct val="114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Large models may produce </a:t>
            </a:r>
            <a:r>
              <a:rPr lang="en" altLang="en-US" sz="20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errors </a:t>
            </a: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and uncertainty estimates can </a:t>
            </a:r>
            <a:r>
              <a:rPr lang="en" altLang="en-US" sz="20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characterize the reliability of the model output </a:t>
            </a: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thereby indicating the possibility that the model output is wrong.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C2FCAA09-ADF9-BD65-F966-DB16644F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8120195-1FF2-8499-652C-C7A2075E982B}"/>
              </a:ext>
            </a:extLst>
          </p:cNvPr>
          <p:cNvSpPr/>
          <p:nvPr/>
        </p:nvSpPr>
        <p:spPr>
          <a:xfrm>
            <a:off x="5800445" y="4674248"/>
            <a:ext cx="509778" cy="19878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5A1BD13-0686-DA7E-70D6-23F22AA5BCE0}"/>
              </a:ext>
            </a:extLst>
          </p:cNvPr>
          <p:cNvSpPr/>
          <p:nvPr/>
        </p:nvSpPr>
        <p:spPr>
          <a:xfrm>
            <a:off x="5787220" y="2339201"/>
            <a:ext cx="509778" cy="2011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6DB46F1-1260-CF92-9D02-7234D7BE0F93}"/>
              </a:ext>
            </a:extLst>
          </p:cNvPr>
          <p:cNvSpPr/>
          <p:nvPr/>
        </p:nvSpPr>
        <p:spPr>
          <a:xfrm>
            <a:off x="6440443" y="2276859"/>
            <a:ext cx="5169394" cy="21753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1000">
                <a:srgbClr val="F0F4F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32E6A88E-9685-5F1B-13E2-FBCD9690B46B}"/>
              </a:ext>
            </a:extLst>
          </p:cNvPr>
          <p:cNvSpPr txBox="1"/>
          <p:nvPr/>
        </p:nvSpPr>
        <p:spPr>
          <a:xfrm>
            <a:off x="6914141" y="2643382"/>
            <a:ext cx="4568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history, which dynasties was Xi'an the capital?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0353727-9A95-97B1-D4F4-3A75E6358C1A}"/>
              </a:ext>
            </a:extLst>
          </p:cNvPr>
          <p:cNvSpPr txBox="1"/>
          <p:nvPr/>
        </p:nvSpPr>
        <p:spPr>
          <a:xfrm>
            <a:off x="6914140" y="3005479"/>
            <a:ext cx="4568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following are the dynasties in history when Xi'an was the capital: </a:t>
            </a:r>
            <a:r>
              <a:rPr lang="e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Qin Dynasty </a:t>
            </a:r>
            <a:r>
              <a:rPr lang="e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Han Dynasty </a:t>
            </a:r>
            <a:r>
              <a:rPr lang="e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Sui Dynasty </a:t>
            </a:r>
            <a:r>
              <a:rPr lang="e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Tang Dynasty </a:t>
            </a:r>
            <a:r>
              <a:rPr lang="e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" altLang="en-US" sz="1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Song Dynasty</a:t>
            </a:r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en" altLang="en-US" sz="1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Yuan Dynasty</a:t>
            </a:r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Ming Dynasty </a:t>
            </a:r>
            <a:r>
              <a:rPr lang="e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 </a:t>
            </a:r>
            <a:r>
              <a:rPr lang="en" altLang="en-US" sz="1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Qing Dynasty</a:t>
            </a:r>
            <a:endParaRPr lang="zh-CN" altLang="en-US" sz="1400" b="1" u="sng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65" name="图片 64">
            <a:extLst>
              <a:ext uri="{FF2B5EF4-FFF2-40B4-BE49-F238E27FC236}">
                <a16:creationId xmlns:a16="http://schemas.microsoft.com/office/drawing/2014/main" id="{2A2F4FFB-768E-D8F7-B9A1-0868BE6571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54" b="95946" l="10000" r="90000">
                        <a14:foregroundMark x1="42000" y1="6081" x2="42000" y2="6081"/>
                        <a14:foregroundMark x1="50500" y1="95946" x2="50500" y2="95946"/>
                        <a14:foregroundMark x1="49500" y1="6081" x2="49500" y2="6081"/>
                        <a14:foregroundMark x1="43000" y1="5405" x2="43000" y2="5405"/>
                        <a14:foregroundMark x1="45500" y1="4730" x2="45500" y2="4730"/>
                        <a14:foregroundMark x1="43500" y1="6081" x2="43500" y2="6081"/>
                        <a14:foregroundMark x1="43500" y1="4054" x2="43500" y2="4054"/>
                        <a14:foregroundMark x1="47000" y1="4730" x2="47000" y2="4730"/>
                        <a14:foregroundMark x1="45500" y1="4730" x2="45500" y2="4730"/>
                        <a14:foregroundMark x1="28000" y1="64865" x2="28000" y2="6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435" y="2694979"/>
            <a:ext cx="343742" cy="254369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:a16="http://schemas.microsoft.com/office/drawing/2014/main" id="{95CC0577-CEFB-601A-E168-D0FDD331A2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6454976" y="2926096"/>
            <a:ext cx="560659" cy="474636"/>
          </a:xfrm>
          <a:prstGeom prst="rect">
            <a:avLst/>
          </a:prstGeom>
        </p:spPr>
      </p:pic>
      <p:sp>
        <p:nvSpPr>
          <p:cNvPr id="67" name="TextBox 17">
            <a:extLst>
              <a:ext uri="{FF2B5EF4-FFF2-40B4-BE49-F238E27FC236}">
                <a16:creationId xmlns:a16="http://schemas.microsoft.com/office/drawing/2014/main" id="{2143A3C1-968F-45FD-191D-489A4861B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9963" y="4088921"/>
            <a:ext cx="4668265" cy="307777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 </a:t>
            </a:r>
            <a:r>
              <a:rPr lang="e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uncertainty estimation, indicating unreliable content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73AA71F7-42FB-0B07-EFD0-F731FBF73569}"/>
              </a:ext>
            </a:extLst>
          </p:cNvPr>
          <p:cNvSpPr/>
          <p:nvPr/>
        </p:nvSpPr>
        <p:spPr>
          <a:xfrm flipH="1">
            <a:off x="461539" y="2276859"/>
            <a:ext cx="5169394" cy="21753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1000">
                <a:srgbClr val="F0F4F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034F68CB-0E56-B393-6433-0EF85F58B8E9}"/>
              </a:ext>
            </a:extLst>
          </p:cNvPr>
          <p:cNvSpPr txBox="1"/>
          <p:nvPr/>
        </p:nvSpPr>
        <p:spPr>
          <a:xfrm>
            <a:off x="935237" y="2643382"/>
            <a:ext cx="4568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history, which dynasties was Xi'an the capital?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4B72BECE-2032-6E24-CC5C-38A67F87F6C1}"/>
              </a:ext>
            </a:extLst>
          </p:cNvPr>
          <p:cNvSpPr txBox="1"/>
          <p:nvPr/>
        </p:nvSpPr>
        <p:spPr>
          <a:xfrm>
            <a:off x="935236" y="3005479"/>
            <a:ext cx="456850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following are the dynasties in history when Xi'an was the capital: </a:t>
            </a:r>
            <a:r>
              <a:rPr lang="e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Qin Dynasty </a:t>
            </a:r>
            <a:r>
              <a:rPr lang="e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Han Dynasty </a:t>
            </a:r>
            <a:r>
              <a:rPr lang="e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Sui Dynasty </a:t>
            </a:r>
            <a:r>
              <a:rPr lang="e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Tang Dynasty </a:t>
            </a:r>
            <a:r>
              <a:rPr lang="e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Song Dynasty </a:t>
            </a:r>
            <a:r>
              <a:rPr lang="e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 Yuan </a:t>
            </a:r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Dynasty </a:t>
            </a:r>
            <a:r>
              <a:rPr lang="e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 </a:t>
            </a:r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Ming Dynasty </a:t>
            </a:r>
            <a:r>
              <a:rPr lang="en" altLang="zh-CN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 </a:t>
            </a:r>
            <a:r>
              <a:rPr lang="en" altLang="en-US" sz="1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Qing Dynasty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4" name="图片 73">
            <a:extLst>
              <a:ext uri="{FF2B5EF4-FFF2-40B4-BE49-F238E27FC236}">
                <a16:creationId xmlns:a16="http://schemas.microsoft.com/office/drawing/2014/main" id="{B406E003-D952-A373-D23F-21E70B8D75E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54" b="95946" l="10000" r="90000">
                        <a14:foregroundMark x1="42000" y1="6081" x2="42000" y2="6081"/>
                        <a14:foregroundMark x1="50500" y1="95946" x2="50500" y2="95946"/>
                        <a14:foregroundMark x1="49500" y1="6081" x2="49500" y2="6081"/>
                        <a14:foregroundMark x1="43000" y1="5405" x2="43000" y2="5405"/>
                        <a14:foregroundMark x1="45500" y1="4730" x2="45500" y2="4730"/>
                        <a14:foregroundMark x1="43500" y1="6081" x2="43500" y2="6081"/>
                        <a14:foregroundMark x1="43500" y1="4054" x2="43500" y2="4054"/>
                        <a14:foregroundMark x1="47000" y1="4730" x2="47000" y2="4730"/>
                        <a14:foregroundMark x1="45500" y1="4730" x2="45500" y2="4730"/>
                        <a14:foregroundMark x1="28000" y1="64865" x2="28000" y2="6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31" y="2694979"/>
            <a:ext cx="343742" cy="254369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C5F8B78B-F719-BD8F-635A-69339409A0E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476072" y="2926096"/>
            <a:ext cx="560659" cy="474636"/>
          </a:xfrm>
          <a:prstGeom prst="rect">
            <a:avLst/>
          </a:prstGeom>
        </p:spPr>
      </p:pic>
      <p:sp>
        <p:nvSpPr>
          <p:cNvPr id="76" name="TextBox 17">
            <a:extLst>
              <a:ext uri="{FF2B5EF4-FFF2-40B4-BE49-F238E27FC236}">
                <a16:creationId xmlns:a16="http://schemas.microsoft.com/office/drawing/2014/main" id="{34D237A1-3F17-5CA8-80D9-1D1692E6C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39" y="4088921"/>
            <a:ext cx="4707936" cy="307777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Without</a:t>
            </a:r>
            <a:r>
              <a:rPr lang="e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uncertainty estimation, free output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877E517-DD73-8965-A056-0422F584196B}"/>
              </a:ext>
            </a:extLst>
          </p:cNvPr>
          <p:cNvSpPr/>
          <p:nvPr/>
        </p:nvSpPr>
        <p:spPr>
          <a:xfrm flipH="1" flipV="1">
            <a:off x="472145" y="4689384"/>
            <a:ext cx="5169394" cy="20114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1000">
                <a:srgbClr val="F0F4F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17">
            <a:extLst>
              <a:ext uri="{FF2B5EF4-FFF2-40B4-BE49-F238E27FC236}">
                <a16:creationId xmlns:a16="http://schemas.microsoft.com/office/drawing/2014/main" id="{8FFDF316-E1DE-872F-886F-472B311509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259" y="6344380"/>
            <a:ext cx="4578318" cy="307777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" altLang="en-US" sz="1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Without</a:t>
            </a:r>
            <a:r>
              <a:rPr lang="e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uncertainty estimation, error accumulation</a:t>
            </a: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11A0B7B5-9701-6DAC-8EA4-3BFB4CAE6A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1378742" y="5350578"/>
            <a:ext cx="691727" cy="624336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5EF26174-C588-5516-9274-79BDC45971C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2105334" y="4882311"/>
            <a:ext cx="691727" cy="624336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6DB24D68-176B-9A2A-5C3D-9E2505CF047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2466512" y="5686594"/>
            <a:ext cx="691727" cy="624336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3614B5E0-8A12-F7D0-FDE1-81F93F9B52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3870682" y="5457866"/>
            <a:ext cx="691727" cy="624336"/>
          </a:xfrm>
          <a:prstGeom prst="rect">
            <a:avLst/>
          </a:prstGeom>
        </p:spPr>
      </p:pic>
      <p:pic>
        <p:nvPicPr>
          <p:cNvPr id="88" name="图片 87">
            <a:extLst>
              <a:ext uri="{FF2B5EF4-FFF2-40B4-BE49-F238E27FC236}">
                <a16:creationId xmlns:a16="http://schemas.microsoft.com/office/drawing/2014/main" id="{C93449B4-CE8E-A16E-5C16-61A37CEA27F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54" b="95946" l="10000" r="90000">
                        <a14:foregroundMark x1="42000" y1="6081" x2="42000" y2="6081"/>
                        <a14:foregroundMark x1="50500" y1="95946" x2="50500" y2="95946"/>
                        <a14:foregroundMark x1="49500" y1="6081" x2="49500" y2="6081"/>
                        <a14:foregroundMark x1="43000" y1="5405" x2="43000" y2="5405"/>
                        <a14:foregroundMark x1="45500" y1="4730" x2="45500" y2="4730"/>
                        <a14:foregroundMark x1="43500" y1="6081" x2="43500" y2="6081"/>
                        <a14:foregroundMark x1="43500" y1="4054" x2="43500" y2="4054"/>
                        <a14:foregroundMark x1="47000" y1="4730" x2="47000" y2="4730"/>
                        <a14:foregroundMark x1="45500" y1="4730" x2="45500" y2="4730"/>
                        <a14:foregroundMark x1="28000" y1="64865" x2="28000" y2="6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59" y="5551221"/>
            <a:ext cx="424101" cy="334597"/>
          </a:xfrm>
          <a:prstGeom prst="rect">
            <a:avLst/>
          </a:prstGeom>
        </p:spPr>
      </p:pic>
      <p:pic>
        <p:nvPicPr>
          <p:cNvPr id="93" name="图片 92">
            <a:extLst>
              <a:ext uri="{FF2B5EF4-FFF2-40B4-BE49-F238E27FC236}">
                <a16:creationId xmlns:a16="http://schemas.microsoft.com/office/drawing/2014/main" id="{6DB058C5-DEB0-1BB5-01F3-2B7469FFBF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150" b="97425" l="922" r="95853">
                        <a14:foregroundMark x1="62212" y1="22747" x2="62212" y2="22747"/>
                        <a14:foregroundMark x1="52535" y1="22747" x2="26267" y2="29614"/>
                        <a14:foregroundMark x1="26267" y1="29614" x2="25806" y2="29614"/>
                        <a14:foregroundMark x1="93088" y1="18455" x2="93548" y2="14163"/>
                        <a14:foregroundMark x1="92627" y1="7296" x2="93548" y2="6867"/>
                        <a14:foregroundMark x1="72350" y1="87124" x2="44240" y2="93133"/>
                        <a14:foregroundMark x1="44240" y1="93133" x2="33641" y2="89700"/>
                        <a14:foregroundMark x1="5530" y1="55365" x2="1382" y2="48927"/>
                        <a14:foregroundMark x1="59908" y1="61373" x2="53917" y2="62232"/>
                        <a14:foregroundMark x1="89401" y1="61373" x2="96313" y2="46352"/>
                        <a14:foregroundMark x1="58525" y1="97425" x2="43779" y2="97854"/>
                        <a14:foregroundMark x1="4608" y1="5150" x2="4608" y2="5150"/>
                        <a14:foregroundMark x1="8295" y1="39914" x2="8295" y2="39914"/>
                        <a14:foregroundMark x1="54378" y1="62232" x2="54378" y2="62232"/>
                        <a14:foregroundMark x1="42857" y1="67382" x2="42857" y2="67382"/>
                        <a14:foregroundMark x1="65899" y1="72961" x2="65899" y2="72961"/>
                        <a14:foregroundMark x1="32719" y1="74249" x2="32719" y2="74249"/>
                        <a14:backgroundMark x1="48848" y1="11588" x2="48848" y2="11588"/>
                        <a14:backgroundMark x1="63594" y1="5579" x2="63594" y2="5579"/>
                        <a14:backgroundMark x1="75576" y1="6009" x2="75576" y2="60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4250" y="5151996"/>
            <a:ext cx="346938" cy="397163"/>
          </a:xfrm>
          <a:prstGeom prst="rect">
            <a:avLst/>
          </a:prstGeom>
        </p:spPr>
      </p:pic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BC2F96EB-9957-1EED-3700-56D59B431B56}"/>
              </a:ext>
            </a:extLst>
          </p:cNvPr>
          <p:cNvCxnSpPr>
            <a:cxnSpLocks/>
          </p:cNvCxnSpPr>
          <p:nvPr/>
        </p:nvCxnSpPr>
        <p:spPr>
          <a:xfrm flipV="1">
            <a:off x="1040643" y="5718519"/>
            <a:ext cx="4350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E391D592-0176-B6FE-4C4A-AD1B1E49B7AF}"/>
              </a:ext>
            </a:extLst>
          </p:cNvPr>
          <p:cNvCxnSpPr>
            <a:cxnSpLocks/>
          </p:cNvCxnSpPr>
          <p:nvPr/>
        </p:nvCxnSpPr>
        <p:spPr>
          <a:xfrm flipV="1">
            <a:off x="1896591" y="5350367"/>
            <a:ext cx="340373" cy="22229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231125A-BF58-487B-3C24-80E0FC309CB0}"/>
              </a:ext>
            </a:extLst>
          </p:cNvPr>
          <p:cNvCxnSpPr>
            <a:cxnSpLocks/>
          </p:cNvCxnSpPr>
          <p:nvPr/>
        </p:nvCxnSpPr>
        <p:spPr>
          <a:xfrm>
            <a:off x="1853466" y="5918441"/>
            <a:ext cx="691727" cy="15326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CAC694F5-1A80-F3D3-123C-A3572E73BCF8}"/>
              </a:ext>
            </a:extLst>
          </p:cNvPr>
          <p:cNvCxnSpPr>
            <a:cxnSpLocks/>
          </p:cNvCxnSpPr>
          <p:nvPr/>
        </p:nvCxnSpPr>
        <p:spPr>
          <a:xfrm>
            <a:off x="2667209" y="5273933"/>
            <a:ext cx="608656" cy="802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F1D78FE2-63EE-0C0F-19DF-6D3E0284F1A5}"/>
              </a:ext>
            </a:extLst>
          </p:cNvPr>
          <p:cNvCxnSpPr>
            <a:cxnSpLocks/>
          </p:cNvCxnSpPr>
          <p:nvPr/>
        </p:nvCxnSpPr>
        <p:spPr>
          <a:xfrm flipV="1">
            <a:off x="3059636" y="5918441"/>
            <a:ext cx="908290" cy="1107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DDE0AAD8-0061-7031-2AC6-2EF964E25BE9}"/>
              </a:ext>
            </a:extLst>
          </p:cNvPr>
          <p:cNvCxnSpPr>
            <a:cxnSpLocks/>
          </p:cNvCxnSpPr>
          <p:nvPr/>
        </p:nvCxnSpPr>
        <p:spPr>
          <a:xfrm flipV="1">
            <a:off x="2971227" y="5498556"/>
            <a:ext cx="337905" cy="369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1A01BC0E-840F-ADDC-5B1B-CA944D8C88A3}"/>
              </a:ext>
            </a:extLst>
          </p:cNvPr>
          <p:cNvCxnSpPr>
            <a:cxnSpLocks/>
          </p:cNvCxnSpPr>
          <p:nvPr/>
        </p:nvCxnSpPr>
        <p:spPr>
          <a:xfrm>
            <a:off x="3672922" y="5422750"/>
            <a:ext cx="304971" cy="2998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B1493CC-DD7B-22F3-8988-5AB225437774}"/>
              </a:ext>
            </a:extLst>
          </p:cNvPr>
          <p:cNvCxnSpPr>
            <a:cxnSpLocks/>
          </p:cNvCxnSpPr>
          <p:nvPr/>
        </p:nvCxnSpPr>
        <p:spPr>
          <a:xfrm>
            <a:off x="4513427" y="5846692"/>
            <a:ext cx="476062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" name="图片 118">
            <a:extLst>
              <a:ext uri="{FF2B5EF4-FFF2-40B4-BE49-F238E27FC236}">
                <a16:creationId xmlns:a16="http://schemas.microsoft.com/office/drawing/2014/main" id="{A2A5F8C4-3E4D-3173-5816-553CB2D160C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171" y="5457866"/>
            <a:ext cx="608822" cy="608822"/>
          </a:xfrm>
          <a:prstGeom prst="rect">
            <a:avLst/>
          </a:prstGeom>
        </p:spPr>
      </p:pic>
      <p:sp>
        <p:nvSpPr>
          <p:cNvPr id="149" name="文本框 148">
            <a:extLst>
              <a:ext uri="{FF2B5EF4-FFF2-40B4-BE49-F238E27FC236}">
                <a16:creationId xmlns:a16="http://schemas.microsoft.com/office/drawing/2014/main" id="{6B120F14-5835-668A-9F35-91EFC541A43A}"/>
              </a:ext>
            </a:extLst>
          </p:cNvPr>
          <p:cNvSpPr txBox="1"/>
          <p:nvPr/>
        </p:nvSpPr>
        <p:spPr>
          <a:xfrm>
            <a:off x="532234" y="4701719"/>
            <a:ext cx="233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Vanilla Multi-agent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FEF1DBD8-C629-C511-7F8D-6B7313C04A04}"/>
              </a:ext>
            </a:extLst>
          </p:cNvPr>
          <p:cNvSpPr txBox="1"/>
          <p:nvPr/>
        </p:nvSpPr>
        <p:spPr>
          <a:xfrm>
            <a:off x="3669594" y="5085300"/>
            <a:ext cx="1147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Error,</a:t>
            </a:r>
            <a:endParaRPr lang="en-US" altLang="zh-CN" sz="12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pass it down</a:t>
            </a:r>
            <a:endParaRPr lang="en-US" altLang="zh-CN" sz="12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29E0C611-86CB-3768-71BC-C14952D4F1DB}"/>
              </a:ext>
            </a:extLst>
          </p:cNvPr>
          <p:cNvSpPr/>
          <p:nvPr/>
        </p:nvSpPr>
        <p:spPr>
          <a:xfrm flipV="1">
            <a:off x="6447318" y="4684359"/>
            <a:ext cx="5169394" cy="20114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91000">
                <a:srgbClr val="F0F4FA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" name="TextBox 17">
            <a:extLst>
              <a:ext uri="{FF2B5EF4-FFF2-40B4-BE49-F238E27FC236}">
                <a16:creationId xmlns:a16="http://schemas.microsoft.com/office/drawing/2014/main" id="{35454871-76ED-F630-4C59-0DD519B8F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3012" y="6339355"/>
            <a:ext cx="4578318" cy="307777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381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With </a:t>
            </a:r>
            <a:r>
              <a:rPr lang="e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Uncertainty</a:t>
            </a:r>
            <a:r>
              <a:rPr lang="en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estimation, improving system stability</a:t>
            </a:r>
          </a:p>
        </p:txBody>
      </p:sp>
      <p:pic>
        <p:nvPicPr>
          <p:cNvPr id="154" name="图片 153">
            <a:extLst>
              <a:ext uri="{FF2B5EF4-FFF2-40B4-BE49-F238E27FC236}">
                <a16:creationId xmlns:a16="http://schemas.microsoft.com/office/drawing/2014/main" id="{377A914C-8EE0-663E-40F2-0688673FC7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7353915" y="5345553"/>
            <a:ext cx="691727" cy="624336"/>
          </a:xfrm>
          <a:prstGeom prst="rect">
            <a:avLst/>
          </a:prstGeom>
        </p:spPr>
      </p:pic>
      <p:pic>
        <p:nvPicPr>
          <p:cNvPr id="155" name="图片 154">
            <a:extLst>
              <a:ext uri="{FF2B5EF4-FFF2-40B4-BE49-F238E27FC236}">
                <a16:creationId xmlns:a16="http://schemas.microsoft.com/office/drawing/2014/main" id="{C51EB445-5C8D-C3D6-B247-06F7817C19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8080507" y="4877286"/>
            <a:ext cx="691727" cy="624336"/>
          </a:xfrm>
          <a:prstGeom prst="rect">
            <a:avLst/>
          </a:prstGeom>
        </p:spPr>
      </p:pic>
      <p:pic>
        <p:nvPicPr>
          <p:cNvPr id="156" name="图片 155">
            <a:extLst>
              <a:ext uri="{FF2B5EF4-FFF2-40B4-BE49-F238E27FC236}">
                <a16:creationId xmlns:a16="http://schemas.microsoft.com/office/drawing/2014/main" id="{A0F318DC-9EF1-2128-3FFE-8A7AC78A88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8441685" y="5681569"/>
            <a:ext cx="691727" cy="624336"/>
          </a:xfrm>
          <a:prstGeom prst="rect">
            <a:avLst/>
          </a:prstGeom>
        </p:spPr>
      </p:pic>
      <p:pic>
        <p:nvPicPr>
          <p:cNvPr id="157" name="图片 156">
            <a:extLst>
              <a:ext uri="{FF2B5EF4-FFF2-40B4-BE49-F238E27FC236}">
                <a16:creationId xmlns:a16="http://schemas.microsoft.com/office/drawing/2014/main" id="{E962A5A3-C820-8A00-9946-5D43BBFAC8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466" b="76191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343"/>
          <a:stretch/>
        </p:blipFill>
        <p:spPr>
          <a:xfrm>
            <a:off x="9845855" y="5452841"/>
            <a:ext cx="691727" cy="624336"/>
          </a:xfrm>
          <a:prstGeom prst="rect">
            <a:avLst/>
          </a:prstGeom>
        </p:spPr>
      </p:pic>
      <p:pic>
        <p:nvPicPr>
          <p:cNvPr id="158" name="图片 157">
            <a:extLst>
              <a:ext uri="{FF2B5EF4-FFF2-40B4-BE49-F238E27FC236}">
                <a16:creationId xmlns:a16="http://schemas.microsoft.com/office/drawing/2014/main" id="{57A7521B-4E5D-123E-6D2A-08C33A7119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4054" b="95946" l="10000" r="90000">
                        <a14:foregroundMark x1="42000" y1="6081" x2="42000" y2="6081"/>
                        <a14:foregroundMark x1="50500" y1="95946" x2="50500" y2="95946"/>
                        <a14:foregroundMark x1="49500" y1="6081" x2="49500" y2="6081"/>
                        <a14:foregroundMark x1="43000" y1="5405" x2="43000" y2="5405"/>
                        <a14:foregroundMark x1="45500" y1="4730" x2="45500" y2="4730"/>
                        <a14:foregroundMark x1="43500" y1="6081" x2="43500" y2="6081"/>
                        <a14:foregroundMark x1="43500" y1="4054" x2="43500" y2="4054"/>
                        <a14:foregroundMark x1="47000" y1="4730" x2="47000" y2="4730"/>
                        <a14:foregroundMark x1="45500" y1="4730" x2="45500" y2="4730"/>
                        <a14:foregroundMark x1="28000" y1="64865" x2="28000" y2="648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2932" y="5546196"/>
            <a:ext cx="424101" cy="334597"/>
          </a:xfrm>
          <a:prstGeom prst="rect">
            <a:avLst/>
          </a:prstGeom>
        </p:spPr>
      </p:pic>
      <p:pic>
        <p:nvPicPr>
          <p:cNvPr id="159" name="图片 158">
            <a:extLst>
              <a:ext uri="{FF2B5EF4-FFF2-40B4-BE49-F238E27FC236}">
                <a16:creationId xmlns:a16="http://schemas.microsoft.com/office/drawing/2014/main" id="{23D41F67-D06B-8995-A865-28A4D3CB0F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5150" b="97425" l="922" r="95853">
                        <a14:foregroundMark x1="62212" y1="22747" x2="62212" y2="22747"/>
                        <a14:foregroundMark x1="52535" y1="22747" x2="26267" y2="29614"/>
                        <a14:foregroundMark x1="26267" y1="29614" x2="25806" y2="29614"/>
                        <a14:foregroundMark x1="93088" y1="18455" x2="93548" y2="14163"/>
                        <a14:foregroundMark x1="92627" y1="7296" x2="93548" y2="6867"/>
                        <a14:foregroundMark x1="72350" y1="87124" x2="44240" y2="93133"/>
                        <a14:foregroundMark x1="44240" y1="93133" x2="33641" y2="89700"/>
                        <a14:foregroundMark x1="5530" y1="55365" x2="1382" y2="48927"/>
                        <a14:foregroundMark x1="59908" y1="61373" x2="53917" y2="62232"/>
                        <a14:foregroundMark x1="89401" y1="61373" x2="96313" y2="46352"/>
                        <a14:foregroundMark x1="58525" y1="97425" x2="43779" y2="97854"/>
                        <a14:foregroundMark x1="4608" y1="5150" x2="4608" y2="5150"/>
                        <a14:foregroundMark x1="8295" y1="39914" x2="8295" y2="39914"/>
                        <a14:foregroundMark x1="54378" y1="62232" x2="54378" y2="62232"/>
                        <a14:foregroundMark x1="42857" y1="67382" x2="42857" y2="67382"/>
                        <a14:foregroundMark x1="65899" y1="72961" x2="65899" y2="72961"/>
                        <a14:foregroundMark x1="32719" y1="74249" x2="32719" y2="74249"/>
                        <a14:backgroundMark x1="48848" y1="11588" x2="48848" y2="11588"/>
                        <a14:backgroundMark x1="63594" y1="5579" x2="63594" y2="5579"/>
                        <a14:backgroundMark x1="75576" y1="6009" x2="75576" y2="600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279423" y="5146971"/>
            <a:ext cx="346938" cy="397163"/>
          </a:xfrm>
          <a:prstGeom prst="rect">
            <a:avLst/>
          </a:prstGeom>
        </p:spPr>
      </p:pic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58EBC8BB-2800-92F9-457A-236FDACA8872}"/>
              </a:ext>
            </a:extLst>
          </p:cNvPr>
          <p:cNvCxnSpPr>
            <a:cxnSpLocks/>
          </p:cNvCxnSpPr>
          <p:nvPr/>
        </p:nvCxnSpPr>
        <p:spPr>
          <a:xfrm flipV="1">
            <a:off x="7015816" y="5713494"/>
            <a:ext cx="435017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F78009E4-9B36-35F5-652A-F4816DBB9985}"/>
              </a:ext>
            </a:extLst>
          </p:cNvPr>
          <p:cNvCxnSpPr>
            <a:cxnSpLocks/>
          </p:cNvCxnSpPr>
          <p:nvPr/>
        </p:nvCxnSpPr>
        <p:spPr>
          <a:xfrm flipV="1">
            <a:off x="7871764" y="5345342"/>
            <a:ext cx="340373" cy="22229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箭头连接符 161">
            <a:extLst>
              <a:ext uri="{FF2B5EF4-FFF2-40B4-BE49-F238E27FC236}">
                <a16:creationId xmlns:a16="http://schemas.microsoft.com/office/drawing/2014/main" id="{B65F19C6-2928-6FAA-19D6-6493D1ED1A8A}"/>
              </a:ext>
            </a:extLst>
          </p:cNvPr>
          <p:cNvCxnSpPr>
            <a:cxnSpLocks/>
          </p:cNvCxnSpPr>
          <p:nvPr/>
        </p:nvCxnSpPr>
        <p:spPr>
          <a:xfrm>
            <a:off x="7828639" y="5913416"/>
            <a:ext cx="691727" cy="15326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B8EF55E5-771E-BA37-9030-364BC7AB763D}"/>
              </a:ext>
            </a:extLst>
          </p:cNvPr>
          <p:cNvCxnSpPr>
            <a:cxnSpLocks/>
          </p:cNvCxnSpPr>
          <p:nvPr/>
        </p:nvCxnSpPr>
        <p:spPr>
          <a:xfrm>
            <a:off x="8642382" y="5268908"/>
            <a:ext cx="608656" cy="8025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886A9F6C-34B6-0D4A-157E-57560DD537CC}"/>
              </a:ext>
            </a:extLst>
          </p:cNvPr>
          <p:cNvCxnSpPr>
            <a:cxnSpLocks/>
          </p:cNvCxnSpPr>
          <p:nvPr/>
        </p:nvCxnSpPr>
        <p:spPr>
          <a:xfrm flipV="1">
            <a:off x="9034809" y="5913416"/>
            <a:ext cx="908290" cy="11074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A41C36A3-A31C-850F-EAB7-5A4B1095DDBE}"/>
              </a:ext>
            </a:extLst>
          </p:cNvPr>
          <p:cNvCxnSpPr>
            <a:cxnSpLocks/>
          </p:cNvCxnSpPr>
          <p:nvPr/>
        </p:nvCxnSpPr>
        <p:spPr>
          <a:xfrm flipV="1">
            <a:off x="8946400" y="5493531"/>
            <a:ext cx="337905" cy="36919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A4F9AED0-F971-FF54-C857-2E7245AAB5B4}"/>
              </a:ext>
            </a:extLst>
          </p:cNvPr>
          <p:cNvCxnSpPr>
            <a:cxnSpLocks/>
          </p:cNvCxnSpPr>
          <p:nvPr/>
        </p:nvCxnSpPr>
        <p:spPr>
          <a:xfrm>
            <a:off x="9648095" y="5417725"/>
            <a:ext cx="98363" cy="118174"/>
          </a:xfrm>
          <a:prstGeom prst="straightConnector1">
            <a:avLst/>
          </a:prstGeom>
          <a:ln w="3810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52CEBBFA-149B-C4A9-DB12-7CF94C293328}"/>
              </a:ext>
            </a:extLst>
          </p:cNvPr>
          <p:cNvCxnSpPr>
            <a:cxnSpLocks/>
          </p:cNvCxnSpPr>
          <p:nvPr/>
        </p:nvCxnSpPr>
        <p:spPr>
          <a:xfrm>
            <a:off x="10488600" y="5841667"/>
            <a:ext cx="476062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文本框 168">
            <a:extLst>
              <a:ext uri="{FF2B5EF4-FFF2-40B4-BE49-F238E27FC236}">
                <a16:creationId xmlns:a16="http://schemas.microsoft.com/office/drawing/2014/main" id="{C19B5908-4824-6415-29CA-D074CA1B11BD}"/>
              </a:ext>
            </a:extLst>
          </p:cNvPr>
          <p:cNvSpPr txBox="1"/>
          <p:nvPr/>
        </p:nvSpPr>
        <p:spPr>
          <a:xfrm>
            <a:off x="6317548" y="4711355"/>
            <a:ext cx="233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Uncertainty-aware</a:t>
            </a:r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4C759E70-0595-E530-4F0E-C8AAACB6D311}"/>
              </a:ext>
            </a:extLst>
          </p:cNvPr>
          <p:cNvSpPr txBox="1"/>
          <p:nvPr/>
        </p:nvSpPr>
        <p:spPr>
          <a:xfrm>
            <a:off x="9320049" y="5006154"/>
            <a:ext cx="227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Identify risks</a:t>
            </a:r>
            <a:endParaRPr lang="en-US" altLang="zh-CN" sz="12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Block delivery </a:t>
            </a:r>
            <a:r>
              <a:rPr lang="en" altLang="zh-CN" sz="1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/RAG </a:t>
            </a:r>
            <a:r>
              <a:rPr lang="en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enhancement</a:t>
            </a:r>
            <a:endParaRPr lang="en-US" altLang="zh-CN" sz="1200" b="1" dirty="0">
              <a:solidFill>
                <a:srgbClr val="C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48" name="图片 147">
            <a:extLst>
              <a:ext uri="{FF2B5EF4-FFF2-40B4-BE49-F238E27FC236}">
                <a16:creationId xmlns:a16="http://schemas.microsoft.com/office/drawing/2014/main" id="{F1BCEFBB-DD8C-40FA-EB8F-981E3E7F750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1583" y="5441421"/>
            <a:ext cx="403320" cy="403320"/>
          </a:xfrm>
          <a:prstGeom prst="rect">
            <a:avLst/>
          </a:prstGeom>
          <a:scene3d>
            <a:camera prst="isometricRightUp"/>
            <a:lightRig rig="threePt" dir="t"/>
          </a:scene3d>
        </p:spPr>
      </p:pic>
      <p:pic>
        <p:nvPicPr>
          <p:cNvPr id="124" name="图片 123">
            <a:extLst>
              <a:ext uri="{FF2B5EF4-FFF2-40B4-BE49-F238E27FC236}">
                <a16:creationId xmlns:a16="http://schemas.microsoft.com/office/drawing/2014/main" id="{517E3EF8-8F90-4C4E-AB3D-C46F4183E0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9804" b="93464" l="9804" r="89706">
                        <a14:foregroundMark x1="46732" y1="13725" x2="46732" y2="13725"/>
                        <a14:foregroundMark x1="61275" y1="30065" x2="61275" y2="30065"/>
                        <a14:foregroundMark x1="63562" y1="29412" x2="63562" y2="29412"/>
                        <a14:foregroundMark x1="64706" y1="30501" x2="61438" y2="29412"/>
                        <a14:foregroundMark x1="65173" y1="20044" x2="64706" y2="18736"/>
                        <a14:foregroundMark x1="65406" y1="20697" x2="65173" y2="20044"/>
                        <a14:foregroundMark x1="66340" y1="23312" x2="65406" y2="20697"/>
                        <a14:foregroundMark x1="71569" y1="15904" x2="71895" y2="19826"/>
                        <a14:foregroundMark x1="71405" y1="45969" x2="71405" y2="45969"/>
                        <a14:foregroundMark x1="71405" y1="44009" x2="71405" y2="47930"/>
                        <a14:foregroundMark x1="69444" y1="42266" x2="68627" y2="37908"/>
                        <a14:foregroundMark x1="75826" y1="47223" x2="75163" y2="45752"/>
                        <a14:foregroundMark x1="78380" y1="47718" x2="78595" y2="48148"/>
                        <a14:foregroundMark x1="77614" y1="46187" x2="78165" y2="47288"/>
                        <a14:foregroundMark x1="78085" y1="48622" x2="77662" y2="48731"/>
                        <a14:foregroundMark x1="77614" y1="46841" x2="69118" y2="46841"/>
                        <a14:foregroundMark x1="65359" y1="35948" x2="63399" y2="37908"/>
                        <a14:foregroundMark x1="62745" y1="20044" x2="63725" y2="20479"/>
                        <a14:foregroundMark x1="64216" y1="19608" x2="64216" y2="19608"/>
                        <a14:foregroundMark x1="55719" y1="15468" x2="44935" y2="14161"/>
                        <a14:foregroundMark x1="45425" y1="92810" x2="43627" y2="83442"/>
                        <a14:foregroundMark x1="70916" y1="51852" x2="70098" y2="51634"/>
                        <a14:foregroundMark x1="71912" y1="52118" x2="70916" y2="51852"/>
                        <a14:foregroundMark x1="72386" y1="51198" x2="65033" y2="44227"/>
                        <a14:foregroundMark x1="65033" y1="44227" x2="62418" y2="47495"/>
                        <a14:foregroundMark x1="77941" y1="46623" x2="71895" y2="51634"/>
                        <a14:foregroundMark x1="75327" y1="49673" x2="74510" y2="50980"/>
                        <a14:foregroundMark x1="69608" y1="54466" x2="60948" y2="49673"/>
                        <a14:foregroundMark x1="60948" y1="49673" x2="60948" y2="49673"/>
                        <a14:foregroundMark x1="69444" y1="54031" x2="77124" y2="49020"/>
                        <a14:foregroundMark x1="76634" y1="36166" x2="80229" y2="40305"/>
                        <a14:foregroundMark x1="57190" y1="93028" x2="57190" y2="93028"/>
                        <a14:foregroundMark x1="59150" y1="92593" x2="59150" y2="92593"/>
                        <a14:foregroundMark x1="58660" y1="93464" x2="58660" y2="93464"/>
                        <a14:backgroundMark x1="79248" y1="50327" x2="79248" y2="50327"/>
                        <a14:backgroundMark x1="78268" y1="51198" x2="78268" y2="51198"/>
                        <a14:backgroundMark x1="77124" y1="51198" x2="79902" y2="49455"/>
                        <a14:backgroundMark x1="79902" y1="49891" x2="79575" y2="51416"/>
                        <a14:backgroundMark x1="63235" y1="20697" x2="63235" y2="20697"/>
                        <a14:backgroundMark x1="62745" y1="20044" x2="62745" y2="20044"/>
                        <a14:backgroundMark x1="50327" y1="85185" x2="50327" y2="85185"/>
                        <a14:backgroundMark x1="50163" y1="77778" x2="51144" y2="888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85870" y="5485084"/>
            <a:ext cx="919657" cy="689743"/>
          </a:xfrm>
          <a:prstGeom prst="rect">
            <a:avLst/>
          </a:prstGeom>
        </p:spPr>
      </p:pic>
      <p:pic>
        <p:nvPicPr>
          <p:cNvPr id="144" name="图片 143">
            <a:extLst>
              <a:ext uri="{FF2B5EF4-FFF2-40B4-BE49-F238E27FC236}">
                <a16:creationId xmlns:a16="http://schemas.microsoft.com/office/drawing/2014/main" id="{39A6A829-F6B2-F9C6-01BA-82CF2C545F3F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2614" y="4986571"/>
            <a:ext cx="221188" cy="221188"/>
          </a:xfrm>
          <a:prstGeom prst="rect">
            <a:avLst/>
          </a:prstGeom>
        </p:spPr>
      </p:pic>
      <p:sp>
        <p:nvSpPr>
          <p:cNvPr id="172" name="文本框 171">
            <a:extLst>
              <a:ext uri="{FF2B5EF4-FFF2-40B4-BE49-F238E27FC236}">
                <a16:creationId xmlns:a16="http://schemas.microsoft.com/office/drawing/2014/main" id="{F1A73147-5734-7C2D-525F-B75256805B30}"/>
              </a:ext>
            </a:extLst>
          </p:cNvPr>
          <p:cNvSpPr txBox="1"/>
          <p:nvPr/>
        </p:nvSpPr>
        <p:spPr>
          <a:xfrm>
            <a:off x="354893" y="2292372"/>
            <a:ext cx="3076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Vanilla Chat Assistant</a:t>
            </a: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C241AE0D-B46D-844E-FCF7-F51574EC1EE0}"/>
              </a:ext>
            </a:extLst>
          </p:cNvPr>
          <p:cNvSpPr txBox="1"/>
          <p:nvPr/>
        </p:nvSpPr>
        <p:spPr>
          <a:xfrm>
            <a:off x="6449367" y="2296420"/>
            <a:ext cx="3493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Uncertainty-aware Assistant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BE9EAD-FEC6-4B93-432D-F08A04CC2106}"/>
              </a:ext>
            </a:extLst>
          </p:cNvPr>
          <p:cNvSpPr/>
          <p:nvPr/>
        </p:nvSpPr>
        <p:spPr>
          <a:xfrm>
            <a:off x="389269" y="1106379"/>
            <a:ext cx="11254944" cy="9811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0BAE8CA-EFC7-5FD8-5FF9-4B065801226C}"/>
              </a:ext>
            </a:extLst>
          </p:cNvPr>
          <p:cNvSpPr txBox="1"/>
          <p:nvPr/>
        </p:nvSpPr>
        <p:spPr>
          <a:xfrm rot="5400000">
            <a:off x="5144333" y="2992770"/>
            <a:ext cx="1826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Detecting hallucinations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6AC44C-D5D5-8D71-5D49-7284FC36BF5F}"/>
              </a:ext>
            </a:extLst>
          </p:cNvPr>
          <p:cNvSpPr txBox="1"/>
          <p:nvPr/>
        </p:nvSpPr>
        <p:spPr>
          <a:xfrm rot="5400000">
            <a:off x="5181753" y="5402466"/>
            <a:ext cx="18136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Guidance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09878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45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45" presetClass="entr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4500"/>
                            </p:stCondLst>
                            <p:childTnLst>
                              <p:par>
                                <p:cTn id="147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0"/>
                            </p:stCondLst>
                            <p:childTnLst>
                              <p:par>
                                <p:cTn id="1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500"/>
                            </p:stCondLst>
                            <p:childTnLst>
                              <p:par>
                                <p:cTn id="1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500"/>
                            </p:stCondLst>
                            <p:childTnLst>
                              <p:par>
                                <p:cTn id="17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000"/>
                            </p:stCondLst>
                            <p:childTnLst>
                              <p:par>
                                <p:cTn id="1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500"/>
                            </p:stCondLst>
                            <p:childTnLst>
                              <p:par>
                                <p:cTn id="195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3000"/>
                            </p:stCondLst>
                            <p:childTnLst>
                              <p:par>
                                <p:cTn id="20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45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6" presetClass="entr" presetSubtype="2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4500"/>
                            </p:stCondLst>
                            <p:childTnLst>
                              <p:par>
                                <p:cTn id="23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0"/>
                            </p:stCondLst>
                            <p:childTnLst>
                              <p:par>
                                <p:cTn id="2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5500"/>
                            </p:stCondLst>
                            <p:childTnLst>
                              <p:par>
                                <p:cTn id="24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23" grpId="0" animBg="1"/>
      <p:bldP spid="62" grpId="0" animBg="1"/>
      <p:bldP spid="63" grpId="0"/>
      <p:bldP spid="64" grpId="0"/>
      <p:bldP spid="67" grpId="0" animBg="1"/>
      <p:bldP spid="71" grpId="0" animBg="1"/>
      <p:bldP spid="72" grpId="0"/>
      <p:bldP spid="73" grpId="0"/>
      <p:bldP spid="76" grpId="0" animBg="1"/>
      <p:bldP spid="80" grpId="0" animBg="1"/>
      <p:bldP spid="82" grpId="0" animBg="1"/>
      <p:bldP spid="149" grpId="0"/>
      <p:bldP spid="151" grpId="0"/>
      <p:bldP spid="152" grpId="0" animBg="1"/>
      <p:bldP spid="153" grpId="0" animBg="1"/>
      <p:bldP spid="169" grpId="0"/>
      <p:bldP spid="170" grpId="0"/>
      <p:bldP spid="172" grpId="0"/>
      <p:bldP spid="173" grpId="0"/>
      <p:bldP spid="3" grpId="0" animBg="1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2BCDB-8903-69EB-505C-558160ACE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9BCC8EE8-E013-648D-119B-B78FBFA78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Does traditional probability-based method still work?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69079B2-47CD-971E-DD0D-9426FCD5044D}"/>
              </a:ext>
            </a:extLst>
          </p:cNvPr>
          <p:cNvSpPr/>
          <p:nvPr/>
        </p:nvSpPr>
        <p:spPr>
          <a:xfrm>
            <a:off x="437031" y="1040473"/>
            <a:ext cx="10947250" cy="1117294"/>
          </a:xfrm>
          <a:prstGeom prst="rect">
            <a:avLst/>
          </a:prstGeom>
          <a:ln w="6350">
            <a:noFill/>
          </a:ln>
        </p:spPr>
        <p:txBody>
          <a:bodyPr wrap="square" anchor="t">
            <a:spAutoFit/>
          </a:bodyPr>
          <a:lstStyle/>
          <a:p>
            <a:pPr marL="342900" indent="-342900" algn="just" fontAlgn="auto">
              <a:lnSpc>
                <a:spcPct val="114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Uncertainty characterization methods </a:t>
            </a:r>
            <a:r>
              <a:rPr lang="en" altLang="en-US" sz="20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represented </a:t>
            </a: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</a:t>
            </a:r>
            <a:r>
              <a:rPr lang="en" altLang="en-US" sz="20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maximum class probability can provide reliability assessment for traditional classification tasks. </a:t>
            </a:r>
            <a:r>
              <a:rPr lang="en" altLang="en-US" sz="20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en" altLang="en-US" sz="20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LLM </a:t>
            </a: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era, </a:t>
            </a:r>
            <a:r>
              <a:rPr lang="en" altLang="en-US" sz="2000" kern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particularity of generation makes the maximum class probability no longer applicable </a:t>
            </a: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D190A18C-6D97-D7B1-1036-B1213052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CD3B70A-63FA-B76F-FE7A-2AE2E0B6072F}"/>
              </a:ext>
            </a:extLst>
          </p:cNvPr>
          <p:cNvSpPr/>
          <p:nvPr/>
        </p:nvSpPr>
        <p:spPr>
          <a:xfrm>
            <a:off x="389269" y="1079482"/>
            <a:ext cx="11254944" cy="11172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EFDBDED7-F5C9-865B-3307-B586AF5B3362}"/>
              </a:ext>
            </a:extLst>
          </p:cNvPr>
          <p:cNvGrpSpPr/>
          <p:nvPr/>
        </p:nvGrpSpPr>
        <p:grpSpPr>
          <a:xfrm>
            <a:off x="6946618" y="2341991"/>
            <a:ext cx="1552487" cy="338554"/>
            <a:chOff x="6946618" y="2341991"/>
            <a:chExt cx="1552487" cy="338554"/>
          </a:xfrm>
        </p:grpSpPr>
        <p:sp>
          <p:nvSpPr>
            <p:cNvPr id="58" name="矩形: 圆角 57">
              <a:extLst>
                <a:ext uri="{FF2B5EF4-FFF2-40B4-BE49-F238E27FC236}">
                  <a16:creationId xmlns:a16="http://schemas.microsoft.com/office/drawing/2014/main" id="{652ADB7E-7528-6148-E15A-F54A3E1B2FC7}"/>
                </a:ext>
              </a:extLst>
            </p:cNvPr>
            <p:cNvSpPr/>
            <p:nvPr/>
          </p:nvSpPr>
          <p:spPr>
            <a:xfrm>
              <a:off x="6946619" y="2348582"/>
              <a:ext cx="1552486" cy="323844"/>
            </a:xfrm>
            <a:prstGeom prst="roundRect">
              <a:avLst>
                <a:gd name="adj" fmla="val 9391"/>
              </a:avLst>
            </a:prstGeom>
            <a:solidFill>
              <a:srgbClr val="F2F7FC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1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670DB3D9-5005-8501-FDEB-8EE6B5209F39}"/>
                </a:ext>
              </a:extLst>
            </p:cNvPr>
            <p:cNvSpPr txBox="1"/>
            <p:nvPr/>
          </p:nvSpPr>
          <p:spPr>
            <a:xfrm>
              <a:off x="6946618" y="2341991"/>
              <a:ext cx="1547095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LLMs</a:t>
              </a:r>
              <a:endPara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B5586DE-4D01-0A66-7CDD-F54C6A056EBC}"/>
              </a:ext>
            </a:extLst>
          </p:cNvPr>
          <p:cNvGrpSpPr/>
          <p:nvPr/>
        </p:nvGrpSpPr>
        <p:grpSpPr>
          <a:xfrm>
            <a:off x="4304124" y="2838414"/>
            <a:ext cx="3966171" cy="3729563"/>
            <a:chOff x="4304124" y="2838414"/>
            <a:chExt cx="3966171" cy="3729563"/>
          </a:xfrm>
        </p:grpSpPr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2A75761-AB5F-65FA-CC33-DCD79F4AD8A3}"/>
                </a:ext>
              </a:extLst>
            </p:cNvPr>
            <p:cNvSpPr txBox="1"/>
            <p:nvPr/>
          </p:nvSpPr>
          <p:spPr>
            <a:xfrm>
              <a:off x="4799628" y="6044757"/>
              <a:ext cx="3214815" cy="523220"/>
            </a:xfrm>
            <a:prstGeom prst="rect">
              <a:avLst/>
            </a:prstGeom>
            <a:solidFill>
              <a:srgbClr val="FDF0E7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en-US" sz="1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The model actually knows,</a:t>
              </a:r>
            </a:p>
            <a:p>
              <a:pPr algn="ctr"/>
              <a:r>
                <a:rPr lang="en" altLang="en-US" sz="1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but is marked as unreliable</a:t>
              </a:r>
              <a:endPara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86CA980B-205B-9DD2-15EC-A526F9EDD551}"/>
                </a:ext>
              </a:extLst>
            </p:cNvPr>
            <p:cNvSpPr/>
            <p:nvPr/>
          </p:nvSpPr>
          <p:spPr>
            <a:xfrm>
              <a:off x="4496963" y="4065560"/>
              <a:ext cx="3338563" cy="1758935"/>
            </a:xfrm>
            <a:prstGeom prst="rect">
              <a:avLst/>
            </a:prstGeom>
            <a:solidFill>
              <a:srgbClr val="F8FBFE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2980982C-E05E-BCA0-BC7B-BEC049DDCF5F}"/>
                </a:ext>
              </a:extLst>
            </p:cNvPr>
            <p:cNvSpPr txBox="1"/>
            <p:nvPr/>
          </p:nvSpPr>
          <p:spPr>
            <a:xfrm>
              <a:off x="5142804" y="2860375"/>
              <a:ext cx="31274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Could you give me one name of president?</a:t>
              </a:r>
            </a:p>
          </p:txBody>
        </p:sp>
        <p:sp>
          <p:nvSpPr>
            <p:cNvPr id="179" name="文本框 178">
              <a:extLst>
                <a:ext uri="{FF2B5EF4-FFF2-40B4-BE49-F238E27FC236}">
                  <a16:creationId xmlns:a16="http://schemas.microsoft.com/office/drawing/2014/main" id="{E9765940-F8E1-EB23-5FB0-67B9AD508784}"/>
                </a:ext>
              </a:extLst>
            </p:cNvPr>
            <p:cNvSpPr txBox="1"/>
            <p:nvPr/>
          </p:nvSpPr>
          <p:spPr>
            <a:xfrm>
              <a:off x="4416692" y="2838414"/>
              <a:ext cx="665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</a:p>
          </p:txBody>
        </p: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1C5DC522-5933-1EA0-ECA1-B9843F548B4D}"/>
                </a:ext>
              </a:extLst>
            </p:cNvPr>
            <p:cNvSpPr txBox="1"/>
            <p:nvPr/>
          </p:nvSpPr>
          <p:spPr>
            <a:xfrm>
              <a:off x="4504948" y="4063245"/>
              <a:ext cx="31908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Next token confidence distribution:</a:t>
              </a:r>
              <a:endParaRPr lang="zh-CN" alt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79664B65-4977-6C5D-CA6B-53E42AEC93B0}"/>
                </a:ext>
              </a:extLst>
            </p:cNvPr>
            <p:cNvSpPr/>
            <p:nvPr/>
          </p:nvSpPr>
          <p:spPr>
            <a:xfrm>
              <a:off x="5054543" y="4549709"/>
              <a:ext cx="438150" cy="761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A175F01A-78B5-3A00-2AF1-0F5B16A159A8}"/>
                </a:ext>
              </a:extLst>
            </p:cNvPr>
            <p:cNvSpPr txBox="1"/>
            <p:nvPr/>
          </p:nvSpPr>
          <p:spPr>
            <a:xfrm>
              <a:off x="5336798" y="4817411"/>
              <a:ext cx="17977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John </a:t>
              </a:r>
              <a:r>
                <a:rPr lang="en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Fitzgerald Kennedy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BB124A7D-FD5B-F29A-1923-97B473750270}"/>
                </a:ext>
              </a:extLst>
            </p:cNvPr>
            <p:cNvSpPr/>
            <p:nvPr/>
          </p:nvSpPr>
          <p:spPr>
            <a:xfrm>
              <a:off x="5054545" y="4733859"/>
              <a:ext cx="282572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68FBFD53-90B8-DC3B-E87E-BF91A1F715E4}"/>
                </a:ext>
              </a:extLst>
            </p:cNvPr>
            <p:cNvSpPr/>
            <p:nvPr/>
          </p:nvSpPr>
          <p:spPr>
            <a:xfrm>
              <a:off x="5054543" y="4918009"/>
              <a:ext cx="232567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文本框 184">
              <a:extLst>
                <a:ext uri="{FF2B5EF4-FFF2-40B4-BE49-F238E27FC236}">
                  <a16:creationId xmlns:a16="http://schemas.microsoft.com/office/drawing/2014/main" id="{BB6CB10C-0C15-AFE8-BFA7-D721D9529B00}"/>
                </a:ext>
              </a:extLst>
            </p:cNvPr>
            <p:cNvSpPr txBox="1"/>
            <p:nvPr/>
          </p:nvSpPr>
          <p:spPr>
            <a:xfrm>
              <a:off x="5540005" y="4434106"/>
              <a:ext cx="170408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Barack </a:t>
              </a:r>
              <a:r>
                <a:rPr lang="en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Hussein Obama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文本框 185">
              <a:extLst>
                <a:ext uri="{FF2B5EF4-FFF2-40B4-BE49-F238E27FC236}">
                  <a16:creationId xmlns:a16="http://schemas.microsoft.com/office/drawing/2014/main" id="{227E8CD0-B602-D65C-DCCA-B435168BE1BB}"/>
                </a:ext>
              </a:extLst>
            </p:cNvPr>
            <p:cNvSpPr txBox="1"/>
            <p:nvPr/>
          </p:nvSpPr>
          <p:spPr>
            <a:xfrm>
              <a:off x="5382831" y="4633815"/>
              <a:ext cx="16216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Abraham </a:t>
              </a:r>
              <a:r>
                <a:rPr lang="en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Lincoln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1B6160BA-92DA-E88C-483A-81D518223ED4}"/>
                </a:ext>
              </a:extLst>
            </p:cNvPr>
            <p:cNvSpPr/>
            <p:nvPr/>
          </p:nvSpPr>
          <p:spPr>
            <a:xfrm>
              <a:off x="5054544" y="5102159"/>
              <a:ext cx="232568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C45D34A2-3453-E54E-25CD-D069E14C8383}"/>
                </a:ext>
              </a:extLst>
            </p:cNvPr>
            <p:cNvSpPr txBox="1"/>
            <p:nvPr/>
          </p:nvSpPr>
          <p:spPr>
            <a:xfrm>
              <a:off x="5325682" y="5005360"/>
              <a:ext cx="15309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George </a:t>
              </a:r>
              <a:r>
                <a:rPr lang="en" altLang="zh-CN" sz="1200" dirty="0">
                  <a:solidFill>
                    <a:schemeClr val="bg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Washington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8052767-D21D-3C82-9622-93D79A4F6D93}"/>
                </a:ext>
              </a:extLst>
            </p:cNvPr>
            <p:cNvSpPr/>
            <p:nvPr/>
          </p:nvSpPr>
          <p:spPr>
            <a:xfrm>
              <a:off x="5049463" y="5273142"/>
              <a:ext cx="45719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0" name="直接连接符 189">
              <a:extLst>
                <a:ext uri="{FF2B5EF4-FFF2-40B4-BE49-F238E27FC236}">
                  <a16:creationId xmlns:a16="http://schemas.microsoft.com/office/drawing/2014/main" id="{8CB12BF9-CFC9-8C5C-9D8C-4A5EB1209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9461" y="4444000"/>
              <a:ext cx="1" cy="12448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D9365671-EA8A-A992-BDC5-1537E2D27CDD}"/>
                </a:ext>
              </a:extLst>
            </p:cNvPr>
            <p:cNvSpPr txBox="1"/>
            <p:nvPr/>
          </p:nvSpPr>
          <p:spPr>
            <a:xfrm rot="5400000">
              <a:off x="5024423" y="5327220"/>
              <a:ext cx="4063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91A830C7-8D1A-1458-D4F0-D6C1E8B26768}"/>
                </a:ext>
              </a:extLst>
            </p:cNvPr>
            <p:cNvSpPr/>
            <p:nvPr/>
          </p:nvSpPr>
          <p:spPr>
            <a:xfrm>
              <a:off x="4922460" y="4407772"/>
              <a:ext cx="2657560" cy="1324137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1ECA6852-4980-45F6-0453-5E2DFB3814F6}"/>
                </a:ext>
              </a:extLst>
            </p:cNvPr>
            <p:cNvSpPr txBox="1"/>
            <p:nvPr/>
          </p:nvSpPr>
          <p:spPr>
            <a:xfrm>
              <a:off x="7054086" y="4444001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1" dirty="0">
                  <a:solidFill>
                    <a:schemeClr val="accent2">
                      <a:lumMod val="75000"/>
                    </a:schemeClr>
                  </a:solidFill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0.377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文本框 193">
              <a:extLst>
                <a:ext uri="{FF2B5EF4-FFF2-40B4-BE49-F238E27FC236}">
                  <a16:creationId xmlns:a16="http://schemas.microsoft.com/office/drawing/2014/main" id="{44E777DF-8DA1-AFC1-1924-EE6AFBEEFF68}"/>
                </a:ext>
              </a:extLst>
            </p:cNvPr>
            <p:cNvSpPr txBox="1"/>
            <p:nvPr/>
          </p:nvSpPr>
          <p:spPr>
            <a:xfrm>
              <a:off x="7054084" y="4633999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0.202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文本框 194">
              <a:extLst>
                <a:ext uri="{FF2B5EF4-FFF2-40B4-BE49-F238E27FC236}">
                  <a16:creationId xmlns:a16="http://schemas.microsoft.com/office/drawing/2014/main" id="{01F1E840-0D07-4919-B82B-EA46BD6D6E7A}"/>
                </a:ext>
              </a:extLst>
            </p:cNvPr>
            <p:cNvSpPr txBox="1"/>
            <p:nvPr/>
          </p:nvSpPr>
          <p:spPr>
            <a:xfrm>
              <a:off x="7050189" y="4825340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0.178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9EDB2439-5E07-8F64-1D0C-2E12E5B4ED21}"/>
                </a:ext>
              </a:extLst>
            </p:cNvPr>
            <p:cNvSpPr txBox="1"/>
            <p:nvPr/>
          </p:nvSpPr>
          <p:spPr>
            <a:xfrm>
              <a:off x="7053681" y="5008624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0.178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74DD7DCF-F92F-56DF-AC9C-97C7EAC87D1C}"/>
                </a:ext>
              </a:extLst>
            </p:cNvPr>
            <p:cNvSpPr txBox="1"/>
            <p:nvPr/>
          </p:nvSpPr>
          <p:spPr>
            <a:xfrm>
              <a:off x="4405268" y="3396464"/>
              <a:ext cx="8323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LLM: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7E9592B-8B8A-C570-D7C0-E937FFAB1560}"/>
                    </a:ext>
                  </a:extLst>
                </p:cNvPr>
                <p:cNvSpPr txBox="1"/>
                <p:nvPr/>
              </p:nvSpPr>
              <p:spPr>
                <a:xfrm>
                  <a:off x="5138994" y="3413943"/>
                  <a:ext cx="303777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Sure, here is a historical American president: **</a:t>
                  </a:r>
                  <a14:m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∎</m:t>
                      </m:r>
                    </m:oMath>
                  </a14:m>
                  <a:endPara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7E9592B-8B8A-C570-D7C0-E937FFAB1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8994" y="3413943"/>
                  <a:ext cx="3037770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602" t="-2326" b="-11628"/>
                  </a:stretch>
                </a:blipFill>
              </p:spPr>
              <p:txBody>
                <a:bodyPr/>
                <a:lstStyle/>
                <a:p>
                  <a:r xmlns:a="http://schemas.openxmlformats.org/drawingml/2006/main">
                    <a:rPr lang="e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3" name="矩形: 圆角 202">
              <a:extLst>
                <a:ext uri="{FF2B5EF4-FFF2-40B4-BE49-F238E27FC236}">
                  <a16:creationId xmlns:a16="http://schemas.microsoft.com/office/drawing/2014/main" id="{A6339B2A-EE9E-0468-970A-DE5161E964D0}"/>
                </a:ext>
              </a:extLst>
            </p:cNvPr>
            <p:cNvSpPr/>
            <p:nvPr/>
          </p:nvSpPr>
          <p:spPr>
            <a:xfrm>
              <a:off x="6145979" y="5342865"/>
              <a:ext cx="1195833" cy="255595"/>
            </a:xfrm>
            <a:prstGeom prst="roundRect">
              <a:avLst/>
            </a:prstGeom>
            <a:solidFill>
              <a:srgbClr val="F2F7FC"/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1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F91848E5-FE77-D166-0EFA-BD63DD382BC1}"/>
                </a:ext>
              </a:extLst>
            </p:cNvPr>
            <p:cNvSpPr txBox="1"/>
            <p:nvPr/>
          </p:nvSpPr>
          <p:spPr>
            <a:xfrm>
              <a:off x="6155878" y="5323248"/>
              <a:ext cx="1195833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Entropy: 2.03</a:t>
              </a:r>
              <a:endPara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06" name="组合 205">
              <a:extLst>
                <a:ext uri="{FF2B5EF4-FFF2-40B4-BE49-F238E27FC236}">
                  <a16:creationId xmlns:a16="http://schemas.microsoft.com/office/drawing/2014/main" id="{DAC5351B-D472-7096-A40B-3736CC1E7FA2}"/>
                </a:ext>
              </a:extLst>
            </p:cNvPr>
            <p:cNvGrpSpPr/>
            <p:nvPr/>
          </p:nvGrpSpPr>
          <p:grpSpPr>
            <a:xfrm>
              <a:off x="4304124" y="5782021"/>
              <a:ext cx="2099022" cy="272778"/>
              <a:chOff x="11103350" y="6896375"/>
              <a:chExt cx="549811" cy="396420"/>
            </a:xfrm>
          </p:grpSpPr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589F1F5B-13B3-0C30-8342-10D4A181DB00}"/>
                  </a:ext>
                </a:extLst>
              </p:cNvPr>
              <p:cNvSpPr/>
              <p:nvPr/>
            </p:nvSpPr>
            <p:spPr>
              <a:xfrm>
                <a:off x="11103350" y="6900215"/>
                <a:ext cx="549811" cy="3925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19A57CE8-0379-945E-7DC4-1C96E0EFF48E}"/>
                  </a:ext>
                </a:extLst>
              </p:cNvPr>
              <p:cNvSpPr txBox="1"/>
              <p:nvPr/>
            </p:nvSpPr>
            <p:spPr>
              <a:xfrm>
                <a:off x="11104596" y="6896375"/>
                <a:ext cx="546450" cy="380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altLang="en-US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Common knowledge questions</a:t>
                </a:r>
              </a:p>
            </p:txBody>
          </p:sp>
        </p:grp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DF4721B-6CA6-054C-B5F4-667E7E8ED8ED}"/>
              </a:ext>
            </a:extLst>
          </p:cNvPr>
          <p:cNvGrpSpPr/>
          <p:nvPr/>
        </p:nvGrpSpPr>
        <p:grpSpPr>
          <a:xfrm>
            <a:off x="8049763" y="2834616"/>
            <a:ext cx="3834402" cy="3724402"/>
            <a:chOff x="8049763" y="2834616"/>
            <a:chExt cx="3834402" cy="3724402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9D976DDE-7198-8081-1DF0-DC66294E8E8A}"/>
                </a:ext>
              </a:extLst>
            </p:cNvPr>
            <p:cNvSpPr txBox="1"/>
            <p:nvPr/>
          </p:nvSpPr>
          <p:spPr>
            <a:xfrm>
              <a:off x="8353405" y="6035798"/>
              <a:ext cx="3214815" cy="523220"/>
            </a:xfrm>
            <a:prstGeom prst="rect">
              <a:avLst/>
            </a:prstGeom>
            <a:solidFill>
              <a:srgbClr val="FDF0E7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en-US" sz="1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The model does not actually know, </a:t>
              </a:r>
            </a:p>
            <a:p>
              <a:pPr algn="ctr"/>
              <a:r>
                <a:rPr lang="en" altLang="en-US" sz="1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but is marked as reliable</a:t>
              </a:r>
              <a:endPara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7CF1647E-C09B-EF42-0C87-6D1B476CB695}"/>
                </a:ext>
              </a:extLst>
            </p:cNvPr>
            <p:cNvSpPr txBox="1"/>
            <p:nvPr/>
          </p:nvSpPr>
          <p:spPr>
            <a:xfrm>
              <a:off x="8761176" y="2846529"/>
              <a:ext cx="29672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Where will the future evolution of the observable universe ultimately lead?</a:t>
              </a: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DF66570B-6D35-9851-FE35-A72B7DC403BA}"/>
                </a:ext>
              </a:extLst>
            </p:cNvPr>
            <p:cNvSpPr txBox="1"/>
            <p:nvPr/>
          </p:nvSpPr>
          <p:spPr>
            <a:xfrm>
              <a:off x="8049763" y="2834616"/>
              <a:ext cx="665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User:</a:t>
              </a:r>
            </a:p>
          </p:txBody>
        </p:sp>
        <p:sp>
          <p:nvSpPr>
            <p:cNvPr id="201" name="文本框 200">
              <a:extLst>
                <a:ext uri="{FF2B5EF4-FFF2-40B4-BE49-F238E27FC236}">
                  <a16:creationId xmlns:a16="http://schemas.microsoft.com/office/drawing/2014/main" id="{01191931-3FEA-4CDE-79BE-E7497E09FF4A}"/>
                </a:ext>
              </a:extLst>
            </p:cNvPr>
            <p:cNvSpPr txBox="1"/>
            <p:nvPr/>
          </p:nvSpPr>
          <p:spPr>
            <a:xfrm>
              <a:off x="8051422" y="3396464"/>
              <a:ext cx="78417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" altLang="zh-C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LLM: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C37D7EED-E169-DD29-A284-608DBE3E9321}"/>
                    </a:ext>
                  </a:extLst>
                </p:cNvPr>
                <p:cNvSpPr txBox="1"/>
                <p:nvPr/>
              </p:nvSpPr>
              <p:spPr>
                <a:xfrm>
                  <a:off x="8776416" y="3419147"/>
                  <a:ext cx="27407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" altLang="zh-CN" sz="14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The universe will eventually go to **</a:t>
                  </a:r>
                  <a14:m>
                    <m:oMath xmlns:m="http://schemas.openxmlformats.org/officeDocument/2006/math">
                      <m:r>
                        <a:rPr lang="en-US" altLang="zh-CN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∎</m:t>
                      </m:r>
                    </m:oMath>
                  </a14:m>
                  <a:endPara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C37D7EED-E169-DD29-A284-608DBE3E9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6416" y="3419147"/>
                  <a:ext cx="2740715" cy="523220"/>
                </a:xfrm>
                <a:prstGeom prst="rect">
                  <a:avLst/>
                </a:prstGeom>
                <a:blipFill>
                  <a:blip r:embed="rId4"/>
                  <a:stretch>
                    <a:fillRect l="-668" t="-2326" b="-10465"/>
                  </a:stretch>
                </a:blipFill>
              </p:spPr>
              <p:txBody>
                <a:bodyPr/>
                <a:lstStyle/>
                <a:p>
                  <a:r xmlns:a="http://schemas.openxmlformats.org/drawingml/2006/main">
                    <a:rPr lang="e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4042D0F9-00FF-0400-EE61-D5C8739B84BD}"/>
                </a:ext>
              </a:extLst>
            </p:cNvPr>
            <p:cNvSpPr/>
            <p:nvPr/>
          </p:nvSpPr>
          <p:spPr>
            <a:xfrm>
              <a:off x="8345420" y="4063245"/>
              <a:ext cx="3338563" cy="1758935"/>
            </a:xfrm>
            <a:prstGeom prst="rect">
              <a:avLst/>
            </a:prstGeom>
            <a:solidFill>
              <a:srgbClr val="F8FBFE"/>
            </a:solidFill>
            <a:ln w="6350"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E639A73A-B205-6EF8-A383-990E6944C37F}"/>
                </a:ext>
              </a:extLst>
            </p:cNvPr>
            <p:cNvSpPr txBox="1"/>
            <p:nvPr/>
          </p:nvSpPr>
          <p:spPr>
            <a:xfrm>
              <a:off x="8353405" y="4060930"/>
              <a:ext cx="319087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4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Next token confidence distribution:</a:t>
              </a:r>
              <a:endParaRPr lang="zh-CN" altLang="en-US" sz="1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D1148121-F7D5-E86D-F97C-6184A34F5F30}"/>
                </a:ext>
              </a:extLst>
            </p:cNvPr>
            <p:cNvSpPr/>
            <p:nvPr/>
          </p:nvSpPr>
          <p:spPr>
            <a:xfrm>
              <a:off x="8903000" y="4547394"/>
              <a:ext cx="1079200" cy="761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9D1EA04D-609F-1B3F-79AB-02DF9922BA06}"/>
                </a:ext>
              </a:extLst>
            </p:cNvPr>
            <p:cNvSpPr txBox="1"/>
            <p:nvPr/>
          </p:nvSpPr>
          <p:spPr>
            <a:xfrm>
              <a:off x="8942367" y="4815096"/>
              <a:ext cx="179771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singularity</a:t>
              </a:r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7F7E1D0F-6757-0ED7-35AE-FD221D466361}"/>
                </a:ext>
              </a:extLst>
            </p:cNvPr>
            <p:cNvSpPr/>
            <p:nvPr/>
          </p:nvSpPr>
          <p:spPr>
            <a:xfrm>
              <a:off x="8903002" y="4731544"/>
              <a:ext cx="141047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40A73407-207A-5DD0-11D8-2BFF6DE683E4}"/>
                </a:ext>
              </a:extLst>
            </p:cNvPr>
            <p:cNvSpPr/>
            <p:nvPr/>
          </p:nvSpPr>
          <p:spPr>
            <a:xfrm>
              <a:off x="8891093" y="4915694"/>
              <a:ext cx="45719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文本框 214">
              <a:extLst>
                <a:ext uri="{FF2B5EF4-FFF2-40B4-BE49-F238E27FC236}">
                  <a16:creationId xmlns:a16="http://schemas.microsoft.com/office/drawing/2014/main" id="{F38B2760-C347-BE7D-5E0F-7875C9F9CE1D}"/>
                </a:ext>
              </a:extLst>
            </p:cNvPr>
            <p:cNvSpPr txBox="1"/>
            <p:nvPr/>
          </p:nvSpPr>
          <p:spPr>
            <a:xfrm>
              <a:off x="10044259" y="4434172"/>
              <a:ext cx="87788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heat death</a:t>
              </a:r>
            </a:p>
          </p:txBody>
        </p:sp>
        <p:sp>
          <p:nvSpPr>
            <p:cNvPr id="216" name="文本框 215">
              <a:extLst>
                <a:ext uri="{FF2B5EF4-FFF2-40B4-BE49-F238E27FC236}">
                  <a16:creationId xmlns:a16="http://schemas.microsoft.com/office/drawing/2014/main" id="{8BC0D92E-2436-ACAC-27FC-6B03E159E721}"/>
                </a:ext>
              </a:extLst>
            </p:cNvPr>
            <p:cNvSpPr txBox="1"/>
            <p:nvPr/>
          </p:nvSpPr>
          <p:spPr>
            <a:xfrm>
              <a:off x="9045550" y="4631500"/>
              <a:ext cx="162161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Heat Death</a:t>
              </a:r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9DDFEDC1-9BE5-00E6-8831-C1FF6368DD01}"/>
                </a:ext>
              </a:extLst>
            </p:cNvPr>
            <p:cNvSpPr txBox="1"/>
            <p:nvPr/>
          </p:nvSpPr>
          <p:spPr>
            <a:xfrm>
              <a:off x="8859814" y="5003045"/>
              <a:ext cx="153093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heat death</a:t>
              </a:r>
            </a:p>
          </p:txBody>
        </p: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8C1E363E-76E6-87CF-ACB0-652290A08A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97918" y="4441685"/>
              <a:ext cx="1" cy="124489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55296C0E-CF50-FD5B-59DD-7633A73A03A9}"/>
                </a:ext>
              </a:extLst>
            </p:cNvPr>
            <p:cNvSpPr txBox="1"/>
            <p:nvPr/>
          </p:nvSpPr>
          <p:spPr>
            <a:xfrm rot="5400000">
              <a:off x="8872880" y="5324905"/>
              <a:ext cx="4063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1303E074-1B30-4805-F378-B0B5366F2F1F}"/>
                </a:ext>
              </a:extLst>
            </p:cNvPr>
            <p:cNvSpPr/>
            <p:nvPr/>
          </p:nvSpPr>
          <p:spPr>
            <a:xfrm>
              <a:off x="8770917" y="4405457"/>
              <a:ext cx="2657560" cy="1324137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文本框 220">
              <a:extLst>
                <a:ext uri="{FF2B5EF4-FFF2-40B4-BE49-F238E27FC236}">
                  <a16:creationId xmlns:a16="http://schemas.microsoft.com/office/drawing/2014/main" id="{47E8AF1A-5116-725D-964B-D51A234BA21B}"/>
                </a:ext>
              </a:extLst>
            </p:cNvPr>
            <p:cNvSpPr txBox="1"/>
            <p:nvPr/>
          </p:nvSpPr>
          <p:spPr>
            <a:xfrm>
              <a:off x="10902543" y="4441686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1" dirty="0">
                  <a:solidFill>
                    <a:schemeClr val="accent2">
                      <a:lumMod val="75000"/>
                    </a:schemeClr>
                  </a:solidFill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0.828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2" name="文本框 221">
              <a:extLst>
                <a:ext uri="{FF2B5EF4-FFF2-40B4-BE49-F238E27FC236}">
                  <a16:creationId xmlns:a16="http://schemas.microsoft.com/office/drawing/2014/main" id="{778398AD-EAEC-64EC-7D2B-06FF839FE539}"/>
                </a:ext>
              </a:extLst>
            </p:cNvPr>
            <p:cNvSpPr txBox="1"/>
            <p:nvPr/>
          </p:nvSpPr>
          <p:spPr>
            <a:xfrm>
              <a:off x="10902541" y="4631684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0.136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E094765C-3B7C-9B62-2C47-A7EE5EBF5F99}"/>
                </a:ext>
              </a:extLst>
            </p:cNvPr>
            <p:cNvSpPr txBox="1"/>
            <p:nvPr/>
          </p:nvSpPr>
          <p:spPr>
            <a:xfrm>
              <a:off x="10898646" y="4823025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0.003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B1CBEA5F-5D85-D0E3-EE09-8E83299BAE28}"/>
                </a:ext>
              </a:extLst>
            </p:cNvPr>
            <p:cNvSpPr txBox="1"/>
            <p:nvPr/>
          </p:nvSpPr>
          <p:spPr>
            <a:xfrm>
              <a:off x="10902138" y="5006309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0.000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矩形: 圆角 224">
              <a:extLst>
                <a:ext uri="{FF2B5EF4-FFF2-40B4-BE49-F238E27FC236}">
                  <a16:creationId xmlns:a16="http://schemas.microsoft.com/office/drawing/2014/main" id="{A658BE93-2165-87FD-66C7-48FB369B8DF3}"/>
                </a:ext>
              </a:extLst>
            </p:cNvPr>
            <p:cNvSpPr/>
            <p:nvPr/>
          </p:nvSpPr>
          <p:spPr>
            <a:xfrm>
              <a:off x="9994436" y="5340550"/>
              <a:ext cx="1195833" cy="255595"/>
            </a:xfrm>
            <a:prstGeom prst="roundRect">
              <a:avLst/>
            </a:prstGeom>
            <a:solidFill>
              <a:srgbClr val="F2F7FC"/>
            </a:solidFill>
            <a:ln w="1905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1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E9BD3E39-1520-54A4-1E9E-675D46630C03}"/>
                </a:ext>
              </a:extLst>
            </p:cNvPr>
            <p:cNvSpPr txBox="1"/>
            <p:nvPr/>
          </p:nvSpPr>
          <p:spPr>
            <a:xfrm>
              <a:off x="10004335" y="5320933"/>
              <a:ext cx="1195833" cy="276999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zh-CN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Entropy: 0.68</a:t>
              </a:r>
              <a:endPara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9AB12566-2F99-27AD-FCA4-2F2B416BDFCF}"/>
                </a:ext>
              </a:extLst>
            </p:cNvPr>
            <p:cNvGrpSpPr/>
            <p:nvPr/>
          </p:nvGrpSpPr>
          <p:grpSpPr>
            <a:xfrm>
              <a:off x="9654885" y="5788547"/>
              <a:ext cx="2229280" cy="272416"/>
              <a:chOff x="11103350" y="6900215"/>
              <a:chExt cx="549811" cy="395893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7474FB4D-3880-E0AD-7466-911B16A441ED}"/>
                  </a:ext>
                </a:extLst>
              </p:cNvPr>
              <p:cNvSpPr/>
              <p:nvPr/>
            </p:nvSpPr>
            <p:spPr>
              <a:xfrm>
                <a:off x="11103350" y="6900215"/>
                <a:ext cx="549811" cy="39258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47A0585F-207B-69E9-C4A7-2F4FD24A23E4}"/>
                  </a:ext>
                </a:extLst>
              </p:cNvPr>
              <p:cNvSpPr txBox="1"/>
              <p:nvPr/>
            </p:nvSpPr>
            <p:spPr>
              <a:xfrm>
                <a:off x="11104596" y="6915919"/>
                <a:ext cx="546450" cy="380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altLang="en-US" sz="11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Rare Internet speculation</a:t>
                </a:r>
                <a:endParaRPr lang="en-US" altLang="zh-CN" sz="11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232" name="直接连接符 231">
            <a:extLst>
              <a:ext uri="{FF2B5EF4-FFF2-40B4-BE49-F238E27FC236}">
                <a16:creationId xmlns:a16="http://schemas.microsoft.com/office/drawing/2014/main" id="{D9E48D08-A365-2597-A2F6-63C8846CFD69}"/>
              </a:ext>
            </a:extLst>
          </p:cNvPr>
          <p:cNvCxnSpPr>
            <a:cxnSpLocks/>
          </p:cNvCxnSpPr>
          <p:nvPr/>
        </p:nvCxnSpPr>
        <p:spPr>
          <a:xfrm>
            <a:off x="3981450" y="2476500"/>
            <a:ext cx="0" cy="39472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>
            <a:extLst>
              <a:ext uri="{FF2B5EF4-FFF2-40B4-BE49-F238E27FC236}">
                <a16:creationId xmlns:a16="http://schemas.microsoft.com/office/drawing/2014/main" id="{F89ABAEE-8F85-CF44-6AC2-C5E154A1B6F3}"/>
              </a:ext>
            </a:extLst>
          </p:cNvPr>
          <p:cNvGrpSpPr/>
          <p:nvPr/>
        </p:nvGrpSpPr>
        <p:grpSpPr>
          <a:xfrm>
            <a:off x="220936" y="2276583"/>
            <a:ext cx="3599069" cy="4308970"/>
            <a:chOff x="220936" y="2276583"/>
            <a:chExt cx="3599069" cy="4308970"/>
          </a:xfrm>
        </p:grpSpPr>
        <p:sp>
          <p:nvSpPr>
            <p:cNvPr id="233" name="矩形: 圆角 232">
              <a:extLst>
                <a:ext uri="{FF2B5EF4-FFF2-40B4-BE49-F238E27FC236}">
                  <a16:creationId xmlns:a16="http://schemas.microsoft.com/office/drawing/2014/main" id="{6CBFFFFC-BDD2-4A37-9FE8-545B4120F000}"/>
                </a:ext>
              </a:extLst>
            </p:cNvPr>
            <p:cNvSpPr/>
            <p:nvPr/>
          </p:nvSpPr>
          <p:spPr>
            <a:xfrm>
              <a:off x="1106819" y="2315858"/>
              <a:ext cx="1552486" cy="414641"/>
            </a:xfrm>
            <a:prstGeom prst="roundRect">
              <a:avLst>
                <a:gd name="adj" fmla="val 9391"/>
              </a:avLst>
            </a:prstGeom>
            <a:solidFill>
              <a:srgbClr val="F2F7FC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1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6041536F-AD59-213D-E6DB-BDD1B0FA0C67}"/>
                </a:ext>
              </a:extLst>
            </p:cNvPr>
            <p:cNvSpPr txBox="1"/>
            <p:nvPr/>
          </p:nvSpPr>
          <p:spPr>
            <a:xfrm>
              <a:off x="1106818" y="2276583"/>
              <a:ext cx="1547095" cy="46166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Traditional classification model</a:t>
              </a:r>
              <a:endParaRPr lang="en-US" altLang="zh-C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36" name="图片 235">
              <a:extLst>
                <a:ext uri="{FF2B5EF4-FFF2-40B4-BE49-F238E27FC236}">
                  <a16:creationId xmlns:a16="http://schemas.microsoft.com/office/drawing/2014/main" id="{737C2445-501A-8040-2686-864A3380E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10"/>
            <a:stretch/>
          </p:blipFill>
          <p:spPr>
            <a:xfrm>
              <a:off x="232621" y="3204164"/>
              <a:ext cx="1151391" cy="763887"/>
            </a:xfrm>
            <a:prstGeom prst="rect">
              <a:avLst/>
            </a:prstGeom>
          </p:spPr>
        </p:pic>
        <p:sp>
          <p:nvSpPr>
            <p:cNvPr id="237" name="梯形 236">
              <a:extLst>
                <a:ext uri="{FF2B5EF4-FFF2-40B4-BE49-F238E27FC236}">
                  <a16:creationId xmlns:a16="http://schemas.microsoft.com/office/drawing/2014/main" id="{E7EF8EED-71D8-042C-5991-504F6FE7FE1A}"/>
                </a:ext>
              </a:extLst>
            </p:cNvPr>
            <p:cNvSpPr/>
            <p:nvPr/>
          </p:nvSpPr>
          <p:spPr>
            <a:xfrm rot="5400000">
              <a:off x="1490591" y="3365560"/>
              <a:ext cx="787395" cy="417588"/>
            </a:xfrm>
            <a:prstGeom prst="trapezoid">
              <a:avLst>
                <a:gd name="adj" fmla="val 39598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3705A83F-D1F3-5A2A-32B9-9EF2B2513104}"/>
                </a:ext>
              </a:extLst>
            </p:cNvPr>
            <p:cNvSpPr txBox="1"/>
            <p:nvPr/>
          </p:nvSpPr>
          <p:spPr>
            <a:xfrm>
              <a:off x="2138012" y="2881793"/>
              <a:ext cx="13009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6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Probability:</a:t>
              </a:r>
              <a:endParaRPr lang="zh-CN" alt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2E7D4A69-F51A-F0F3-3497-E8900A144B4D}"/>
                </a:ext>
              </a:extLst>
            </p:cNvPr>
            <p:cNvSpPr/>
            <p:nvPr/>
          </p:nvSpPr>
          <p:spPr>
            <a:xfrm>
              <a:off x="2505473" y="3370690"/>
              <a:ext cx="438150" cy="761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35CD63B9-E52C-A9BC-C81B-78C7239718E3}"/>
                </a:ext>
              </a:extLst>
            </p:cNvPr>
            <p:cNvSpPr/>
            <p:nvPr/>
          </p:nvSpPr>
          <p:spPr>
            <a:xfrm>
              <a:off x="2505475" y="3581035"/>
              <a:ext cx="52100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466D7E32-05E6-A750-3146-CB633118D803}"/>
                </a:ext>
              </a:extLst>
            </p:cNvPr>
            <p:cNvSpPr txBox="1"/>
            <p:nvPr/>
          </p:nvSpPr>
          <p:spPr>
            <a:xfrm>
              <a:off x="2914726" y="3255087"/>
              <a:ext cx="47337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5BE16C47-743F-1DBB-E15F-CA32E4DE7BA9}"/>
                </a:ext>
              </a:extLst>
            </p:cNvPr>
            <p:cNvSpPr txBox="1"/>
            <p:nvPr/>
          </p:nvSpPr>
          <p:spPr>
            <a:xfrm>
              <a:off x="2536136" y="3469086"/>
              <a:ext cx="3833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</a:t>
              </a: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6BA4C964-0917-2100-4463-C0DEEE43C4DE}"/>
                </a:ext>
              </a:extLst>
            </p:cNvPr>
            <p:cNvSpPr/>
            <p:nvPr/>
          </p:nvSpPr>
          <p:spPr>
            <a:xfrm>
              <a:off x="2373390" y="3228754"/>
              <a:ext cx="1300938" cy="771745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文本框 250">
              <a:extLst>
                <a:ext uri="{FF2B5EF4-FFF2-40B4-BE49-F238E27FC236}">
                  <a16:creationId xmlns:a16="http://schemas.microsoft.com/office/drawing/2014/main" id="{6E828F5E-EB41-0099-4F3E-5A3938B78FBA}"/>
                </a:ext>
              </a:extLst>
            </p:cNvPr>
            <p:cNvSpPr txBox="1"/>
            <p:nvPr/>
          </p:nvSpPr>
          <p:spPr>
            <a:xfrm>
              <a:off x="3270743" y="3275530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1" dirty="0">
                  <a:solidFill>
                    <a:schemeClr val="accent2">
                      <a:lumMod val="75000"/>
                    </a:schemeClr>
                  </a:solidFill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0.98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文本框 251">
              <a:extLst>
                <a:ext uri="{FF2B5EF4-FFF2-40B4-BE49-F238E27FC236}">
                  <a16:creationId xmlns:a16="http://schemas.microsoft.com/office/drawing/2014/main" id="{53DC7306-E2C7-02ED-4989-CEC3142FB9C1}"/>
                </a:ext>
              </a:extLst>
            </p:cNvPr>
            <p:cNvSpPr txBox="1"/>
            <p:nvPr/>
          </p:nvSpPr>
          <p:spPr>
            <a:xfrm>
              <a:off x="3270741" y="3479818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0.01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等腰三角形 257">
              <a:extLst>
                <a:ext uri="{FF2B5EF4-FFF2-40B4-BE49-F238E27FC236}">
                  <a16:creationId xmlns:a16="http://schemas.microsoft.com/office/drawing/2014/main" id="{E2AF8860-3096-7913-A5AD-C191D5198B00}"/>
                </a:ext>
              </a:extLst>
            </p:cNvPr>
            <p:cNvSpPr/>
            <p:nvPr/>
          </p:nvSpPr>
          <p:spPr>
            <a:xfrm rot="5400000">
              <a:off x="1357878" y="3510866"/>
              <a:ext cx="338553" cy="174767"/>
            </a:xfrm>
            <a:prstGeom prst="triangl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rgbClr val="00B0F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等腰三角形 258">
              <a:extLst>
                <a:ext uri="{FF2B5EF4-FFF2-40B4-BE49-F238E27FC236}">
                  <a16:creationId xmlns:a16="http://schemas.microsoft.com/office/drawing/2014/main" id="{20261B70-35B9-53C0-9EEA-D1F4A0B18D4A}"/>
                </a:ext>
              </a:extLst>
            </p:cNvPr>
            <p:cNvSpPr/>
            <p:nvPr/>
          </p:nvSpPr>
          <p:spPr>
            <a:xfrm rot="5400000">
              <a:off x="2082185" y="3520903"/>
              <a:ext cx="338553" cy="174767"/>
            </a:xfrm>
            <a:prstGeom prst="triangl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rgbClr val="00B0F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梯形 260">
              <a:extLst>
                <a:ext uri="{FF2B5EF4-FFF2-40B4-BE49-F238E27FC236}">
                  <a16:creationId xmlns:a16="http://schemas.microsoft.com/office/drawing/2014/main" id="{3897726E-3535-2102-8FB5-39965B8B4978}"/>
                </a:ext>
              </a:extLst>
            </p:cNvPr>
            <p:cNvSpPr/>
            <p:nvPr/>
          </p:nvSpPr>
          <p:spPr>
            <a:xfrm rot="5400000">
              <a:off x="1490591" y="5265531"/>
              <a:ext cx="787395" cy="417588"/>
            </a:xfrm>
            <a:prstGeom prst="trapezoid">
              <a:avLst>
                <a:gd name="adj" fmla="val 37774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01D67C0B-49B3-8BE8-9A03-9E0A7073E045}"/>
                </a:ext>
              </a:extLst>
            </p:cNvPr>
            <p:cNvSpPr txBox="1"/>
            <p:nvPr/>
          </p:nvSpPr>
          <p:spPr>
            <a:xfrm>
              <a:off x="2138012" y="4855728"/>
              <a:ext cx="13009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600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Probability:</a:t>
              </a:r>
              <a:endParaRPr lang="zh-CN" alt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BB76493E-B00E-7158-B7E5-1CE14B118D1B}"/>
                </a:ext>
              </a:extLst>
            </p:cNvPr>
            <p:cNvSpPr/>
            <p:nvPr/>
          </p:nvSpPr>
          <p:spPr>
            <a:xfrm>
              <a:off x="2505473" y="5346862"/>
              <a:ext cx="283844" cy="7616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62CC4AF2-1244-5A5D-F50E-8788578DA3C0}"/>
                </a:ext>
              </a:extLst>
            </p:cNvPr>
            <p:cNvSpPr/>
            <p:nvPr/>
          </p:nvSpPr>
          <p:spPr>
            <a:xfrm>
              <a:off x="2505475" y="5531012"/>
              <a:ext cx="244183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0A786C52-2AE7-DFB2-3AE9-F5CD600A04DC}"/>
                </a:ext>
              </a:extLst>
            </p:cNvPr>
            <p:cNvSpPr txBox="1"/>
            <p:nvPr/>
          </p:nvSpPr>
          <p:spPr>
            <a:xfrm>
              <a:off x="2807570" y="5231259"/>
              <a:ext cx="47337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dog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32FC1C19-2355-AF66-C398-49E613215A03}"/>
                </a:ext>
              </a:extLst>
            </p:cNvPr>
            <p:cNvSpPr txBox="1"/>
            <p:nvPr/>
          </p:nvSpPr>
          <p:spPr>
            <a:xfrm>
              <a:off x="2795695" y="5430968"/>
              <a:ext cx="3833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</a:t>
              </a: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EFB4AA21-EE3B-12F3-57DD-A060B7D7D404}"/>
                </a:ext>
              </a:extLst>
            </p:cNvPr>
            <p:cNvSpPr/>
            <p:nvPr/>
          </p:nvSpPr>
          <p:spPr>
            <a:xfrm>
              <a:off x="2373390" y="5204926"/>
              <a:ext cx="1300938" cy="717243"/>
            </a:xfrm>
            <a:prstGeom prst="rect">
              <a:avLst/>
            </a:prstGeom>
            <a:noFill/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EE0C7CE3-E070-2CBE-C587-61FC1334C7A4}"/>
                </a:ext>
              </a:extLst>
            </p:cNvPr>
            <p:cNvSpPr txBox="1"/>
            <p:nvPr/>
          </p:nvSpPr>
          <p:spPr>
            <a:xfrm>
              <a:off x="3270743" y="5251702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1" dirty="0">
                  <a:solidFill>
                    <a:schemeClr val="accent2">
                      <a:lumMod val="75000"/>
                    </a:schemeClr>
                  </a:solidFill>
                  <a:highlight>
                    <a:srgbClr val="00FFFF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0.43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文本框 269">
              <a:extLst>
                <a:ext uri="{FF2B5EF4-FFF2-40B4-BE49-F238E27FC236}">
                  <a16:creationId xmlns:a16="http://schemas.microsoft.com/office/drawing/2014/main" id="{30BDE032-7D05-EB0B-AD47-A4FCB47A49DA}"/>
                </a:ext>
              </a:extLst>
            </p:cNvPr>
            <p:cNvSpPr txBox="1"/>
            <p:nvPr/>
          </p:nvSpPr>
          <p:spPr>
            <a:xfrm>
              <a:off x="3270741" y="5441700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0.39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等腰三角形 270">
              <a:extLst>
                <a:ext uri="{FF2B5EF4-FFF2-40B4-BE49-F238E27FC236}">
                  <a16:creationId xmlns:a16="http://schemas.microsoft.com/office/drawing/2014/main" id="{A41490AA-49B5-D09F-EDC0-9867E57AE526}"/>
                </a:ext>
              </a:extLst>
            </p:cNvPr>
            <p:cNvSpPr/>
            <p:nvPr/>
          </p:nvSpPr>
          <p:spPr>
            <a:xfrm rot="5400000">
              <a:off x="1357878" y="5410837"/>
              <a:ext cx="338553" cy="174767"/>
            </a:xfrm>
            <a:prstGeom prst="triangl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rgbClr val="00B0F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等腰三角形 271">
              <a:extLst>
                <a:ext uri="{FF2B5EF4-FFF2-40B4-BE49-F238E27FC236}">
                  <a16:creationId xmlns:a16="http://schemas.microsoft.com/office/drawing/2014/main" id="{D4F77680-495E-4C48-92BB-34A5103913C7}"/>
                </a:ext>
              </a:extLst>
            </p:cNvPr>
            <p:cNvSpPr/>
            <p:nvPr/>
          </p:nvSpPr>
          <p:spPr>
            <a:xfrm rot="5400000">
              <a:off x="2082185" y="5420874"/>
              <a:ext cx="338553" cy="174767"/>
            </a:xfrm>
            <a:prstGeom prst="triangle">
              <a:avLst/>
            </a:pr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rgbClr val="00B0F0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74" name="图片 273">
              <a:extLst>
                <a:ext uri="{FF2B5EF4-FFF2-40B4-BE49-F238E27FC236}">
                  <a16:creationId xmlns:a16="http://schemas.microsoft.com/office/drawing/2014/main" id="{91E60865-D8A3-3B61-69ED-2BBE62D90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936" y="5103413"/>
              <a:ext cx="1151391" cy="767594"/>
            </a:xfrm>
            <a:prstGeom prst="rect">
              <a:avLst/>
            </a:prstGeom>
          </p:spPr>
        </p:pic>
        <p:sp>
          <p:nvSpPr>
            <p:cNvPr id="275" name="文本框 274">
              <a:extLst>
                <a:ext uri="{FF2B5EF4-FFF2-40B4-BE49-F238E27FC236}">
                  <a16:creationId xmlns:a16="http://schemas.microsoft.com/office/drawing/2014/main" id="{A29A264F-64B9-2428-8DB2-A55F656D56ED}"/>
                </a:ext>
              </a:extLst>
            </p:cNvPr>
            <p:cNvSpPr txBox="1"/>
            <p:nvPr/>
          </p:nvSpPr>
          <p:spPr>
            <a:xfrm>
              <a:off x="1657148" y="4147547"/>
              <a:ext cx="2013152" cy="523220"/>
            </a:xfrm>
            <a:prstGeom prst="rect">
              <a:avLst/>
            </a:prstGeom>
            <a:solidFill>
              <a:srgbClr val="FDF0E7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en-US" sz="1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High confidence, </a:t>
              </a:r>
            </a:p>
            <a:p>
              <a:pPr algn="ctr"/>
              <a:r>
                <a:rPr lang="en" altLang="en-US" sz="1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marked as reliable</a:t>
              </a:r>
              <a:endPara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76" name="文本框 275">
              <a:extLst>
                <a:ext uri="{FF2B5EF4-FFF2-40B4-BE49-F238E27FC236}">
                  <a16:creationId xmlns:a16="http://schemas.microsoft.com/office/drawing/2014/main" id="{7B83E212-36D1-C43B-1B95-3FE0465795BA}"/>
                </a:ext>
              </a:extLst>
            </p:cNvPr>
            <p:cNvSpPr txBox="1"/>
            <p:nvPr/>
          </p:nvSpPr>
          <p:spPr>
            <a:xfrm>
              <a:off x="1439771" y="6062333"/>
              <a:ext cx="2234557" cy="523220"/>
            </a:xfrm>
            <a:prstGeom prst="rect">
              <a:avLst/>
            </a:prstGeom>
            <a:solidFill>
              <a:srgbClr val="FDF0E7"/>
            </a:solidFill>
            <a:ln>
              <a:solidFill>
                <a:schemeClr val="accent4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en-US" sz="1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Low confidence,</a:t>
              </a:r>
            </a:p>
            <a:p>
              <a:pPr algn="ctr"/>
              <a:r>
                <a:rPr lang="en" altLang="en-US" sz="14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marked as unreliable</a:t>
              </a:r>
              <a:endParaRPr lang="en-US" altLang="zh-CN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F60363C-B5CC-2A08-61DB-0E9442ED9214}"/>
                </a:ext>
              </a:extLst>
            </p:cNvPr>
            <p:cNvSpPr/>
            <p:nvPr/>
          </p:nvSpPr>
          <p:spPr>
            <a:xfrm>
              <a:off x="2505475" y="3766773"/>
              <a:ext cx="52100" cy="761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4DB4A9F-262B-5C78-32A6-82AC00B1994B}"/>
                </a:ext>
              </a:extLst>
            </p:cNvPr>
            <p:cNvSpPr txBox="1"/>
            <p:nvPr/>
          </p:nvSpPr>
          <p:spPr>
            <a:xfrm>
              <a:off x="2536136" y="3652440"/>
              <a:ext cx="3833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21D677B-7AA6-A30D-6D94-8037F79EC719}"/>
                </a:ext>
              </a:extLst>
            </p:cNvPr>
            <p:cNvSpPr txBox="1"/>
            <p:nvPr/>
          </p:nvSpPr>
          <p:spPr>
            <a:xfrm>
              <a:off x="3270741" y="3663172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0.01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0C9269DF-8A52-FEED-18D0-6F6FFA38B015}"/>
                </a:ext>
              </a:extLst>
            </p:cNvPr>
            <p:cNvCxnSpPr>
              <a:cxnSpLocks/>
            </p:cNvCxnSpPr>
            <p:nvPr/>
          </p:nvCxnSpPr>
          <p:spPr>
            <a:xfrm>
              <a:off x="2500392" y="3264981"/>
              <a:ext cx="0" cy="6402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4D7113E-D066-FCE9-D9CA-BFF92E5CDF9E}"/>
                </a:ext>
              </a:extLst>
            </p:cNvPr>
            <p:cNvSpPr/>
            <p:nvPr/>
          </p:nvSpPr>
          <p:spPr>
            <a:xfrm>
              <a:off x="2507857" y="5713537"/>
              <a:ext cx="141776" cy="8333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0A3E314-7CDB-8BBD-043D-D0F2DC01D485}"/>
                </a:ext>
              </a:extLst>
            </p:cNvPr>
            <p:cNvSpPr txBox="1"/>
            <p:nvPr/>
          </p:nvSpPr>
          <p:spPr>
            <a:xfrm>
              <a:off x="2576794" y="5595540"/>
              <a:ext cx="3833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5B772F2-E306-21E5-94BB-743125B6E47A}"/>
                </a:ext>
              </a:extLst>
            </p:cNvPr>
            <p:cNvSpPr txBox="1"/>
            <p:nvPr/>
          </p:nvSpPr>
          <p:spPr>
            <a:xfrm>
              <a:off x="3273122" y="5606272"/>
              <a:ext cx="54688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2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0.18</a:t>
              </a:r>
              <a:endParaRPr lang="zh-CN" alt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7" name="直接连接符 266">
              <a:extLst>
                <a:ext uri="{FF2B5EF4-FFF2-40B4-BE49-F238E27FC236}">
                  <a16:creationId xmlns:a16="http://schemas.microsoft.com/office/drawing/2014/main" id="{676C8741-315D-72B3-C6CA-9979A61E5C7B}"/>
                </a:ext>
              </a:extLst>
            </p:cNvPr>
            <p:cNvCxnSpPr>
              <a:cxnSpLocks/>
            </p:cNvCxnSpPr>
            <p:nvPr/>
          </p:nvCxnSpPr>
          <p:spPr>
            <a:xfrm>
              <a:off x="2500392" y="5241153"/>
              <a:ext cx="0" cy="59052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FF325BA3-E51B-AB5A-1628-96FDCDEA3EFC}"/>
              </a:ext>
            </a:extLst>
          </p:cNvPr>
          <p:cNvSpPr txBox="1"/>
          <p:nvPr/>
        </p:nvSpPr>
        <p:spPr>
          <a:xfrm>
            <a:off x="9817654" y="2472018"/>
            <a:ext cx="18265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altLang="zh-CN" sz="1100" b="1" i="1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Model: LLaMA-2-Chat-13b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3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7534B-237C-0CFA-723F-69F04A699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 177">
            <a:extLst>
              <a:ext uri="{FF2B5EF4-FFF2-40B4-BE49-F238E27FC236}">
                <a16:creationId xmlns:a16="http://schemas.microsoft.com/office/drawing/2014/main" id="{D2403900-C3DE-9CA9-D49B-B10F5AC07221}"/>
              </a:ext>
            </a:extLst>
          </p:cNvPr>
          <p:cNvSpPr txBox="1"/>
          <p:nvPr/>
        </p:nvSpPr>
        <p:spPr>
          <a:xfrm>
            <a:off x="1123382" y="1314672"/>
            <a:ext cx="9837664" cy="11172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Ability to </a:t>
            </a:r>
            <a:r>
              <a:rPr lang="en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characterize relative relationships </a:t>
            </a:r>
            <a:r>
              <a:rPr lang="e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when generating the next </a:t>
            </a:r>
            <a:r>
              <a:rPr lang="e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token </a:t>
            </a:r>
            <a:r>
              <a:rPr lang="e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among all possible </a:t>
            </a:r>
            <a:r>
              <a:rPr lang="e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tokens , </a:t>
            </a:r>
            <a:r>
              <a:rPr lang="e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“which one is more likely to be correct”, that is, </a:t>
            </a:r>
            <a:r>
              <a:rPr lang="e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relative strength of evidence </a:t>
            </a:r>
            <a:r>
              <a:rPr lang="e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F97C8F97-0AF2-406A-2080-41F048EC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690A82D2-3C11-C8B1-C8E2-30C6684DF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3" y="199999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What does a good </a:t>
            </a:r>
            <a:r>
              <a:rPr lang="en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LLM </a:t>
            </a: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uncertainty esitmation look like?</a:t>
            </a:r>
          </a:p>
        </p:txBody>
      </p: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CAFF5295-0F1C-A767-CF7B-ECFD397ED5E0}"/>
              </a:ext>
            </a:extLst>
          </p:cNvPr>
          <p:cNvGrpSpPr/>
          <p:nvPr/>
        </p:nvGrpSpPr>
        <p:grpSpPr>
          <a:xfrm>
            <a:off x="5869642" y="2657836"/>
            <a:ext cx="1975276" cy="1397196"/>
            <a:chOff x="5869642" y="2940228"/>
            <a:chExt cx="1975276" cy="1397196"/>
          </a:xfrm>
        </p:grpSpPr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B56155B-D8CE-FE0D-A81C-411CC6052D33}"/>
                </a:ext>
              </a:extLst>
            </p:cNvPr>
            <p:cNvSpPr/>
            <p:nvPr/>
          </p:nvSpPr>
          <p:spPr>
            <a:xfrm>
              <a:off x="6744890" y="3159435"/>
              <a:ext cx="97261" cy="92953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8F414498-31AB-B466-1356-BF5FF2473907}"/>
                </a:ext>
              </a:extLst>
            </p:cNvPr>
            <p:cNvSpPr/>
            <p:nvPr/>
          </p:nvSpPr>
          <p:spPr>
            <a:xfrm flipV="1">
              <a:off x="6932654" y="4095694"/>
              <a:ext cx="97263" cy="2417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D55E6FE4-3FB9-2B1F-D690-776873831D7F}"/>
                </a:ext>
              </a:extLst>
            </p:cNvPr>
            <p:cNvSpPr/>
            <p:nvPr/>
          </p:nvSpPr>
          <p:spPr>
            <a:xfrm flipV="1">
              <a:off x="7120418" y="4095694"/>
              <a:ext cx="97263" cy="194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11A340C6-2284-4AB8-FF53-60F80BC752C7}"/>
                </a:ext>
              </a:extLst>
            </p:cNvPr>
            <p:cNvSpPr/>
            <p:nvPr/>
          </p:nvSpPr>
          <p:spPr>
            <a:xfrm flipV="1">
              <a:off x="7308181" y="4095692"/>
              <a:ext cx="97263" cy="2417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84E617D4-FA65-7C9F-CB35-9D6BCF0E4295}"/>
                </a:ext>
              </a:extLst>
            </p:cNvPr>
            <p:cNvSpPr/>
            <p:nvPr/>
          </p:nvSpPr>
          <p:spPr>
            <a:xfrm flipV="1">
              <a:off x="7495946" y="4095694"/>
              <a:ext cx="97263" cy="2023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EB2BCE8B-0161-74B0-6BB5-2EB6C888777D}"/>
                </a:ext>
              </a:extLst>
            </p:cNvPr>
            <p:cNvSpPr/>
            <p:nvPr/>
          </p:nvSpPr>
          <p:spPr>
            <a:xfrm>
              <a:off x="6185085" y="2940228"/>
              <a:ext cx="97261" cy="115268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FF46C81F-473A-86BA-0704-6C6A104D0833}"/>
                </a:ext>
              </a:extLst>
            </p:cNvPr>
            <p:cNvSpPr/>
            <p:nvPr/>
          </p:nvSpPr>
          <p:spPr>
            <a:xfrm>
              <a:off x="6372848" y="3005415"/>
              <a:ext cx="97261" cy="108749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2CFFCB6C-FFC1-E14C-7806-9707C73B4E6B}"/>
                </a:ext>
              </a:extLst>
            </p:cNvPr>
            <p:cNvSpPr/>
            <p:nvPr/>
          </p:nvSpPr>
          <p:spPr>
            <a:xfrm>
              <a:off x="6560612" y="3052826"/>
              <a:ext cx="97261" cy="104007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5" name="直接箭头连接符 39">
              <a:extLst>
                <a:ext uri="{FF2B5EF4-FFF2-40B4-BE49-F238E27FC236}">
                  <a16:creationId xmlns:a16="http://schemas.microsoft.com/office/drawing/2014/main" id="{7669167D-407C-C24C-359B-33514EBADF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9642" y="4092905"/>
              <a:ext cx="1975276" cy="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187" name="直接连接符 62">
            <a:extLst>
              <a:ext uri="{FF2B5EF4-FFF2-40B4-BE49-F238E27FC236}">
                <a16:creationId xmlns:a16="http://schemas.microsoft.com/office/drawing/2014/main" id="{1C5D0D56-74A2-EA93-7087-064AB5980093}"/>
              </a:ext>
            </a:extLst>
          </p:cNvPr>
          <p:cNvCxnSpPr>
            <a:cxnSpLocks/>
          </p:cNvCxnSpPr>
          <p:nvPr/>
        </p:nvCxnSpPr>
        <p:spPr>
          <a:xfrm>
            <a:off x="3391677" y="3146608"/>
            <a:ext cx="4121346" cy="0"/>
          </a:xfrm>
          <a:prstGeom prst="line">
            <a:avLst/>
          </a:prstGeom>
          <a:ln w="28575">
            <a:solidFill>
              <a:schemeClr val="accent3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22DA47C3-30C2-4C30-8B51-86C2E9FD68F9}"/>
              </a:ext>
            </a:extLst>
          </p:cNvPr>
          <p:cNvGrpSpPr/>
          <p:nvPr/>
        </p:nvGrpSpPr>
        <p:grpSpPr>
          <a:xfrm>
            <a:off x="3490954" y="3158089"/>
            <a:ext cx="1975276" cy="797944"/>
            <a:chOff x="3490954" y="3440481"/>
            <a:chExt cx="1975276" cy="797944"/>
          </a:xfrm>
        </p:grpSpPr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25E6C8A8-BDA7-FB02-29FC-5E7EFBCFD0EC}"/>
                </a:ext>
              </a:extLst>
            </p:cNvPr>
            <p:cNvSpPr/>
            <p:nvPr/>
          </p:nvSpPr>
          <p:spPr>
            <a:xfrm>
              <a:off x="3806397" y="3440481"/>
              <a:ext cx="97261" cy="65029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1B598583-10FA-A0A3-B8C1-360EAEDB5580}"/>
                </a:ext>
              </a:extLst>
            </p:cNvPr>
            <p:cNvSpPr/>
            <p:nvPr/>
          </p:nvSpPr>
          <p:spPr>
            <a:xfrm>
              <a:off x="3994160" y="3977087"/>
              <a:ext cx="97261" cy="11368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038B3E9F-A4E5-49CC-CB34-16014A0DA966}"/>
                </a:ext>
              </a:extLst>
            </p:cNvPr>
            <p:cNvSpPr/>
            <p:nvPr/>
          </p:nvSpPr>
          <p:spPr>
            <a:xfrm>
              <a:off x="4181925" y="4010380"/>
              <a:ext cx="97261" cy="803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3239A352-5C5A-F3A6-F7CC-E7EDCE3BE5AF}"/>
                </a:ext>
              </a:extLst>
            </p:cNvPr>
            <p:cNvSpPr/>
            <p:nvPr/>
          </p:nvSpPr>
          <p:spPr>
            <a:xfrm flipV="1">
              <a:off x="4373330" y="4088947"/>
              <a:ext cx="97263" cy="128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2EBEF888-E9C3-3D92-AF47-27F0CDA50BFA}"/>
                </a:ext>
              </a:extLst>
            </p:cNvPr>
            <p:cNvSpPr/>
            <p:nvPr/>
          </p:nvSpPr>
          <p:spPr>
            <a:xfrm flipV="1">
              <a:off x="4561095" y="4088945"/>
              <a:ext cx="97263" cy="141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C08CB1F4-C138-E926-D9DE-98015CAB4EFC}"/>
                </a:ext>
              </a:extLst>
            </p:cNvPr>
            <p:cNvSpPr/>
            <p:nvPr/>
          </p:nvSpPr>
          <p:spPr>
            <a:xfrm flipV="1">
              <a:off x="4748858" y="4088945"/>
              <a:ext cx="97263" cy="1281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4D1FD767-C658-E210-E312-4E71133E73B6}"/>
                </a:ext>
              </a:extLst>
            </p:cNvPr>
            <p:cNvSpPr/>
            <p:nvPr/>
          </p:nvSpPr>
          <p:spPr>
            <a:xfrm flipV="1">
              <a:off x="4936621" y="4088945"/>
              <a:ext cx="97263" cy="1494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22641324-4C42-1647-30BC-1C2DAAE308CC}"/>
                </a:ext>
              </a:extLst>
            </p:cNvPr>
            <p:cNvSpPr/>
            <p:nvPr/>
          </p:nvSpPr>
          <p:spPr>
            <a:xfrm flipV="1">
              <a:off x="5124386" y="4088945"/>
              <a:ext cx="97263" cy="1235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直接箭头连接符 30">
              <a:extLst>
                <a:ext uri="{FF2B5EF4-FFF2-40B4-BE49-F238E27FC236}">
                  <a16:creationId xmlns:a16="http://schemas.microsoft.com/office/drawing/2014/main" id="{2184F3DB-C02F-232A-CF4D-105094D0B6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90954" y="4090769"/>
              <a:ext cx="1975276" cy="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03" name="直接箭头连接符 202">
            <a:extLst>
              <a:ext uri="{FF2B5EF4-FFF2-40B4-BE49-F238E27FC236}">
                <a16:creationId xmlns:a16="http://schemas.microsoft.com/office/drawing/2014/main" id="{8CF82A0E-0199-BFB5-8C15-D61CCB95F948}"/>
              </a:ext>
            </a:extLst>
          </p:cNvPr>
          <p:cNvCxnSpPr>
            <a:cxnSpLocks/>
          </p:cNvCxnSpPr>
          <p:nvPr/>
        </p:nvCxnSpPr>
        <p:spPr>
          <a:xfrm>
            <a:off x="4037631" y="3153332"/>
            <a:ext cx="0" cy="497542"/>
          </a:xfrm>
          <a:prstGeom prst="straightConnector1">
            <a:avLst/>
          </a:prstGeom>
          <a:ln w="38100">
            <a:solidFill>
              <a:srgbClr val="C55A1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693B2D94-0F39-B8C7-7707-DD1240AE2304}"/>
              </a:ext>
            </a:extLst>
          </p:cNvPr>
          <p:cNvCxnSpPr>
            <a:cxnSpLocks/>
          </p:cNvCxnSpPr>
          <p:nvPr/>
        </p:nvCxnSpPr>
        <p:spPr>
          <a:xfrm>
            <a:off x="6069104" y="2634996"/>
            <a:ext cx="0" cy="497542"/>
          </a:xfrm>
          <a:prstGeom prst="straightConnector1">
            <a:avLst/>
          </a:prstGeom>
          <a:ln w="38100">
            <a:solidFill>
              <a:srgbClr val="0E589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F34FAC06-9869-E73D-5BBD-9253D84B3F03}"/>
              </a:ext>
            </a:extLst>
          </p:cNvPr>
          <p:cNvSpPr/>
          <p:nvPr/>
        </p:nvSpPr>
        <p:spPr>
          <a:xfrm>
            <a:off x="1064986" y="1277204"/>
            <a:ext cx="10035663" cy="1133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D7D361B6-5ED2-CEE2-FA2A-1FDBF79A3C52}"/>
              </a:ext>
            </a:extLst>
          </p:cNvPr>
          <p:cNvSpPr txBox="1"/>
          <p:nvPr/>
        </p:nvSpPr>
        <p:spPr>
          <a:xfrm>
            <a:off x="1105193" y="4505161"/>
            <a:ext cx="9837664" cy="11172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4000"/>
              </a:lnSpc>
              <a:buFont typeface="Wingdings" panose="05000000000000000000" pitchFamily="2" charset="2"/>
              <a:buChar char="l"/>
            </a:pPr>
            <a:r>
              <a:rPr lang="e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Ability </a:t>
            </a:r>
            <a:r>
              <a:rPr lang="en" altLang="en-US" sz="20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characterize absolute relationships </a:t>
            </a:r>
            <a:r>
              <a:rPr lang="e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When generating the next </a:t>
            </a:r>
            <a:r>
              <a:rPr lang="en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token </a:t>
            </a:r>
            <a:r>
              <a:rPr lang="e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the knowledge of “ </a:t>
            </a:r>
            <a:r>
              <a:rPr lang="e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whether the model is </a:t>
            </a:r>
            <a:r>
              <a:rPr lang="e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sufficient to make the correct answer” is used, that is, </a:t>
            </a:r>
            <a:r>
              <a:rPr lang="e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absolute strength of evidence.</a:t>
            </a:r>
            <a:endParaRPr lang="en-US" altLang="zh-CN" sz="2000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>
            <a:extLst>
              <a:ext uri="{FF2B5EF4-FFF2-40B4-BE49-F238E27FC236}">
                <a16:creationId xmlns:a16="http://schemas.microsoft.com/office/drawing/2014/main" id="{76F030A6-E4C4-94F8-53A6-12A3EFAAACD9}"/>
              </a:ext>
            </a:extLst>
          </p:cNvPr>
          <p:cNvSpPr/>
          <p:nvPr/>
        </p:nvSpPr>
        <p:spPr>
          <a:xfrm>
            <a:off x="1040073" y="4474417"/>
            <a:ext cx="10035665" cy="11526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407C278-4951-9E9B-8603-63191A74A3DC}"/>
              </a:ext>
            </a:extLst>
          </p:cNvPr>
          <p:cNvSpPr txBox="1"/>
          <p:nvPr/>
        </p:nvSpPr>
        <p:spPr>
          <a:xfrm>
            <a:off x="1460874" y="5665606"/>
            <a:ext cx="87497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: A measure of the amount of support collected from data in favor of a sample to be classified into a certain class.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61DD6B-0295-8C3A-C6F0-B693DB8B2AB5}"/>
              </a:ext>
            </a:extLst>
          </p:cNvPr>
          <p:cNvSpPr txBox="1"/>
          <p:nvPr/>
        </p:nvSpPr>
        <p:spPr>
          <a:xfrm>
            <a:off x="484533" y="6420404"/>
            <a:ext cx="7320345" cy="315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" altLang="zh-CN" sz="11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Sensoy </a:t>
            </a:r>
            <a:r>
              <a:rPr lang="en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et al. Evidential deep learning to quantify classification uncertainty. In </a:t>
            </a:r>
            <a:r>
              <a:rPr lang="en" altLang="zh-CN" sz="1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NeurIPS, </a:t>
            </a:r>
            <a:r>
              <a:rPr lang="en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</a:p>
        </p:txBody>
      </p:sp>
    </p:spTree>
    <p:extLst>
      <p:ext uri="{BB962C8B-B14F-4D97-AF65-F5344CB8AC3E}">
        <p14:creationId xmlns:p14="http://schemas.microsoft.com/office/powerpoint/2010/main" val="3319952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 tmFilter="0, 0; .2, .5; .8, .5; 1, 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3" dur="250" autoRev="1" fill="hold"/>
                                        <p:tgtEl>
                                          <p:spTgt spid="20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/>
      <p:bldP spid="206" grpId="0" animBg="1"/>
      <p:bldP spid="207" grpId="0"/>
      <p:bldP spid="208" grpId="0" animBg="1"/>
      <p:bldP spid="3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7759C-E101-48FB-1774-3671601B7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E57B4356-EA99-4070-C94F-C8C645FF1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Why did the absolute evidence information disappear?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4F02D290-D8B8-3959-25E5-487164A90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3" name="组合 242">
            <a:extLst>
              <a:ext uri="{FF2B5EF4-FFF2-40B4-BE49-F238E27FC236}">
                <a16:creationId xmlns:a16="http://schemas.microsoft.com/office/drawing/2014/main" id="{035FD6A6-1504-FC15-1222-C11021729580}"/>
              </a:ext>
            </a:extLst>
          </p:cNvPr>
          <p:cNvGrpSpPr/>
          <p:nvPr/>
        </p:nvGrpSpPr>
        <p:grpSpPr>
          <a:xfrm>
            <a:off x="5193251" y="3331861"/>
            <a:ext cx="1604237" cy="1118256"/>
            <a:chOff x="5223731" y="3430920"/>
            <a:chExt cx="1604237" cy="1273349"/>
          </a:xfrm>
        </p:grpSpPr>
        <p:sp>
          <p:nvSpPr>
            <p:cNvPr id="10" name="任意多边形: 形状 7">
              <a:extLst>
                <a:ext uri="{FF2B5EF4-FFF2-40B4-BE49-F238E27FC236}">
                  <a16:creationId xmlns:a16="http://schemas.microsoft.com/office/drawing/2014/main" id="{DADFD581-683C-EB73-AF45-B02FB88EA0B0}"/>
                </a:ext>
              </a:extLst>
            </p:cNvPr>
            <p:cNvSpPr/>
            <p:nvPr/>
          </p:nvSpPr>
          <p:spPr>
            <a:xfrm rot="10800000">
              <a:off x="5260281" y="3430920"/>
              <a:ext cx="1512680" cy="199196"/>
            </a:xfrm>
            <a:custGeom>
              <a:avLst/>
              <a:gdLst>
                <a:gd name="connsiteX0" fmla="*/ 0 w 580063"/>
                <a:gd name="connsiteY0" fmla="*/ 0 h 777639"/>
                <a:gd name="connsiteX1" fmla="*/ 580063 w 580063"/>
                <a:gd name="connsiteY1" fmla="*/ 0 h 777639"/>
                <a:gd name="connsiteX2" fmla="*/ 540610 w 580063"/>
                <a:gd name="connsiteY2" fmla="*/ 777639 h 777639"/>
                <a:gd name="connsiteX3" fmla="*/ 394862 w 580063"/>
                <a:gd name="connsiteY3" fmla="*/ 777639 h 777639"/>
                <a:gd name="connsiteX0" fmla="*/ 0 w 580063"/>
                <a:gd name="connsiteY0" fmla="*/ 0 h 790339"/>
                <a:gd name="connsiteX1" fmla="*/ 580063 w 580063"/>
                <a:gd name="connsiteY1" fmla="*/ 0 h 790339"/>
                <a:gd name="connsiteX2" fmla="*/ 540610 w 580063"/>
                <a:gd name="connsiteY2" fmla="*/ 777639 h 790339"/>
                <a:gd name="connsiteX3" fmla="*/ 264551 w 580063"/>
                <a:gd name="connsiteY3" fmla="*/ 790339 h 790339"/>
                <a:gd name="connsiteX4" fmla="*/ 0 w 580063"/>
                <a:gd name="connsiteY4" fmla="*/ 0 h 790339"/>
                <a:gd name="connsiteX0" fmla="*/ 0 w 580063"/>
                <a:gd name="connsiteY0" fmla="*/ 0 h 790339"/>
                <a:gd name="connsiteX1" fmla="*/ 580063 w 580063"/>
                <a:gd name="connsiteY1" fmla="*/ 0 h 790339"/>
                <a:gd name="connsiteX2" fmla="*/ 404870 w 580063"/>
                <a:gd name="connsiteY2" fmla="*/ 783989 h 790339"/>
                <a:gd name="connsiteX3" fmla="*/ 264551 w 580063"/>
                <a:gd name="connsiteY3" fmla="*/ 790339 h 790339"/>
                <a:gd name="connsiteX4" fmla="*/ 0 w 580063"/>
                <a:gd name="connsiteY4" fmla="*/ 0 h 79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0063" h="790339">
                  <a:moveTo>
                    <a:pt x="0" y="0"/>
                  </a:moveTo>
                  <a:lnTo>
                    <a:pt x="580063" y="0"/>
                  </a:lnTo>
                  <a:lnTo>
                    <a:pt x="404870" y="783989"/>
                  </a:lnTo>
                  <a:lnTo>
                    <a:pt x="264551" y="790339"/>
                  </a:lnTo>
                  <a:cubicBezTo>
                    <a:pt x="132930" y="531126"/>
                    <a:pt x="131621" y="259213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bg1">
                    <a:lumMod val="65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7E3D4B2-0258-D5AC-467E-047592103B1E}"/>
                </a:ext>
              </a:extLst>
            </p:cNvPr>
            <p:cNvSpPr/>
            <p:nvPr/>
          </p:nvSpPr>
          <p:spPr>
            <a:xfrm>
              <a:off x="5223731" y="3634110"/>
              <a:ext cx="1561930" cy="10701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  <a:effectLst>
              <a:outerShdw blurRad="88900" dist="508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E898CDEA-F616-1260-331C-163F631A631D}"/>
                </a:ext>
              </a:extLst>
            </p:cNvPr>
            <p:cNvSpPr txBox="1"/>
            <p:nvPr/>
          </p:nvSpPr>
          <p:spPr>
            <a:xfrm>
              <a:off x="5236905" y="3760687"/>
              <a:ext cx="1591063" cy="8411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Evidence strength is lost </a:t>
              </a:r>
              <a:r>
                <a:rPr lang="en" altLang="en-US" sz="14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during normalization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A51FEAD3-5F2B-3B57-B715-9A5B0282A424}"/>
              </a:ext>
            </a:extLst>
          </p:cNvPr>
          <p:cNvGrpSpPr/>
          <p:nvPr/>
        </p:nvGrpSpPr>
        <p:grpSpPr>
          <a:xfrm>
            <a:off x="680586" y="4596524"/>
            <a:ext cx="10565090" cy="1423819"/>
            <a:chOff x="680586" y="4596524"/>
            <a:chExt cx="10565090" cy="1423819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D3EA0C1D-EFD2-F8FD-48D7-D80584007E93}"/>
                </a:ext>
              </a:extLst>
            </p:cNvPr>
            <p:cNvSpPr/>
            <p:nvPr/>
          </p:nvSpPr>
          <p:spPr>
            <a:xfrm>
              <a:off x="7476819" y="5173227"/>
              <a:ext cx="71684" cy="3233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DE8C095-44AC-0989-39A0-A1EB451FB282}"/>
                </a:ext>
              </a:extLst>
            </p:cNvPr>
            <p:cNvSpPr/>
            <p:nvPr/>
          </p:nvSpPr>
          <p:spPr>
            <a:xfrm>
              <a:off x="7615205" y="5173237"/>
              <a:ext cx="71684" cy="3233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DCB9030-2D57-DBE5-9D78-DD6C9699CB9C}"/>
                </a:ext>
              </a:extLst>
            </p:cNvPr>
            <p:cNvSpPr/>
            <p:nvPr/>
          </p:nvSpPr>
          <p:spPr>
            <a:xfrm>
              <a:off x="7753591" y="5173232"/>
              <a:ext cx="71684" cy="3233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DE6361FA-D5C5-FE34-4D55-D03E622AC692}"/>
                </a:ext>
              </a:extLst>
            </p:cNvPr>
            <p:cNvSpPr/>
            <p:nvPr/>
          </p:nvSpPr>
          <p:spPr>
            <a:xfrm>
              <a:off x="7905955" y="5451363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80E4247-E60C-CB58-9B11-E9D804302DA2}"/>
                </a:ext>
              </a:extLst>
            </p:cNvPr>
            <p:cNvSpPr/>
            <p:nvPr/>
          </p:nvSpPr>
          <p:spPr>
            <a:xfrm>
              <a:off x="8044342" y="5451363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1E3EF959-0A03-8539-3405-B7E721BCF5EC}"/>
                </a:ext>
              </a:extLst>
            </p:cNvPr>
            <p:cNvSpPr/>
            <p:nvPr/>
          </p:nvSpPr>
          <p:spPr>
            <a:xfrm>
              <a:off x="8182728" y="5451362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145AC3E-8D1C-5BBA-689F-1FB88D90F5AD}"/>
                </a:ext>
              </a:extLst>
            </p:cNvPr>
            <p:cNvSpPr/>
            <p:nvPr/>
          </p:nvSpPr>
          <p:spPr>
            <a:xfrm>
              <a:off x="8321114" y="5451361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EE26378E-8ACC-BA15-09C2-10FB7A1B3969}"/>
                </a:ext>
              </a:extLst>
            </p:cNvPr>
            <p:cNvSpPr/>
            <p:nvPr/>
          </p:nvSpPr>
          <p:spPr>
            <a:xfrm>
              <a:off x="8459501" y="5451362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" name="直接箭头连接符 48">
              <a:extLst>
                <a:ext uri="{FF2B5EF4-FFF2-40B4-BE49-F238E27FC236}">
                  <a16:creationId xmlns:a16="http://schemas.microsoft.com/office/drawing/2014/main" id="{79B23C81-1A93-3685-DB3B-8FB828907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4330" y="5496589"/>
              <a:ext cx="1455825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6830435-8B2F-48C0-3DD6-3932DF955250}"/>
                </a:ext>
              </a:extLst>
            </p:cNvPr>
            <p:cNvSpPr/>
            <p:nvPr/>
          </p:nvSpPr>
          <p:spPr>
            <a:xfrm>
              <a:off x="9910982" y="5166462"/>
              <a:ext cx="71684" cy="32336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9153229-5EC9-DA9D-16B3-78B8733F1125}"/>
                </a:ext>
              </a:extLst>
            </p:cNvPr>
            <p:cNvSpPr/>
            <p:nvPr/>
          </p:nvSpPr>
          <p:spPr>
            <a:xfrm>
              <a:off x="10049368" y="5166472"/>
              <a:ext cx="71684" cy="3233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D0385968-962A-91F8-C57D-2BE89EAC2859}"/>
                </a:ext>
              </a:extLst>
            </p:cNvPr>
            <p:cNvSpPr/>
            <p:nvPr/>
          </p:nvSpPr>
          <p:spPr>
            <a:xfrm>
              <a:off x="10187755" y="5166467"/>
              <a:ext cx="71684" cy="32335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BDC96E16-5A12-D7EB-8D59-D4EF386A31F0}"/>
                </a:ext>
              </a:extLst>
            </p:cNvPr>
            <p:cNvSpPr/>
            <p:nvPr/>
          </p:nvSpPr>
          <p:spPr>
            <a:xfrm>
              <a:off x="10340118" y="5444598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3706572D-5504-C184-39FA-4F605D5FAD78}"/>
                </a:ext>
              </a:extLst>
            </p:cNvPr>
            <p:cNvSpPr/>
            <p:nvPr/>
          </p:nvSpPr>
          <p:spPr>
            <a:xfrm>
              <a:off x="10478505" y="5444598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3C66E4C-74DC-CFA3-D6A0-31FA7EBE26D7}"/>
                </a:ext>
              </a:extLst>
            </p:cNvPr>
            <p:cNvSpPr/>
            <p:nvPr/>
          </p:nvSpPr>
          <p:spPr>
            <a:xfrm>
              <a:off x="10616891" y="5444597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FF5B09B-FECC-D767-7CA8-AC37A6879E55}"/>
                </a:ext>
              </a:extLst>
            </p:cNvPr>
            <p:cNvSpPr/>
            <p:nvPr/>
          </p:nvSpPr>
          <p:spPr>
            <a:xfrm>
              <a:off x="10755277" y="5444596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94A3409-D147-50E6-971F-8B3E05176285}"/>
                </a:ext>
              </a:extLst>
            </p:cNvPr>
            <p:cNvSpPr/>
            <p:nvPr/>
          </p:nvSpPr>
          <p:spPr>
            <a:xfrm>
              <a:off x="10893664" y="5444597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7" name="直接箭头连接符 58">
              <a:extLst>
                <a:ext uri="{FF2B5EF4-FFF2-40B4-BE49-F238E27FC236}">
                  <a16:creationId xmlns:a16="http://schemas.microsoft.com/office/drawing/2014/main" id="{1F5035F4-3D2C-1589-B209-0DF02C7587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8493" y="5489823"/>
              <a:ext cx="1455825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D0004289-58F5-D1D5-936B-1B8801AC280E}"/>
                </a:ext>
              </a:extLst>
            </p:cNvPr>
            <p:cNvSpPr txBox="1"/>
            <p:nvPr/>
          </p:nvSpPr>
          <p:spPr>
            <a:xfrm>
              <a:off x="7393239" y="4637753"/>
              <a:ext cx="1174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</a:t>
              </a:r>
              <a:endParaRPr lang="zh-CN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" name="直接连接符 61">
              <a:extLst>
                <a:ext uri="{FF2B5EF4-FFF2-40B4-BE49-F238E27FC236}">
                  <a16:creationId xmlns:a16="http://schemas.microsoft.com/office/drawing/2014/main" id="{862485E6-4E6C-B740-CCBD-5E0D4ADB40DD}"/>
                </a:ext>
              </a:extLst>
            </p:cNvPr>
            <p:cNvCxnSpPr>
              <a:cxnSpLocks/>
            </p:cNvCxnSpPr>
            <p:nvPr/>
          </p:nvCxnSpPr>
          <p:spPr>
            <a:xfrm>
              <a:off x="7346597" y="5165557"/>
              <a:ext cx="3037529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128">
              <a:extLst>
                <a:ext uri="{FF2B5EF4-FFF2-40B4-BE49-F238E27FC236}">
                  <a16:creationId xmlns:a16="http://schemas.microsoft.com/office/drawing/2014/main" id="{094B4735-746B-BBDF-CCC4-86B1CB3861B1}"/>
                </a:ext>
              </a:extLst>
            </p:cNvPr>
            <p:cNvCxnSpPr>
              <a:cxnSpLocks/>
            </p:cNvCxnSpPr>
            <p:nvPr/>
          </p:nvCxnSpPr>
          <p:spPr>
            <a:xfrm>
              <a:off x="4901416" y="5432274"/>
              <a:ext cx="2127813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流程图: 汇总连接 129">
              <a:extLst>
                <a:ext uri="{FF2B5EF4-FFF2-40B4-BE49-F238E27FC236}">
                  <a16:creationId xmlns:a16="http://schemas.microsoft.com/office/drawing/2014/main" id="{D2E76120-A091-FFE1-4700-B98B2615CDCE}"/>
                </a:ext>
              </a:extLst>
            </p:cNvPr>
            <p:cNvSpPr/>
            <p:nvPr/>
          </p:nvSpPr>
          <p:spPr>
            <a:xfrm rot="16200000">
              <a:off x="5821515" y="5312414"/>
              <a:ext cx="224913" cy="224504"/>
            </a:xfrm>
            <a:prstGeom prst="flowChartSummingJunction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0ECFAA2-3E73-5834-FF93-7A23EDF88E40}"/>
                </a:ext>
              </a:extLst>
            </p:cNvPr>
            <p:cNvSpPr txBox="1"/>
            <p:nvPr/>
          </p:nvSpPr>
          <p:spPr>
            <a:xfrm>
              <a:off x="5344333" y="4880205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CN" sz="2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71" name="直接连接符 136">
              <a:extLst>
                <a:ext uri="{FF2B5EF4-FFF2-40B4-BE49-F238E27FC236}">
                  <a16:creationId xmlns:a16="http://schemas.microsoft.com/office/drawing/2014/main" id="{3DAF9E7C-59FA-6C8C-EF3F-0F75BB77ACA0}"/>
                </a:ext>
              </a:extLst>
            </p:cNvPr>
            <p:cNvCxnSpPr>
              <a:cxnSpLocks/>
            </p:cNvCxnSpPr>
            <p:nvPr/>
          </p:nvCxnSpPr>
          <p:spPr>
            <a:xfrm>
              <a:off x="7128085" y="4603431"/>
              <a:ext cx="155304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137">
              <a:extLst>
                <a:ext uri="{FF2B5EF4-FFF2-40B4-BE49-F238E27FC236}">
                  <a16:creationId xmlns:a16="http://schemas.microsoft.com/office/drawing/2014/main" id="{C1D06AE7-1F11-4917-74F4-5AEA08AA1387}"/>
                </a:ext>
              </a:extLst>
            </p:cNvPr>
            <p:cNvCxnSpPr>
              <a:cxnSpLocks/>
            </p:cNvCxnSpPr>
            <p:nvPr/>
          </p:nvCxnSpPr>
          <p:spPr>
            <a:xfrm>
              <a:off x="8676980" y="4603431"/>
              <a:ext cx="307029" cy="31737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138">
              <a:extLst>
                <a:ext uri="{FF2B5EF4-FFF2-40B4-BE49-F238E27FC236}">
                  <a16:creationId xmlns:a16="http://schemas.microsoft.com/office/drawing/2014/main" id="{56BD6626-B34E-884C-A3EB-AEF22D4022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7651" y="4907161"/>
              <a:ext cx="2268025" cy="71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BD7353FD-A2FE-B9FB-EC27-1B0A625DD162}"/>
                </a:ext>
              </a:extLst>
            </p:cNvPr>
            <p:cNvSpPr/>
            <p:nvPr/>
          </p:nvSpPr>
          <p:spPr>
            <a:xfrm>
              <a:off x="8026888" y="5620302"/>
              <a:ext cx="2582839" cy="304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8783486-99B6-832D-24BF-604E0FF2E423}"/>
                </a:ext>
              </a:extLst>
            </p:cNvPr>
            <p:cNvSpPr txBox="1"/>
            <p:nvPr/>
          </p:nvSpPr>
          <p:spPr>
            <a:xfrm>
              <a:off x="7941783" y="5626205"/>
              <a:ext cx="2743199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" altLang="en-US" sz="1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Get the same probability distribution</a:t>
              </a:r>
            </a:p>
          </p:txBody>
        </p:sp>
        <p:cxnSp>
          <p:nvCxnSpPr>
            <p:cNvPr id="78" name="直接连接符 143">
              <a:extLst>
                <a:ext uri="{FF2B5EF4-FFF2-40B4-BE49-F238E27FC236}">
                  <a16:creationId xmlns:a16="http://schemas.microsoft.com/office/drawing/2014/main" id="{74BF819D-B073-7418-6E65-9905DFE1170D}"/>
                </a:ext>
              </a:extLst>
            </p:cNvPr>
            <p:cNvCxnSpPr>
              <a:cxnSpLocks/>
            </p:cNvCxnSpPr>
            <p:nvPr/>
          </p:nvCxnSpPr>
          <p:spPr>
            <a:xfrm>
              <a:off x="7128085" y="4596524"/>
              <a:ext cx="0" cy="141036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144">
              <a:extLst>
                <a:ext uri="{FF2B5EF4-FFF2-40B4-BE49-F238E27FC236}">
                  <a16:creationId xmlns:a16="http://schemas.microsoft.com/office/drawing/2014/main" id="{3127A430-9D92-921E-402A-8AC867DD7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085" y="5996799"/>
              <a:ext cx="4117591" cy="1009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145">
              <a:extLst>
                <a:ext uri="{FF2B5EF4-FFF2-40B4-BE49-F238E27FC236}">
                  <a16:creationId xmlns:a16="http://schemas.microsoft.com/office/drawing/2014/main" id="{8882ABC6-9C1C-3B7F-FD77-267887F55829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76" y="4901139"/>
              <a:ext cx="0" cy="109565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45">
              <a:extLst>
                <a:ext uri="{FF2B5EF4-FFF2-40B4-BE49-F238E27FC236}">
                  <a16:creationId xmlns:a16="http://schemas.microsoft.com/office/drawing/2014/main" id="{EA3E4FCB-BA4E-1532-D8BD-27D593F01CAC}"/>
                </a:ext>
              </a:extLst>
            </p:cNvPr>
            <p:cNvCxnSpPr>
              <a:cxnSpLocks/>
            </p:cNvCxnSpPr>
            <p:nvPr/>
          </p:nvCxnSpPr>
          <p:spPr>
            <a:xfrm>
              <a:off x="4798177" y="4914589"/>
              <a:ext cx="0" cy="109565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任意多边形: 形状 4">
              <a:extLst>
                <a:ext uri="{FF2B5EF4-FFF2-40B4-BE49-F238E27FC236}">
                  <a16:creationId xmlns:a16="http://schemas.microsoft.com/office/drawing/2014/main" id="{9A634986-6F39-A49C-3426-C929E63DB468}"/>
                </a:ext>
              </a:extLst>
            </p:cNvPr>
            <p:cNvSpPr/>
            <p:nvPr/>
          </p:nvSpPr>
          <p:spPr>
            <a:xfrm rot="21233136">
              <a:off x="2053896" y="5108389"/>
              <a:ext cx="1395808" cy="464949"/>
            </a:xfrm>
            <a:custGeom>
              <a:avLst/>
              <a:gdLst>
                <a:gd name="connsiteX0" fmla="*/ 0 w 1196340"/>
                <a:gd name="connsiteY0" fmla="*/ 358140 h 366589"/>
                <a:gd name="connsiteX1" fmla="*/ 617220 w 1196340"/>
                <a:gd name="connsiteY1" fmla="*/ 320040 h 366589"/>
                <a:gd name="connsiteX2" fmla="*/ 1196340 w 1196340"/>
                <a:gd name="connsiteY2" fmla="*/ 0 h 366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6340" h="366589">
                  <a:moveTo>
                    <a:pt x="0" y="358140"/>
                  </a:moveTo>
                  <a:cubicBezTo>
                    <a:pt x="208915" y="368935"/>
                    <a:pt x="417830" y="379730"/>
                    <a:pt x="617220" y="320040"/>
                  </a:cubicBezTo>
                  <a:cubicBezTo>
                    <a:pt x="816610" y="260350"/>
                    <a:pt x="1076960" y="95250"/>
                    <a:pt x="1196340" y="0"/>
                  </a:cubicBezTo>
                </a:path>
              </a:pathLst>
            </a:custGeom>
            <a:ln w="76200"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7030A0"/>
                  </a:gs>
                </a:gsLst>
                <a:lin ang="0" scaled="1"/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2FCE96D-37C8-F755-8C4B-575CA4CF203C}"/>
                </a:ext>
              </a:extLst>
            </p:cNvPr>
            <p:cNvSpPr/>
            <p:nvPr/>
          </p:nvSpPr>
          <p:spPr>
            <a:xfrm>
              <a:off x="3937444" y="5100358"/>
              <a:ext cx="764399" cy="41779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7E9A35B-0648-580A-F080-68EC1C9C0327}"/>
                </a:ext>
              </a:extLst>
            </p:cNvPr>
            <p:cNvSpPr/>
            <p:nvPr/>
          </p:nvSpPr>
          <p:spPr>
            <a:xfrm>
              <a:off x="774395" y="5052738"/>
              <a:ext cx="822989" cy="4146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860CB934-B393-0CA7-0DF4-C0CDCFCD3AA5}"/>
                </a:ext>
              </a:extLst>
            </p:cNvPr>
            <p:cNvSpPr/>
            <p:nvPr/>
          </p:nvSpPr>
          <p:spPr>
            <a:xfrm>
              <a:off x="3464024" y="5002116"/>
              <a:ext cx="71684" cy="7967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D41F565-024A-8174-2198-F907675BEA5E}"/>
                </a:ext>
              </a:extLst>
            </p:cNvPr>
            <p:cNvSpPr/>
            <p:nvPr/>
          </p:nvSpPr>
          <p:spPr>
            <a:xfrm>
              <a:off x="3602410" y="5002115"/>
              <a:ext cx="71684" cy="796709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50E16AD0-342E-FF57-53B4-DF67610ED643}"/>
                </a:ext>
              </a:extLst>
            </p:cNvPr>
            <p:cNvSpPr/>
            <p:nvPr/>
          </p:nvSpPr>
          <p:spPr>
            <a:xfrm>
              <a:off x="3740797" y="5002114"/>
              <a:ext cx="71684" cy="79670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1B5F4FC-6425-DD5D-C4EB-F527378EFC4C}"/>
                </a:ext>
              </a:extLst>
            </p:cNvPr>
            <p:cNvSpPr/>
            <p:nvPr/>
          </p:nvSpPr>
          <p:spPr>
            <a:xfrm flipV="1">
              <a:off x="3893160" y="5799619"/>
              <a:ext cx="71685" cy="11517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D6B63A1-F9A4-58B9-AB55-32550F029AAF}"/>
                </a:ext>
              </a:extLst>
            </p:cNvPr>
            <p:cNvSpPr/>
            <p:nvPr/>
          </p:nvSpPr>
          <p:spPr>
            <a:xfrm flipV="1">
              <a:off x="4031547" y="5799618"/>
              <a:ext cx="71685" cy="137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DB98EF-562A-2076-4275-2253AC454416}"/>
                </a:ext>
              </a:extLst>
            </p:cNvPr>
            <p:cNvSpPr/>
            <p:nvPr/>
          </p:nvSpPr>
          <p:spPr>
            <a:xfrm flipV="1">
              <a:off x="4169933" y="5799618"/>
              <a:ext cx="71685" cy="110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26D365E-F86C-CB53-471C-DCE642DB8635}"/>
                </a:ext>
              </a:extLst>
            </p:cNvPr>
            <p:cNvSpPr/>
            <p:nvPr/>
          </p:nvSpPr>
          <p:spPr>
            <a:xfrm flipV="1">
              <a:off x="4308319" y="5799617"/>
              <a:ext cx="71685" cy="1375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449A8C1-AA4A-3531-DB7D-EFCD1C3A8F85}"/>
                </a:ext>
              </a:extLst>
            </p:cNvPr>
            <p:cNvSpPr/>
            <p:nvPr/>
          </p:nvSpPr>
          <p:spPr>
            <a:xfrm flipV="1">
              <a:off x="4446706" y="5799618"/>
              <a:ext cx="71685" cy="1151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30">
              <a:extLst>
                <a:ext uri="{FF2B5EF4-FFF2-40B4-BE49-F238E27FC236}">
                  <a16:creationId xmlns:a16="http://schemas.microsoft.com/office/drawing/2014/main" id="{2BED8683-EF47-17E2-8EFF-A74BA3E6E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1535" y="5798823"/>
              <a:ext cx="1455825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8653BE6-6799-8D97-6CA1-2CDC88C0BBE8}"/>
                </a:ext>
              </a:extLst>
            </p:cNvPr>
            <p:cNvSpPr/>
            <p:nvPr/>
          </p:nvSpPr>
          <p:spPr>
            <a:xfrm>
              <a:off x="1029861" y="5601372"/>
              <a:ext cx="71684" cy="1982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9B50939-AD1C-4747-187F-8855532632BD}"/>
                </a:ext>
              </a:extLst>
            </p:cNvPr>
            <p:cNvSpPr/>
            <p:nvPr/>
          </p:nvSpPr>
          <p:spPr>
            <a:xfrm>
              <a:off x="1168247" y="5601372"/>
              <a:ext cx="71684" cy="1982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CA011AA-3226-CA50-2F02-CA16C5884EB0}"/>
                </a:ext>
              </a:extLst>
            </p:cNvPr>
            <p:cNvSpPr/>
            <p:nvPr/>
          </p:nvSpPr>
          <p:spPr>
            <a:xfrm>
              <a:off x="1306633" y="5601371"/>
              <a:ext cx="71684" cy="19824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422C41F-1319-DB50-6807-A496D22F1099}"/>
                </a:ext>
              </a:extLst>
            </p:cNvPr>
            <p:cNvSpPr/>
            <p:nvPr/>
          </p:nvSpPr>
          <p:spPr>
            <a:xfrm flipV="1">
              <a:off x="1458997" y="5800413"/>
              <a:ext cx="71685" cy="72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AF1867A-57F8-DE09-1821-89696033E6AE}"/>
                </a:ext>
              </a:extLst>
            </p:cNvPr>
            <p:cNvSpPr/>
            <p:nvPr/>
          </p:nvSpPr>
          <p:spPr>
            <a:xfrm flipV="1">
              <a:off x="1597384" y="5800412"/>
              <a:ext cx="71685" cy="80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E6D4833-4A50-27D6-2994-C4B1F0B06B2A}"/>
                </a:ext>
              </a:extLst>
            </p:cNvPr>
            <p:cNvSpPr/>
            <p:nvPr/>
          </p:nvSpPr>
          <p:spPr>
            <a:xfrm flipV="1">
              <a:off x="1735770" y="5800412"/>
              <a:ext cx="71685" cy="72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2D58C61C-887E-7661-A292-426643B286D3}"/>
                </a:ext>
              </a:extLst>
            </p:cNvPr>
            <p:cNvSpPr/>
            <p:nvPr/>
          </p:nvSpPr>
          <p:spPr>
            <a:xfrm flipV="1">
              <a:off x="1874156" y="5800412"/>
              <a:ext cx="71685" cy="85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D4D00C0-DAEB-9F18-138E-5F8235E5C3A2}"/>
                </a:ext>
              </a:extLst>
            </p:cNvPr>
            <p:cNvSpPr/>
            <p:nvPr/>
          </p:nvSpPr>
          <p:spPr>
            <a:xfrm flipV="1">
              <a:off x="2012543" y="5800412"/>
              <a:ext cx="71685" cy="70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直接箭头连接符 39">
              <a:extLst>
                <a:ext uri="{FF2B5EF4-FFF2-40B4-BE49-F238E27FC236}">
                  <a16:creationId xmlns:a16="http://schemas.microsoft.com/office/drawing/2014/main" id="{FB9BC3BD-2881-DF64-EA83-1BD4D9067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372" y="5799617"/>
              <a:ext cx="1455825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A6E89D90-C89E-7C4D-E5C1-401B4330277F}"/>
                </a:ext>
              </a:extLst>
            </p:cNvPr>
            <p:cNvSpPr txBox="1"/>
            <p:nvPr/>
          </p:nvSpPr>
          <p:spPr>
            <a:xfrm>
              <a:off x="1000626" y="4638815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Logits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1" name="直接连接符 62">
              <a:extLst>
                <a:ext uri="{FF2B5EF4-FFF2-40B4-BE49-F238E27FC236}">
                  <a16:creationId xmlns:a16="http://schemas.microsoft.com/office/drawing/2014/main" id="{1B9057EB-87A8-2690-6496-94AA7C9AC371}"/>
                </a:ext>
              </a:extLst>
            </p:cNvPr>
            <p:cNvCxnSpPr>
              <a:cxnSpLocks/>
            </p:cNvCxnSpPr>
            <p:nvPr/>
          </p:nvCxnSpPr>
          <p:spPr>
            <a:xfrm>
              <a:off x="894380" y="5601371"/>
              <a:ext cx="3037529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F38F0D0-6668-73D4-D123-D2BC688CC18D}"/>
                </a:ext>
              </a:extLst>
            </p:cNvPr>
            <p:cNvSpPr txBox="1"/>
            <p:nvPr/>
          </p:nvSpPr>
          <p:spPr>
            <a:xfrm>
              <a:off x="2097751" y="5119584"/>
              <a:ext cx="1391758" cy="584775"/>
            </a:xfrm>
            <a:prstGeom prst="rect">
              <a:avLst/>
            </a:prstGeom>
            <a:solidFill>
              <a:schemeClr val="bg1">
                <a:alpha val="37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" altLang="en-US" sz="1600" b="1" dirty="0">
                  <a:solidFill>
                    <a:schemeClr val="accent5">
                      <a:lumMod val="75000"/>
                    </a:schemeClr>
                  </a:solidFill>
                  <a:highlight>
                    <a:srgbClr val="F2F7FC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rPr>
                <a:t>Evidence accumulation</a:t>
              </a:r>
              <a:endParaRPr lang="en-US" altLang="zh-CN" sz="1600" b="1" dirty="0">
                <a:solidFill>
                  <a:schemeClr val="accent5">
                    <a:lumMod val="75000"/>
                  </a:schemeClr>
                </a:solidFill>
                <a:highlight>
                  <a:srgbClr val="F2F7FC"/>
                </a:highligh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37E0CEED-D853-F3F0-AE46-CB9E4FD8C71B}"/>
                </a:ext>
              </a:extLst>
            </p:cNvPr>
            <p:cNvSpPr txBox="1"/>
            <p:nvPr/>
          </p:nvSpPr>
          <p:spPr>
            <a:xfrm>
              <a:off x="711256" y="5020996"/>
              <a:ext cx="930134" cy="461665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" altLang="en-US" sz="1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Rare Situation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6E266E94-6198-9E8F-E359-A691B7711E63}"/>
                </a:ext>
              </a:extLst>
            </p:cNvPr>
            <p:cNvSpPr txBox="1"/>
            <p:nvPr/>
          </p:nvSpPr>
          <p:spPr>
            <a:xfrm>
              <a:off x="3845311" y="5071971"/>
              <a:ext cx="96028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" altLang="en-US" sz="1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Common Scenarios</a:t>
              </a:r>
            </a:p>
          </p:txBody>
        </p:sp>
        <p:cxnSp>
          <p:nvCxnSpPr>
            <p:cNvPr id="102" name="直接连接符 136">
              <a:extLst>
                <a:ext uri="{FF2B5EF4-FFF2-40B4-BE49-F238E27FC236}">
                  <a16:creationId xmlns:a16="http://schemas.microsoft.com/office/drawing/2014/main" id="{182C2608-BFC3-8544-4374-E8942B13FC5F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6" y="4616881"/>
              <a:ext cx="155304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37">
              <a:extLst>
                <a:ext uri="{FF2B5EF4-FFF2-40B4-BE49-F238E27FC236}">
                  <a16:creationId xmlns:a16="http://schemas.microsoft.com/office/drawing/2014/main" id="{8007CF12-C98A-E5D0-C47C-932A28FFFD95}"/>
                </a:ext>
              </a:extLst>
            </p:cNvPr>
            <p:cNvCxnSpPr>
              <a:cxnSpLocks/>
            </p:cNvCxnSpPr>
            <p:nvPr/>
          </p:nvCxnSpPr>
          <p:spPr>
            <a:xfrm>
              <a:off x="2229481" y="4616881"/>
              <a:ext cx="307029" cy="31737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38">
              <a:extLst>
                <a:ext uri="{FF2B5EF4-FFF2-40B4-BE49-F238E27FC236}">
                  <a16:creationId xmlns:a16="http://schemas.microsoft.com/office/drawing/2014/main" id="{672871F8-4B2D-7BF0-DEF1-D8F727E4E8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0152" y="4920611"/>
              <a:ext cx="2268025" cy="71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43">
              <a:extLst>
                <a:ext uri="{FF2B5EF4-FFF2-40B4-BE49-F238E27FC236}">
                  <a16:creationId xmlns:a16="http://schemas.microsoft.com/office/drawing/2014/main" id="{2A074C9C-3BA6-EB2C-8DF5-A5A78F45A46D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6" y="4609974"/>
              <a:ext cx="0" cy="141036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44">
              <a:extLst>
                <a:ext uri="{FF2B5EF4-FFF2-40B4-BE49-F238E27FC236}">
                  <a16:creationId xmlns:a16="http://schemas.microsoft.com/office/drawing/2014/main" id="{A6BD5AEC-13F1-0F53-78C8-011EB2D46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586" y="6010249"/>
              <a:ext cx="4117591" cy="1009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6594811-39D3-8855-1313-78FD254FDA98}"/>
              </a:ext>
            </a:extLst>
          </p:cNvPr>
          <p:cNvGrpSpPr/>
          <p:nvPr/>
        </p:nvGrpSpPr>
        <p:grpSpPr>
          <a:xfrm>
            <a:off x="680586" y="2375695"/>
            <a:ext cx="10565090" cy="1423819"/>
            <a:chOff x="680586" y="2375695"/>
            <a:chExt cx="10565090" cy="1423819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9BA12460-52BB-AC07-D702-DB18F827FC70}"/>
                </a:ext>
              </a:extLst>
            </p:cNvPr>
            <p:cNvSpPr/>
            <p:nvPr/>
          </p:nvSpPr>
          <p:spPr>
            <a:xfrm>
              <a:off x="7900558" y="3151241"/>
              <a:ext cx="71684" cy="12422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7A411A42-721F-729D-5E70-D826E6377358}"/>
                </a:ext>
              </a:extLst>
            </p:cNvPr>
            <p:cNvSpPr/>
            <p:nvPr/>
          </p:nvSpPr>
          <p:spPr>
            <a:xfrm>
              <a:off x="7476819" y="3101804"/>
              <a:ext cx="71684" cy="17395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357C5C6A-6D90-18F5-95DD-BEDEFA237B9F}"/>
                </a:ext>
              </a:extLst>
            </p:cNvPr>
            <p:cNvSpPr/>
            <p:nvPr/>
          </p:nvSpPr>
          <p:spPr>
            <a:xfrm>
              <a:off x="7615205" y="3131852"/>
              <a:ext cx="71684" cy="14391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51BD94CB-5BEC-6BE2-385F-AB73C7ED01E7}"/>
                </a:ext>
              </a:extLst>
            </p:cNvPr>
            <p:cNvSpPr/>
            <p:nvPr/>
          </p:nvSpPr>
          <p:spPr>
            <a:xfrm>
              <a:off x="7753591" y="3142390"/>
              <a:ext cx="71684" cy="13336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60A91B0E-8262-1422-9F2A-7A75179BD948}"/>
                </a:ext>
              </a:extLst>
            </p:cNvPr>
            <p:cNvSpPr/>
            <p:nvPr/>
          </p:nvSpPr>
          <p:spPr>
            <a:xfrm>
              <a:off x="8044342" y="3230534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875C1A2F-AE25-CBCD-BB78-EDD177209970}"/>
                </a:ext>
              </a:extLst>
            </p:cNvPr>
            <p:cNvSpPr/>
            <p:nvPr/>
          </p:nvSpPr>
          <p:spPr>
            <a:xfrm>
              <a:off x="8182728" y="3230533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A9A1864E-9B2B-95F3-6DB3-B92F2C2AC4E0}"/>
                </a:ext>
              </a:extLst>
            </p:cNvPr>
            <p:cNvSpPr/>
            <p:nvPr/>
          </p:nvSpPr>
          <p:spPr>
            <a:xfrm>
              <a:off x="8321114" y="3230532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53F3D1C0-9511-D608-9A37-82409FC6A9D4}"/>
                </a:ext>
              </a:extLst>
            </p:cNvPr>
            <p:cNvSpPr/>
            <p:nvPr/>
          </p:nvSpPr>
          <p:spPr>
            <a:xfrm>
              <a:off x="8459501" y="3230533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2" name="直接箭头连接符 48">
              <a:extLst>
                <a:ext uri="{FF2B5EF4-FFF2-40B4-BE49-F238E27FC236}">
                  <a16:creationId xmlns:a16="http://schemas.microsoft.com/office/drawing/2014/main" id="{434E01B8-BE2A-AF84-DA60-6615AB7E22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4330" y="3275760"/>
              <a:ext cx="1455825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FBF27CEF-61B4-CF5A-7E9A-72339F59A68C}"/>
                </a:ext>
              </a:extLst>
            </p:cNvPr>
            <p:cNvSpPr/>
            <p:nvPr/>
          </p:nvSpPr>
          <p:spPr>
            <a:xfrm>
              <a:off x="9910982" y="2813778"/>
              <a:ext cx="71684" cy="45521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A5EEB8C2-BBE1-4A7C-3A53-B693F4EEF197}"/>
                </a:ext>
              </a:extLst>
            </p:cNvPr>
            <p:cNvSpPr/>
            <p:nvPr/>
          </p:nvSpPr>
          <p:spPr>
            <a:xfrm>
              <a:off x="10049368" y="3171534"/>
              <a:ext cx="71684" cy="9746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8D59CC94-9D75-D137-FC77-2DB71B34C4FF}"/>
                </a:ext>
              </a:extLst>
            </p:cNvPr>
            <p:cNvSpPr/>
            <p:nvPr/>
          </p:nvSpPr>
          <p:spPr>
            <a:xfrm>
              <a:off x="10187755" y="3194778"/>
              <a:ext cx="71684" cy="7421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9580C185-8A49-6A2F-8824-ED8E85D282C0}"/>
                </a:ext>
              </a:extLst>
            </p:cNvPr>
            <p:cNvSpPr/>
            <p:nvPr/>
          </p:nvSpPr>
          <p:spPr>
            <a:xfrm>
              <a:off x="10340118" y="3223769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3E382DE8-3BC6-C9E6-A442-FD78EF2934BD}"/>
                </a:ext>
              </a:extLst>
            </p:cNvPr>
            <p:cNvSpPr/>
            <p:nvPr/>
          </p:nvSpPr>
          <p:spPr>
            <a:xfrm>
              <a:off x="10478505" y="3223769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DC9D1BD9-D11B-0A05-30FE-640184CA4E89}"/>
                </a:ext>
              </a:extLst>
            </p:cNvPr>
            <p:cNvSpPr/>
            <p:nvPr/>
          </p:nvSpPr>
          <p:spPr>
            <a:xfrm>
              <a:off x="10616891" y="3223768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10E1C448-8D47-595E-7E62-509002ABF6FD}"/>
                </a:ext>
              </a:extLst>
            </p:cNvPr>
            <p:cNvSpPr/>
            <p:nvPr/>
          </p:nvSpPr>
          <p:spPr>
            <a:xfrm>
              <a:off x="10755277" y="3223767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E93AFD71-7433-9129-D6D0-F252FB65A697}"/>
                </a:ext>
              </a:extLst>
            </p:cNvPr>
            <p:cNvSpPr/>
            <p:nvPr/>
          </p:nvSpPr>
          <p:spPr>
            <a:xfrm>
              <a:off x="10893664" y="3223768"/>
              <a:ext cx="71685" cy="4602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1" name="直接箭头连接符 58">
              <a:extLst>
                <a:ext uri="{FF2B5EF4-FFF2-40B4-BE49-F238E27FC236}">
                  <a16:creationId xmlns:a16="http://schemas.microsoft.com/office/drawing/2014/main" id="{8EFCE2DA-2848-378D-62E7-4B03E9DEDB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8493" y="3268994"/>
              <a:ext cx="1455825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F344E6DF-8DA4-427B-4CE5-4C94B1F9A769}"/>
                </a:ext>
              </a:extLst>
            </p:cNvPr>
            <p:cNvSpPr txBox="1"/>
            <p:nvPr/>
          </p:nvSpPr>
          <p:spPr>
            <a:xfrm>
              <a:off x="7393239" y="2416924"/>
              <a:ext cx="117480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CN" sz="16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Probability</a:t>
              </a:r>
              <a:endParaRPr lang="zh-CN" altLang="en-US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4" name="直接连接符 61">
              <a:extLst>
                <a:ext uri="{FF2B5EF4-FFF2-40B4-BE49-F238E27FC236}">
                  <a16:creationId xmlns:a16="http://schemas.microsoft.com/office/drawing/2014/main" id="{63D727FD-164F-818D-1C63-591C37F912EE}"/>
                </a:ext>
              </a:extLst>
            </p:cNvPr>
            <p:cNvCxnSpPr>
              <a:cxnSpLocks/>
            </p:cNvCxnSpPr>
            <p:nvPr/>
          </p:nvCxnSpPr>
          <p:spPr>
            <a:xfrm>
              <a:off x="7346597" y="2944728"/>
              <a:ext cx="3037529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接箭头连接符 128">
              <a:extLst>
                <a:ext uri="{FF2B5EF4-FFF2-40B4-BE49-F238E27FC236}">
                  <a16:creationId xmlns:a16="http://schemas.microsoft.com/office/drawing/2014/main" id="{86851F81-EC9F-901F-6A80-3272181B5CC3}"/>
                </a:ext>
              </a:extLst>
            </p:cNvPr>
            <p:cNvCxnSpPr>
              <a:cxnSpLocks/>
            </p:cNvCxnSpPr>
            <p:nvPr/>
          </p:nvCxnSpPr>
          <p:spPr>
            <a:xfrm>
              <a:off x="4901416" y="3211445"/>
              <a:ext cx="2127813" cy="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流程图: 汇总连接 129">
              <a:extLst>
                <a:ext uri="{FF2B5EF4-FFF2-40B4-BE49-F238E27FC236}">
                  <a16:creationId xmlns:a16="http://schemas.microsoft.com/office/drawing/2014/main" id="{6D092B3F-8429-F299-3CF0-4219481FD079}"/>
                </a:ext>
              </a:extLst>
            </p:cNvPr>
            <p:cNvSpPr/>
            <p:nvPr/>
          </p:nvSpPr>
          <p:spPr>
            <a:xfrm rot="16200000">
              <a:off x="5821515" y="3091585"/>
              <a:ext cx="224913" cy="224504"/>
            </a:xfrm>
            <a:prstGeom prst="flowChartSummingJunction">
              <a:avLst/>
            </a:prstGeom>
            <a:solidFill>
              <a:schemeClr val="bg1"/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文本框 218">
              <a:extLst>
                <a:ext uri="{FF2B5EF4-FFF2-40B4-BE49-F238E27FC236}">
                  <a16:creationId xmlns:a16="http://schemas.microsoft.com/office/drawing/2014/main" id="{69AD8C4C-724B-E9FE-01F6-43F8D9D09928}"/>
                </a:ext>
              </a:extLst>
            </p:cNvPr>
            <p:cNvSpPr txBox="1"/>
            <p:nvPr/>
          </p:nvSpPr>
          <p:spPr>
            <a:xfrm>
              <a:off x="5344333" y="2659376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CN" sz="2400" b="1" dirty="0">
                  <a:solidFill>
                    <a:schemeClr val="accent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softmax</a:t>
              </a:r>
              <a:endParaRPr lang="zh-CN" altLang="en-US" sz="2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0" name="直接连接符 136">
              <a:extLst>
                <a:ext uri="{FF2B5EF4-FFF2-40B4-BE49-F238E27FC236}">
                  <a16:creationId xmlns:a16="http://schemas.microsoft.com/office/drawing/2014/main" id="{7A2EA290-1385-8D37-9303-65333D42324C}"/>
                </a:ext>
              </a:extLst>
            </p:cNvPr>
            <p:cNvCxnSpPr>
              <a:cxnSpLocks/>
            </p:cNvCxnSpPr>
            <p:nvPr/>
          </p:nvCxnSpPr>
          <p:spPr>
            <a:xfrm>
              <a:off x="7128085" y="2382602"/>
              <a:ext cx="155304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直接连接符 137">
              <a:extLst>
                <a:ext uri="{FF2B5EF4-FFF2-40B4-BE49-F238E27FC236}">
                  <a16:creationId xmlns:a16="http://schemas.microsoft.com/office/drawing/2014/main" id="{4D4D1766-28FF-FC36-28CB-841EB69ED1A6}"/>
                </a:ext>
              </a:extLst>
            </p:cNvPr>
            <p:cNvCxnSpPr>
              <a:cxnSpLocks/>
            </p:cNvCxnSpPr>
            <p:nvPr/>
          </p:nvCxnSpPr>
          <p:spPr>
            <a:xfrm>
              <a:off x="8676980" y="2382602"/>
              <a:ext cx="307029" cy="31737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直接连接符 138">
              <a:extLst>
                <a:ext uri="{FF2B5EF4-FFF2-40B4-BE49-F238E27FC236}">
                  <a16:creationId xmlns:a16="http://schemas.microsoft.com/office/drawing/2014/main" id="{1D40CF77-236E-BE37-025D-955BC8089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7651" y="2686332"/>
              <a:ext cx="2268025" cy="71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8C23321F-8C68-5BBA-13B9-1677777BB5A5}"/>
                </a:ext>
              </a:extLst>
            </p:cNvPr>
            <p:cNvSpPr/>
            <p:nvPr/>
          </p:nvSpPr>
          <p:spPr>
            <a:xfrm>
              <a:off x="8077200" y="3399473"/>
              <a:ext cx="2401305" cy="30472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4AB79A57-01A9-BA08-841C-3048C49CFE61}"/>
                </a:ext>
              </a:extLst>
            </p:cNvPr>
            <p:cNvSpPr txBox="1"/>
            <p:nvPr/>
          </p:nvSpPr>
          <p:spPr>
            <a:xfrm>
              <a:off x="7938797" y="3419569"/>
              <a:ext cx="2688113" cy="276999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" altLang="en-US" sz="1200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Low evidence but high probability</a:t>
              </a:r>
            </a:p>
          </p:txBody>
        </p:sp>
        <p:cxnSp>
          <p:nvCxnSpPr>
            <p:cNvPr id="227" name="直接连接符 143">
              <a:extLst>
                <a:ext uri="{FF2B5EF4-FFF2-40B4-BE49-F238E27FC236}">
                  <a16:creationId xmlns:a16="http://schemas.microsoft.com/office/drawing/2014/main" id="{C443F430-B34E-A7E3-6E75-36149847F940}"/>
                </a:ext>
              </a:extLst>
            </p:cNvPr>
            <p:cNvCxnSpPr>
              <a:cxnSpLocks/>
            </p:cNvCxnSpPr>
            <p:nvPr/>
          </p:nvCxnSpPr>
          <p:spPr>
            <a:xfrm>
              <a:off x="7128085" y="2375695"/>
              <a:ext cx="0" cy="141036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连接符 144">
              <a:extLst>
                <a:ext uri="{FF2B5EF4-FFF2-40B4-BE49-F238E27FC236}">
                  <a16:creationId xmlns:a16="http://schemas.microsoft.com/office/drawing/2014/main" id="{0FBBD958-D528-8219-84D0-26D957667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8085" y="3775970"/>
              <a:ext cx="4117591" cy="1009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连接符 145">
              <a:extLst>
                <a:ext uri="{FF2B5EF4-FFF2-40B4-BE49-F238E27FC236}">
                  <a16:creationId xmlns:a16="http://schemas.microsoft.com/office/drawing/2014/main" id="{5A16BEE7-EB95-DB3D-4CF7-9D2F3D8BBADE}"/>
                </a:ext>
              </a:extLst>
            </p:cNvPr>
            <p:cNvCxnSpPr>
              <a:cxnSpLocks/>
            </p:cNvCxnSpPr>
            <p:nvPr/>
          </p:nvCxnSpPr>
          <p:spPr>
            <a:xfrm>
              <a:off x="11245676" y="2680310"/>
              <a:ext cx="0" cy="109565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连接符 145">
              <a:extLst>
                <a:ext uri="{FF2B5EF4-FFF2-40B4-BE49-F238E27FC236}">
                  <a16:creationId xmlns:a16="http://schemas.microsoft.com/office/drawing/2014/main" id="{0BB61072-477D-A111-B407-7177E48D6756}"/>
                </a:ext>
              </a:extLst>
            </p:cNvPr>
            <p:cNvCxnSpPr>
              <a:cxnSpLocks/>
            </p:cNvCxnSpPr>
            <p:nvPr/>
          </p:nvCxnSpPr>
          <p:spPr>
            <a:xfrm>
              <a:off x="4798177" y="2693760"/>
              <a:ext cx="0" cy="109565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576D251F-0AA5-8295-7069-39F98709506C}"/>
                </a:ext>
              </a:extLst>
            </p:cNvPr>
            <p:cNvSpPr/>
            <p:nvPr/>
          </p:nvSpPr>
          <p:spPr>
            <a:xfrm>
              <a:off x="1442450" y="3051334"/>
              <a:ext cx="71684" cy="52904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A2E1D0BF-275D-3396-62BF-40E930C3DE60}"/>
                </a:ext>
              </a:extLst>
            </p:cNvPr>
            <p:cNvSpPr/>
            <p:nvPr/>
          </p:nvSpPr>
          <p:spPr>
            <a:xfrm>
              <a:off x="3464024" y="3207885"/>
              <a:ext cx="71684" cy="370111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AE57BDDB-1768-9D26-7D90-3C5C4CEAB877}"/>
                </a:ext>
              </a:extLst>
            </p:cNvPr>
            <p:cNvSpPr/>
            <p:nvPr/>
          </p:nvSpPr>
          <p:spPr>
            <a:xfrm>
              <a:off x="3602410" y="3513292"/>
              <a:ext cx="71684" cy="6470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B7EC55A-CD67-B1BA-FA00-4DA68FD8EE05}"/>
                </a:ext>
              </a:extLst>
            </p:cNvPr>
            <p:cNvSpPr/>
            <p:nvPr/>
          </p:nvSpPr>
          <p:spPr>
            <a:xfrm>
              <a:off x="3740797" y="3532241"/>
              <a:ext cx="71684" cy="4575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8D65B1C7-F2F9-4AC6-B020-A17B8F477023}"/>
                </a:ext>
              </a:extLst>
            </p:cNvPr>
            <p:cNvSpPr/>
            <p:nvPr/>
          </p:nvSpPr>
          <p:spPr>
            <a:xfrm flipV="1">
              <a:off x="1580837" y="3580375"/>
              <a:ext cx="71685" cy="137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1A5EDFC2-5D25-A030-CE7B-614C56EA5688}"/>
                </a:ext>
              </a:extLst>
            </p:cNvPr>
            <p:cNvSpPr/>
            <p:nvPr/>
          </p:nvSpPr>
          <p:spPr>
            <a:xfrm flipV="1">
              <a:off x="1719223" y="3580375"/>
              <a:ext cx="71685" cy="1107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A1BB52ED-509D-7C88-A5FE-7F1C7DB98D44}"/>
                </a:ext>
              </a:extLst>
            </p:cNvPr>
            <p:cNvSpPr/>
            <p:nvPr/>
          </p:nvSpPr>
          <p:spPr>
            <a:xfrm flipV="1">
              <a:off x="1857609" y="3580374"/>
              <a:ext cx="71685" cy="1375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47E82392-62F2-5A44-1254-63C1B96B22DE}"/>
                </a:ext>
              </a:extLst>
            </p:cNvPr>
            <p:cNvSpPr/>
            <p:nvPr/>
          </p:nvSpPr>
          <p:spPr>
            <a:xfrm flipV="1">
              <a:off x="1995996" y="3580375"/>
              <a:ext cx="71685" cy="1151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242341EE-EC4B-6E61-5B73-714B8A1B385F}"/>
                </a:ext>
              </a:extLst>
            </p:cNvPr>
            <p:cNvSpPr/>
            <p:nvPr/>
          </p:nvSpPr>
          <p:spPr>
            <a:xfrm>
              <a:off x="1029861" y="2922746"/>
              <a:ext cx="71684" cy="65604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80DA12B4-63F0-BF63-B6F7-4EF18636D014}"/>
                </a:ext>
              </a:extLst>
            </p:cNvPr>
            <p:cNvSpPr/>
            <p:nvPr/>
          </p:nvSpPr>
          <p:spPr>
            <a:xfrm>
              <a:off x="1168247" y="2959847"/>
              <a:ext cx="71684" cy="6189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557158D5-9B75-2FBE-FE1F-9CF7FAE89FF8}"/>
                </a:ext>
              </a:extLst>
            </p:cNvPr>
            <p:cNvSpPr/>
            <p:nvPr/>
          </p:nvSpPr>
          <p:spPr>
            <a:xfrm>
              <a:off x="1306633" y="2986831"/>
              <a:ext cx="71684" cy="59195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B21C0ADB-8533-A20E-F3BA-38D0AAA1CF73}"/>
                </a:ext>
              </a:extLst>
            </p:cNvPr>
            <p:cNvSpPr/>
            <p:nvPr/>
          </p:nvSpPr>
          <p:spPr>
            <a:xfrm flipV="1">
              <a:off x="3881867" y="3576957"/>
              <a:ext cx="71685" cy="729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50B0A821-7057-F87E-5032-6487AECF628C}"/>
                </a:ext>
              </a:extLst>
            </p:cNvPr>
            <p:cNvSpPr/>
            <p:nvPr/>
          </p:nvSpPr>
          <p:spPr>
            <a:xfrm flipV="1">
              <a:off x="4020254" y="3576956"/>
              <a:ext cx="71685" cy="8058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5F62A051-3BDE-7D10-D931-C44408DE6FDA}"/>
                </a:ext>
              </a:extLst>
            </p:cNvPr>
            <p:cNvSpPr/>
            <p:nvPr/>
          </p:nvSpPr>
          <p:spPr>
            <a:xfrm flipV="1">
              <a:off x="4158640" y="3576956"/>
              <a:ext cx="71685" cy="7291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B91A5F1-C322-CAAA-52E6-D76509E37B19}"/>
                </a:ext>
              </a:extLst>
            </p:cNvPr>
            <p:cNvSpPr/>
            <p:nvPr/>
          </p:nvSpPr>
          <p:spPr>
            <a:xfrm flipV="1">
              <a:off x="4297026" y="3576956"/>
              <a:ext cx="71685" cy="850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A721451D-52E8-C71B-55BA-C674EA9FECA6}"/>
                </a:ext>
              </a:extLst>
            </p:cNvPr>
            <p:cNvSpPr/>
            <p:nvPr/>
          </p:nvSpPr>
          <p:spPr>
            <a:xfrm flipV="1">
              <a:off x="4435413" y="3576956"/>
              <a:ext cx="71685" cy="703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直接箭头连接符 39">
              <a:extLst>
                <a:ext uri="{FF2B5EF4-FFF2-40B4-BE49-F238E27FC236}">
                  <a16:creationId xmlns:a16="http://schemas.microsoft.com/office/drawing/2014/main" id="{D678767F-0024-2460-63C4-35654CFD9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372" y="3578788"/>
              <a:ext cx="1455825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7168DA02-F5F6-A1D1-8BEE-FE171622C0AB}"/>
                </a:ext>
              </a:extLst>
            </p:cNvPr>
            <p:cNvSpPr txBox="1"/>
            <p:nvPr/>
          </p:nvSpPr>
          <p:spPr>
            <a:xfrm>
              <a:off x="1000626" y="2417986"/>
              <a:ext cx="7328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Logits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5" name="直接连接符 62">
              <a:extLst>
                <a:ext uri="{FF2B5EF4-FFF2-40B4-BE49-F238E27FC236}">
                  <a16:creationId xmlns:a16="http://schemas.microsoft.com/office/drawing/2014/main" id="{1BCC922C-E919-5F8D-06FD-6A728665EB9C}"/>
                </a:ext>
              </a:extLst>
            </p:cNvPr>
            <p:cNvCxnSpPr>
              <a:cxnSpLocks/>
            </p:cNvCxnSpPr>
            <p:nvPr/>
          </p:nvCxnSpPr>
          <p:spPr>
            <a:xfrm>
              <a:off x="894380" y="3073215"/>
              <a:ext cx="3037529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连接符 136">
              <a:extLst>
                <a:ext uri="{FF2B5EF4-FFF2-40B4-BE49-F238E27FC236}">
                  <a16:creationId xmlns:a16="http://schemas.microsoft.com/office/drawing/2014/main" id="{12572F0D-7C86-A41C-6F32-7523BF4A50EA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6" y="2396052"/>
              <a:ext cx="155304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连接符 137">
              <a:extLst>
                <a:ext uri="{FF2B5EF4-FFF2-40B4-BE49-F238E27FC236}">
                  <a16:creationId xmlns:a16="http://schemas.microsoft.com/office/drawing/2014/main" id="{2B66A75C-82E5-48B2-F2B6-80335D2718D2}"/>
                </a:ext>
              </a:extLst>
            </p:cNvPr>
            <p:cNvCxnSpPr>
              <a:cxnSpLocks/>
            </p:cNvCxnSpPr>
            <p:nvPr/>
          </p:nvCxnSpPr>
          <p:spPr>
            <a:xfrm>
              <a:off x="2229481" y="2396052"/>
              <a:ext cx="307029" cy="31737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直接连接符 143">
              <a:extLst>
                <a:ext uri="{FF2B5EF4-FFF2-40B4-BE49-F238E27FC236}">
                  <a16:creationId xmlns:a16="http://schemas.microsoft.com/office/drawing/2014/main" id="{9E23B6AD-C770-992F-2079-42B4F9352455}"/>
                </a:ext>
              </a:extLst>
            </p:cNvPr>
            <p:cNvCxnSpPr>
              <a:cxnSpLocks/>
            </p:cNvCxnSpPr>
            <p:nvPr/>
          </p:nvCxnSpPr>
          <p:spPr>
            <a:xfrm>
              <a:off x="680586" y="2389145"/>
              <a:ext cx="0" cy="1410369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直接连接符 144">
              <a:extLst>
                <a:ext uri="{FF2B5EF4-FFF2-40B4-BE49-F238E27FC236}">
                  <a16:creationId xmlns:a16="http://schemas.microsoft.com/office/drawing/2014/main" id="{86E7DE79-45E1-F78C-D4B2-830CC32B82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0586" y="3789420"/>
              <a:ext cx="4117591" cy="10094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连接符 138">
              <a:extLst>
                <a:ext uri="{FF2B5EF4-FFF2-40B4-BE49-F238E27FC236}">
                  <a16:creationId xmlns:a16="http://schemas.microsoft.com/office/drawing/2014/main" id="{C47D28FD-3527-3C1D-5650-B5DC00AF4A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30151" y="2696121"/>
              <a:ext cx="2268025" cy="710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  <a:effectLst>
              <a:outerShdw blurRad="38100" dist="25400" dir="189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直接箭头连接符 30">
              <a:extLst>
                <a:ext uri="{FF2B5EF4-FFF2-40B4-BE49-F238E27FC236}">
                  <a16:creationId xmlns:a16="http://schemas.microsoft.com/office/drawing/2014/main" id="{C0D8FE2E-0431-0A9E-5D76-DAF3DAD2A1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1535" y="3577994"/>
              <a:ext cx="1455825" cy="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1" name="矩形 240">
            <a:extLst>
              <a:ext uri="{FF2B5EF4-FFF2-40B4-BE49-F238E27FC236}">
                <a16:creationId xmlns:a16="http://schemas.microsoft.com/office/drawing/2014/main" id="{8B5024BE-CEA0-FE67-F1DA-00EF046563C7}"/>
              </a:ext>
            </a:extLst>
          </p:cNvPr>
          <p:cNvSpPr/>
          <p:nvPr/>
        </p:nvSpPr>
        <p:spPr>
          <a:xfrm>
            <a:off x="500188" y="1078575"/>
            <a:ext cx="11097900" cy="1118255"/>
          </a:xfrm>
          <a:prstGeom prst="rect">
            <a:avLst/>
          </a:prstGeom>
          <a:ln w="6350">
            <a:noFill/>
          </a:ln>
        </p:spPr>
        <p:txBody>
          <a:bodyPr wrap="square" anchor="t">
            <a:spAutoFit/>
          </a:bodyPr>
          <a:lstStyle/>
          <a:p>
            <a:pPr marL="342900" indent="-342900" algn="just" fontAlgn="auto">
              <a:lnSpc>
                <a:spcPct val="114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normalization process requires that the sum of all </a:t>
            </a:r>
            <a:r>
              <a:rPr lang="e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token </a:t>
            </a: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sharing </a:t>
            </a:r>
            <a:r>
              <a:rPr lang="en" altLang="en-US" sz="20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probabilities </a:t>
            </a:r>
            <a:r>
              <a:rPr lang="en" altLang="en-US" sz="20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is</a:t>
            </a:r>
            <a:r>
              <a:rPr lang="en" altLang="en-US" sz="20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" altLang="zh-CN" sz="20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which results in </a:t>
            </a:r>
            <a:r>
              <a:rPr lang="en" altLang="en-US" sz="20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loss of the absolute strength of evidence </a:t>
            </a: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making it impossible for probability to accurately characterize "uncertainty".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1A8578D9-5200-A83C-62C1-7F784F82983E}"/>
              </a:ext>
            </a:extLst>
          </p:cNvPr>
          <p:cNvSpPr/>
          <p:nvPr/>
        </p:nvSpPr>
        <p:spPr>
          <a:xfrm>
            <a:off x="434989" y="1097412"/>
            <a:ext cx="11254944" cy="11182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42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" grpId="0"/>
      <p:bldP spid="2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4EE72-29F3-487E-B1D8-18B7EEC9D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E8889E4E-C1F4-D4A1-4405-7C67D3584CB1}"/>
              </a:ext>
            </a:extLst>
          </p:cNvPr>
          <p:cNvSpPr/>
          <p:nvPr/>
        </p:nvSpPr>
        <p:spPr>
          <a:xfrm>
            <a:off x="5884600" y="4285333"/>
            <a:ext cx="5269010" cy="1971662"/>
          </a:xfrm>
          <a:prstGeom prst="rect">
            <a:avLst/>
          </a:prstGeom>
          <a:gradFill>
            <a:gsLst>
              <a:gs pos="96000">
                <a:srgbClr val="EBF0F9">
                  <a:alpha val="20000"/>
                </a:srgbClr>
              </a:gs>
              <a:gs pos="6000">
                <a:srgbClr val="E9EFF8">
                  <a:alpha val="5000"/>
                </a:srgbClr>
              </a:gs>
              <a:gs pos="54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9FBBB976-169A-98CF-253A-E232A3870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New idea: Uncertainty estimation based on Logits </a:t>
            </a:r>
            <a:endParaRPr lang="zh-CN" altLang="en-US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华文中宋" panose="02010600040101010101" pitchFamily="2" charset="-122"/>
            </a:endParaRPr>
          </a:p>
        </p:txBody>
      </p:sp>
      <p:sp>
        <p:nvSpPr>
          <p:cNvPr id="262" name="矩形 261">
            <a:extLst>
              <a:ext uri="{FF2B5EF4-FFF2-40B4-BE49-F238E27FC236}">
                <a16:creationId xmlns:a16="http://schemas.microsoft.com/office/drawing/2014/main" id="{3A3EC1B9-B471-811E-6A9D-A9ECF51D2D6F}"/>
              </a:ext>
            </a:extLst>
          </p:cNvPr>
          <p:cNvSpPr/>
          <p:nvPr/>
        </p:nvSpPr>
        <p:spPr>
          <a:xfrm>
            <a:off x="959994" y="4189367"/>
            <a:ext cx="1513741" cy="1037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63" name="矩形 262">
            <a:extLst>
              <a:ext uri="{FF2B5EF4-FFF2-40B4-BE49-F238E27FC236}">
                <a16:creationId xmlns:a16="http://schemas.microsoft.com/office/drawing/2014/main" id="{5596937D-3FA3-C365-8C3A-D2C7BD64D09E}"/>
              </a:ext>
            </a:extLst>
          </p:cNvPr>
          <p:cNvSpPr/>
          <p:nvPr/>
        </p:nvSpPr>
        <p:spPr>
          <a:xfrm>
            <a:off x="1266131" y="4293659"/>
            <a:ext cx="64568" cy="6335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64" name="矩形 263">
            <a:extLst>
              <a:ext uri="{FF2B5EF4-FFF2-40B4-BE49-F238E27FC236}">
                <a16:creationId xmlns:a16="http://schemas.microsoft.com/office/drawing/2014/main" id="{9B14606A-BAF8-DE6E-03FF-B0BFF5C394BE}"/>
              </a:ext>
            </a:extLst>
          </p:cNvPr>
          <p:cNvSpPr/>
          <p:nvPr/>
        </p:nvSpPr>
        <p:spPr>
          <a:xfrm>
            <a:off x="1390782" y="4848886"/>
            <a:ext cx="64568" cy="782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65" name="矩形 264">
            <a:extLst>
              <a:ext uri="{FF2B5EF4-FFF2-40B4-BE49-F238E27FC236}">
                <a16:creationId xmlns:a16="http://schemas.microsoft.com/office/drawing/2014/main" id="{6E01552D-CE90-0D46-85D3-70A46684DD08}"/>
              </a:ext>
            </a:extLst>
          </p:cNvPr>
          <p:cNvSpPr/>
          <p:nvPr/>
        </p:nvSpPr>
        <p:spPr>
          <a:xfrm>
            <a:off x="1515431" y="4848882"/>
            <a:ext cx="64568" cy="782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66" name="矩形 265">
            <a:extLst>
              <a:ext uri="{FF2B5EF4-FFF2-40B4-BE49-F238E27FC236}">
                <a16:creationId xmlns:a16="http://schemas.microsoft.com/office/drawing/2014/main" id="{2EFA3334-EFA1-2DB1-1280-10D8656593F7}"/>
              </a:ext>
            </a:extLst>
          </p:cNvPr>
          <p:cNvSpPr/>
          <p:nvPr/>
        </p:nvSpPr>
        <p:spPr>
          <a:xfrm flipV="1">
            <a:off x="1652668" y="4927725"/>
            <a:ext cx="64569" cy="78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67" name="矩形 266">
            <a:extLst>
              <a:ext uri="{FF2B5EF4-FFF2-40B4-BE49-F238E27FC236}">
                <a16:creationId xmlns:a16="http://schemas.microsoft.com/office/drawing/2014/main" id="{F1FBFE16-B191-E6EC-FCDA-37D982C0D432}"/>
              </a:ext>
            </a:extLst>
          </p:cNvPr>
          <p:cNvSpPr/>
          <p:nvPr/>
        </p:nvSpPr>
        <p:spPr>
          <a:xfrm flipV="1">
            <a:off x="1777318" y="4927725"/>
            <a:ext cx="64569" cy="97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68" name="矩形 267">
            <a:extLst>
              <a:ext uri="{FF2B5EF4-FFF2-40B4-BE49-F238E27FC236}">
                <a16:creationId xmlns:a16="http://schemas.microsoft.com/office/drawing/2014/main" id="{AD2A8B17-2148-6E9C-0F15-F6E2FF38AF8E}"/>
              </a:ext>
            </a:extLst>
          </p:cNvPr>
          <p:cNvSpPr/>
          <p:nvPr/>
        </p:nvSpPr>
        <p:spPr>
          <a:xfrm flipV="1">
            <a:off x="1901967" y="4927724"/>
            <a:ext cx="64569" cy="54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69" name="矩形 268">
            <a:extLst>
              <a:ext uri="{FF2B5EF4-FFF2-40B4-BE49-F238E27FC236}">
                <a16:creationId xmlns:a16="http://schemas.microsoft.com/office/drawing/2014/main" id="{1FBF6FDE-D39D-9B42-32D3-C1B5E10A94AF}"/>
              </a:ext>
            </a:extLst>
          </p:cNvPr>
          <p:cNvSpPr/>
          <p:nvPr/>
        </p:nvSpPr>
        <p:spPr>
          <a:xfrm flipV="1">
            <a:off x="2026616" y="4927724"/>
            <a:ext cx="64569" cy="78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70" name="矩形 269">
            <a:extLst>
              <a:ext uri="{FF2B5EF4-FFF2-40B4-BE49-F238E27FC236}">
                <a16:creationId xmlns:a16="http://schemas.microsoft.com/office/drawing/2014/main" id="{004A0BBA-5A52-64B4-2325-9CD07F01FD51}"/>
              </a:ext>
            </a:extLst>
          </p:cNvPr>
          <p:cNvSpPr/>
          <p:nvPr/>
        </p:nvSpPr>
        <p:spPr>
          <a:xfrm flipV="1">
            <a:off x="2151267" y="4927724"/>
            <a:ext cx="64569" cy="147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E264DCA2-99B2-F551-C812-CB312CC5B7BE}"/>
              </a:ext>
            </a:extLst>
          </p:cNvPr>
          <p:cNvCxnSpPr>
            <a:cxnSpLocks/>
          </p:cNvCxnSpPr>
          <p:nvPr/>
        </p:nvCxnSpPr>
        <p:spPr>
          <a:xfrm>
            <a:off x="622058" y="3930050"/>
            <a:ext cx="4457448" cy="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3B00EA8D-1AF0-53B9-AF22-5F5AFA80AF3B}"/>
              </a:ext>
            </a:extLst>
          </p:cNvPr>
          <p:cNvCxnSpPr>
            <a:cxnSpLocks/>
          </p:cNvCxnSpPr>
          <p:nvPr/>
        </p:nvCxnSpPr>
        <p:spPr>
          <a:xfrm flipV="1">
            <a:off x="2830964" y="1589429"/>
            <a:ext cx="0" cy="44520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3" name="文本框 272">
            <a:extLst>
              <a:ext uri="{FF2B5EF4-FFF2-40B4-BE49-F238E27FC236}">
                <a16:creationId xmlns:a16="http://schemas.microsoft.com/office/drawing/2014/main" id="{94B93404-46DE-4623-3993-EBF6728B0C77}"/>
              </a:ext>
            </a:extLst>
          </p:cNvPr>
          <p:cNvSpPr txBox="1"/>
          <p:nvPr/>
        </p:nvSpPr>
        <p:spPr>
          <a:xfrm>
            <a:off x="4760303" y="3451721"/>
            <a:ext cx="3314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AU (Multi-Choice)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8E2577DF-BA5E-7451-9BD0-70B7DFA7C976}"/>
              </a:ext>
            </a:extLst>
          </p:cNvPr>
          <p:cNvCxnSpPr>
            <a:cxnSpLocks/>
          </p:cNvCxnSpPr>
          <p:nvPr/>
        </p:nvCxnSpPr>
        <p:spPr>
          <a:xfrm flipV="1">
            <a:off x="1056720" y="4927184"/>
            <a:ext cx="131131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9" name="矩形 278">
            <a:extLst>
              <a:ext uri="{FF2B5EF4-FFF2-40B4-BE49-F238E27FC236}">
                <a16:creationId xmlns:a16="http://schemas.microsoft.com/office/drawing/2014/main" id="{1416DBC1-40E4-439A-15A9-4DE410C7E268}"/>
              </a:ext>
            </a:extLst>
          </p:cNvPr>
          <p:cNvSpPr/>
          <p:nvPr/>
        </p:nvSpPr>
        <p:spPr>
          <a:xfrm>
            <a:off x="3157809" y="4189367"/>
            <a:ext cx="1513741" cy="1037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80" name="矩形 279">
            <a:extLst>
              <a:ext uri="{FF2B5EF4-FFF2-40B4-BE49-F238E27FC236}">
                <a16:creationId xmlns:a16="http://schemas.microsoft.com/office/drawing/2014/main" id="{2D545698-C97C-D806-4A35-7D18F40DBCDC}"/>
              </a:ext>
            </a:extLst>
          </p:cNvPr>
          <p:cNvSpPr/>
          <p:nvPr/>
        </p:nvSpPr>
        <p:spPr>
          <a:xfrm>
            <a:off x="3463948" y="4293659"/>
            <a:ext cx="64568" cy="6335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81" name="矩形 280">
            <a:extLst>
              <a:ext uri="{FF2B5EF4-FFF2-40B4-BE49-F238E27FC236}">
                <a16:creationId xmlns:a16="http://schemas.microsoft.com/office/drawing/2014/main" id="{7DD49CDF-F346-CC24-7BF5-965051F33931}"/>
              </a:ext>
            </a:extLst>
          </p:cNvPr>
          <p:cNvSpPr/>
          <p:nvPr/>
        </p:nvSpPr>
        <p:spPr>
          <a:xfrm>
            <a:off x="3588597" y="4293659"/>
            <a:ext cx="64568" cy="63352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8D24C87F-6CC2-FA13-C970-7A7AAF4CD2DF}"/>
              </a:ext>
            </a:extLst>
          </p:cNvPr>
          <p:cNvSpPr/>
          <p:nvPr/>
        </p:nvSpPr>
        <p:spPr>
          <a:xfrm>
            <a:off x="3713248" y="4293659"/>
            <a:ext cx="64568" cy="633525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83" name="矩形 282">
            <a:extLst>
              <a:ext uri="{FF2B5EF4-FFF2-40B4-BE49-F238E27FC236}">
                <a16:creationId xmlns:a16="http://schemas.microsoft.com/office/drawing/2014/main" id="{194776DC-7AC8-2941-4000-4197A55EFAE9}"/>
              </a:ext>
            </a:extLst>
          </p:cNvPr>
          <p:cNvSpPr/>
          <p:nvPr/>
        </p:nvSpPr>
        <p:spPr>
          <a:xfrm flipV="1">
            <a:off x="3850486" y="4927725"/>
            <a:ext cx="64569" cy="78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53808DB9-B1F9-C605-C82A-F1FD32D1862B}"/>
              </a:ext>
            </a:extLst>
          </p:cNvPr>
          <p:cNvSpPr/>
          <p:nvPr/>
        </p:nvSpPr>
        <p:spPr>
          <a:xfrm flipV="1">
            <a:off x="3975135" y="4927725"/>
            <a:ext cx="64569" cy="97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85" name="矩形 284">
            <a:extLst>
              <a:ext uri="{FF2B5EF4-FFF2-40B4-BE49-F238E27FC236}">
                <a16:creationId xmlns:a16="http://schemas.microsoft.com/office/drawing/2014/main" id="{ADE09B51-3296-1C1C-3EC5-C2A50FC9B4B8}"/>
              </a:ext>
            </a:extLst>
          </p:cNvPr>
          <p:cNvSpPr/>
          <p:nvPr/>
        </p:nvSpPr>
        <p:spPr>
          <a:xfrm flipV="1">
            <a:off x="4099786" y="4927724"/>
            <a:ext cx="64569" cy="54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86" name="矩形 285">
            <a:extLst>
              <a:ext uri="{FF2B5EF4-FFF2-40B4-BE49-F238E27FC236}">
                <a16:creationId xmlns:a16="http://schemas.microsoft.com/office/drawing/2014/main" id="{8F984AA7-20C7-60D4-2511-DE8EA391E79C}"/>
              </a:ext>
            </a:extLst>
          </p:cNvPr>
          <p:cNvSpPr/>
          <p:nvPr/>
        </p:nvSpPr>
        <p:spPr>
          <a:xfrm flipV="1">
            <a:off x="4224435" y="4927724"/>
            <a:ext cx="64569" cy="78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87" name="矩形 286">
            <a:extLst>
              <a:ext uri="{FF2B5EF4-FFF2-40B4-BE49-F238E27FC236}">
                <a16:creationId xmlns:a16="http://schemas.microsoft.com/office/drawing/2014/main" id="{045FA84D-2317-12EA-96D6-1AF4281E71A5}"/>
              </a:ext>
            </a:extLst>
          </p:cNvPr>
          <p:cNvSpPr/>
          <p:nvPr/>
        </p:nvSpPr>
        <p:spPr>
          <a:xfrm flipV="1">
            <a:off x="4349084" y="4927724"/>
            <a:ext cx="64569" cy="147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609F3225-90F7-A428-32CC-2908CDED2F20}"/>
              </a:ext>
            </a:extLst>
          </p:cNvPr>
          <p:cNvCxnSpPr>
            <a:cxnSpLocks/>
          </p:cNvCxnSpPr>
          <p:nvPr/>
        </p:nvCxnSpPr>
        <p:spPr>
          <a:xfrm flipV="1">
            <a:off x="3254537" y="4927184"/>
            <a:ext cx="131131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90" name="矩形 289">
            <a:extLst>
              <a:ext uri="{FF2B5EF4-FFF2-40B4-BE49-F238E27FC236}">
                <a16:creationId xmlns:a16="http://schemas.microsoft.com/office/drawing/2014/main" id="{511C64E5-ED2E-3EE1-B5B5-A1504D5A6188}"/>
              </a:ext>
            </a:extLst>
          </p:cNvPr>
          <p:cNvSpPr/>
          <p:nvPr/>
        </p:nvSpPr>
        <p:spPr>
          <a:xfrm>
            <a:off x="959994" y="2625452"/>
            <a:ext cx="1513741" cy="1037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91" name="矩形 290">
            <a:extLst>
              <a:ext uri="{FF2B5EF4-FFF2-40B4-BE49-F238E27FC236}">
                <a16:creationId xmlns:a16="http://schemas.microsoft.com/office/drawing/2014/main" id="{71EA3E91-DEB3-142D-C644-AE9955AAE602}"/>
              </a:ext>
            </a:extLst>
          </p:cNvPr>
          <p:cNvSpPr/>
          <p:nvPr/>
        </p:nvSpPr>
        <p:spPr>
          <a:xfrm>
            <a:off x="1266131" y="3189389"/>
            <a:ext cx="64568" cy="17388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92" name="矩形 291">
            <a:extLst>
              <a:ext uri="{FF2B5EF4-FFF2-40B4-BE49-F238E27FC236}">
                <a16:creationId xmlns:a16="http://schemas.microsoft.com/office/drawing/2014/main" id="{6AB44FD1-1A05-ADB7-E99B-ECCC5D283049}"/>
              </a:ext>
            </a:extLst>
          </p:cNvPr>
          <p:cNvSpPr/>
          <p:nvPr/>
        </p:nvSpPr>
        <p:spPr>
          <a:xfrm>
            <a:off x="1390782" y="3331983"/>
            <a:ext cx="64568" cy="312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93" name="矩形 292">
            <a:extLst>
              <a:ext uri="{FF2B5EF4-FFF2-40B4-BE49-F238E27FC236}">
                <a16:creationId xmlns:a16="http://schemas.microsoft.com/office/drawing/2014/main" id="{B0F44D23-BD5A-6E25-766F-80BC7AAC87AA}"/>
              </a:ext>
            </a:extLst>
          </p:cNvPr>
          <p:cNvSpPr/>
          <p:nvPr/>
        </p:nvSpPr>
        <p:spPr>
          <a:xfrm>
            <a:off x="1515431" y="3331983"/>
            <a:ext cx="64568" cy="3128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94" name="矩形 293">
            <a:extLst>
              <a:ext uri="{FF2B5EF4-FFF2-40B4-BE49-F238E27FC236}">
                <a16:creationId xmlns:a16="http://schemas.microsoft.com/office/drawing/2014/main" id="{0A7A8217-B55F-B63A-28DA-92A87FBBB28B}"/>
              </a:ext>
            </a:extLst>
          </p:cNvPr>
          <p:cNvSpPr/>
          <p:nvPr/>
        </p:nvSpPr>
        <p:spPr>
          <a:xfrm flipV="1">
            <a:off x="1652668" y="3363812"/>
            <a:ext cx="64569" cy="78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95" name="矩形 294">
            <a:extLst>
              <a:ext uri="{FF2B5EF4-FFF2-40B4-BE49-F238E27FC236}">
                <a16:creationId xmlns:a16="http://schemas.microsoft.com/office/drawing/2014/main" id="{C4EFCCA7-8247-CED8-699C-154622E2A1FD}"/>
              </a:ext>
            </a:extLst>
          </p:cNvPr>
          <p:cNvSpPr/>
          <p:nvPr/>
        </p:nvSpPr>
        <p:spPr>
          <a:xfrm flipV="1">
            <a:off x="1777318" y="3363812"/>
            <a:ext cx="64569" cy="97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6BC4BFC7-E1AC-9EA9-3E26-0548D6595257}"/>
              </a:ext>
            </a:extLst>
          </p:cNvPr>
          <p:cNvSpPr/>
          <p:nvPr/>
        </p:nvSpPr>
        <p:spPr>
          <a:xfrm flipV="1">
            <a:off x="1901967" y="3363811"/>
            <a:ext cx="64569" cy="54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EEC12CF4-53F0-BD2A-79A2-FAAD0DDD829F}"/>
              </a:ext>
            </a:extLst>
          </p:cNvPr>
          <p:cNvSpPr/>
          <p:nvPr/>
        </p:nvSpPr>
        <p:spPr>
          <a:xfrm flipV="1">
            <a:off x="2026616" y="3363811"/>
            <a:ext cx="64569" cy="78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41797856-E875-819C-6341-5A407C674B44}"/>
              </a:ext>
            </a:extLst>
          </p:cNvPr>
          <p:cNvSpPr/>
          <p:nvPr/>
        </p:nvSpPr>
        <p:spPr>
          <a:xfrm flipV="1">
            <a:off x="2151267" y="3363811"/>
            <a:ext cx="64569" cy="147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C70D1D4B-7CC2-2BB4-D637-DEBB21BCF668}"/>
              </a:ext>
            </a:extLst>
          </p:cNvPr>
          <p:cNvCxnSpPr>
            <a:cxnSpLocks/>
          </p:cNvCxnSpPr>
          <p:nvPr/>
        </p:nvCxnSpPr>
        <p:spPr>
          <a:xfrm flipV="1">
            <a:off x="1056720" y="3363270"/>
            <a:ext cx="131131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00" name="矩形 299">
            <a:extLst>
              <a:ext uri="{FF2B5EF4-FFF2-40B4-BE49-F238E27FC236}">
                <a16:creationId xmlns:a16="http://schemas.microsoft.com/office/drawing/2014/main" id="{4A48F7EA-66EE-2E96-6868-B3865FCBF9AF}"/>
              </a:ext>
            </a:extLst>
          </p:cNvPr>
          <p:cNvSpPr/>
          <p:nvPr/>
        </p:nvSpPr>
        <p:spPr>
          <a:xfrm>
            <a:off x="3157809" y="2625452"/>
            <a:ext cx="1513741" cy="10377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8AF107A1-76C8-4FFD-5C3C-A25E94D541D6}"/>
              </a:ext>
            </a:extLst>
          </p:cNvPr>
          <p:cNvSpPr/>
          <p:nvPr/>
        </p:nvSpPr>
        <p:spPr>
          <a:xfrm>
            <a:off x="3463948" y="3284969"/>
            <a:ext cx="64568" cy="7830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68535426-F803-1171-A929-173FB89BBB71}"/>
              </a:ext>
            </a:extLst>
          </p:cNvPr>
          <p:cNvSpPr/>
          <p:nvPr/>
        </p:nvSpPr>
        <p:spPr>
          <a:xfrm>
            <a:off x="3588597" y="3284972"/>
            <a:ext cx="64568" cy="782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303" name="矩形 302">
            <a:extLst>
              <a:ext uri="{FF2B5EF4-FFF2-40B4-BE49-F238E27FC236}">
                <a16:creationId xmlns:a16="http://schemas.microsoft.com/office/drawing/2014/main" id="{2CE4719A-186F-2AA2-0A01-8319B1CAFFAC}"/>
              </a:ext>
            </a:extLst>
          </p:cNvPr>
          <p:cNvSpPr/>
          <p:nvPr/>
        </p:nvSpPr>
        <p:spPr>
          <a:xfrm>
            <a:off x="3713248" y="3284969"/>
            <a:ext cx="64568" cy="7829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304" name="矩形 303">
            <a:extLst>
              <a:ext uri="{FF2B5EF4-FFF2-40B4-BE49-F238E27FC236}">
                <a16:creationId xmlns:a16="http://schemas.microsoft.com/office/drawing/2014/main" id="{16DE7C51-DB11-C4D5-D72B-83AD771D0138}"/>
              </a:ext>
            </a:extLst>
          </p:cNvPr>
          <p:cNvSpPr/>
          <p:nvPr/>
        </p:nvSpPr>
        <p:spPr>
          <a:xfrm flipV="1">
            <a:off x="3850486" y="3363812"/>
            <a:ext cx="64569" cy="78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0783BAB3-D40A-C486-2EFF-40D51D26B059}"/>
              </a:ext>
            </a:extLst>
          </p:cNvPr>
          <p:cNvSpPr/>
          <p:nvPr/>
        </p:nvSpPr>
        <p:spPr>
          <a:xfrm flipV="1">
            <a:off x="3975135" y="3363812"/>
            <a:ext cx="64569" cy="97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306" name="矩形 305">
            <a:extLst>
              <a:ext uri="{FF2B5EF4-FFF2-40B4-BE49-F238E27FC236}">
                <a16:creationId xmlns:a16="http://schemas.microsoft.com/office/drawing/2014/main" id="{1970ADD0-8546-E31D-AE5A-80EACB7AA8DB}"/>
              </a:ext>
            </a:extLst>
          </p:cNvPr>
          <p:cNvSpPr/>
          <p:nvPr/>
        </p:nvSpPr>
        <p:spPr>
          <a:xfrm flipV="1">
            <a:off x="4099786" y="3363811"/>
            <a:ext cx="64569" cy="547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307" name="矩形 306">
            <a:extLst>
              <a:ext uri="{FF2B5EF4-FFF2-40B4-BE49-F238E27FC236}">
                <a16:creationId xmlns:a16="http://schemas.microsoft.com/office/drawing/2014/main" id="{2D41A2FB-4146-D071-5F51-E6F5747D3986}"/>
              </a:ext>
            </a:extLst>
          </p:cNvPr>
          <p:cNvSpPr/>
          <p:nvPr/>
        </p:nvSpPr>
        <p:spPr>
          <a:xfrm flipV="1">
            <a:off x="4224435" y="3363811"/>
            <a:ext cx="64569" cy="78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sp>
        <p:nvSpPr>
          <p:cNvPr id="308" name="矩形 307">
            <a:extLst>
              <a:ext uri="{FF2B5EF4-FFF2-40B4-BE49-F238E27FC236}">
                <a16:creationId xmlns:a16="http://schemas.microsoft.com/office/drawing/2014/main" id="{9375A1F2-AF74-9BFC-D669-59469891C0AB}"/>
              </a:ext>
            </a:extLst>
          </p:cNvPr>
          <p:cNvSpPr/>
          <p:nvPr/>
        </p:nvSpPr>
        <p:spPr>
          <a:xfrm flipV="1">
            <a:off x="4349084" y="3363811"/>
            <a:ext cx="64569" cy="1476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500"/>
          </a:p>
        </p:txBody>
      </p:sp>
      <p:cxnSp>
        <p:nvCxnSpPr>
          <p:cNvPr id="309" name="直接箭头连接符 308">
            <a:extLst>
              <a:ext uri="{FF2B5EF4-FFF2-40B4-BE49-F238E27FC236}">
                <a16:creationId xmlns:a16="http://schemas.microsoft.com/office/drawing/2014/main" id="{44BFB4ED-0049-0B20-5DE4-9E456A491221}"/>
              </a:ext>
            </a:extLst>
          </p:cNvPr>
          <p:cNvCxnSpPr>
            <a:cxnSpLocks/>
          </p:cNvCxnSpPr>
          <p:nvPr/>
        </p:nvCxnSpPr>
        <p:spPr>
          <a:xfrm flipV="1">
            <a:off x="3254537" y="3363270"/>
            <a:ext cx="1311311" cy="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31" name="组合 330">
            <a:extLst>
              <a:ext uri="{FF2B5EF4-FFF2-40B4-BE49-F238E27FC236}">
                <a16:creationId xmlns:a16="http://schemas.microsoft.com/office/drawing/2014/main" id="{FA2A503E-0201-4E41-AA83-E3B98A71571C}"/>
              </a:ext>
            </a:extLst>
          </p:cNvPr>
          <p:cNvGrpSpPr/>
          <p:nvPr/>
        </p:nvGrpSpPr>
        <p:grpSpPr>
          <a:xfrm>
            <a:off x="2022210" y="4194041"/>
            <a:ext cx="507319" cy="285889"/>
            <a:chOff x="10966585" y="6831003"/>
            <a:chExt cx="837351" cy="545316"/>
          </a:xfrm>
        </p:grpSpPr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A3929FDD-1A37-05CB-D351-A8E51DC9026D}"/>
                </a:ext>
              </a:extLst>
            </p:cNvPr>
            <p:cNvSpPr/>
            <p:nvPr/>
          </p:nvSpPr>
          <p:spPr>
            <a:xfrm>
              <a:off x="11046887" y="6831003"/>
              <a:ext cx="648689" cy="54531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333" name="文本框 332">
              <a:extLst>
                <a:ext uri="{FF2B5EF4-FFF2-40B4-BE49-F238E27FC236}">
                  <a16:creationId xmlns:a16="http://schemas.microsoft.com/office/drawing/2014/main" id="{543DD105-A2A6-1BCC-07A3-2B6E3A87020E}"/>
                </a:ext>
              </a:extLst>
            </p:cNvPr>
            <p:cNvSpPr txBox="1"/>
            <p:nvPr/>
          </p:nvSpPr>
          <p:spPr>
            <a:xfrm>
              <a:off x="10966585" y="6845891"/>
              <a:ext cx="837351" cy="499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zh-CN" sz="105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  <a:endParaRPr lang="zh-CN" altLang="en-U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C3206F36-5522-F543-8579-9CDE07A6E197}"/>
              </a:ext>
            </a:extLst>
          </p:cNvPr>
          <p:cNvGrpSpPr/>
          <p:nvPr/>
        </p:nvGrpSpPr>
        <p:grpSpPr>
          <a:xfrm>
            <a:off x="4283345" y="2624920"/>
            <a:ext cx="402987" cy="285889"/>
            <a:chOff x="11046887" y="6831003"/>
            <a:chExt cx="665147" cy="545316"/>
          </a:xfrm>
        </p:grpSpPr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A7B38BBC-811F-E2EA-5FFC-9441DFED828D}"/>
                </a:ext>
              </a:extLst>
            </p:cNvPr>
            <p:cNvSpPr/>
            <p:nvPr/>
          </p:nvSpPr>
          <p:spPr>
            <a:xfrm>
              <a:off x="11046887" y="6831003"/>
              <a:ext cx="648689" cy="54531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336" name="文本框 335">
              <a:extLst>
                <a:ext uri="{FF2B5EF4-FFF2-40B4-BE49-F238E27FC236}">
                  <a16:creationId xmlns:a16="http://schemas.microsoft.com/office/drawing/2014/main" id="{90800CC1-BAD9-5DFD-F29F-B361AD9710C4}"/>
                </a:ext>
              </a:extLst>
            </p:cNvPr>
            <p:cNvSpPr txBox="1"/>
            <p:nvPr/>
          </p:nvSpPr>
          <p:spPr>
            <a:xfrm>
              <a:off x="11063346" y="6845891"/>
              <a:ext cx="648688" cy="499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zh-CN" sz="105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zh-CN" altLang="en-U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7" name="组合 336">
            <a:extLst>
              <a:ext uri="{FF2B5EF4-FFF2-40B4-BE49-F238E27FC236}">
                <a16:creationId xmlns:a16="http://schemas.microsoft.com/office/drawing/2014/main" id="{936D270A-4667-72CC-E241-537D635D57AB}"/>
              </a:ext>
            </a:extLst>
          </p:cNvPr>
          <p:cNvGrpSpPr/>
          <p:nvPr/>
        </p:nvGrpSpPr>
        <p:grpSpPr>
          <a:xfrm>
            <a:off x="4282037" y="4191476"/>
            <a:ext cx="402987" cy="285888"/>
            <a:chOff x="11046887" y="6831003"/>
            <a:chExt cx="665147" cy="545316"/>
          </a:xfrm>
        </p:grpSpPr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CACCD670-0C77-ED9A-D390-1B01477EE56A}"/>
                </a:ext>
              </a:extLst>
            </p:cNvPr>
            <p:cNvSpPr/>
            <p:nvPr/>
          </p:nvSpPr>
          <p:spPr>
            <a:xfrm>
              <a:off x="11046887" y="6831003"/>
              <a:ext cx="648689" cy="54531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339" name="文本框 338">
              <a:extLst>
                <a:ext uri="{FF2B5EF4-FFF2-40B4-BE49-F238E27FC236}">
                  <a16:creationId xmlns:a16="http://schemas.microsoft.com/office/drawing/2014/main" id="{6CC19E9E-0AA1-C589-2671-6F0BFF7FB3A0}"/>
                </a:ext>
              </a:extLst>
            </p:cNvPr>
            <p:cNvSpPr txBox="1"/>
            <p:nvPr/>
          </p:nvSpPr>
          <p:spPr>
            <a:xfrm>
              <a:off x="11063346" y="6845891"/>
              <a:ext cx="648688" cy="499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zh-CN" sz="105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  <a:endParaRPr lang="zh-CN" altLang="en-U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0" name="组合 339">
            <a:extLst>
              <a:ext uri="{FF2B5EF4-FFF2-40B4-BE49-F238E27FC236}">
                <a16:creationId xmlns:a16="http://schemas.microsoft.com/office/drawing/2014/main" id="{F7D28815-ADF1-EF31-7F30-842F9FEF662E}"/>
              </a:ext>
            </a:extLst>
          </p:cNvPr>
          <p:cNvGrpSpPr/>
          <p:nvPr/>
        </p:nvGrpSpPr>
        <p:grpSpPr>
          <a:xfrm>
            <a:off x="2079845" y="2628643"/>
            <a:ext cx="402987" cy="285889"/>
            <a:chOff x="11046887" y="6831003"/>
            <a:chExt cx="665147" cy="545316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DF9E5D0F-7DA9-C25F-0574-107B55429E64}"/>
                </a:ext>
              </a:extLst>
            </p:cNvPr>
            <p:cNvSpPr/>
            <p:nvPr/>
          </p:nvSpPr>
          <p:spPr>
            <a:xfrm>
              <a:off x="11046887" y="6831003"/>
              <a:ext cx="648689" cy="54531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/>
            </a:p>
          </p:txBody>
        </p:sp>
        <p:sp>
          <p:nvSpPr>
            <p:cNvPr id="342" name="文本框 341">
              <a:extLst>
                <a:ext uri="{FF2B5EF4-FFF2-40B4-BE49-F238E27FC236}">
                  <a16:creationId xmlns:a16="http://schemas.microsoft.com/office/drawing/2014/main" id="{B51C77DE-A8CC-D1FD-78D7-53C84D15F597}"/>
                </a:ext>
              </a:extLst>
            </p:cNvPr>
            <p:cNvSpPr txBox="1"/>
            <p:nvPr/>
          </p:nvSpPr>
          <p:spPr>
            <a:xfrm>
              <a:off x="11063346" y="6845891"/>
              <a:ext cx="648688" cy="4990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zh-CN" sz="105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endParaRPr lang="zh-CN" altLang="en-US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AA9EC7A2-862F-E42E-3DE1-B66E35871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937" y="1822494"/>
            <a:ext cx="3992566" cy="70159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06A7897-BE91-CC10-177F-81B459EC9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936" y="2627639"/>
            <a:ext cx="2389365" cy="692460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0307C85-4A2E-4DA3-637A-EEB2B48B867F}"/>
              </a:ext>
            </a:extLst>
          </p:cNvPr>
          <p:cNvSpPr/>
          <p:nvPr/>
        </p:nvSpPr>
        <p:spPr>
          <a:xfrm>
            <a:off x="5884600" y="1117592"/>
            <a:ext cx="1643667" cy="595573"/>
          </a:xfrm>
          <a:prstGeom prst="roundRect">
            <a:avLst>
              <a:gd name="adj" fmla="val 9391"/>
            </a:avLst>
          </a:prstGeom>
          <a:solidFill>
            <a:srgbClr val="F2F7FC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1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D32F801-2053-A141-DEB2-2875FB9910E1}"/>
              </a:ext>
            </a:extLst>
          </p:cNvPr>
          <p:cNvSpPr txBox="1"/>
          <p:nvPr/>
        </p:nvSpPr>
        <p:spPr>
          <a:xfrm>
            <a:off x="5897300" y="1117352"/>
            <a:ext cx="1643667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Uncertainty Modeling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0" name="文本框 309">
            <a:extLst>
              <a:ext uri="{FF2B5EF4-FFF2-40B4-BE49-F238E27FC236}">
                <a16:creationId xmlns:a16="http://schemas.microsoft.com/office/drawing/2014/main" id="{7FBEDBFF-AB0E-C0CF-A99A-A1711DC910D8}"/>
              </a:ext>
            </a:extLst>
          </p:cNvPr>
          <p:cNvSpPr txBox="1"/>
          <p:nvPr/>
        </p:nvSpPr>
        <p:spPr>
          <a:xfrm>
            <a:off x="6354558" y="4391764"/>
            <a:ext cx="479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文本框 310">
            <a:extLst>
              <a:ext uri="{FF2B5EF4-FFF2-40B4-BE49-F238E27FC236}">
                <a16:creationId xmlns:a16="http://schemas.microsoft.com/office/drawing/2014/main" id="{AB17578B-F1DC-EB50-C06C-A8BE233B5EB2}"/>
              </a:ext>
            </a:extLst>
          </p:cNvPr>
          <p:cNvSpPr txBox="1"/>
          <p:nvPr/>
        </p:nvSpPr>
        <p:spPr>
          <a:xfrm>
            <a:off x="6738831" y="4390089"/>
            <a:ext cx="468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文本框 311">
            <a:extLst>
              <a:ext uri="{FF2B5EF4-FFF2-40B4-BE49-F238E27FC236}">
                <a16:creationId xmlns:a16="http://schemas.microsoft.com/office/drawing/2014/main" id="{F60674A4-A146-DB93-DD8B-D497D0D7DD04}"/>
              </a:ext>
            </a:extLst>
          </p:cNvPr>
          <p:cNvSpPr txBox="1"/>
          <p:nvPr/>
        </p:nvSpPr>
        <p:spPr>
          <a:xfrm>
            <a:off x="7382437" y="4390089"/>
            <a:ext cx="117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3" name="文本框 312">
            <a:extLst>
              <a:ext uri="{FF2B5EF4-FFF2-40B4-BE49-F238E27FC236}">
                <a16:creationId xmlns:a16="http://schemas.microsoft.com/office/drawing/2014/main" id="{29EF0986-3A07-C67B-DFFE-EA02A16D85B6}"/>
              </a:ext>
            </a:extLst>
          </p:cNvPr>
          <p:cNvSpPr txBox="1"/>
          <p:nvPr/>
        </p:nvSpPr>
        <p:spPr>
          <a:xfrm>
            <a:off x="8649988" y="4390089"/>
            <a:ext cx="10073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LogTokU</a:t>
            </a:r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C1CD2672-2968-26A9-C5B0-1E80BFBDFDF8}"/>
              </a:ext>
            </a:extLst>
          </p:cNvPr>
          <p:cNvSpPr txBox="1"/>
          <p:nvPr/>
        </p:nvSpPr>
        <p:spPr>
          <a:xfrm>
            <a:off x="6342533" y="483705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315" name="文本框 314">
            <a:extLst>
              <a:ext uri="{FF2B5EF4-FFF2-40B4-BE49-F238E27FC236}">
                <a16:creationId xmlns:a16="http://schemas.microsoft.com/office/drawing/2014/main" id="{8BF07086-07C9-8850-6E9B-118CB8EB859B}"/>
              </a:ext>
            </a:extLst>
          </p:cNvPr>
          <p:cNvSpPr txBox="1"/>
          <p:nvPr/>
        </p:nvSpPr>
        <p:spPr>
          <a:xfrm>
            <a:off x="6721197" y="483705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316" name="文本框 315">
            <a:extLst>
              <a:ext uri="{FF2B5EF4-FFF2-40B4-BE49-F238E27FC236}">
                <a16:creationId xmlns:a16="http://schemas.microsoft.com/office/drawing/2014/main" id="{23A83507-F4BF-8C3A-049D-5768FBE2B998}"/>
              </a:ext>
            </a:extLst>
          </p:cNvPr>
          <p:cNvSpPr txBox="1"/>
          <p:nvPr/>
        </p:nvSpPr>
        <p:spPr>
          <a:xfrm>
            <a:off x="7382437" y="483705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do not know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文本框 316">
            <a:extLst>
              <a:ext uri="{FF2B5EF4-FFF2-40B4-BE49-F238E27FC236}">
                <a16:creationId xmlns:a16="http://schemas.microsoft.com/office/drawing/2014/main" id="{3A43EE5C-1435-3A60-BB13-360F0EDC547E}"/>
              </a:ext>
            </a:extLst>
          </p:cNvPr>
          <p:cNvSpPr txBox="1"/>
          <p:nvPr/>
        </p:nvSpPr>
        <p:spPr>
          <a:xfrm>
            <a:off x="8649988" y="4837057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have no idea</a:t>
            </a:r>
          </a:p>
        </p:txBody>
      </p:sp>
      <p:sp>
        <p:nvSpPr>
          <p:cNvPr id="318" name="文本框 317">
            <a:extLst>
              <a:ext uri="{FF2B5EF4-FFF2-40B4-BE49-F238E27FC236}">
                <a16:creationId xmlns:a16="http://schemas.microsoft.com/office/drawing/2014/main" id="{ED28CD2D-0D63-135B-B266-F45E2CC7003B}"/>
              </a:ext>
            </a:extLst>
          </p:cNvPr>
          <p:cNvSpPr txBox="1"/>
          <p:nvPr/>
        </p:nvSpPr>
        <p:spPr>
          <a:xfrm>
            <a:off x="6337725" y="5145007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1AF7EA36-F1E6-8EDD-EC41-C7964A6418CA}"/>
              </a:ext>
            </a:extLst>
          </p:cNvPr>
          <p:cNvSpPr txBox="1"/>
          <p:nvPr/>
        </p:nvSpPr>
        <p:spPr>
          <a:xfrm>
            <a:off x="6721198" y="5145007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0D462C76-0329-B9D7-0097-25B4DA3C6748}"/>
              </a:ext>
            </a:extLst>
          </p:cNvPr>
          <p:cNvSpPr txBox="1"/>
          <p:nvPr/>
        </p:nvSpPr>
        <p:spPr>
          <a:xfrm>
            <a:off x="7382437" y="5145007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am sure</a:t>
            </a: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CADC8F4B-2AEC-2119-D1BD-064B4D767663}"/>
              </a:ext>
            </a:extLst>
          </p:cNvPr>
          <p:cNvSpPr txBox="1"/>
          <p:nvPr/>
        </p:nvSpPr>
        <p:spPr>
          <a:xfrm>
            <a:off x="8649988" y="5145007"/>
            <a:ext cx="2504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b="1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Lack knowledge, but I suggest</a:t>
            </a: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E72C3ED1-7A39-43D4-45DC-4BAA78BBEBE7}"/>
              </a:ext>
            </a:extLst>
          </p:cNvPr>
          <p:cNvSpPr txBox="1"/>
          <p:nvPr/>
        </p:nvSpPr>
        <p:spPr>
          <a:xfrm>
            <a:off x="6337725" y="5452958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323" name="文本框 322">
            <a:extLst>
              <a:ext uri="{FF2B5EF4-FFF2-40B4-BE49-F238E27FC236}">
                <a16:creationId xmlns:a16="http://schemas.microsoft.com/office/drawing/2014/main" id="{E42AEC39-F3C5-9D12-7723-E443270A5EEC}"/>
              </a:ext>
            </a:extLst>
          </p:cNvPr>
          <p:cNvSpPr txBox="1"/>
          <p:nvPr/>
        </p:nvSpPr>
        <p:spPr>
          <a:xfrm>
            <a:off x="6716388" y="5452958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324" name="文本框 323">
            <a:extLst>
              <a:ext uri="{FF2B5EF4-FFF2-40B4-BE49-F238E27FC236}">
                <a16:creationId xmlns:a16="http://schemas.microsoft.com/office/drawing/2014/main" id="{07232840-EBF7-67BD-72DC-7AF9E5CAD959}"/>
              </a:ext>
            </a:extLst>
          </p:cNvPr>
          <p:cNvSpPr txBox="1"/>
          <p:nvPr/>
        </p:nvSpPr>
        <p:spPr>
          <a:xfrm>
            <a:off x="7382437" y="5452958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am sure</a:t>
            </a:r>
          </a:p>
        </p:txBody>
      </p:sp>
      <p:sp>
        <p:nvSpPr>
          <p:cNvPr id="325" name="文本框 324">
            <a:extLst>
              <a:ext uri="{FF2B5EF4-FFF2-40B4-BE49-F238E27FC236}">
                <a16:creationId xmlns:a16="http://schemas.microsoft.com/office/drawing/2014/main" id="{DFDF0E96-EA18-780E-1FC7-69B4DC2B9E1E}"/>
              </a:ext>
            </a:extLst>
          </p:cNvPr>
          <p:cNvSpPr txBox="1"/>
          <p:nvPr/>
        </p:nvSpPr>
        <p:spPr>
          <a:xfrm>
            <a:off x="8649987" y="5452958"/>
            <a:ext cx="853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am sure</a:t>
            </a:r>
          </a:p>
        </p:txBody>
      </p:sp>
      <p:sp>
        <p:nvSpPr>
          <p:cNvPr id="326" name="文本框 325">
            <a:extLst>
              <a:ext uri="{FF2B5EF4-FFF2-40B4-BE49-F238E27FC236}">
                <a16:creationId xmlns:a16="http://schemas.microsoft.com/office/drawing/2014/main" id="{52BD4306-929A-B870-A39C-D2DC186B3CC9}"/>
              </a:ext>
            </a:extLst>
          </p:cNvPr>
          <p:cNvSpPr txBox="1"/>
          <p:nvPr/>
        </p:nvSpPr>
        <p:spPr>
          <a:xfrm>
            <a:off x="6342533" y="5769851"/>
            <a:ext cx="5036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0D602DA7-CB1F-0977-A98F-969D04CFAE24}"/>
              </a:ext>
            </a:extLst>
          </p:cNvPr>
          <p:cNvSpPr txBox="1"/>
          <p:nvPr/>
        </p:nvSpPr>
        <p:spPr>
          <a:xfrm>
            <a:off x="6716388" y="5769852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en-US" sz="1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Low</a:t>
            </a:r>
          </a:p>
        </p:txBody>
      </p:sp>
      <p:sp>
        <p:nvSpPr>
          <p:cNvPr id="328" name="文本框 327">
            <a:extLst>
              <a:ext uri="{FF2B5EF4-FFF2-40B4-BE49-F238E27FC236}">
                <a16:creationId xmlns:a16="http://schemas.microsoft.com/office/drawing/2014/main" id="{6593072C-43B9-34A1-036B-26E6A9AFB7C3}"/>
              </a:ext>
            </a:extLst>
          </p:cNvPr>
          <p:cNvSpPr txBox="1"/>
          <p:nvPr/>
        </p:nvSpPr>
        <p:spPr>
          <a:xfrm>
            <a:off x="7382437" y="5769852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do not know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2AAAA4A0-4639-D4B6-9B09-2862ACD7E9DE}"/>
              </a:ext>
            </a:extLst>
          </p:cNvPr>
          <p:cNvSpPr txBox="1"/>
          <p:nvPr/>
        </p:nvSpPr>
        <p:spPr>
          <a:xfrm>
            <a:off x="8649987" y="5769852"/>
            <a:ext cx="2315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know more than one answer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0" name="直接连接符 329">
            <a:extLst>
              <a:ext uri="{FF2B5EF4-FFF2-40B4-BE49-F238E27FC236}">
                <a16:creationId xmlns:a16="http://schemas.microsoft.com/office/drawing/2014/main" id="{E23F2EB7-D22E-ACC7-E397-EE2D41538F6E}"/>
              </a:ext>
            </a:extLst>
          </p:cNvPr>
          <p:cNvCxnSpPr>
            <a:cxnSpLocks/>
          </p:cNvCxnSpPr>
          <p:nvPr/>
        </p:nvCxnSpPr>
        <p:spPr>
          <a:xfrm>
            <a:off x="6033446" y="4770486"/>
            <a:ext cx="4854393" cy="0"/>
          </a:xfrm>
          <a:prstGeom prst="line">
            <a:avLst/>
          </a:prstGeom>
          <a:ln w="254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43" name="文本框 342">
            <a:extLst>
              <a:ext uri="{FF2B5EF4-FFF2-40B4-BE49-F238E27FC236}">
                <a16:creationId xmlns:a16="http://schemas.microsoft.com/office/drawing/2014/main" id="{0A7D9B82-3968-1689-4E78-305F736844A5}"/>
              </a:ext>
            </a:extLst>
          </p:cNvPr>
          <p:cNvSpPr txBox="1"/>
          <p:nvPr/>
        </p:nvSpPr>
        <p:spPr>
          <a:xfrm>
            <a:off x="5980731" y="5793782"/>
            <a:ext cx="404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IV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4" name="文本框 343">
            <a:extLst>
              <a:ext uri="{FF2B5EF4-FFF2-40B4-BE49-F238E27FC236}">
                <a16:creationId xmlns:a16="http://schemas.microsoft.com/office/drawing/2014/main" id="{42F66437-EFEE-F178-ADF2-6B19F7592AFD}"/>
              </a:ext>
            </a:extLst>
          </p:cNvPr>
          <p:cNvSpPr txBox="1"/>
          <p:nvPr/>
        </p:nvSpPr>
        <p:spPr>
          <a:xfrm>
            <a:off x="5968659" y="5481224"/>
            <a:ext cx="4141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III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5" name="文本框 344">
            <a:extLst>
              <a:ext uri="{FF2B5EF4-FFF2-40B4-BE49-F238E27FC236}">
                <a16:creationId xmlns:a16="http://schemas.microsoft.com/office/drawing/2014/main" id="{D99FC117-206F-B7F3-34BF-C1D57051A4B0}"/>
              </a:ext>
            </a:extLst>
          </p:cNvPr>
          <p:cNvSpPr txBox="1"/>
          <p:nvPr/>
        </p:nvSpPr>
        <p:spPr>
          <a:xfrm>
            <a:off x="5963141" y="5169015"/>
            <a:ext cx="4141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II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3625F8E4-9CD6-1DF3-6E53-33ADE72EC627}"/>
              </a:ext>
            </a:extLst>
          </p:cNvPr>
          <p:cNvSpPr txBox="1"/>
          <p:nvPr/>
        </p:nvSpPr>
        <p:spPr>
          <a:xfrm>
            <a:off x="5964941" y="4859413"/>
            <a:ext cx="4141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endParaRPr kumimoji="0" lang="zh-CN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A6348E-21B1-9BF8-02A9-0D22FF34A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/>
              <a:t>6</a:t>
            </a:fld>
            <a:endParaRPr lang="zh-CN" altLang="en-US" sz="1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75529A-EE9E-9FD6-D89D-4A4B75B84D39}"/>
              </a:ext>
            </a:extLst>
          </p:cNvPr>
          <p:cNvSpPr txBox="1"/>
          <p:nvPr/>
        </p:nvSpPr>
        <p:spPr>
          <a:xfrm>
            <a:off x="753480" y="6191799"/>
            <a:ext cx="7320345" cy="56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Huan Ma, ., et al. Estimating LLM Uncertainty with Logits, 2025.</a:t>
            </a:r>
          </a:p>
          <a:p>
            <a:pPr>
              <a:lnSpc>
                <a:spcPct val="150000"/>
              </a:lnSpc>
            </a:pPr>
            <a:r>
              <a:rPr lang="en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" altLang="zh-CN" sz="11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Sensoy </a:t>
            </a:r>
            <a:r>
              <a:rPr lang="en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et al. Evidential deep learning to quantify classification uncertainty. In </a:t>
            </a:r>
            <a:r>
              <a:rPr lang="en" altLang="zh-CN" sz="1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NeurIPS, </a:t>
            </a:r>
            <a:r>
              <a:rPr lang="en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7550B7-FB40-132E-BD04-FE5148A26388}"/>
              </a:ext>
            </a:extLst>
          </p:cNvPr>
          <p:cNvSpPr txBox="1"/>
          <p:nvPr/>
        </p:nvSpPr>
        <p:spPr>
          <a:xfrm>
            <a:off x="2927412" y="1258845"/>
            <a:ext cx="2095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 (Less-Knowledge)</a:t>
            </a:r>
            <a:endParaRPr lang="zh-CN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440811-7571-F878-5A0A-21AFBAE10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639" b="95984" l="4943" r="93916">
                        <a14:foregroundMark x1="12928" y1="92771" x2="12928" y2="92771"/>
                        <a14:foregroundMark x1="5323" y1="93976" x2="5323" y2="93976"/>
                        <a14:foregroundMark x1="93916" y1="95984" x2="93916" y2="95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428" y="5298727"/>
            <a:ext cx="672870" cy="55522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E526B0-BED1-F15C-6D2D-81A2AE1E73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326" b="99483" l="0" r="97964">
                        <a14:foregroundMark x1="10860" y1="91473" x2="10860" y2="91473"/>
                        <a14:foregroundMark x1="5430" y1="94315" x2="5430" y2="94315"/>
                        <a14:foregroundMark x1="94796" y1="95607" x2="94796" y2="95607"/>
                        <a14:foregroundMark x1="50452" y1="7494" x2="50452" y2="7494"/>
                        <a14:foregroundMark x1="50000" y1="5426" x2="50000" y2="5426"/>
                        <a14:foregroundMark x1="50452" y1="2326" x2="50452" y2="2326"/>
                        <a14:foregroundMark x1="97285" y1="96124" x2="97285" y2="96124"/>
                        <a14:foregroundMark x1="98416" y1="96124" x2="98416" y2="96124"/>
                        <a14:foregroundMark x1="2036" y1="96124" x2="2036" y2="96124"/>
                        <a14:foregroundMark x1="1357" y1="98966" x2="1357" y2="98966"/>
                        <a14:foregroundMark x1="3846" y1="94315" x2="226" y2="98191"/>
                        <a14:foregroundMark x1="6109" y1="97674" x2="1357" y2="994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4530" y="2029943"/>
            <a:ext cx="667770" cy="509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6169AA-9FEC-9DD6-197F-54FC1EAA70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4813" b="94652" l="5093" r="95139">
                        <a14:foregroundMark x1="50231" y1="6150" x2="50231" y2="6150"/>
                        <a14:foregroundMark x1="49074" y1="4813" x2="49074" y2="4813"/>
                        <a14:foregroundMark x1="9259" y1="94652" x2="9259" y2="94652"/>
                        <a14:foregroundMark x1="5324" y1="94652" x2="5324" y2="94652"/>
                        <a14:foregroundMark x1="95139" y1="94652" x2="95139" y2="946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29628" y="2031551"/>
            <a:ext cx="642483" cy="4847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17F1E0-2D86-FED9-A782-C1CB075FC79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723" b="92437" l="5364" r="94636">
                        <a14:foregroundMark x1="49425" y1="6723" x2="49425" y2="6723"/>
                        <a14:foregroundMark x1="5747" y1="92017" x2="5747" y2="92017"/>
                        <a14:foregroundMark x1="94636" y1="92437" x2="94636" y2="9243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40143" y="5332373"/>
            <a:ext cx="707042" cy="5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3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51170-BE7A-6806-F5C5-54EBF6FD0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2B8EACF3-7589-7404-8190-F2325E614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Previous work: </a:t>
            </a:r>
            <a:r>
              <a:rPr lang="en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Logits </a:t>
            </a: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have the potential to characterize evidence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8D0412-04FB-BE2F-C118-0F12CAD5679D}"/>
              </a:ext>
            </a:extLst>
          </p:cNvPr>
          <p:cNvSpPr/>
          <p:nvPr/>
        </p:nvSpPr>
        <p:spPr>
          <a:xfrm>
            <a:off x="467916" y="1161504"/>
            <a:ext cx="11176000" cy="766428"/>
          </a:xfrm>
          <a:prstGeom prst="rect">
            <a:avLst/>
          </a:prstGeom>
          <a:ln w="6350">
            <a:noFill/>
          </a:ln>
        </p:spPr>
        <p:txBody>
          <a:bodyPr anchor="t">
            <a:spAutoFit/>
          </a:bodyPr>
          <a:lstStyle/>
          <a:p>
            <a:pPr marL="342900" indent="-342900" algn="just" fontAlgn="auto">
              <a:lnSpc>
                <a:spcPct val="114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uncertainty of the model can be decoupled through the strength of evidence, and multiple previous work observations suggest that " </a:t>
            </a:r>
            <a:r>
              <a:rPr lang="en" altLang="zh-CN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logits </a:t>
            </a: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can characterize the strength of evidence".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48ACC6B6-23E6-A602-F95A-66F4E8DD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zh-CN" alt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8B73AF-5068-537E-189F-67FDA68B8136}"/>
              </a:ext>
            </a:extLst>
          </p:cNvPr>
          <p:cNvSpPr/>
          <p:nvPr/>
        </p:nvSpPr>
        <p:spPr>
          <a:xfrm>
            <a:off x="389269" y="1106378"/>
            <a:ext cx="11254944" cy="1007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749A61C7-6DDD-BED9-7E41-B934F6AA6321}"/>
              </a:ext>
            </a:extLst>
          </p:cNvPr>
          <p:cNvGrpSpPr/>
          <p:nvPr/>
        </p:nvGrpSpPr>
        <p:grpSpPr>
          <a:xfrm>
            <a:off x="250794" y="2319025"/>
            <a:ext cx="6264306" cy="4014492"/>
            <a:chOff x="250794" y="2319025"/>
            <a:chExt cx="6264306" cy="4014492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AFEF513-68BE-6ED5-89C2-0FBC3806B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0632"/>
            <a:stretch/>
          </p:blipFill>
          <p:spPr>
            <a:xfrm>
              <a:off x="2652403" y="2674621"/>
              <a:ext cx="2982568" cy="2863377"/>
            </a:xfrm>
            <a:prstGeom prst="rect">
              <a:avLst/>
            </a:prstGeom>
          </p:spPr>
        </p:pic>
        <p:sp>
          <p:nvSpPr>
            <p:cNvPr id="351" name="矩形: 圆角 350">
              <a:extLst>
                <a:ext uri="{FF2B5EF4-FFF2-40B4-BE49-F238E27FC236}">
                  <a16:creationId xmlns:a16="http://schemas.microsoft.com/office/drawing/2014/main" id="{2F69F16D-DD8A-C0E3-44F2-B2658E29B0C0}"/>
                </a:ext>
              </a:extLst>
            </p:cNvPr>
            <p:cNvSpPr/>
            <p:nvPr/>
          </p:nvSpPr>
          <p:spPr>
            <a:xfrm>
              <a:off x="927099" y="2352885"/>
              <a:ext cx="4095193" cy="363120"/>
            </a:xfrm>
            <a:prstGeom prst="roundRect">
              <a:avLst>
                <a:gd name="adj" fmla="val 9391"/>
              </a:avLst>
            </a:prstGeom>
            <a:solidFill>
              <a:srgbClr val="F2F7FC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1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2" name="文本框 351">
              <a:extLst>
                <a:ext uri="{FF2B5EF4-FFF2-40B4-BE49-F238E27FC236}">
                  <a16:creationId xmlns:a16="http://schemas.microsoft.com/office/drawing/2014/main" id="{5DAA69E0-755E-CD57-3525-323BF068A520}"/>
                </a:ext>
              </a:extLst>
            </p:cNvPr>
            <p:cNvSpPr txBox="1"/>
            <p:nvPr/>
          </p:nvSpPr>
          <p:spPr>
            <a:xfrm>
              <a:off x="939799" y="2319025"/>
              <a:ext cx="4095193" cy="4001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OOD</a:t>
              </a:r>
              <a:r>
                <a:rPr lang="en" altLang="en-US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1E9F326-3A43-93B0-07DB-197A39D6E4D6}"/>
                </a:ext>
              </a:extLst>
            </p:cNvPr>
            <p:cNvSpPr txBox="1"/>
            <p:nvPr/>
          </p:nvSpPr>
          <p:spPr>
            <a:xfrm>
              <a:off x="250794" y="5763746"/>
              <a:ext cx="6264306" cy="569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" altLang="zh-CN" sz="11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[1] Liu, W., et al. Energy-based out-of-distribution detection. In </a:t>
              </a:r>
              <a:r>
                <a:rPr lang="en" altLang="zh-CN" sz="11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NeurIPS, </a:t>
              </a:r>
              <a:r>
                <a:rPr lang="en" altLang="zh-CN" sz="11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2020.</a:t>
              </a:r>
            </a:p>
            <a:p>
              <a:pPr>
                <a:lnSpc>
                  <a:spcPct val="150000"/>
                </a:lnSpc>
              </a:pPr>
              <a:r>
                <a:rPr lang="en" altLang="zh-CN" sz="11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[2] Wei, H., et al. Mitigating memorization of noisy labels by clipping the model prediction. In </a:t>
              </a:r>
              <a:r>
                <a:rPr lang="en" altLang="zh-CN" sz="11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ICML </a:t>
              </a:r>
              <a:r>
                <a:rPr lang="en" altLang="zh-CN" sz="11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2023.</a:t>
              </a:r>
            </a:p>
          </p:txBody>
        </p:sp>
        <p:sp>
          <p:nvSpPr>
            <p:cNvPr id="5" name="TextBox 17">
              <a:extLst>
                <a:ext uri="{FF2B5EF4-FFF2-40B4-BE49-F238E27FC236}">
                  <a16:creationId xmlns:a16="http://schemas.microsoft.com/office/drawing/2014/main" id="{D6D62497-34CB-D840-F5EB-45FF5FE7F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902" y="3067804"/>
              <a:ext cx="1950307" cy="2308324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 previous </a:t>
              </a:r>
              <a:r>
                <a:rPr lang="en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OOD </a:t>
              </a:r>
              <a:r>
                <a:rPr lang="en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detection work, the authors found that the values of </a:t>
              </a:r>
              <a:r>
                <a:rPr lang="en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ID </a:t>
              </a:r>
              <a:r>
                <a:rPr lang="en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sample </a:t>
              </a:r>
              <a:r>
                <a:rPr lang="en" altLang="zh-CN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logits are higher than those of OOD </a:t>
              </a:r>
              <a:r>
                <a:rPr lang="en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samples .</a:t>
              </a:r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6" name="直接连接符 61">
              <a:extLst>
                <a:ext uri="{FF2B5EF4-FFF2-40B4-BE49-F238E27FC236}">
                  <a16:creationId xmlns:a16="http://schemas.microsoft.com/office/drawing/2014/main" id="{6347C199-8B66-A46B-B5B6-49CA1E6327EC}"/>
                </a:ext>
              </a:extLst>
            </p:cNvPr>
            <p:cNvCxnSpPr>
              <a:cxnSpLocks/>
            </p:cNvCxnSpPr>
            <p:nvPr/>
          </p:nvCxnSpPr>
          <p:spPr>
            <a:xfrm>
              <a:off x="2631792" y="3574882"/>
              <a:ext cx="3037529" cy="0"/>
            </a:xfrm>
            <a:prstGeom prst="line">
              <a:avLst/>
            </a:prstGeom>
            <a:ln w="19050">
              <a:solidFill>
                <a:schemeClr val="accent3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37889D42-259C-EFCA-3A88-E2F95CD22702}"/>
              </a:ext>
            </a:extLst>
          </p:cNvPr>
          <p:cNvGrpSpPr/>
          <p:nvPr/>
        </p:nvGrpSpPr>
        <p:grpSpPr>
          <a:xfrm>
            <a:off x="6255513" y="2321536"/>
            <a:ext cx="5268616" cy="3981353"/>
            <a:chOff x="6255513" y="2321536"/>
            <a:chExt cx="5268616" cy="3981353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9FEB3A1-9F98-62F2-B310-2B3C2D2BBF4D}"/>
                </a:ext>
              </a:extLst>
            </p:cNvPr>
            <p:cNvGrpSpPr/>
            <p:nvPr/>
          </p:nvGrpSpPr>
          <p:grpSpPr>
            <a:xfrm>
              <a:off x="6635750" y="2321536"/>
              <a:ext cx="4540250" cy="400110"/>
              <a:chOff x="6635750" y="2321536"/>
              <a:chExt cx="4540250" cy="400110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47595661-0DB0-01C0-E020-3DE29096E716}"/>
                  </a:ext>
                </a:extLst>
              </p:cNvPr>
              <p:cNvSpPr/>
              <p:nvPr/>
            </p:nvSpPr>
            <p:spPr>
              <a:xfrm>
                <a:off x="6635750" y="2355396"/>
                <a:ext cx="4527550" cy="363120"/>
              </a:xfrm>
              <a:prstGeom prst="roundRect">
                <a:avLst>
                  <a:gd name="adj" fmla="val 9391"/>
                </a:avLst>
              </a:prstGeom>
              <a:solidFill>
                <a:srgbClr val="F2F7FC"/>
              </a:solidFill>
              <a:ln w="2857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>
                <a:outerShdw blurRad="50800" dist="38100" dir="12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4C12917-CF28-92AE-66C8-E93616FB69FD}"/>
                  </a:ext>
                </a:extLst>
              </p:cNvPr>
              <p:cNvSpPr txBox="1"/>
              <p:nvPr/>
            </p:nvSpPr>
            <p:spPr>
              <a:xfrm>
                <a:off x="6648450" y="2321536"/>
                <a:ext cx="4527550" cy="400110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Evidential</a:t>
                </a:r>
                <a:r>
                  <a:rPr lang="en" altLang="en-US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" altLang="zh-CN" sz="20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Modeling</a:t>
                </a:r>
              </a:p>
            </p:txBody>
          </p:sp>
        </p:grp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A9829F2-FBA5-887A-F703-4BD286C37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56765" y="2903238"/>
              <a:ext cx="3167364" cy="2454365"/>
            </a:xfrm>
            <a:prstGeom prst="rect">
              <a:avLst/>
            </a:prstGeom>
          </p:spPr>
        </p:pic>
        <p:sp>
          <p:nvSpPr>
            <p:cNvPr id="19" name="TextBox 17">
              <a:extLst>
                <a:ext uri="{FF2B5EF4-FFF2-40B4-BE49-F238E27FC236}">
                  <a16:creationId xmlns:a16="http://schemas.microsoft.com/office/drawing/2014/main" id="{8786177D-52DE-58D4-D232-04874BD212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5513" y="3208450"/>
              <a:ext cx="2066902" cy="2031325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 w="381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" altLang="en-US" b="1" dirty="0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In previous work, the authors used Dirichlet modeling to characterize the uncertainty of the classification model by using </a:t>
              </a:r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7E94636-D09D-F536-7B3C-62E211923501}"/>
                </a:ext>
              </a:extLst>
            </p:cNvPr>
            <p:cNvSpPr txBox="1"/>
            <p:nvPr/>
          </p:nvSpPr>
          <p:spPr>
            <a:xfrm>
              <a:off x="6878170" y="5733118"/>
              <a:ext cx="4527550" cy="5697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" altLang="zh-CN" sz="11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[3] </a:t>
              </a:r>
              <a:r>
                <a:rPr lang="en" altLang="zh-CN" sz="1100" i="1" dirty="0" err="1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Sensoy </a:t>
              </a:r>
              <a:r>
                <a:rPr lang="en" altLang="zh-CN" sz="11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M., et al. Evidential deep learning to quantify classification uncertainty. In </a:t>
              </a:r>
              <a:r>
                <a:rPr lang="en" altLang="zh-CN" sz="1100" b="1" i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NeurIPS, </a:t>
              </a:r>
              <a:r>
                <a:rPr lang="en" altLang="zh-CN" sz="1100" i="1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2018.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700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622B9-931C-69E1-492D-D1DB2923C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3">
            <a:extLst>
              <a:ext uri="{FF2B5EF4-FFF2-40B4-BE49-F238E27FC236}">
                <a16:creationId xmlns:a16="http://schemas.microsoft.com/office/drawing/2014/main" id="{AD608FAC-459C-4153-DE44-BA893086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Theory: Why large model </a:t>
            </a:r>
            <a:r>
              <a:rPr lang="en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logits </a:t>
            </a: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can be used to characterize evidence</a:t>
            </a:r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AEEE2FD8-59AA-A1B6-E4DB-44CD6546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/>
              <a:t>8</a:t>
            </a:fld>
            <a:endParaRPr lang="zh-CN" altLang="en-US" sz="16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A8086D-17CB-F5B1-2D5C-726CA2A741BD}"/>
              </a:ext>
            </a:extLst>
          </p:cNvPr>
          <p:cNvSpPr/>
          <p:nvPr/>
        </p:nvSpPr>
        <p:spPr>
          <a:xfrm>
            <a:off x="467916" y="1154780"/>
            <a:ext cx="11176000" cy="902363"/>
          </a:xfrm>
          <a:prstGeom prst="rect">
            <a:avLst/>
          </a:prstGeom>
          <a:ln w="6350">
            <a:noFill/>
          </a:ln>
        </p:spPr>
        <p:txBody>
          <a:bodyPr anchor="t">
            <a:spAutoFit/>
          </a:bodyPr>
          <a:lstStyle/>
          <a:p>
            <a:pPr marL="342900" indent="-342900" algn="just" fontAlgn="auto">
              <a:lnSpc>
                <a:spcPct val="114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" altLang="zh-CN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logits </a:t>
            </a:r>
            <a:r>
              <a:rPr lang="en" altLang="en-US" sz="24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trained under the cross entropy loss still imply information about the strength of the evidence.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1028E8-EA56-51D6-6B5C-EC45D48C4B23}"/>
              </a:ext>
            </a:extLst>
          </p:cNvPr>
          <p:cNvSpPr/>
          <p:nvPr/>
        </p:nvSpPr>
        <p:spPr>
          <a:xfrm>
            <a:off x="389269" y="1106378"/>
            <a:ext cx="11254944" cy="10072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FD9D294-298B-1BDF-D808-AC7F2132C876}"/>
              </a:ext>
            </a:extLst>
          </p:cNvPr>
          <p:cNvSpPr/>
          <p:nvPr/>
        </p:nvSpPr>
        <p:spPr>
          <a:xfrm>
            <a:off x="9031629" y="3576915"/>
            <a:ext cx="2270620" cy="2000063"/>
          </a:xfrm>
          <a:prstGeom prst="roundRect">
            <a:avLst>
              <a:gd name="adj" fmla="val 9391"/>
            </a:avLst>
          </a:prstGeom>
          <a:solidFill>
            <a:srgbClr val="F2F7FC"/>
          </a:solidFill>
          <a:ln w="28575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38100" dir="12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en-US" sz="1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After mathematical transformation, the cross entropy loss can be transformed into an expression that is consistent with evidence modeling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64A5425-EDC9-242A-3B24-6587261D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73" y="2343948"/>
            <a:ext cx="3949838" cy="397053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72B57C-FE2D-546C-440E-84BADDE4A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96" y="3082522"/>
            <a:ext cx="3832343" cy="234522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5E1A4CC-B531-A4F3-965D-76E13B72C5E3}"/>
              </a:ext>
            </a:extLst>
          </p:cNvPr>
          <p:cNvSpPr txBox="1"/>
          <p:nvPr/>
        </p:nvSpPr>
        <p:spPr>
          <a:xfrm>
            <a:off x="575496" y="5854928"/>
            <a:ext cx="4339769" cy="56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" altLang="zh-CN" sz="1100" i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Sensoy </a:t>
            </a:r>
            <a:r>
              <a:rPr lang="en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M., et al. Evidential deep learning to quantify classification uncertainty. In </a:t>
            </a:r>
            <a:r>
              <a:rPr lang="en" altLang="zh-CN" sz="1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NeurIPS, </a:t>
            </a:r>
            <a:r>
              <a:rPr lang="en" altLang="zh-CN" sz="11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B5EFC-82C5-CDAC-AFD0-E193533D2683}"/>
              </a:ext>
            </a:extLst>
          </p:cNvPr>
          <p:cNvSpPr txBox="1"/>
          <p:nvPr/>
        </p:nvSpPr>
        <p:spPr>
          <a:xfrm>
            <a:off x="1505192" y="2431989"/>
            <a:ext cx="2515479" cy="523220"/>
          </a:xfrm>
          <a:prstGeom prst="rect">
            <a:avLst/>
          </a:prstGeom>
          <a:solidFill>
            <a:srgbClr val="FDF0E7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Evidence Modeling Training Loss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9D25DF3-1FE4-CBCE-A945-08715476C058}"/>
              </a:ext>
            </a:extLst>
          </p:cNvPr>
          <p:cNvSpPr txBox="1"/>
          <p:nvPr/>
        </p:nvSpPr>
        <p:spPr>
          <a:xfrm>
            <a:off x="7412591" y="2431988"/>
            <a:ext cx="2312197" cy="523220"/>
          </a:xfrm>
          <a:prstGeom prst="rect">
            <a:avLst/>
          </a:prstGeom>
          <a:solidFill>
            <a:srgbClr val="FDF0E7"/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Cross Entropy </a:t>
            </a:r>
          </a:p>
          <a:p>
            <a:pPr algn="ctr"/>
            <a:r>
              <a:rPr lang="e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Training Loss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2D50F6-6AEF-B49B-AEF8-B4B66E8B33B3}"/>
              </a:ext>
            </a:extLst>
          </p:cNvPr>
          <p:cNvGrpSpPr/>
          <p:nvPr/>
        </p:nvGrpSpPr>
        <p:grpSpPr>
          <a:xfrm>
            <a:off x="1291702" y="3045925"/>
            <a:ext cx="7426996" cy="1372351"/>
            <a:chOff x="1291702" y="3045925"/>
            <a:chExt cx="7426996" cy="1372351"/>
          </a:xfrm>
        </p:grpSpPr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875A93BF-B8B6-C065-35EF-CEC31B0DD3FC}"/>
                </a:ext>
              </a:extLst>
            </p:cNvPr>
            <p:cNvGrpSpPr/>
            <p:nvPr/>
          </p:nvGrpSpPr>
          <p:grpSpPr>
            <a:xfrm>
              <a:off x="1291702" y="3045925"/>
              <a:ext cx="7426996" cy="1372351"/>
              <a:chOff x="1291702" y="3045925"/>
              <a:chExt cx="7426996" cy="1372351"/>
            </a:xfrm>
          </p:grpSpPr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0498805C-5917-CE65-98C2-C38F0B081B35}"/>
                  </a:ext>
                </a:extLst>
              </p:cNvPr>
              <p:cNvSpPr/>
              <p:nvPr/>
            </p:nvSpPr>
            <p:spPr>
              <a:xfrm>
                <a:off x="1291702" y="3045925"/>
                <a:ext cx="3074737" cy="1372351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03965A3F-754A-602A-B5DD-AD0487ECD958}"/>
                  </a:ext>
                </a:extLst>
              </p:cNvPr>
              <p:cNvSpPr/>
              <p:nvPr/>
            </p:nvSpPr>
            <p:spPr>
              <a:xfrm>
                <a:off x="5643961" y="3111795"/>
                <a:ext cx="3074737" cy="1217326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96C3A6EB-23EE-AB38-890E-F39E8E6C26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6439" y="3111795"/>
                <a:ext cx="1277522" cy="476749"/>
              </a:xfrm>
              <a:prstGeom prst="line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DACA6F83-411F-5669-006E-205704491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6439" y="3861385"/>
                <a:ext cx="1277522" cy="460647"/>
              </a:xfrm>
              <a:prstGeom prst="line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02404321-F65A-FF96-CFA9-09000264C381}"/>
                </a:ext>
              </a:extLst>
            </p:cNvPr>
            <p:cNvSpPr txBox="1"/>
            <p:nvPr/>
          </p:nvSpPr>
          <p:spPr>
            <a:xfrm>
              <a:off x="4233468" y="3548074"/>
              <a:ext cx="16227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Same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B277112B-8255-8E4B-3C22-98017C200CA1}"/>
              </a:ext>
            </a:extLst>
          </p:cNvPr>
          <p:cNvGrpSpPr/>
          <p:nvPr/>
        </p:nvGrpSpPr>
        <p:grpSpPr>
          <a:xfrm>
            <a:off x="1291596" y="4559405"/>
            <a:ext cx="7504319" cy="1755081"/>
            <a:chOff x="1291596" y="4559405"/>
            <a:chExt cx="7504319" cy="1755081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6A3FDFE-1901-A7B5-5C12-35AE11BB6270}"/>
                </a:ext>
              </a:extLst>
            </p:cNvPr>
            <p:cNvGrpSpPr/>
            <p:nvPr/>
          </p:nvGrpSpPr>
          <p:grpSpPr>
            <a:xfrm>
              <a:off x="1291596" y="4559405"/>
              <a:ext cx="7504319" cy="1755081"/>
              <a:chOff x="1291596" y="4559405"/>
              <a:chExt cx="7504319" cy="1755081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50C47E5A-9DFB-76C2-EC39-F108D3A522B0}"/>
                  </a:ext>
                </a:extLst>
              </p:cNvPr>
              <p:cNvSpPr/>
              <p:nvPr/>
            </p:nvSpPr>
            <p:spPr>
              <a:xfrm>
                <a:off x="1291596" y="4672075"/>
                <a:ext cx="1855643" cy="753485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BECD1CBA-FFFA-7A10-AF2F-24D09C0F67C4}"/>
                  </a:ext>
                </a:extLst>
              </p:cNvPr>
              <p:cNvSpPr/>
              <p:nvPr/>
            </p:nvSpPr>
            <p:spPr>
              <a:xfrm>
                <a:off x="5566743" y="4559405"/>
                <a:ext cx="3229172" cy="1755081"/>
              </a:xfrm>
              <a:prstGeom prst="rect">
                <a:avLst/>
              </a:prstGeom>
              <a:noFill/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E7CD2BF0-181B-6E87-896D-6DFC2F6CD9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47239" y="4559405"/>
                <a:ext cx="2419504" cy="348351"/>
              </a:xfrm>
              <a:prstGeom prst="line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15051AF2-87F0-269D-E2A5-E1D7774EA7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45681" y="5186123"/>
                <a:ext cx="2419504" cy="1128363"/>
              </a:xfrm>
              <a:prstGeom prst="line">
                <a:avLst/>
              </a:prstGeom>
              <a:ln w="2540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43477D5E-B1A8-A311-15D0-BDB357A2F461}"/>
                </a:ext>
              </a:extLst>
            </p:cNvPr>
            <p:cNvSpPr txBox="1"/>
            <p:nvPr/>
          </p:nvSpPr>
          <p:spPr>
            <a:xfrm>
              <a:off x="3598870" y="4978154"/>
              <a:ext cx="17373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en-US" sz="1400" b="1" dirty="0">
                  <a:solidFill>
                    <a:schemeClr val="accent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Consistency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037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2C25B-00FD-45F8-EC8B-28371314D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图片 216">
            <a:extLst>
              <a:ext uri="{FF2B5EF4-FFF2-40B4-BE49-F238E27FC236}">
                <a16:creationId xmlns:a16="http://schemas.microsoft.com/office/drawing/2014/main" id="{0DC616EA-1649-9FC5-9083-54734BE4C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514" y="2918563"/>
            <a:ext cx="6736877" cy="3502411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4C302F59-29AA-99D6-B70A-D535E7427A7D}"/>
              </a:ext>
            </a:extLst>
          </p:cNvPr>
          <p:cNvGrpSpPr/>
          <p:nvPr/>
        </p:nvGrpSpPr>
        <p:grpSpPr>
          <a:xfrm>
            <a:off x="955338" y="2190444"/>
            <a:ext cx="3220873" cy="338554"/>
            <a:chOff x="6946618" y="2341991"/>
            <a:chExt cx="1552487" cy="338554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417BBF3F-DEF7-BCA3-6268-C12FD948F664}"/>
                </a:ext>
              </a:extLst>
            </p:cNvPr>
            <p:cNvSpPr/>
            <p:nvPr/>
          </p:nvSpPr>
          <p:spPr>
            <a:xfrm>
              <a:off x="6946619" y="2348582"/>
              <a:ext cx="1552486" cy="323844"/>
            </a:xfrm>
            <a:prstGeom prst="roundRect">
              <a:avLst>
                <a:gd name="adj" fmla="val 9391"/>
              </a:avLst>
            </a:prstGeom>
            <a:solidFill>
              <a:srgbClr val="F2F7FC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1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2E71E94-D648-A61F-BA58-ABBE1880ED54}"/>
                </a:ext>
              </a:extLst>
            </p:cNvPr>
            <p:cNvSpPr txBox="1"/>
            <p:nvPr/>
          </p:nvSpPr>
          <p:spPr>
            <a:xfrm>
              <a:off x="6946618" y="2341991"/>
              <a:ext cx="1547095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Dynamical </a:t>
              </a:r>
              <a:r>
                <a:rPr lang="e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decoding </a:t>
              </a:r>
              <a:endPara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56843960-E4F6-6169-77DC-100FD97E1602}"/>
              </a:ext>
            </a:extLst>
          </p:cNvPr>
          <p:cNvGrpSpPr/>
          <p:nvPr/>
        </p:nvGrpSpPr>
        <p:grpSpPr>
          <a:xfrm>
            <a:off x="6428096" y="2198563"/>
            <a:ext cx="4114800" cy="338554"/>
            <a:chOff x="6946618" y="2341991"/>
            <a:chExt cx="1552487" cy="338554"/>
          </a:xfrm>
        </p:grpSpPr>
        <p:sp>
          <p:nvSpPr>
            <p:cNvPr id="219" name="矩形: 圆角 218">
              <a:extLst>
                <a:ext uri="{FF2B5EF4-FFF2-40B4-BE49-F238E27FC236}">
                  <a16:creationId xmlns:a16="http://schemas.microsoft.com/office/drawing/2014/main" id="{1AC58CE7-B4A8-42F3-2F5E-0B5B7A2D4853}"/>
                </a:ext>
              </a:extLst>
            </p:cNvPr>
            <p:cNvSpPr/>
            <p:nvPr/>
          </p:nvSpPr>
          <p:spPr>
            <a:xfrm>
              <a:off x="6946619" y="2348582"/>
              <a:ext cx="1552486" cy="323844"/>
            </a:xfrm>
            <a:prstGeom prst="roundRect">
              <a:avLst>
                <a:gd name="adj" fmla="val 9391"/>
              </a:avLst>
            </a:prstGeom>
            <a:solidFill>
              <a:srgbClr val="F2F7FC"/>
            </a:solidFill>
            <a:ln w="28575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outerShdw blurRad="50800" dist="38100" dir="12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4A10C87E-2039-6133-D6F8-7D808131724E}"/>
                </a:ext>
              </a:extLst>
            </p:cNvPr>
            <p:cNvSpPr txBox="1"/>
            <p:nvPr/>
          </p:nvSpPr>
          <p:spPr>
            <a:xfrm>
              <a:off x="6946618" y="2341991"/>
              <a:ext cx="1547095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Both </a:t>
              </a:r>
              <a:r>
                <a:rPr lang="e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diversity </a:t>
              </a:r>
              <a:r>
                <a:rPr lang="en" alt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lang="en" altLang="en-US" sz="16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reliability</a:t>
              </a:r>
              <a:endPara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85" name="图片 184">
            <a:extLst>
              <a:ext uri="{FF2B5EF4-FFF2-40B4-BE49-F238E27FC236}">
                <a16:creationId xmlns:a16="http://schemas.microsoft.com/office/drawing/2014/main" id="{8A3B0735-68D7-5A06-3A5D-85A85EF55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99" y="2654125"/>
            <a:ext cx="4305709" cy="3877989"/>
          </a:xfrm>
          <a:prstGeom prst="rect">
            <a:avLst/>
          </a:prstGeom>
        </p:spPr>
      </p:pic>
      <p:sp>
        <p:nvSpPr>
          <p:cNvPr id="2" name="Text Box 3">
            <a:extLst>
              <a:ext uri="{FF2B5EF4-FFF2-40B4-BE49-F238E27FC236}">
                <a16:creationId xmlns:a16="http://schemas.microsoft.com/office/drawing/2014/main" id="{7F3FA06F-BAD4-1DF4-286C-BB1250C78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5895"/>
            <a:ext cx="12192000" cy="584775"/>
          </a:xfrm>
          <a:prstGeom prst="rect">
            <a:avLst/>
          </a:prstGeom>
          <a:solidFill>
            <a:srgbClr val="DEEBF7">
              <a:alpha val="50000"/>
            </a:srgbClr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Application </a:t>
            </a:r>
            <a:r>
              <a:rPr lang="en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1 </a:t>
            </a:r>
            <a:r>
              <a:rPr lang="en" altLang="en-US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华文中宋" panose="02010600040101010101" pitchFamily="2" charset="-122"/>
              </a:rPr>
              <a:t>: Uncertainty-guided dynamic decoding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8D3864B-412F-AC8A-4DEA-14BC1102948E}"/>
              </a:ext>
            </a:extLst>
          </p:cNvPr>
          <p:cNvSpPr/>
          <p:nvPr/>
        </p:nvSpPr>
        <p:spPr>
          <a:xfrm>
            <a:off x="467916" y="1135187"/>
            <a:ext cx="11176000" cy="766428"/>
          </a:xfrm>
          <a:prstGeom prst="rect">
            <a:avLst/>
          </a:prstGeom>
          <a:ln w="6350">
            <a:noFill/>
          </a:ln>
        </p:spPr>
        <p:txBody>
          <a:bodyPr anchor="t">
            <a:spAutoFit/>
          </a:bodyPr>
          <a:lstStyle/>
          <a:p>
            <a:pPr marL="342900" indent="-342900" algn="just" fontAlgn="auto">
              <a:lnSpc>
                <a:spcPct val="114000"/>
              </a:lnSpc>
              <a:buClr>
                <a:srgbClr val="C00000"/>
              </a:buClr>
              <a:buFont typeface="Wingdings" panose="05000000000000000000" pitchFamily="2" charset="2"/>
              <a:buChar char="p"/>
              <a:defRPr/>
            </a:pPr>
            <a:r>
              <a:rPr lang="en" altLang="en-US" sz="2000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By constraining the decoding strategy to be more conservative with greater uncertainty, dynamic decoding with </a:t>
            </a:r>
            <a:r>
              <a:rPr lang="en" altLang="en-US" sz="2000" b="1" kern="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dual guarantees of diversity and reliability can be achieved.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2265A07-B06E-FDA1-6334-00305E46BFF2}"/>
              </a:ext>
            </a:extLst>
          </p:cNvPr>
          <p:cNvSpPr/>
          <p:nvPr/>
        </p:nvSpPr>
        <p:spPr>
          <a:xfrm>
            <a:off x="389269" y="1106379"/>
            <a:ext cx="11439148" cy="8660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8B6C89-1A04-C475-83D2-82DEAFB6CB84}"/>
              </a:ext>
            </a:extLst>
          </p:cNvPr>
          <p:cNvSpPr/>
          <p:nvPr/>
        </p:nvSpPr>
        <p:spPr>
          <a:xfrm>
            <a:off x="128867" y="2002105"/>
            <a:ext cx="11934265" cy="482978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BA62DFF-7F6D-74D9-9566-4DCB5E8F71AF}"/>
              </a:ext>
            </a:extLst>
          </p:cNvPr>
          <p:cNvSpPr txBox="1"/>
          <p:nvPr/>
        </p:nvSpPr>
        <p:spPr>
          <a:xfrm>
            <a:off x="401801" y="25717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Experimental improvement</a:t>
            </a:r>
          </a:p>
        </p:txBody>
      </p:sp>
      <p:pic>
        <p:nvPicPr>
          <p:cNvPr id="210" name="图片 209">
            <a:extLst>
              <a:ext uri="{FF2B5EF4-FFF2-40B4-BE49-F238E27FC236}">
                <a16:creationId xmlns:a16="http://schemas.microsoft.com/office/drawing/2014/main" id="{0C9A30ED-EA95-AFD4-2F91-E2CEC8727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609" y="3052900"/>
            <a:ext cx="10704774" cy="2471617"/>
          </a:xfrm>
          <a:prstGeom prst="rect">
            <a:avLst/>
          </a:prstGeom>
        </p:spPr>
      </p:pic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88994EDA-75BA-B5B1-1EB0-2D17F41B4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8"/>
            <a:ext cx="2743200" cy="365125"/>
          </a:xfrm>
        </p:spPr>
        <p:txBody>
          <a:bodyPr/>
          <a:lstStyle/>
          <a:p>
            <a:fld id="{CFD2B472-FC81-4D56-BB73-EBB478A21F5E}" type="slidenum">
              <a:rPr lang="zh-CN" altLang="en-US" sz="1600" b="1" smtClean="0"/>
              <a:t>9</a:t>
            </a:fld>
            <a:endParaRPr lang="zh-CN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901051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5"/>
    </mc:Choice>
    <mc:Fallback xmlns="">
      <p:transition spd="slow" advTm="4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15875</TotalTime>
  <Words>1351</Words>
  <Application>Microsoft Office PowerPoint</Application>
  <PresentationFormat>宽屏</PresentationFormat>
  <Paragraphs>224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黑体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han</dc:creator>
  <cp:lastModifiedBy>Vian Ma</cp:lastModifiedBy>
  <cp:revision>1867</cp:revision>
  <cp:lastPrinted>2016-12-13T03:38:00Z</cp:lastPrinted>
  <dcterms:created xsi:type="dcterms:W3CDTF">2016-03-08T14:13:00Z</dcterms:created>
  <dcterms:modified xsi:type="dcterms:W3CDTF">2025-05-09T10:45:53Z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EB95AC3A74214874A1D6040E4E2CDB4F</vt:lpwstr>
  </property>
</Properties>
</file>