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Roboto"/>
      <p:regular r:id="rId16"/>
      <p:bold r:id="rId17"/>
      <p:italic r:id="rId18"/>
      <p:boldItalic r:id="rId19"/>
    </p:embeddedFont>
    <p:embeddedFont>
      <p:font typeface="Roboto Light"/>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ksim Kosmakov"/>
  <p:cmAuthor clrIdx="1" id="1" initials="" lastIdx="1" name="Madelyn Esther Cru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110BF1-2A05-40E4-ABE4-2AB167971F98}">
  <a:tblStyle styleId="{83110BF1-2A05-40E4-ABE4-2AB167971F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Light-regular.fntdata"/><Relationship Id="rId22" Type="http://schemas.openxmlformats.org/officeDocument/2006/relationships/font" Target="fonts/RobotoLight-italic.fntdata"/><Relationship Id="rId21" Type="http://schemas.openxmlformats.org/officeDocument/2006/relationships/font" Target="fonts/RobotoLight-bold.fntdata"/><Relationship Id="rId24" Type="http://schemas.openxmlformats.org/officeDocument/2006/relationships/font" Target="fonts/Merriweather-regular.fntdata"/><Relationship Id="rId23" Type="http://schemas.openxmlformats.org/officeDocument/2006/relationships/font" Target="fonts/Roboto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8-25T15:28:38.669">
    <p:pos x="6000" y="0"/>
    <p:text>Could you add the results of the PyTorch approach here as well?</p:text>
  </p:cm>
  <p:cm authorId="1" idx="1" dt="2024-08-25T15:28:38.669">
    <p:pos x="6000" y="0"/>
    <p:text>Just placed the best results. I did not save my validation scores for the last one.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Hello everyone. The question we decided to chase down is a longstanding problem: how can we improve early detection of skin cancer. Our project, </a:t>
            </a:r>
            <a:r>
              <a:rPr i="1" lang="en" sz="1200">
                <a:solidFill>
                  <a:srgbClr val="0E0E0E"/>
                </a:solidFill>
                <a:latin typeface="Merriweather"/>
                <a:ea typeface="Merriweather"/>
                <a:cs typeface="Merriweather"/>
                <a:sym typeface="Merriweather"/>
              </a:rPr>
              <a:t>Skin Cancer Detection with 3D Total Body Photos</a:t>
            </a:r>
            <a:r>
              <a:rPr lang="en" sz="1200">
                <a:solidFill>
                  <a:srgbClr val="0E0E0E"/>
                </a:solidFill>
                <a:latin typeface="Merriweather"/>
                <a:ea typeface="Merriweather"/>
                <a:cs typeface="Merriweather"/>
                <a:sym typeface="Merriweather"/>
              </a:rPr>
              <a:t>, was developed by Madelyn Esther Cruz and Maksim Kosmakov. </a:t>
            </a:r>
            <a:endParaRPr sz="1200">
              <a:solidFill>
                <a:srgbClr val="0E0E0E"/>
              </a:solidFill>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3e82ea84b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3e82ea84b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31394D"/>
                </a:solidFill>
                <a:latin typeface="Merriweather"/>
                <a:ea typeface="Merriweather"/>
                <a:cs typeface="Merriweather"/>
                <a:sym typeface="Merriweather"/>
              </a:rPr>
              <a:t>Script:</a:t>
            </a:r>
            <a:endParaRPr>
              <a:solidFill>
                <a:srgbClr val="31394D"/>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a:solidFill>
                <a:srgbClr val="31394D"/>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a:solidFill>
                <a:srgbClr val="31394D"/>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150">
                <a:solidFill>
                  <a:srgbClr val="0E0E0E"/>
                </a:solidFill>
                <a:latin typeface="Merriweather"/>
                <a:ea typeface="Merriweather"/>
                <a:cs typeface="Merriweather"/>
                <a:sym typeface="Merriweather"/>
              </a:rPr>
              <a:t>Skin cancer can be fatal if not diagnosed early, yet many underserved populations lack access to specialized dermatologic care.</a:t>
            </a:r>
            <a:br>
              <a:rPr lang="en" sz="1150">
                <a:solidFill>
                  <a:srgbClr val="0E0E0E"/>
                </a:solidFill>
                <a:latin typeface="Merriweather"/>
                <a:ea typeface="Merriweather"/>
                <a:cs typeface="Merriweather"/>
                <a:sym typeface="Merriweather"/>
              </a:rPr>
            </a:b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150">
                <a:solidFill>
                  <a:srgbClr val="0E0E0E"/>
                </a:solidFill>
                <a:latin typeface="Merriweather"/>
                <a:ea typeface="Merriweather"/>
                <a:cs typeface="Merriweather"/>
                <a:sym typeface="Merriweather"/>
              </a:rPr>
              <a:t>Fortunately, a large dataset is now available online, consisting of 3D total body photos with single-lesion crops. This presents an opportunity to leverage dermoscopy-based AI algorithms to assist clinicians in diagnosing melanoma, basal cell carcinoma, and squamous cell carcinoma by improving early diagnosis and disease prognosis.</a:t>
            </a:r>
            <a:br>
              <a:rPr lang="en" sz="1150">
                <a:solidFill>
                  <a:srgbClr val="0E0E0E"/>
                </a:solidFill>
                <a:latin typeface="Merriweather"/>
                <a:ea typeface="Merriweather"/>
                <a:cs typeface="Merriweather"/>
                <a:sym typeface="Merriweather"/>
              </a:rPr>
            </a:b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150">
                <a:solidFill>
                  <a:srgbClr val="0E0E0E"/>
                </a:solidFill>
                <a:latin typeface="Merriweather"/>
                <a:ea typeface="Merriweather"/>
                <a:cs typeface="Merriweather"/>
                <a:sym typeface="Merriweather"/>
              </a:rPr>
              <a:t>For our project, we aim to develop AI algorithms to differentiate histologically confirmed malignant skin lesions from benign ones using the International Skin Imaging Collaboration (ISIC) SLICE-3D 2024 Challenge Dataset. Each image will be assigned a probability that it represents a malignant case.</a:t>
            </a:r>
            <a:br>
              <a:rPr lang="en" sz="1150">
                <a:solidFill>
                  <a:srgbClr val="0E0E0E"/>
                </a:solidFill>
                <a:latin typeface="Merriweather"/>
                <a:ea typeface="Merriweather"/>
                <a:cs typeface="Merriweather"/>
                <a:sym typeface="Merriweather"/>
              </a:rPr>
            </a:b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150">
                <a:solidFill>
                  <a:srgbClr val="0E0E0E"/>
                </a:solidFill>
                <a:latin typeface="Merriweather"/>
                <a:ea typeface="Merriweather"/>
                <a:cs typeface="Merriweather"/>
                <a:sym typeface="Merriweather"/>
              </a:rPr>
              <a:t>Our project is inspired by the corresponding Kaggle Competition, and we hope it will help improve early detection and triage of skin cancer.</a:t>
            </a:r>
            <a:endParaRPr sz="1150">
              <a:solidFill>
                <a:srgbClr val="0E0E0E"/>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31394D"/>
              </a:solidFill>
              <a:latin typeface="Merriweather"/>
              <a:ea typeface="Merriweather"/>
              <a:cs typeface="Merriweather"/>
              <a:sym typeface="Merriweathe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4272061b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4272061b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1394D"/>
                </a:solidFill>
                <a:latin typeface="Merriweather"/>
                <a:ea typeface="Merriweather"/>
                <a:cs typeface="Merriweather"/>
                <a:sym typeface="Merriweather"/>
              </a:rPr>
              <a:t>Script:</a:t>
            </a:r>
            <a:endParaRPr sz="1000">
              <a:solidFill>
                <a:srgbClr val="31394D"/>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000">
              <a:solidFill>
                <a:srgbClr val="31394D"/>
              </a:solidFill>
              <a:latin typeface="Merriweather"/>
              <a:ea typeface="Merriweather"/>
              <a:cs typeface="Merriweather"/>
              <a:sym typeface="Merriweather"/>
            </a:endParaRPr>
          </a:p>
          <a:p>
            <a:pPr indent="0" lvl="0" marL="0" rtl="0" algn="l">
              <a:spcBef>
                <a:spcPts val="0"/>
              </a:spcBef>
              <a:spcAft>
                <a:spcPts val="0"/>
              </a:spcAft>
              <a:buNone/>
            </a:pPr>
            <a:r>
              <a:rPr lang="en" sz="1000">
                <a:solidFill>
                  <a:srgbClr val="31394D"/>
                </a:solidFill>
                <a:latin typeface="Merriweather"/>
                <a:ea typeface="Merriweather"/>
                <a:cs typeface="Merriweather"/>
                <a:sym typeface="Merriweather"/>
              </a:rPr>
              <a:t>For the ISIC Dataset, we have images of histologically confirmed malignant skin lesions and benign lesions. However, for those positive in melanoma, we only have 393 images, while for the benign, we have 400,666 images, which mean we have a highly imbalance but large dataset. </a:t>
            </a:r>
            <a:br>
              <a:rPr lang="en" sz="1000">
                <a:solidFill>
                  <a:srgbClr val="31394D"/>
                </a:solidFill>
                <a:latin typeface="Merriweather"/>
                <a:ea typeface="Merriweather"/>
                <a:cs typeface="Merriweather"/>
                <a:sym typeface="Merriweather"/>
              </a:rPr>
            </a:br>
            <a:br>
              <a:rPr lang="en" sz="1000">
                <a:solidFill>
                  <a:srgbClr val="31394D"/>
                </a:solidFill>
                <a:latin typeface="Merriweather"/>
                <a:ea typeface="Merriweather"/>
                <a:cs typeface="Merriweather"/>
                <a:sym typeface="Merriweather"/>
              </a:rPr>
            </a:br>
            <a:r>
              <a:rPr lang="en" sz="1000">
                <a:solidFill>
                  <a:srgbClr val="31394D"/>
                </a:solidFill>
                <a:latin typeface="Merriweather"/>
                <a:ea typeface="Merriweather"/>
                <a:cs typeface="Merriweather"/>
                <a:sym typeface="Merriweather"/>
              </a:rPr>
              <a:t>OR</a:t>
            </a:r>
            <a:br>
              <a:rPr lang="en" sz="1000">
                <a:solidFill>
                  <a:srgbClr val="31394D"/>
                </a:solidFill>
                <a:latin typeface="Merriweather"/>
                <a:ea typeface="Merriweather"/>
                <a:cs typeface="Merriweather"/>
                <a:sym typeface="Merriweather"/>
              </a:rPr>
            </a:br>
            <a:br>
              <a:rPr lang="en" sz="1000">
                <a:solidFill>
                  <a:srgbClr val="31394D"/>
                </a:solidFill>
                <a:latin typeface="Merriweather"/>
                <a:ea typeface="Merriweather"/>
                <a:cs typeface="Merriweather"/>
                <a:sym typeface="Merriweather"/>
              </a:rPr>
            </a:br>
            <a:r>
              <a:rPr lang="en" sz="1150">
                <a:solidFill>
                  <a:srgbClr val="0E0E0E"/>
                </a:solidFill>
                <a:latin typeface="Merriweather"/>
                <a:ea typeface="Merriweather"/>
                <a:cs typeface="Merriweather"/>
                <a:sym typeface="Merriweather"/>
              </a:rPr>
              <a:t>For the ISIC dataset, we have images of histologically confirmed malignant and benign skin lesions. However, the dataset is highly imbalanced, with only 393 images for melanoma (malignant) cases compared to 400,666 images for benign cases. Even with this imbalance, the dataset’s large size provides a significant opportunity for developing AI algorithms</a:t>
            </a:r>
            <a:endParaRPr sz="1150">
              <a:solidFill>
                <a:srgbClr val="0E0E0E"/>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31394D"/>
              </a:solidFill>
              <a:latin typeface="Merriweather"/>
              <a:ea typeface="Merriweather"/>
              <a:cs typeface="Merriweather"/>
              <a:sym typeface="Merriweathe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5bbbd54f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5bbbd54f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Merriweather"/>
                <a:ea typeface="Merriweather"/>
                <a:cs typeface="Merriweather"/>
                <a:sym typeface="Merriweather"/>
              </a:rPr>
              <a:t>Script:</a:t>
            </a:r>
            <a:endParaRPr sz="1000">
              <a:solidFill>
                <a:srgbClr val="31394D"/>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150">
                <a:solidFill>
                  <a:srgbClr val="0E0E0E"/>
                </a:solidFill>
                <a:latin typeface="Merriweather"/>
                <a:ea typeface="Merriweather"/>
                <a:cs typeface="Merriweather"/>
                <a:sym typeface="Merriweather"/>
              </a:rPr>
              <a:t>Aside from the images being imbalanced, they also vary in size, so we needed to resize them to ensure uniformity for training our CNN models.</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150">
                <a:solidFill>
                  <a:srgbClr val="0E0E0E"/>
                </a:solidFill>
                <a:latin typeface="Merriweather"/>
                <a:ea typeface="Merriweather"/>
                <a:cs typeface="Merriweather"/>
                <a:sym typeface="Merriweather"/>
              </a:rPr>
              <a:t>After reviewing the images for our EDA, we also examined the metadata, which is a CSV file containing 401k rows corresponding to each image and 55 columns representing features, including both categorical and continuous variables, such as hues, size, luminance, inside and outside the lesion, among others.</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150">
                <a:solidFill>
                  <a:srgbClr val="0E0E0E"/>
                </a:solidFill>
                <a:latin typeface="Merriweather"/>
                <a:ea typeface="Merriweather"/>
                <a:cs typeface="Merriweather"/>
                <a:sym typeface="Merriweather"/>
              </a:rPr>
              <a:t>We handled missing values by replacing them with the mode of the respective features. To ensure balanced representation of both target classes, we performed a train-test split for our deep learning models. In later models, we also applied synthetic oversampling.</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150">
                <a:solidFill>
                  <a:srgbClr val="0E0E0E"/>
                </a:solidFill>
                <a:latin typeface="Merriweather"/>
                <a:ea typeface="Merriweather"/>
                <a:cs typeface="Merriweather"/>
                <a:sym typeface="Merriweather"/>
              </a:rPr>
              <a:t>Finally, before diving into deep learning, we built a random forest model to compute feature importance scores</a:t>
            </a:r>
            <a:endParaRPr sz="1150">
              <a:solidFill>
                <a:srgbClr val="0E0E0E"/>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000">
              <a:solidFill>
                <a:srgbClr val="31394D"/>
              </a:solidFill>
              <a:latin typeface="Merriweather"/>
              <a:ea typeface="Merriweather"/>
              <a:cs typeface="Merriweather"/>
              <a:sym typeface="Merriweathe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4272061b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f4272061b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1394D"/>
                </a:solidFill>
                <a:latin typeface="Merriweather"/>
                <a:ea typeface="Merriweather"/>
                <a:cs typeface="Merriweather"/>
                <a:sym typeface="Merriweather"/>
              </a:rPr>
              <a:t>Script:</a:t>
            </a:r>
            <a:endParaRPr sz="1000">
              <a:solidFill>
                <a:srgbClr val="31394D"/>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rgbClr val="31394D"/>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We decided to tackle this problem in parallel using both FastAI and PyTorch. Despite differences in coding, the structure of the models is quite similar.</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As mentioned earlier, we have two types of data to work with: the image data and the CSV metadata. For the image data, we applied oversampling techniques such as rotation, hue adjustment, and contrast augmentation, and resized the images to ensure consistent dimensions. For the metadata, we used synthetic oversampling and created new features from existing ones. In the FastAI approach, we included the number of images per patient as a feature, while in the PyTorch approach, we incorporated interaction terms and feature ratios. We then retained only the non-highly-collinear features.</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Using this adjusted data, we defined the FastAI ImageTab_Dataset and the PyTorch ISIC_MetaData_Image_Dataset.</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For our models, we utilized several pretrained models, including ResNet50 and EfficientNetV2 for images, and a pretrained EfficientNet from a competitor, which we fine-tuned. We combined the results from these models into an ensemble model to leverage their collective strengths.</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000">
              <a:solidFill>
                <a:srgbClr val="31394D"/>
              </a:solidFill>
              <a:latin typeface="Merriweather"/>
              <a:ea typeface="Merriweather"/>
              <a:cs typeface="Merriweather"/>
              <a:sym typeface="Merriweathe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589b842a8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589b842a8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1394D"/>
                </a:solidFill>
                <a:latin typeface="Merriweather"/>
                <a:ea typeface="Merriweather"/>
                <a:cs typeface="Merriweather"/>
                <a:sym typeface="Merriweather"/>
              </a:rPr>
              <a:t>Script:</a:t>
            </a:r>
            <a:endParaRPr sz="1000">
              <a:solidFill>
                <a:srgbClr val="31394D"/>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000">
              <a:solidFill>
                <a:srgbClr val="31394D"/>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50">
                <a:solidFill>
                  <a:srgbClr val="0E0E0E"/>
                </a:solidFill>
                <a:latin typeface="Merriweather"/>
                <a:ea typeface="Merriweather"/>
                <a:cs typeface="Merriweather"/>
                <a:sym typeface="Merriweather"/>
              </a:rPr>
              <a:t>To evaluate the performance of our models, we primarily relied on the scores provided by Kaggle. </a:t>
            </a:r>
            <a:endParaRPr sz="12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50">
                <a:solidFill>
                  <a:srgbClr val="0E0E0E"/>
                </a:solidFill>
                <a:latin typeface="Merriweather"/>
                <a:ea typeface="Merriweather"/>
                <a:cs typeface="Merriweather"/>
                <a:sym typeface="Merriweather"/>
              </a:rPr>
              <a:t>Our submissions were evaluated based on the partial area under the ROC curve (pAUC) above an 80% True Positive Rate (TPR) for binary classification of malignant examples. This metric is used because certain regions of the ROC curve are clinically unacceptable. Our scores are based on 28% of a hidden test set, which contains approximately 500,000 images.</a:t>
            </a:r>
            <a:endParaRPr sz="12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50">
                <a:solidFill>
                  <a:srgbClr val="0E0E0E"/>
                </a:solidFill>
                <a:latin typeface="Merriweather"/>
                <a:ea typeface="Merriweather"/>
                <a:cs typeface="Merriweather"/>
                <a:sym typeface="Merriweather"/>
              </a:rPr>
              <a:t>Additionally, we employed other surrogate loss functions for easier and faster training, including focal loss, mean squared error (MSE) loss, and binary cross-entropy loss.</a:t>
            </a:r>
            <a:endParaRPr sz="12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50">
                <a:solidFill>
                  <a:srgbClr val="0E0E0E"/>
                </a:solidFill>
                <a:latin typeface="Merriweather"/>
                <a:ea typeface="Merriweather"/>
                <a:cs typeface="Merriweather"/>
                <a:sym typeface="Merriweather"/>
              </a:rPr>
              <a:t>With this loss function definition, the best public score so far is 0.189. Our top submissions achieved scores of 0.140 and 0.134.</a:t>
            </a:r>
            <a:endParaRPr sz="1250">
              <a:solidFill>
                <a:srgbClr val="0E0E0E"/>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000">
              <a:solidFill>
                <a:srgbClr val="31394D"/>
              </a:solidFill>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t/>
            </a:r>
            <a:endParaRPr sz="1000">
              <a:solidFill>
                <a:srgbClr val="31394D"/>
              </a:solidFill>
              <a:latin typeface="Merriweather"/>
              <a:ea typeface="Merriweather"/>
              <a:cs typeface="Merriweather"/>
              <a:sym typeface="Merriweather"/>
            </a:endParaRPr>
          </a:p>
          <a:p>
            <a:pPr indent="0" lvl="0" marL="0" rtl="0" algn="l">
              <a:lnSpc>
                <a:spcPct val="170000"/>
              </a:lnSpc>
              <a:spcBef>
                <a:spcPts val="0"/>
              </a:spcBef>
              <a:spcAft>
                <a:spcPts val="0"/>
              </a:spcAft>
              <a:buClr>
                <a:schemeClr val="dk1"/>
              </a:buClr>
              <a:buSzPts val="1100"/>
              <a:buFont typeface="Arial"/>
              <a:buNone/>
            </a:pPr>
            <a:r>
              <a:t/>
            </a:r>
            <a:endParaRPr sz="1050">
              <a:solidFill>
                <a:srgbClr val="3C4043"/>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4272061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4272061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31394D"/>
                </a:solidFill>
                <a:latin typeface="Merriweather"/>
                <a:ea typeface="Merriweather"/>
                <a:cs typeface="Merriweather"/>
                <a:sym typeface="Merriweather"/>
              </a:rPr>
              <a:t>Script:</a:t>
            </a:r>
            <a:endParaRPr sz="1000">
              <a:solidFill>
                <a:srgbClr val="31394D"/>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50">
                <a:solidFill>
                  <a:srgbClr val="0E0E0E"/>
                </a:solidFill>
                <a:latin typeface="Merriweather"/>
                <a:ea typeface="Merriweather"/>
                <a:cs typeface="Merriweather"/>
                <a:sym typeface="Merriweather"/>
              </a:rPr>
              <a:t>This table summarizes some of our attempts; in total, we made 51 submissions on Kaggle, though not all are listed here. The numbers in the epoch column correspond to the learn fit cycle and the fine-tuning cycle. Our first significant model, which was trained on both tabular and image data, is shown on the second line.</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50">
                <a:solidFill>
                  <a:srgbClr val="0E0E0E"/>
                </a:solidFill>
                <a:latin typeface="Merriweather"/>
                <a:ea typeface="Merriweather"/>
                <a:cs typeface="Merriweather"/>
                <a:sym typeface="Merriweather"/>
              </a:rPr>
              <a:t>Surprisingly, this model performed well after just one fine-tuning cycle, achieving a strong score of 0.133. It took nearly 15 more submissions before we could surpass this result.</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50">
                <a:solidFill>
                  <a:srgbClr val="0E0E0E"/>
                </a:solidFill>
                <a:latin typeface="Merriweather"/>
                <a:ea typeface="Merriweather"/>
                <a:cs typeface="Merriweather"/>
                <a:sym typeface="Merriweather"/>
              </a:rPr>
              <a:t>We experimented with various strategies, including adding class weights for the target class, implementing the pAUC score as a loss function, and trying different loss functions. We also explored ensemble methods, increased the number of training epochs, and adjusted the oversampling ratio. However, these approaches resulted in public scores that were lower than 0.133.</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15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150">
                <a:solidFill>
                  <a:srgbClr val="0E0E0E"/>
                </a:solidFill>
                <a:latin typeface="Merriweather"/>
                <a:ea typeface="Merriweather"/>
                <a:cs typeface="Merriweather"/>
                <a:sym typeface="Merriweather"/>
              </a:rPr>
              <a:t>It wasn’t until our most recent models that we finally saw a meaningful improvement in our scores. The best-performing model was trained on an oversampled dataset with 100k benign images and 10k melanoma images. This model combined an ImageTabular dataset with two pretrained models—ResNet50 and EfficientNetV2—into an ensemble. Each model was fine-tuned for 5 cycles using CrossEntropy as the loss function, with L2 regularization to minimize overfitting, and Adam as the optimizer.</a:t>
            </a:r>
            <a:endParaRPr sz="1150">
              <a:solidFill>
                <a:srgbClr val="0E0E0E"/>
              </a:solidFill>
              <a:latin typeface="Merriweather"/>
              <a:ea typeface="Merriweather"/>
              <a:cs typeface="Merriweather"/>
              <a:sym typeface="Merriweather"/>
            </a:endParaRPr>
          </a:p>
          <a:p>
            <a:pPr indent="0" lvl="0" marL="0" rtl="0" algn="l">
              <a:spcBef>
                <a:spcPts val="0"/>
              </a:spcBef>
              <a:spcAft>
                <a:spcPts val="0"/>
              </a:spcAft>
              <a:buNone/>
            </a:pPr>
            <a:br>
              <a:rPr lang="en">
                <a:solidFill>
                  <a:srgbClr val="31394D"/>
                </a:solidFill>
                <a:latin typeface="Merriweather"/>
                <a:ea typeface="Merriweather"/>
                <a:cs typeface="Merriweather"/>
                <a:sym typeface="Merriweather"/>
              </a:rPr>
            </a:br>
            <a:endParaRPr sz="1000">
              <a:solidFill>
                <a:srgbClr val="9AA0A6"/>
              </a:solidFill>
              <a:highlight>
                <a:srgbClr val="202124"/>
              </a:highlight>
              <a:latin typeface="Merriweather"/>
              <a:ea typeface="Merriweather"/>
              <a:cs typeface="Merriweather"/>
              <a:sym typeface="Merriweathe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3ee1a9a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3ee1a9a4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31394D"/>
                </a:solidFill>
                <a:latin typeface="Merriweather"/>
                <a:ea typeface="Merriweather"/>
                <a:cs typeface="Merriweather"/>
                <a:sym typeface="Merriweather"/>
              </a:rPr>
              <a:t>Script:</a:t>
            </a:r>
            <a:endParaRPr sz="1200">
              <a:solidFill>
                <a:srgbClr val="31394D"/>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In summary, the FastAI ImageTab model, using ResNet50 and EfficientNetV2, delivered the best performance. </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 However, we encountered several challenges during the project. For example, our training was slow and memory-intensive due to high RAM usage while loading image data, which affected both the size of the training set and batch sizes. Additionally, we observed an unexpected trend where the model’s performance decreased with additional training, despite our efforts to prevent overfitting. This behavior is puzzling and requires further investigation to understand its cause.</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 Furthermore, adjusting the model is challenging because the test set contains only three images, limiting our visibility into its performance until the competition concludes.</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Despite these challenges, we explored various approaches and leveraged multiple pretrained models, which helped save time and achieved promising results.</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0E0E0E"/>
                </a:solidFill>
                <a:latin typeface="Merriweather"/>
                <a:ea typeface="Merriweather"/>
                <a:cs typeface="Merriweather"/>
                <a:sym typeface="Merriweather"/>
              </a:rPr>
              <a:t>For future work, we plan to investigate other ensemble models and techniques to improve image quality, such as hair removal. We will also continue to address the overfitting issue and seek more efficient methods to handle memory requirements in our code.</a:t>
            </a:r>
            <a:endParaRPr sz="1200">
              <a:solidFill>
                <a:srgbClr val="0E0E0E"/>
              </a:solidFill>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t/>
            </a:r>
            <a:endParaRPr sz="1000">
              <a:solidFill>
                <a:srgbClr val="0E0E0E"/>
              </a:solidFill>
              <a:latin typeface="Merriweather"/>
              <a:ea typeface="Merriweather"/>
              <a:cs typeface="Merriweather"/>
              <a:sym typeface="Merriweathe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62150" y="316875"/>
            <a:ext cx="8487600" cy="17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Skin Cancer Detection with 3D Total Body Photos</a:t>
            </a:r>
            <a:endParaRPr b="1"/>
          </a:p>
        </p:txBody>
      </p:sp>
      <p:sp>
        <p:nvSpPr>
          <p:cNvPr id="65" name="Google Shape;65;p13"/>
          <p:cNvSpPr txBox="1"/>
          <p:nvPr>
            <p:ph idx="1" type="subTitle"/>
          </p:nvPr>
        </p:nvSpPr>
        <p:spPr>
          <a:xfrm>
            <a:off x="362150" y="1909725"/>
            <a:ext cx="3423900" cy="17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Madelyn Esther Cruz</a:t>
            </a:r>
            <a:endParaRPr b="1" sz="2000"/>
          </a:p>
          <a:p>
            <a:pPr indent="0" lvl="0" marL="0" rtl="0" algn="l">
              <a:spcBef>
                <a:spcPts val="0"/>
              </a:spcBef>
              <a:spcAft>
                <a:spcPts val="0"/>
              </a:spcAft>
              <a:buNone/>
            </a:pPr>
            <a:r>
              <a:rPr b="1" lang="en" sz="2000"/>
              <a:t>Maksim Kosmakov</a:t>
            </a:r>
            <a:endParaRPr b="1" sz="2000"/>
          </a:p>
          <a:p>
            <a:pPr indent="0" lvl="0" marL="0" rtl="0" algn="l">
              <a:spcBef>
                <a:spcPts val="0"/>
              </a:spcBef>
              <a:spcAft>
                <a:spcPts val="0"/>
              </a:spcAft>
              <a:buNone/>
            </a:pPr>
            <a:br>
              <a:rPr b="1" lang="en" sz="2000"/>
            </a:br>
            <a:r>
              <a:rPr b="1" lang="en" sz="2000"/>
              <a:t> </a:t>
            </a:r>
            <a:endParaRPr b="1" sz="2000"/>
          </a:p>
        </p:txBody>
      </p:sp>
      <p:pic>
        <p:nvPicPr>
          <p:cNvPr id="66" name="Google Shape;66;p13"/>
          <p:cNvPicPr preferRelativeResize="0"/>
          <p:nvPr/>
        </p:nvPicPr>
        <p:blipFill>
          <a:blip r:embed="rId3">
            <a:alphaModFix/>
          </a:blip>
          <a:stretch>
            <a:fillRect/>
          </a:stretch>
        </p:blipFill>
        <p:spPr>
          <a:xfrm>
            <a:off x="4283450" y="3873400"/>
            <a:ext cx="4486925" cy="105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0" name="Shape 70"/>
        <p:cNvGrpSpPr/>
        <p:nvPr/>
      </p:nvGrpSpPr>
      <p:grpSpPr>
        <a:xfrm>
          <a:off x="0" y="0"/>
          <a:ext cx="0" cy="0"/>
          <a:chOff x="0" y="0"/>
          <a:chExt cx="0" cy="0"/>
        </a:xfrm>
      </p:grpSpPr>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72" name="Google Shape;72;p14"/>
          <p:cNvSpPr txBox="1"/>
          <p:nvPr>
            <p:ph type="title"/>
          </p:nvPr>
        </p:nvSpPr>
        <p:spPr>
          <a:xfrm>
            <a:off x="100250" y="82925"/>
            <a:ext cx="9043800" cy="50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55"/>
              <a:t>Project Overview and Objectives</a:t>
            </a:r>
            <a:endParaRPr/>
          </a:p>
        </p:txBody>
      </p:sp>
      <p:sp>
        <p:nvSpPr>
          <p:cNvPr id="73" name="Google Shape;73;p14"/>
          <p:cNvSpPr txBox="1"/>
          <p:nvPr/>
        </p:nvSpPr>
        <p:spPr>
          <a:xfrm>
            <a:off x="172350" y="634450"/>
            <a:ext cx="8799300" cy="3960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0E0E0E"/>
              </a:buClr>
              <a:buSzPts val="1500"/>
              <a:buFont typeface="Merriweather"/>
              <a:buChar char="●"/>
            </a:pPr>
            <a:r>
              <a:rPr b="1" lang="en" sz="1500">
                <a:solidFill>
                  <a:srgbClr val="0E0E0E"/>
                </a:solidFill>
                <a:latin typeface="Roboto"/>
                <a:ea typeface="Roboto"/>
                <a:cs typeface="Roboto"/>
                <a:sym typeface="Roboto"/>
              </a:rPr>
              <a:t>Objective: </a:t>
            </a:r>
            <a:r>
              <a:rPr lang="en" sz="1500">
                <a:solidFill>
                  <a:srgbClr val="0E0E0E"/>
                </a:solidFill>
                <a:latin typeface="Roboto Light"/>
                <a:ea typeface="Roboto Light"/>
                <a:cs typeface="Roboto Light"/>
                <a:sym typeface="Roboto Light"/>
              </a:rPr>
              <a:t>Develop AI algorithms to</a:t>
            </a:r>
            <a:r>
              <a:rPr b="1" lang="en" sz="1500">
                <a:solidFill>
                  <a:srgbClr val="0E0E0E"/>
                </a:solidFill>
                <a:latin typeface="Roboto"/>
                <a:ea typeface="Roboto"/>
                <a:cs typeface="Roboto"/>
                <a:sym typeface="Roboto"/>
              </a:rPr>
              <a:t> differentiate malignant from benign </a:t>
            </a:r>
            <a:r>
              <a:rPr lang="en" sz="1500">
                <a:solidFill>
                  <a:srgbClr val="0E0E0E"/>
                </a:solidFill>
                <a:latin typeface="Roboto Light"/>
                <a:ea typeface="Roboto Light"/>
                <a:cs typeface="Roboto Light"/>
                <a:sym typeface="Roboto Light"/>
              </a:rPr>
              <a:t>skin lesions.</a:t>
            </a:r>
            <a:endParaRPr sz="1500">
              <a:solidFill>
                <a:srgbClr val="0E0E0E"/>
              </a:solidFill>
              <a:latin typeface="Roboto Light"/>
              <a:ea typeface="Roboto Light"/>
              <a:cs typeface="Roboto Light"/>
              <a:sym typeface="Roboto Light"/>
            </a:endParaRPr>
          </a:p>
          <a:p>
            <a:pPr indent="-323850" lvl="0" marL="457200" rtl="0" algn="l">
              <a:spcBef>
                <a:spcPts val="1000"/>
              </a:spcBef>
              <a:spcAft>
                <a:spcPts val="0"/>
              </a:spcAft>
              <a:buClr>
                <a:srgbClr val="0E0E0E"/>
              </a:buClr>
              <a:buSzPts val="1500"/>
              <a:buFont typeface="Merriweather"/>
              <a:buChar char="●"/>
            </a:pPr>
            <a:r>
              <a:rPr b="1" lang="en" sz="1500">
                <a:solidFill>
                  <a:srgbClr val="0E0E0E"/>
                </a:solidFill>
                <a:latin typeface="Roboto"/>
                <a:ea typeface="Roboto"/>
                <a:cs typeface="Roboto"/>
                <a:sym typeface="Roboto"/>
              </a:rPr>
              <a:t>Inspiration:</a:t>
            </a:r>
            <a:r>
              <a:rPr lang="en" sz="1500">
                <a:solidFill>
                  <a:srgbClr val="0E0E0E"/>
                </a:solidFill>
                <a:latin typeface="Roboto Light"/>
                <a:ea typeface="Roboto Light"/>
                <a:cs typeface="Roboto Light"/>
                <a:sym typeface="Roboto Light"/>
              </a:rPr>
              <a:t> ISIC2024 Kaggle Competition.</a:t>
            </a:r>
            <a:endParaRPr sz="1500">
              <a:solidFill>
                <a:srgbClr val="0E0E0E"/>
              </a:solidFill>
              <a:latin typeface="Roboto Light"/>
              <a:ea typeface="Roboto Light"/>
              <a:cs typeface="Roboto Light"/>
              <a:sym typeface="Roboto Light"/>
            </a:endParaRPr>
          </a:p>
          <a:p>
            <a:pPr indent="0" lvl="0" marL="0" rtl="0" algn="l">
              <a:spcBef>
                <a:spcPts val="1000"/>
              </a:spcBef>
              <a:spcAft>
                <a:spcPts val="0"/>
              </a:spcAft>
              <a:buNone/>
            </a:pPr>
            <a:r>
              <a:t/>
            </a:r>
            <a:endParaRPr sz="1500">
              <a:solidFill>
                <a:srgbClr val="0E0E0E"/>
              </a:solidFill>
              <a:latin typeface="Roboto Light"/>
              <a:ea typeface="Roboto Light"/>
              <a:cs typeface="Roboto Light"/>
              <a:sym typeface="Roboto Light"/>
            </a:endParaRPr>
          </a:p>
          <a:p>
            <a:pPr indent="0" lvl="0" marL="0" rtl="0" algn="l">
              <a:spcBef>
                <a:spcPts val="1000"/>
              </a:spcBef>
              <a:spcAft>
                <a:spcPts val="0"/>
              </a:spcAft>
              <a:buNone/>
            </a:pPr>
            <a:r>
              <a:rPr b="1" lang="en" sz="1500">
                <a:solidFill>
                  <a:srgbClr val="0E0E0E"/>
                </a:solidFill>
                <a:latin typeface="Roboto"/>
                <a:ea typeface="Roboto"/>
                <a:cs typeface="Roboto"/>
                <a:sym typeface="Roboto"/>
              </a:rPr>
              <a:t>Context</a:t>
            </a:r>
            <a:endParaRPr b="1" sz="1500">
              <a:solidFill>
                <a:srgbClr val="0E0E0E"/>
              </a:solidFill>
              <a:latin typeface="Roboto"/>
              <a:ea typeface="Roboto"/>
              <a:cs typeface="Roboto"/>
              <a:sym typeface="Roboto"/>
            </a:endParaRPr>
          </a:p>
          <a:p>
            <a:pPr indent="-323850" lvl="0" marL="457200" rtl="0" algn="l">
              <a:spcBef>
                <a:spcPts val="1000"/>
              </a:spcBef>
              <a:spcAft>
                <a:spcPts val="0"/>
              </a:spcAft>
              <a:buClr>
                <a:srgbClr val="0E0E0E"/>
              </a:buClr>
              <a:buSzPts val="1500"/>
              <a:buFont typeface="Merriweather"/>
              <a:buChar char="●"/>
            </a:pPr>
            <a:r>
              <a:rPr b="1" lang="en" sz="1500">
                <a:solidFill>
                  <a:srgbClr val="0E0E0E"/>
                </a:solidFill>
                <a:latin typeface="Roboto"/>
                <a:ea typeface="Roboto"/>
                <a:cs typeface="Roboto"/>
                <a:sym typeface="Roboto"/>
              </a:rPr>
              <a:t>Problem:</a:t>
            </a:r>
            <a:r>
              <a:rPr lang="en" sz="1500">
                <a:solidFill>
                  <a:srgbClr val="0E0E0E"/>
                </a:solidFill>
                <a:latin typeface="Roboto Light"/>
                <a:ea typeface="Roboto Light"/>
                <a:cs typeface="Roboto Light"/>
                <a:sym typeface="Roboto Light"/>
              </a:rPr>
              <a:t> </a:t>
            </a:r>
            <a:r>
              <a:rPr b="1" lang="en" sz="1500">
                <a:solidFill>
                  <a:srgbClr val="0E0E0E"/>
                </a:solidFill>
                <a:latin typeface="Roboto"/>
                <a:ea typeface="Roboto"/>
                <a:cs typeface="Roboto"/>
                <a:sym typeface="Roboto"/>
              </a:rPr>
              <a:t>Skin cancer can be fatal if undiagnosed</a:t>
            </a:r>
            <a:r>
              <a:rPr lang="en" sz="1500">
                <a:solidFill>
                  <a:srgbClr val="0E0E0E"/>
                </a:solidFill>
                <a:latin typeface="Roboto Light"/>
                <a:ea typeface="Roboto Light"/>
                <a:cs typeface="Roboto Light"/>
                <a:sym typeface="Roboto Light"/>
              </a:rPr>
              <a:t>; many underserved populations lack access to specialized dermatologic care.</a:t>
            </a:r>
            <a:endParaRPr sz="1500">
              <a:solidFill>
                <a:srgbClr val="0E0E0E"/>
              </a:solidFill>
              <a:latin typeface="Roboto Light"/>
              <a:ea typeface="Roboto Light"/>
              <a:cs typeface="Roboto Light"/>
              <a:sym typeface="Roboto Light"/>
            </a:endParaRPr>
          </a:p>
          <a:p>
            <a:pPr indent="-323850" lvl="0" marL="457200" rtl="0" algn="l">
              <a:spcBef>
                <a:spcPts val="1000"/>
              </a:spcBef>
              <a:spcAft>
                <a:spcPts val="0"/>
              </a:spcAft>
              <a:buClr>
                <a:srgbClr val="0E0E0E"/>
              </a:buClr>
              <a:buSzPts val="1500"/>
              <a:buFont typeface="Merriweather"/>
              <a:buChar char="●"/>
            </a:pPr>
            <a:r>
              <a:rPr b="1" lang="en" sz="1500">
                <a:solidFill>
                  <a:srgbClr val="0E0E0E"/>
                </a:solidFill>
                <a:latin typeface="Roboto"/>
                <a:ea typeface="Roboto"/>
                <a:cs typeface="Roboto"/>
                <a:sym typeface="Roboto"/>
              </a:rPr>
              <a:t>Solution: AI algorithms to analyze lower-quality images</a:t>
            </a:r>
            <a:r>
              <a:rPr lang="en" sz="1500">
                <a:solidFill>
                  <a:srgbClr val="0E0E0E"/>
                </a:solidFill>
                <a:latin typeface="Roboto Light"/>
                <a:ea typeface="Roboto Light"/>
                <a:cs typeface="Roboto Light"/>
                <a:sym typeface="Roboto Light"/>
              </a:rPr>
              <a:t>, similar to smartphone photos used in telehealth</a:t>
            </a:r>
            <a:endParaRPr sz="1500">
              <a:solidFill>
                <a:srgbClr val="0E0E0E"/>
              </a:solidFill>
              <a:latin typeface="Roboto Light"/>
              <a:ea typeface="Roboto Light"/>
              <a:cs typeface="Roboto Light"/>
              <a:sym typeface="Roboto Light"/>
            </a:endParaRPr>
          </a:p>
          <a:p>
            <a:pPr indent="-323850" lvl="0" marL="457200" rtl="0" algn="l">
              <a:spcBef>
                <a:spcPts val="1000"/>
              </a:spcBef>
              <a:spcAft>
                <a:spcPts val="0"/>
              </a:spcAft>
              <a:buClr>
                <a:srgbClr val="0E0E0E"/>
              </a:buClr>
              <a:buSzPts val="1500"/>
              <a:buFont typeface="Merriweather"/>
              <a:buChar char="●"/>
            </a:pPr>
            <a:r>
              <a:rPr b="1" lang="en" sz="1500">
                <a:solidFill>
                  <a:srgbClr val="0E0E0E"/>
                </a:solidFill>
                <a:latin typeface="Roboto"/>
                <a:ea typeface="Roboto"/>
                <a:cs typeface="Roboto"/>
                <a:sym typeface="Roboto"/>
              </a:rPr>
              <a:t>Task:</a:t>
            </a:r>
            <a:r>
              <a:rPr lang="en" sz="1500">
                <a:solidFill>
                  <a:srgbClr val="0E0E0E"/>
                </a:solidFill>
                <a:latin typeface="Roboto Light"/>
                <a:ea typeface="Roboto Light"/>
                <a:cs typeface="Roboto Light"/>
                <a:sym typeface="Roboto Light"/>
              </a:rPr>
              <a:t> </a:t>
            </a:r>
            <a:r>
              <a:rPr b="1" lang="en" sz="1500">
                <a:solidFill>
                  <a:srgbClr val="0E0E0E"/>
                </a:solidFill>
                <a:latin typeface="Roboto"/>
                <a:ea typeface="Roboto"/>
                <a:cs typeface="Roboto"/>
                <a:sym typeface="Roboto"/>
              </a:rPr>
              <a:t>Create a binary classifier for skin cancer </a:t>
            </a:r>
            <a:r>
              <a:rPr lang="en" sz="1500">
                <a:solidFill>
                  <a:srgbClr val="0E0E0E"/>
                </a:solidFill>
                <a:latin typeface="Roboto Light"/>
                <a:ea typeface="Roboto Light"/>
                <a:cs typeface="Roboto Light"/>
                <a:sym typeface="Roboto Light"/>
              </a:rPr>
              <a:t>using 3D total body photos (TBP) with single-lesion crops.</a:t>
            </a:r>
            <a:endParaRPr sz="1500">
              <a:solidFill>
                <a:srgbClr val="0E0E0E"/>
              </a:solidFill>
              <a:latin typeface="Roboto Light"/>
              <a:ea typeface="Roboto Light"/>
              <a:cs typeface="Roboto Light"/>
              <a:sym typeface="Roboto Light"/>
            </a:endParaRPr>
          </a:p>
          <a:p>
            <a:pPr indent="-323850" lvl="0" marL="457200" rtl="0" algn="l">
              <a:spcBef>
                <a:spcPts val="1000"/>
              </a:spcBef>
              <a:spcAft>
                <a:spcPts val="0"/>
              </a:spcAft>
              <a:buClr>
                <a:srgbClr val="0E0E0E"/>
              </a:buClr>
              <a:buSzPts val="1500"/>
              <a:buFont typeface="Merriweather"/>
              <a:buChar char="●"/>
            </a:pPr>
            <a:r>
              <a:rPr b="1" lang="en" sz="1500">
                <a:solidFill>
                  <a:srgbClr val="0E0E0E"/>
                </a:solidFill>
                <a:latin typeface="Roboto"/>
                <a:ea typeface="Roboto"/>
                <a:cs typeface="Roboto"/>
                <a:sym typeface="Roboto"/>
              </a:rPr>
              <a:t>Benefit:</a:t>
            </a:r>
            <a:r>
              <a:rPr lang="en" sz="1500">
                <a:solidFill>
                  <a:srgbClr val="0E0E0E"/>
                </a:solidFill>
                <a:latin typeface="Roboto Light"/>
                <a:ea typeface="Roboto Light"/>
                <a:cs typeface="Roboto Light"/>
                <a:sym typeface="Roboto Light"/>
              </a:rPr>
              <a:t> </a:t>
            </a:r>
            <a:r>
              <a:rPr b="1" lang="en" sz="1500">
                <a:solidFill>
                  <a:srgbClr val="0E0E0E"/>
                </a:solidFill>
                <a:latin typeface="Roboto"/>
                <a:ea typeface="Roboto"/>
                <a:cs typeface="Roboto"/>
                <a:sym typeface="Roboto"/>
              </a:rPr>
              <a:t>Enhances triage and early detection of skin cancer</a:t>
            </a:r>
            <a:r>
              <a:rPr lang="en" sz="1500">
                <a:solidFill>
                  <a:srgbClr val="0E0E0E"/>
                </a:solidFill>
                <a:latin typeface="Roboto Light"/>
                <a:ea typeface="Roboto Light"/>
                <a:cs typeface="Roboto Light"/>
                <a:sym typeface="Roboto Light"/>
              </a:rPr>
              <a:t>, especially in settings with limited specialized care.</a:t>
            </a:r>
            <a:endParaRPr sz="1500">
              <a:solidFill>
                <a:srgbClr val="0E0E0E"/>
              </a:solidFill>
              <a:latin typeface="Roboto Light"/>
              <a:ea typeface="Roboto Light"/>
              <a:cs typeface="Roboto Light"/>
              <a:sym typeface="Roboto Light"/>
            </a:endParaRPr>
          </a:p>
          <a:p>
            <a:pPr indent="0" lvl="0" marL="914400" rtl="0" algn="l">
              <a:spcBef>
                <a:spcPts val="1000"/>
              </a:spcBef>
              <a:spcAft>
                <a:spcPts val="0"/>
              </a:spcAft>
              <a:buNone/>
            </a:pPr>
            <a:r>
              <a:t/>
            </a:r>
            <a:endParaRPr sz="1500">
              <a:solidFill>
                <a:srgbClr val="0E0E0E"/>
              </a:solidFill>
              <a:latin typeface="Roboto Light"/>
              <a:ea typeface="Roboto Light"/>
              <a:cs typeface="Roboto Light"/>
              <a:sym typeface="Roboto Light"/>
            </a:endParaRPr>
          </a:p>
          <a:p>
            <a:pPr indent="0" lvl="0" marL="0" rtl="0" algn="l">
              <a:spcBef>
                <a:spcPts val="1000"/>
              </a:spcBef>
              <a:spcAft>
                <a:spcPts val="1000"/>
              </a:spcAft>
              <a:buNone/>
            </a:pPr>
            <a:r>
              <a:t/>
            </a:r>
            <a:endParaRPr sz="1500">
              <a:solidFill>
                <a:srgbClr val="0E0E0E"/>
              </a:solidFill>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5"/>
          <p:cNvPicPr preferRelativeResize="0"/>
          <p:nvPr/>
        </p:nvPicPr>
        <p:blipFill>
          <a:blip r:embed="rId3">
            <a:alphaModFix/>
          </a:blip>
          <a:stretch>
            <a:fillRect/>
          </a:stretch>
        </p:blipFill>
        <p:spPr>
          <a:xfrm>
            <a:off x="241075" y="1205425"/>
            <a:ext cx="4984074" cy="1197825"/>
          </a:xfrm>
          <a:prstGeom prst="rect">
            <a:avLst/>
          </a:prstGeom>
          <a:noFill/>
          <a:ln>
            <a:noFill/>
          </a:ln>
        </p:spPr>
      </p:pic>
      <p:pic>
        <p:nvPicPr>
          <p:cNvPr id="80" name="Google Shape;80;p15"/>
          <p:cNvPicPr preferRelativeResize="0"/>
          <p:nvPr/>
        </p:nvPicPr>
        <p:blipFill>
          <a:blip r:embed="rId4">
            <a:alphaModFix/>
          </a:blip>
          <a:stretch>
            <a:fillRect/>
          </a:stretch>
        </p:blipFill>
        <p:spPr>
          <a:xfrm>
            <a:off x="3983100" y="3469175"/>
            <a:ext cx="4960475" cy="1194050"/>
          </a:xfrm>
          <a:prstGeom prst="rect">
            <a:avLst/>
          </a:prstGeom>
          <a:noFill/>
          <a:ln>
            <a:noFill/>
          </a:ln>
        </p:spPr>
      </p:pic>
      <p:sp>
        <p:nvSpPr>
          <p:cNvPr id="81" name="Google Shape;81;p15"/>
          <p:cNvSpPr txBox="1"/>
          <p:nvPr/>
        </p:nvSpPr>
        <p:spPr>
          <a:xfrm>
            <a:off x="275100" y="2422925"/>
            <a:ext cx="3940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0E0E0E"/>
                </a:solidFill>
                <a:latin typeface="Roboto"/>
                <a:ea typeface="Roboto"/>
                <a:cs typeface="Roboto"/>
                <a:sym typeface="Roboto"/>
              </a:rPr>
              <a:t>Melanoma </a:t>
            </a:r>
            <a:r>
              <a:rPr lang="en" sz="2100">
                <a:solidFill>
                  <a:srgbClr val="0E0E0E"/>
                </a:solidFill>
                <a:latin typeface="Roboto"/>
                <a:ea typeface="Roboto"/>
                <a:cs typeface="Roboto"/>
                <a:sym typeface="Roboto"/>
              </a:rPr>
              <a:t>(393 images, 0.01%) </a:t>
            </a:r>
            <a:endParaRPr sz="2100">
              <a:solidFill>
                <a:srgbClr val="0E0E0E"/>
              </a:solidFill>
              <a:latin typeface="Roboto"/>
              <a:ea typeface="Roboto"/>
              <a:cs typeface="Roboto"/>
              <a:sym typeface="Roboto"/>
            </a:endParaRPr>
          </a:p>
        </p:txBody>
      </p:sp>
      <p:sp>
        <p:nvSpPr>
          <p:cNvPr id="82" name="Google Shape;82;p15"/>
          <p:cNvSpPr txBox="1"/>
          <p:nvPr/>
        </p:nvSpPr>
        <p:spPr>
          <a:xfrm>
            <a:off x="4977654" y="3037057"/>
            <a:ext cx="45711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E0E0E"/>
                </a:solidFill>
                <a:latin typeface="Roboto"/>
                <a:ea typeface="Roboto"/>
                <a:cs typeface="Roboto"/>
                <a:sym typeface="Roboto"/>
              </a:rPr>
              <a:t>Benign </a:t>
            </a:r>
            <a:r>
              <a:rPr lang="en" sz="2100">
                <a:solidFill>
                  <a:srgbClr val="0E0E0E"/>
                </a:solidFill>
                <a:latin typeface="Roboto"/>
                <a:ea typeface="Roboto"/>
                <a:cs typeface="Roboto"/>
                <a:sym typeface="Roboto"/>
              </a:rPr>
              <a:t>(400, 666 images, 99.99%)</a:t>
            </a:r>
            <a:endParaRPr sz="2100">
              <a:solidFill>
                <a:srgbClr val="0E0E0E"/>
              </a:solidFill>
              <a:latin typeface="Roboto"/>
              <a:ea typeface="Roboto"/>
              <a:cs typeface="Roboto"/>
              <a:sym typeface="Roboto"/>
            </a:endParaRPr>
          </a:p>
        </p:txBody>
      </p:sp>
      <p:pic>
        <p:nvPicPr>
          <p:cNvPr id="83" name="Google Shape;83;p15"/>
          <p:cNvPicPr preferRelativeResize="0"/>
          <p:nvPr/>
        </p:nvPicPr>
        <p:blipFill>
          <a:blip r:embed="rId5">
            <a:alphaModFix/>
          </a:blip>
          <a:stretch>
            <a:fillRect/>
          </a:stretch>
        </p:blipFill>
        <p:spPr>
          <a:xfrm>
            <a:off x="275100" y="1205335"/>
            <a:ext cx="1138800" cy="1130650"/>
          </a:xfrm>
          <a:prstGeom prst="rect">
            <a:avLst/>
          </a:prstGeom>
          <a:noFill/>
          <a:ln>
            <a:noFill/>
          </a:ln>
        </p:spPr>
      </p:pic>
      <p:sp>
        <p:nvSpPr>
          <p:cNvPr id="84" name="Google Shape;84;p15"/>
          <p:cNvSpPr txBox="1"/>
          <p:nvPr>
            <p:ph type="title"/>
          </p:nvPr>
        </p:nvSpPr>
        <p:spPr>
          <a:xfrm>
            <a:off x="100250" y="82925"/>
            <a:ext cx="9043800" cy="50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55"/>
              <a:t>Melanoma vs Benign Lesion Classification</a:t>
            </a:r>
            <a:endParaRPr/>
          </a:p>
        </p:txBody>
      </p:sp>
      <p:sp>
        <p:nvSpPr>
          <p:cNvPr id="85" name="Google Shape;85;p15"/>
          <p:cNvSpPr txBox="1"/>
          <p:nvPr/>
        </p:nvSpPr>
        <p:spPr>
          <a:xfrm>
            <a:off x="241075" y="587525"/>
            <a:ext cx="8702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1300">
                <a:solidFill>
                  <a:srgbClr val="0E0E0E"/>
                </a:solidFill>
                <a:latin typeface="Roboto"/>
                <a:ea typeface="Roboto"/>
                <a:cs typeface="Roboto"/>
                <a:sym typeface="Roboto"/>
              </a:rPr>
              <a:t>Highly imbalanced</a:t>
            </a:r>
            <a:r>
              <a:rPr lang="en" sz="1300">
                <a:solidFill>
                  <a:srgbClr val="0E0E0E"/>
                </a:solidFill>
                <a:latin typeface="Roboto Light"/>
                <a:ea typeface="Roboto Light"/>
                <a:cs typeface="Roboto Light"/>
                <a:sym typeface="Roboto Light"/>
              </a:rPr>
              <a:t> large dataset</a:t>
            </a:r>
            <a:r>
              <a:rPr b="1" lang="en" sz="1300">
                <a:solidFill>
                  <a:srgbClr val="0E0E0E"/>
                </a:solidFill>
                <a:latin typeface="Roboto"/>
                <a:ea typeface="Roboto"/>
                <a:cs typeface="Roboto"/>
                <a:sym typeface="Roboto"/>
              </a:rPr>
              <a:t>,</a:t>
            </a:r>
            <a:r>
              <a:rPr lang="en" sz="1300">
                <a:solidFill>
                  <a:srgbClr val="0E0E0E"/>
                </a:solidFill>
                <a:latin typeface="Roboto Light"/>
                <a:ea typeface="Roboto Light"/>
                <a:cs typeface="Roboto Light"/>
                <a:sym typeface="Roboto Light"/>
              </a:rPr>
              <a:t> 401k Images in total, 1042  Patients</a:t>
            </a:r>
            <a:endParaRPr sz="1300">
              <a:solidFill>
                <a:srgbClr val="0E0E0E"/>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6"/>
          <p:cNvSpPr txBox="1"/>
          <p:nvPr/>
        </p:nvSpPr>
        <p:spPr>
          <a:xfrm>
            <a:off x="100250" y="299925"/>
            <a:ext cx="9043800" cy="744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rgbClr val="0E0E0E"/>
              </a:solidFill>
              <a:latin typeface="Roboto Light"/>
              <a:ea typeface="Roboto Light"/>
              <a:cs typeface="Roboto Light"/>
              <a:sym typeface="Roboto Light"/>
            </a:endParaRPr>
          </a:p>
          <a:p>
            <a:pPr indent="-323850" lvl="0" marL="457200" rtl="0" algn="l">
              <a:spcBef>
                <a:spcPts val="1000"/>
              </a:spcBef>
              <a:spcAft>
                <a:spcPts val="0"/>
              </a:spcAft>
              <a:buClr>
                <a:srgbClr val="0E0E0E"/>
              </a:buClr>
              <a:buSzPts val="1500"/>
              <a:buFont typeface="Roboto"/>
              <a:buChar char="●"/>
            </a:pPr>
            <a:r>
              <a:rPr b="1" lang="en" sz="1500">
                <a:solidFill>
                  <a:srgbClr val="0E0E0E"/>
                </a:solidFill>
                <a:latin typeface="Roboto"/>
                <a:ea typeface="Roboto"/>
                <a:cs typeface="Roboto"/>
                <a:sym typeface="Roboto"/>
              </a:rPr>
              <a:t>Images (jpeg and hdf5): </a:t>
            </a:r>
            <a:r>
              <a:rPr lang="en" sz="1500">
                <a:solidFill>
                  <a:srgbClr val="0E0E0E"/>
                </a:solidFill>
                <a:latin typeface="Roboto Light"/>
                <a:ea typeface="Roboto Light"/>
                <a:cs typeface="Roboto Light"/>
                <a:sym typeface="Roboto Light"/>
              </a:rPr>
              <a:t>Examined image sizes and reviewed examples of melanoma and benign images.</a:t>
            </a:r>
            <a:endParaRPr b="1" sz="1500">
              <a:solidFill>
                <a:srgbClr val="0E0E0E"/>
              </a:solidFill>
              <a:latin typeface="Roboto"/>
              <a:ea typeface="Roboto"/>
              <a:cs typeface="Roboto"/>
              <a:sym typeface="Roboto"/>
            </a:endParaRPr>
          </a:p>
          <a:p>
            <a:pPr indent="-323850" lvl="1" marL="914400" rtl="0" algn="l">
              <a:spcBef>
                <a:spcPts val="0"/>
              </a:spcBef>
              <a:spcAft>
                <a:spcPts val="0"/>
              </a:spcAft>
              <a:buClr>
                <a:srgbClr val="0E0E0E"/>
              </a:buClr>
              <a:buSzPts val="1500"/>
              <a:buFont typeface="Roboto"/>
              <a:buChar char="○"/>
            </a:pPr>
            <a:r>
              <a:rPr lang="en" sz="1500">
                <a:solidFill>
                  <a:srgbClr val="0E0E0E"/>
                </a:solidFill>
                <a:latin typeface="Roboto Light"/>
                <a:ea typeface="Roboto Light"/>
                <a:cs typeface="Roboto Light"/>
                <a:sym typeface="Roboto Light"/>
              </a:rPr>
              <a:t>Images vary in size, with a broad range of dimensions: </a:t>
            </a:r>
            <a:r>
              <a:rPr b="1" lang="en" sz="1500">
                <a:solidFill>
                  <a:srgbClr val="0E0E0E"/>
                </a:solidFill>
                <a:latin typeface="Roboto"/>
                <a:ea typeface="Roboto"/>
                <a:cs typeface="Roboto"/>
                <a:sym typeface="Roboto"/>
              </a:rPr>
              <a:t> </a:t>
            </a:r>
            <a:br>
              <a:rPr b="1" lang="en" sz="1500">
                <a:solidFill>
                  <a:srgbClr val="0E0E0E"/>
                </a:solidFill>
                <a:latin typeface="Roboto"/>
                <a:ea typeface="Roboto"/>
                <a:cs typeface="Roboto"/>
                <a:sym typeface="Roboto"/>
              </a:rPr>
            </a:br>
            <a:r>
              <a:rPr lang="en" sz="1500">
                <a:solidFill>
                  <a:srgbClr val="0E0E0E"/>
                </a:solidFill>
                <a:latin typeface="Roboto Light"/>
                <a:ea typeface="Roboto Light"/>
                <a:cs typeface="Roboto Light"/>
                <a:sym typeface="Roboto Light"/>
              </a:rPr>
              <a:t>top 5:</a:t>
            </a:r>
            <a:r>
              <a:rPr b="1" lang="en" sz="1500">
                <a:solidFill>
                  <a:srgbClr val="0E0E0E"/>
                </a:solidFill>
                <a:latin typeface="Roboto"/>
                <a:ea typeface="Roboto"/>
                <a:cs typeface="Roboto"/>
                <a:sym typeface="Roboto"/>
              </a:rPr>
              <a:t> </a:t>
            </a:r>
            <a:r>
              <a:rPr lang="en" sz="1500">
                <a:solidFill>
                  <a:srgbClr val="0E0E0E"/>
                </a:solidFill>
                <a:latin typeface="Roboto Light"/>
                <a:ea typeface="Roboto Light"/>
                <a:cs typeface="Roboto Light"/>
                <a:sym typeface="Roboto Light"/>
              </a:rPr>
              <a:t>133x133 - ~21k, 131x131 - ~21k, 129x129 - ~20k, 135x135 - ~20k, 137x137 - ~19k. </a:t>
            </a:r>
            <a:br>
              <a:rPr lang="en" sz="1500">
                <a:solidFill>
                  <a:srgbClr val="0E0E0E"/>
                </a:solidFill>
                <a:latin typeface="Roboto Light"/>
                <a:ea typeface="Roboto Light"/>
                <a:cs typeface="Roboto Light"/>
                <a:sym typeface="Roboto Light"/>
              </a:rPr>
            </a:br>
            <a:r>
              <a:rPr b="1" lang="en" sz="1500">
                <a:solidFill>
                  <a:srgbClr val="0E0E0E"/>
                </a:solidFill>
                <a:latin typeface="Roboto"/>
                <a:ea typeface="Roboto"/>
                <a:cs typeface="Roboto"/>
                <a:sym typeface="Roboto"/>
              </a:rPr>
              <a:t>Standard size</a:t>
            </a:r>
            <a:r>
              <a:rPr lang="en" sz="1500">
                <a:solidFill>
                  <a:srgbClr val="0E0E0E"/>
                </a:solidFill>
                <a:latin typeface="Roboto Light"/>
                <a:ea typeface="Roboto Light"/>
                <a:cs typeface="Roboto Light"/>
                <a:sym typeface="Roboto Light"/>
              </a:rPr>
              <a:t> chosen: 137x137.</a:t>
            </a:r>
            <a:br>
              <a:rPr lang="en" sz="1500">
                <a:solidFill>
                  <a:srgbClr val="0E0E0E"/>
                </a:solidFill>
                <a:latin typeface="Roboto Light"/>
                <a:ea typeface="Roboto Light"/>
                <a:cs typeface="Roboto Light"/>
                <a:sym typeface="Roboto Light"/>
              </a:rPr>
            </a:br>
            <a:endParaRPr b="1" sz="1000">
              <a:solidFill>
                <a:srgbClr val="0E0E0E"/>
              </a:solidFill>
              <a:latin typeface="Roboto"/>
              <a:ea typeface="Roboto"/>
              <a:cs typeface="Roboto"/>
              <a:sym typeface="Roboto"/>
            </a:endParaRPr>
          </a:p>
          <a:p>
            <a:pPr indent="-323850" lvl="0" marL="457200" rtl="0" algn="l">
              <a:spcBef>
                <a:spcPts val="1000"/>
              </a:spcBef>
              <a:spcAft>
                <a:spcPts val="0"/>
              </a:spcAft>
              <a:buClr>
                <a:srgbClr val="0E0E0E"/>
              </a:buClr>
              <a:buSzPts val="1500"/>
              <a:buFont typeface="Roboto"/>
              <a:buChar char="●"/>
            </a:pPr>
            <a:r>
              <a:rPr b="1" lang="en" sz="1500">
                <a:solidFill>
                  <a:srgbClr val="0E0E0E"/>
                </a:solidFill>
                <a:latin typeface="Roboto"/>
                <a:ea typeface="Roboto"/>
                <a:cs typeface="Roboto"/>
                <a:sym typeface="Roboto"/>
              </a:rPr>
              <a:t>Meta Data (csv)</a:t>
            </a:r>
            <a:endParaRPr b="1" sz="1500">
              <a:solidFill>
                <a:srgbClr val="0E0E0E"/>
              </a:solidFill>
              <a:latin typeface="Roboto"/>
              <a:ea typeface="Roboto"/>
              <a:cs typeface="Roboto"/>
              <a:sym typeface="Roboto"/>
            </a:endParaRPr>
          </a:p>
          <a:p>
            <a:pPr indent="-323850" lvl="1" marL="914400" rtl="0" algn="l">
              <a:spcBef>
                <a:spcPts val="0"/>
              </a:spcBef>
              <a:spcAft>
                <a:spcPts val="0"/>
              </a:spcAft>
              <a:buClr>
                <a:srgbClr val="0E0E0E"/>
              </a:buClr>
              <a:buSzPts val="1500"/>
              <a:buFont typeface="Roboto Light"/>
              <a:buChar char="○"/>
            </a:pPr>
            <a:r>
              <a:rPr lang="en" sz="1500">
                <a:solidFill>
                  <a:srgbClr val="0E0E0E"/>
                </a:solidFill>
                <a:latin typeface="Roboto Light"/>
                <a:ea typeface="Roboto Light"/>
                <a:cs typeface="Roboto Light"/>
                <a:sym typeface="Roboto Light"/>
              </a:rPr>
              <a:t>401059 Rows, 55 columns          </a:t>
            </a:r>
            <a:endParaRPr sz="1500">
              <a:solidFill>
                <a:srgbClr val="0E0E0E"/>
              </a:solidFill>
              <a:latin typeface="Roboto Light"/>
              <a:ea typeface="Roboto Light"/>
              <a:cs typeface="Roboto Light"/>
              <a:sym typeface="Roboto Light"/>
            </a:endParaRPr>
          </a:p>
          <a:p>
            <a:pPr indent="-323850" lvl="1" marL="914400" rtl="0" algn="l">
              <a:spcBef>
                <a:spcPts val="1000"/>
              </a:spcBef>
              <a:spcAft>
                <a:spcPts val="0"/>
              </a:spcAft>
              <a:buClr>
                <a:srgbClr val="0E0E0E"/>
              </a:buClr>
              <a:buSzPts val="1500"/>
              <a:buFont typeface="Merriweather"/>
              <a:buChar char="○"/>
            </a:pPr>
            <a:r>
              <a:rPr b="1" lang="en" sz="1500">
                <a:solidFill>
                  <a:srgbClr val="0E0E0E"/>
                </a:solidFill>
                <a:latin typeface="Roboto"/>
                <a:ea typeface="Roboto"/>
                <a:cs typeface="Roboto"/>
                <a:sym typeface="Roboto"/>
              </a:rPr>
              <a:t>Missing Values:</a:t>
            </a:r>
            <a:r>
              <a:rPr lang="en" sz="1500">
                <a:solidFill>
                  <a:srgbClr val="0E0E0E"/>
                </a:solidFill>
                <a:latin typeface="Roboto Light"/>
                <a:ea typeface="Roboto Light"/>
                <a:cs typeface="Roboto Light"/>
                <a:sym typeface="Roboto Light"/>
              </a:rPr>
              <a:t> 3k  for age, 12k for sex, and 6k for anatomical site general.</a:t>
            </a:r>
            <a:br>
              <a:rPr lang="en" sz="1500">
                <a:solidFill>
                  <a:srgbClr val="0E0E0E"/>
                </a:solidFill>
                <a:latin typeface="Roboto Light"/>
                <a:ea typeface="Roboto Light"/>
                <a:cs typeface="Roboto Light"/>
                <a:sym typeface="Roboto Light"/>
              </a:rPr>
            </a:br>
            <a:r>
              <a:rPr lang="en" sz="1500">
                <a:solidFill>
                  <a:srgbClr val="0E0E0E"/>
                </a:solidFill>
                <a:latin typeface="Roboto Light"/>
                <a:ea typeface="Roboto Light"/>
                <a:cs typeface="Roboto Light"/>
                <a:sym typeface="Roboto Light"/>
              </a:rPr>
              <a:t>NAN values are replaced with the mode of the respective feature.</a:t>
            </a:r>
            <a:endParaRPr sz="1500">
              <a:solidFill>
                <a:srgbClr val="0E0E0E"/>
              </a:solidFill>
              <a:latin typeface="Roboto Light"/>
              <a:ea typeface="Roboto Light"/>
              <a:cs typeface="Roboto Light"/>
              <a:sym typeface="Roboto Light"/>
            </a:endParaRPr>
          </a:p>
          <a:p>
            <a:pPr indent="-323850" lvl="1" marL="914400" rtl="0" algn="l">
              <a:spcBef>
                <a:spcPts val="1000"/>
              </a:spcBef>
              <a:spcAft>
                <a:spcPts val="0"/>
              </a:spcAft>
              <a:buClr>
                <a:srgbClr val="0E0E0E"/>
              </a:buClr>
              <a:buSzPts val="1500"/>
              <a:buFont typeface="Merriweather"/>
              <a:buChar char="○"/>
            </a:pPr>
            <a:r>
              <a:rPr b="1" lang="en" sz="1500">
                <a:solidFill>
                  <a:srgbClr val="0E0E0E"/>
                </a:solidFill>
                <a:latin typeface="Roboto"/>
                <a:ea typeface="Roboto"/>
                <a:cs typeface="Roboto"/>
                <a:sym typeface="Roboto"/>
              </a:rPr>
              <a:t>Feature Types: </a:t>
            </a:r>
            <a:r>
              <a:rPr lang="en" sz="1500">
                <a:solidFill>
                  <a:srgbClr val="0E0E0E"/>
                </a:solidFill>
                <a:latin typeface="Roboto Light"/>
                <a:ea typeface="Roboto Light"/>
                <a:cs typeface="Roboto Light"/>
                <a:sym typeface="Roboto Light"/>
              </a:rPr>
              <a:t> Includes both categorical and continuous variables.</a:t>
            </a:r>
            <a:endParaRPr b="1" sz="1500">
              <a:solidFill>
                <a:srgbClr val="0E0E0E"/>
              </a:solidFill>
              <a:latin typeface="Roboto"/>
              <a:ea typeface="Roboto"/>
              <a:cs typeface="Roboto"/>
              <a:sym typeface="Roboto"/>
            </a:endParaRPr>
          </a:p>
          <a:p>
            <a:pPr indent="-323850" lvl="0" marL="457200" rtl="0" algn="l">
              <a:lnSpc>
                <a:spcPct val="115000"/>
              </a:lnSpc>
              <a:spcBef>
                <a:spcPts val="1000"/>
              </a:spcBef>
              <a:spcAft>
                <a:spcPts val="0"/>
              </a:spcAft>
              <a:buClr>
                <a:srgbClr val="0E0E0E"/>
              </a:buClr>
              <a:buSzPts val="1500"/>
              <a:buFont typeface="Roboto"/>
              <a:buChar char="●"/>
            </a:pPr>
            <a:r>
              <a:rPr b="1" lang="en" sz="1500">
                <a:solidFill>
                  <a:srgbClr val="0E0E0E"/>
                </a:solidFill>
                <a:latin typeface="Roboto"/>
                <a:ea typeface="Roboto"/>
                <a:cs typeface="Roboto"/>
                <a:sym typeface="Roboto"/>
              </a:rPr>
              <a:t>Train-Test Split:</a:t>
            </a:r>
            <a:r>
              <a:rPr lang="en" sz="1500">
                <a:solidFill>
                  <a:srgbClr val="0E0E0E"/>
                </a:solidFill>
                <a:latin typeface="Roboto Light"/>
                <a:ea typeface="Roboto Light"/>
                <a:cs typeface="Roboto Light"/>
                <a:sym typeface="Roboto Light"/>
              </a:rPr>
              <a:t> Stratified split ensures a balanced representation of both target classes in each set.</a:t>
            </a:r>
            <a:endParaRPr sz="1500">
              <a:solidFill>
                <a:srgbClr val="0E0E0E"/>
              </a:solidFill>
              <a:latin typeface="Roboto Light"/>
              <a:ea typeface="Roboto Light"/>
              <a:cs typeface="Roboto Light"/>
              <a:sym typeface="Roboto Light"/>
            </a:endParaRPr>
          </a:p>
          <a:p>
            <a:pPr indent="-323850" lvl="0" marL="457200" rtl="0" algn="l">
              <a:lnSpc>
                <a:spcPct val="115000"/>
              </a:lnSpc>
              <a:spcBef>
                <a:spcPts val="1000"/>
              </a:spcBef>
              <a:spcAft>
                <a:spcPts val="0"/>
              </a:spcAft>
              <a:buClr>
                <a:srgbClr val="0E0E0E"/>
              </a:buClr>
              <a:buSzPts val="1500"/>
              <a:buFont typeface="Roboto"/>
              <a:buChar char="●"/>
            </a:pPr>
            <a:r>
              <a:rPr b="1" lang="en" sz="1500">
                <a:solidFill>
                  <a:srgbClr val="0E0E0E"/>
                </a:solidFill>
                <a:latin typeface="Roboto"/>
                <a:ea typeface="Roboto"/>
                <a:cs typeface="Roboto"/>
                <a:sym typeface="Roboto"/>
              </a:rPr>
              <a:t>Feature Importance:</a:t>
            </a:r>
            <a:r>
              <a:rPr lang="en" sz="1500">
                <a:solidFill>
                  <a:srgbClr val="0E0E0E"/>
                </a:solidFill>
                <a:latin typeface="Roboto Light"/>
                <a:ea typeface="Roboto Light"/>
                <a:cs typeface="Roboto Light"/>
                <a:sym typeface="Roboto Light"/>
              </a:rPr>
              <a:t> A Random Forest model computes feature importance scores.</a:t>
            </a:r>
            <a:endParaRPr sz="1500">
              <a:solidFill>
                <a:srgbClr val="0E0E0E"/>
              </a:solidFill>
              <a:latin typeface="Roboto Light"/>
              <a:ea typeface="Roboto Light"/>
              <a:cs typeface="Roboto Light"/>
              <a:sym typeface="Roboto Light"/>
            </a:endParaRPr>
          </a:p>
          <a:p>
            <a:pPr indent="0" lvl="0" marL="457200" rtl="0" algn="l">
              <a:spcBef>
                <a:spcPts val="1000"/>
              </a:spcBef>
              <a:spcAft>
                <a:spcPts val="0"/>
              </a:spcAft>
              <a:buNone/>
            </a:pPr>
            <a:r>
              <a:t/>
            </a:r>
            <a:endParaRPr sz="1500">
              <a:solidFill>
                <a:srgbClr val="0E0E0E"/>
              </a:solidFill>
              <a:latin typeface="Roboto Light"/>
              <a:ea typeface="Roboto Light"/>
              <a:cs typeface="Roboto Light"/>
              <a:sym typeface="Roboto Light"/>
            </a:endParaRPr>
          </a:p>
          <a:p>
            <a:pPr indent="0" lvl="0" marL="0" rtl="0" algn="l">
              <a:spcBef>
                <a:spcPts val="1000"/>
              </a:spcBef>
              <a:spcAft>
                <a:spcPts val="0"/>
              </a:spcAft>
              <a:buNone/>
            </a:pPr>
            <a:r>
              <a:t/>
            </a:r>
            <a:endParaRPr sz="1500">
              <a:solidFill>
                <a:srgbClr val="0E0E0E"/>
              </a:solidFill>
              <a:latin typeface="Roboto Light"/>
              <a:ea typeface="Roboto Light"/>
              <a:cs typeface="Roboto Light"/>
              <a:sym typeface="Roboto Light"/>
            </a:endParaRPr>
          </a:p>
          <a:p>
            <a:pPr indent="0" lvl="0" marL="457200" rtl="0" algn="l">
              <a:spcBef>
                <a:spcPts val="1000"/>
              </a:spcBef>
              <a:spcAft>
                <a:spcPts val="1000"/>
              </a:spcAft>
              <a:buNone/>
            </a:pPr>
            <a:r>
              <a:t/>
            </a:r>
            <a:endParaRPr sz="1500">
              <a:solidFill>
                <a:srgbClr val="0E0E0E"/>
              </a:solidFill>
              <a:latin typeface="Roboto Light"/>
              <a:ea typeface="Roboto Light"/>
              <a:cs typeface="Roboto Light"/>
              <a:sym typeface="Roboto Light"/>
            </a:endParaRPr>
          </a:p>
        </p:txBody>
      </p:sp>
      <p:sp>
        <p:nvSpPr>
          <p:cNvPr id="92" name="Google Shape;92;p16"/>
          <p:cNvSpPr txBox="1"/>
          <p:nvPr>
            <p:ph type="title"/>
          </p:nvPr>
        </p:nvSpPr>
        <p:spPr>
          <a:xfrm>
            <a:off x="100250" y="94000"/>
            <a:ext cx="9043800" cy="50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55"/>
              <a:t>Exploratory Data Analysis (EDA)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p:cNvSpPr txBox="1"/>
          <p:nvPr>
            <p:ph type="title"/>
          </p:nvPr>
        </p:nvSpPr>
        <p:spPr>
          <a:xfrm>
            <a:off x="50" y="374800"/>
            <a:ext cx="9144000" cy="50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55"/>
              <a:t> </a:t>
            </a:r>
            <a:r>
              <a:rPr b="1" lang="en" sz="2555"/>
              <a:t>Ensemble Model  </a:t>
            </a:r>
            <a:endParaRPr b="1" sz="2555"/>
          </a:p>
          <a:p>
            <a:pPr indent="0" lvl="0" marL="0" rtl="0" algn="ctr">
              <a:spcBef>
                <a:spcPts val="0"/>
              </a:spcBef>
              <a:spcAft>
                <a:spcPts val="0"/>
              </a:spcAft>
              <a:buNone/>
            </a:pPr>
            <a:r>
              <a:rPr b="1" lang="en" sz="2555"/>
              <a:t> </a:t>
            </a:r>
            <a:endParaRPr b="1" sz="2555"/>
          </a:p>
          <a:p>
            <a:pPr indent="0" lvl="0" marL="0" rtl="0" algn="ctr">
              <a:spcBef>
                <a:spcPts val="0"/>
              </a:spcBef>
              <a:spcAft>
                <a:spcPts val="0"/>
              </a:spcAft>
              <a:buNone/>
            </a:pPr>
            <a:r>
              <a:t/>
            </a:r>
            <a:endParaRPr b="1" sz="2555"/>
          </a:p>
          <a:p>
            <a:pPr indent="0" lvl="0" marL="0" rtl="0" algn="ctr">
              <a:spcBef>
                <a:spcPts val="0"/>
              </a:spcBef>
              <a:spcAft>
                <a:spcPts val="0"/>
              </a:spcAft>
              <a:buNone/>
            </a:pPr>
            <a:r>
              <a:t/>
            </a:r>
            <a:endParaRPr b="1" sz="2555"/>
          </a:p>
          <a:p>
            <a:pPr indent="0" lvl="0" marL="0" rtl="0" algn="ctr">
              <a:spcBef>
                <a:spcPts val="0"/>
              </a:spcBef>
              <a:spcAft>
                <a:spcPts val="0"/>
              </a:spcAft>
              <a:buNone/>
            </a:pPr>
            <a:r>
              <a:t/>
            </a:r>
            <a:endParaRPr b="1" sz="2555"/>
          </a:p>
        </p:txBody>
      </p:sp>
      <p:sp>
        <p:nvSpPr>
          <p:cNvPr id="99" name="Google Shape;99;p17"/>
          <p:cNvSpPr txBox="1"/>
          <p:nvPr/>
        </p:nvSpPr>
        <p:spPr>
          <a:xfrm>
            <a:off x="2153525" y="1087075"/>
            <a:ext cx="10368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Fastai</a:t>
            </a:r>
            <a:endParaRPr b="1" sz="2400">
              <a:solidFill>
                <a:schemeClr val="dk1"/>
              </a:solidFill>
              <a:latin typeface="Roboto"/>
              <a:ea typeface="Roboto"/>
              <a:cs typeface="Roboto"/>
              <a:sym typeface="Roboto"/>
            </a:endParaRPr>
          </a:p>
        </p:txBody>
      </p:sp>
      <p:sp>
        <p:nvSpPr>
          <p:cNvPr id="100" name="Google Shape;100;p17"/>
          <p:cNvSpPr txBox="1"/>
          <p:nvPr/>
        </p:nvSpPr>
        <p:spPr>
          <a:xfrm>
            <a:off x="6059525" y="1087075"/>
            <a:ext cx="1359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Roboto"/>
                <a:ea typeface="Roboto"/>
                <a:cs typeface="Roboto"/>
                <a:sym typeface="Roboto"/>
              </a:rPr>
              <a:t>PyTorch</a:t>
            </a:r>
            <a:endParaRPr b="1" sz="2400">
              <a:solidFill>
                <a:schemeClr val="dk1"/>
              </a:solidFill>
              <a:latin typeface="Roboto"/>
              <a:ea typeface="Roboto"/>
              <a:cs typeface="Roboto"/>
              <a:sym typeface="Roboto"/>
            </a:endParaRPr>
          </a:p>
        </p:txBody>
      </p:sp>
      <p:cxnSp>
        <p:nvCxnSpPr>
          <p:cNvPr id="101" name="Google Shape;101;p17"/>
          <p:cNvCxnSpPr/>
          <p:nvPr/>
        </p:nvCxnSpPr>
        <p:spPr>
          <a:xfrm flipH="1">
            <a:off x="3066300" y="834900"/>
            <a:ext cx="523500" cy="322200"/>
          </a:xfrm>
          <a:prstGeom prst="straightConnector1">
            <a:avLst/>
          </a:prstGeom>
          <a:noFill/>
          <a:ln cap="flat" cmpd="sng" w="28575">
            <a:solidFill>
              <a:schemeClr val="dk1"/>
            </a:solidFill>
            <a:prstDash val="solid"/>
            <a:round/>
            <a:headEnd len="med" w="med" type="none"/>
            <a:tailEnd len="med" w="med" type="triangle"/>
          </a:ln>
        </p:spPr>
      </p:cxnSp>
      <p:cxnSp>
        <p:nvCxnSpPr>
          <p:cNvPr id="102" name="Google Shape;102;p17"/>
          <p:cNvCxnSpPr/>
          <p:nvPr/>
        </p:nvCxnSpPr>
        <p:spPr>
          <a:xfrm>
            <a:off x="5777625" y="825375"/>
            <a:ext cx="553500" cy="332100"/>
          </a:xfrm>
          <a:prstGeom prst="straightConnector1">
            <a:avLst/>
          </a:prstGeom>
          <a:noFill/>
          <a:ln cap="flat" cmpd="sng" w="28575">
            <a:solidFill>
              <a:schemeClr val="dk1"/>
            </a:solidFill>
            <a:prstDash val="solid"/>
            <a:round/>
            <a:headEnd len="med" w="med" type="none"/>
            <a:tailEnd len="med" w="med" type="triangle"/>
          </a:ln>
        </p:spPr>
      </p:cxnSp>
      <p:sp>
        <p:nvSpPr>
          <p:cNvPr id="103" name="Google Shape;103;p17"/>
          <p:cNvSpPr txBox="1"/>
          <p:nvPr/>
        </p:nvSpPr>
        <p:spPr>
          <a:xfrm>
            <a:off x="2768900" y="2957175"/>
            <a:ext cx="17280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a:t>
            </a:r>
            <a:r>
              <a:rPr lang="en" sz="1100">
                <a:solidFill>
                  <a:schemeClr val="dk2"/>
                </a:solidFill>
                <a:latin typeface="Roboto"/>
                <a:ea typeface="Roboto"/>
                <a:cs typeface="Roboto"/>
                <a:sym typeface="Roboto"/>
              </a:rPr>
              <a:t>ImageTab_Dataset)</a:t>
            </a:r>
            <a:endParaRPr sz="1100">
              <a:solidFill>
                <a:schemeClr val="dk2"/>
              </a:solidFill>
              <a:latin typeface="Roboto"/>
              <a:ea typeface="Roboto"/>
              <a:cs typeface="Roboto"/>
              <a:sym typeface="Roboto"/>
            </a:endParaRPr>
          </a:p>
        </p:txBody>
      </p:sp>
      <p:sp>
        <p:nvSpPr>
          <p:cNvPr id="104" name="Google Shape;104;p17"/>
          <p:cNvSpPr txBox="1"/>
          <p:nvPr/>
        </p:nvSpPr>
        <p:spPr>
          <a:xfrm>
            <a:off x="4348125" y="2249550"/>
            <a:ext cx="20658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Merriweather"/>
                <a:ea typeface="Merriweather"/>
                <a:cs typeface="Merriweather"/>
                <a:sym typeface="Merriweather"/>
              </a:rPr>
              <a:t>efficientformerv2_s2</a:t>
            </a:r>
            <a:endParaRPr sz="1000">
              <a:solidFill>
                <a:schemeClr val="dk1"/>
              </a:solidFill>
              <a:highlight>
                <a:schemeClr val="dk1"/>
              </a:highlight>
              <a:latin typeface="Merriweather"/>
              <a:ea typeface="Merriweather"/>
              <a:cs typeface="Merriweather"/>
              <a:sym typeface="Merriweather"/>
            </a:endParaRPr>
          </a:p>
        </p:txBody>
      </p:sp>
      <p:pic>
        <p:nvPicPr>
          <p:cNvPr id="105" name="Google Shape;105;p17"/>
          <p:cNvPicPr preferRelativeResize="0"/>
          <p:nvPr/>
        </p:nvPicPr>
        <p:blipFill>
          <a:blip r:embed="rId3">
            <a:alphaModFix/>
          </a:blip>
          <a:stretch>
            <a:fillRect/>
          </a:stretch>
        </p:blipFill>
        <p:spPr>
          <a:xfrm>
            <a:off x="148938" y="2099400"/>
            <a:ext cx="8846126" cy="21553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8"/>
          <p:cNvSpPr txBox="1"/>
          <p:nvPr>
            <p:ph type="title"/>
          </p:nvPr>
        </p:nvSpPr>
        <p:spPr>
          <a:xfrm>
            <a:off x="100250" y="82925"/>
            <a:ext cx="9043800" cy="50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55"/>
              <a:t>Evaluation</a:t>
            </a:r>
            <a:endParaRPr b="1" sz="2555"/>
          </a:p>
        </p:txBody>
      </p:sp>
      <p:pic>
        <p:nvPicPr>
          <p:cNvPr id="112" name="Google Shape;112;p18"/>
          <p:cNvPicPr preferRelativeResize="0"/>
          <p:nvPr/>
        </p:nvPicPr>
        <p:blipFill>
          <a:blip r:embed="rId3">
            <a:alphaModFix/>
          </a:blip>
          <a:stretch>
            <a:fillRect/>
          </a:stretch>
        </p:blipFill>
        <p:spPr>
          <a:xfrm>
            <a:off x="413000" y="949625"/>
            <a:ext cx="3594400" cy="3561350"/>
          </a:xfrm>
          <a:prstGeom prst="rect">
            <a:avLst/>
          </a:prstGeom>
          <a:noFill/>
          <a:ln>
            <a:noFill/>
          </a:ln>
        </p:spPr>
      </p:pic>
      <p:sp>
        <p:nvSpPr>
          <p:cNvPr id="113" name="Google Shape;113;p18"/>
          <p:cNvSpPr txBox="1"/>
          <p:nvPr/>
        </p:nvSpPr>
        <p:spPr>
          <a:xfrm>
            <a:off x="4289375" y="884500"/>
            <a:ext cx="4436700" cy="2740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latin typeface="Roboto Light"/>
                <a:ea typeface="Roboto Light"/>
                <a:cs typeface="Roboto Light"/>
                <a:sym typeface="Roboto Light"/>
              </a:rPr>
              <a:t>Evaluated on partial area under ROC curve (pAUC) above 80% TPR. </a:t>
            </a:r>
            <a:endParaRPr sz="1500">
              <a:solidFill>
                <a:schemeClr val="dk1"/>
              </a:solidFill>
              <a:latin typeface="Roboto Light"/>
              <a:ea typeface="Roboto Light"/>
              <a:cs typeface="Roboto Light"/>
              <a:sym typeface="Roboto Light"/>
            </a:endParaRPr>
          </a:p>
          <a:p>
            <a:pPr indent="-323850" lvl="0" marL="457200" rtl="0" algn="l">
              <a:spcBef>
                <a:spcPts val="1000"/>
              </a:spcBef>
              <a:spcAft>
                <a:spcPts val="0"/>
              </a:spcAft>
              <a:buClr>
                <a:schemeClr val="dk1"/>
              </a:buClr>
              <a:buSzPts val="1500"/>
              <a:buFont typeface="Roboto Light"/>
              <a:buChar char="●"/>
            </a:pPr>
            <a:r>
              <a:rPr lang="en" sz="1500">
                <a:solidFill>
                  <a:schemeClr val="dk1"/>
                </a:solidFill>
                <a:latin typeface="Roboto Light"/>
                <a:ea typeface="Roboto Light"/>
                <a:cs typeface="Roboto Light"/>
                <a:sym typeface="Roboto Light"/>
              </a:rPr>
              <a:t>Other surrogate loss functions: Focal Loss, MSE Loss, Binary Cross Entropy Loss</a:t>
            </a:r>
            <a:endParaRPr sz="1500">
              <a:solidFill>
                <a:schemeClr val="dk1"/>
              </a:solidFill>
              <a:latin typeface="Roboto Light"/>
              <a:ea typeface="Roboto Light"/>
              <a:cs typeface="Roboto Light"/>
              <a:sym typeface="Roboto Light"/>
            </a:endParaRPr>
          </a:p>
          <a:p>
            <a:pPr indent="-323850" lvl="0" marL="457200" rtl="0" algn="l">
              <a:spcBef>
                <a:spcPts val="1000"/>
              </a:spcBef>
              <a:spcAft>
                <a:spcPts val="1000"/>
              </a:spcAft>
              <a:buClr>
                <a:schemeClr val="dk1"/>
              </a:buClr>
              <a:buSzPts val="1500"/>
              <a:buFont typeface="Roboto Light"/>
              <a:buChar char="●"/>
            </a:pPr>
            <a:r>
              <a:rPr lang="en" sz="1500">
                <a:solidFill>
                  <a:schemeClr val="dk1"/>
                </a:solidFill>
                <a:latin typeface="Roboto Light"/>
                <a:ea typeface="Roboto Light"/>
                <a:cs typeface="Roboto Light"/>
                <a:sym typeface="Roboto Light"/>
              </a:rPr>
              <a:t>Results on  28% of hidden test set, which contains approximately 500k images</a:t>
            </a:r>
            <a:endParaRPr sz="1500">
              <a:solidFill>
                <a:schemeClr val="dk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7" name="Shape 117"/>
        <p:cNvGrpSpPr/>
        <p:nvPr/>
      </p:nvGrpSpPr>
      <p:grpSpPr>
        <a:xfrm>
          <a:off x="0" y="0"/>
          <a:ext cx="0" cy="0"/>
          <a:chOff x="0" y="0"/>
          <a:chExt cx="0" cy="0"/>
        </a:xfrm>
      </p:grpSpPr>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9"/>
          <p:cNvSpPr txBox="1"/>
          <p:nvPr>
            <p:ph type="title"/>
          </p:nvPr>
        </p:nvSpPr>
        <p:spPr>
          <a:xfrm>
            <a:off x="100250" y="82925"/>
            <a:ext cx="9043800" cy="50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555"/>
              <a:t>Results</a:t>
            </a:r>
            <a:endParaRPr b="1" sz="2555"/>
          </a:p>
          <a:p>
            <a:pPr indent="0" lvl="0" marL="0" rtl="0" algn="ctr">
              <a:spcBef>
                <a:spcPts val="0"/>
              </a:spcBef>
              <a:spcAft>
                <a:spcPts val="0"/>
              </a:spcAft>
              <a:buNone/>
            </a:pPr>
            <a:r>
              <a:t/>
            </a:r>
            <a:endParaRPr b="1" sz="2555"/>
          </a:p>
          <a:p>
            <a:pPr indent="0" lvl="0" marL="0" rtl="0" algn="ctr">
              <a:spcBef>
                <a:spcPts val="0"/>
              </a:spcBef>
              <a:spcAft>
                <a:spcPts val="0"/>
              </a:spcAft>
              <a:buNone/>
            </a:pPr>
            <a:r>
              <a:t/>
            </a:r>
            <a:endParaRPr b="1" sz="2555"/>
          </a:p>
        </p:txBody>
      </p:sp>
      <p:graphicFrame>
        <p:nvGraphicFramePr>
          <p:cNvPr id="120" name="Google Shape;120;p19"/>
          <p:cNvGraphicFramePr/>
          <p:nvPr/>
        </p:nvGraphicFramePr>
        <p:xfrm>
          <a:off x="725325" y="638900"/>
          <a:ext cx="3000000" cy="3000000"/>
        </p:xfrm>
        <a:graphic>
          <a:graphicData uri="http://schemas.openxmlformats.org/drawingml/2006/table">
            <a:tbl>
              <a:tblPr>
                <a:noFill/>
                <a:tableStyleId>{83110BF1-2A05-40E4-ABE4-2AB167971F98}</a:tableStyleId>
              </a:tblPr>
              <a:tblGrid>
                <a:gridCol w="1282225"/>
                <a:gridCol w="1282225"/>
                <a:gridCol w="1282225"/>
                <a:gridCol w="1282225"/>
                <a:gridCol w="1282225"/>
                <a:gridCol w="1282225"/>
              </a:tblGrid>
              <a:tr h="255750">
                <a:tc>
                  <a:txBody>
                    <a:bodyPr/>
                    <a:lstStyle/>
                    <a:p>
                      <a:pPr indent="0" lvl="0" marL="0" rtl="0" algn="l">
                        <a:spcBef>
                          <a:spcPts val="0"/>
                        </a:spcBef>
                        <a:spcAft>
                          <a:spcPts val="0"/>
                        </a:spcAft>
                        <a:buNone/>
                      </a:pPr>
                      <a:r>
                        <a:rPr b="1" lang="en" sz="1200">
                          <a:solidFill>
                            <a:srgbClr val="0E0E0E"/>
                          </a:solidFill>
                          <a:latin typeface="Roboto"/>
                          <a:ea typeface="Roboto"/>
                          <a:cs typeface="Roboto"/>
                          <a:sym typeface="Roboto"/>
                        </a:rPr>
                        <a:t>Oversampling</a:t>
                      </a:r>
                      <a:endParaRPr b="1" sz="1200">
                        <a:solidFill>
                          <a:srgbClr val="0E0E0E"/>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0E0E0E"/>
                          </a:solidFill>
                          <a:latin typeface="Roboto"/>
                          <a:ea typeface="Roboto"/>
                          <a:cs typeface="Roboto"/>
                          <a:sym typeface="Roboto"/>
                        </a:rPr>
                        <a:t>Image model </a:t>
                      </a:r>
                      <a:endParaRPr b="1" sz="1200">
                        <a:solidFill>
                          <a:srgbClr val="0E0E0E"/>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0E0E0E"/>
                          </a:solidFill>
                          <a:latin typeface="Roboto"/>
                          <a:ea typeface="Roboto"/>
                          <a:cs typeface="Roboto"/>
                          <a:sym typeface="Roboto"/>
                        </a:rPr>
                        <a:t>Epochs  </a:t>
                      </a:r>
                      <a:endParaRPr b="1" sz="1200">
                        <a:solidFill>
                          <a:srgbClr val="0E0E0E"/>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0E0E0E"/>
                          </a:solidFill>
                          <a:latin typeface="Roboto"/>
                          <a:ea typeface="Roboto"/>
                          <a:cs typeface="Roboto"/>
                          <a:sym typeface="Roboto"/>
                        </a:rPr>
                        <a:t>Loss function</a:t>
                      </a:r>
                      <a:endParaRPr b="1" sz="1200">
                        <a:solidFill>
                          <a:srgbClr val="0E0E0E"/>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0E0E0E"/>
                          </a:solidFill>
                          <a:latin typeface="Roboto"/>
                          <a:ea typeface="Roboto"/>
                          <a:cs typeface="Roboto"/>
                          <a:sym typeface="Roboto"/>
                        </a:rPr>
                        <a:t>Valid score* </a:t>
                      </a:r>
                      <a:endParaRPr b="1" sz="1200">
                        <a:solidFill>
                          <a:srgbClr val="0E0E0E"/>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rgbClr val="0E0E0E"/>
                          </a:solidFill>
                          <a:latin typeface="Roboto"/>
                          <a:ea typeface="Roboto"/>
                          <a:cs typeface="Roboto"/>
                          <a:sym typeface="Roboto"/>
                        </a:rPr>
                        <a:t>pAUC</a:t>
                      </a:r>
                      <a:endParaRPr b="1" sz="1200">
                        <a:solidFill>
                          <a:srgbClr val="0E0E0E"/>
                        </a:solidFill>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255750">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100k:10K</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Resnet50</a:t>
                      </a:r>
                      <a:br>
                        <a:rPr lang="en" sz="1200">
                          <a:solidFill>
                            <a:srgbClr val="0E0E0E"/>
                          </a:solidFill>
                          <a:latin typeface="Roboto"/>
                          <a:ea typeface="Roboto"/>
                          <a:cs typeface="Roboto"/>
                          <a:sym typeface="Roboto"/>
                        </a:rPr>
                      </a:br>
                      <a:r>
                        <a:rPr lang="en" sz="1200">
                          <a:solidFill>
                            <a:srgbClr val="0E0E0E"/>
                          </a:solidFill>
                          <a:latin typeface="Roboto"/>
                          <a:ea typeface="Roboto"/>
                          <a:cs typeface="Roboto"/>
                          <a:sym typeface="Roboto"/>
                        </a:rPr>
                        <a:t>+Efficient_v2</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a:t>
                      </a:r>
                      <a:r>
                        <a:rPr lang="en" sz="1200">
                          <a:solidFill>
                            <a:srgbClr val="0E0E0E"/>
                          </a:solidFill>
                          <a:latin typeface="Roboto"/>
                          <a:ea typeface="Roboto"/>
                          <a:cs typeface="Roboto"/>
                          <a:sym typeface="Roboto"/>
                        </a:rPr>
                        <a:t>+5</a:t>
                      </a:r>
                      <a:endParaRPr sz="1200">
                        <a:solidFill>
                          <a:srgbClr val="0E0E0E"/>
                        </a:solidFill>
                        <a:latin typeface="Roboto"/>
                        <a:ea typeface="Roboto"/>
                        <a:cs typeface="Roboto"/>
                        <a:sym typeface="Roboto"/>
                      </a:endParaRPr>
                    </a:p>
                    <a:p>
                      <a:pPr indent="0" lvl="0" marL="0" rtl="0" algn="l">
                        <a:spcBef>
                          <a:spcPts val="0"/>
                        </a:spcBef>
                        <a:spcAft>
                          <a:spcPts val="0"/>
                        </a:spcAft>
                        <a:buNone/>
                      </a:pPr>
                      <a:r>
                        <a:rPr lang="en" sz="1200">
                          <a:solidFill>
                            <a:srgbClr val="0E0E0E"/>
                          </a:solidFill>
                          <a:latin typeface="Roboto"/>
                          <a:ea typeface="Roboto"/>
                          <a:cs typeface="Roboto"/>
                          <a:sym typeface="Roboto"/>
                        </a:rPr>
                        <a:t>0+5</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CrossEntropy</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0.0025</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0.140</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750">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No</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Resnet</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0+1</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CrossEntropy</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 0.0064</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0.133</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750">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10k:1k</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Resnet50</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5+2</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CrossEntropy</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0.108</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0.127</a:t>
                      </a:r>
                      <a:endParaRPr sz="1200">
                        <a:solidFill>
                          <a:srgbClr val="0E0E0E"/>
                        </a:solidFill>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5750">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100k:10k</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Resnet50</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7+3</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pAUC</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0.962</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0.018</a:t>
                      </a:r>
                      <a:endParaRPr sz="1200">
                        <a:solidFill>
                          <a:srgbClr val="0E0E0E"/>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r>
              <a:tr h="668925">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100k:10k</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Resnet50</a:t>
                      </a:r>
                      <a:br>
                        <a:rPr lang="en" sz="1200">
                          <a:solidFill>
                            <a:srgbClr val="0E0E0E"/>
                          </a:solidFill>
                          <a:latin typeface="Roboto"/>
                          <a:ea typeface="Roboto"/>
                          <a:cs typeface="Roboto"/>
                          <a:sym typeface="Roboto"/>
                        </a:rPr>
                      </a:br>
                      <a:r>
                        <a:rPr lang="en" sz="1200">
                          <a:solidFill>
                            <a:srgbClr val="0E0E0E"/>
                          </a:solidFill>
                          <a:latin typeface="Roboto"/>
                          <a:ea typeface="Roboto"/>
                          <a:cs typeface="Roboto"/>
                          <a:sym typeface="Roboto"/>
                        </a:rPr>
                        <a:t>+Efficient_v2</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5+2</a:t>
                      </a:r>
                      <a:br>
                        <a:rPr lang="en" sz="1200">
                          <a:solidFill>
                            <a:srgbClr val="0E0E0E"/>
                          </a:solidFill>
                          <a:latin typeface="Roboto"/>
                          <a:ea typeface="Roboto"/>
                          <a:cs typeface="Roboto"/>
                          <a:sym typeface="Roboto"/>
                        </a:rPr>
                      </a:br>
                      <a:r>
                        <a:rPr lang="en" sz="1200">
                          <a:solidFill>
                            <a:srgbClr val="0E0E0E"/>
                          </a:solidFill>
                          <a:latin typeface="Roboto"/>
                          <a:ea typeface="Roboto"/>
                          <a:cs typeface="Roboto"/>
                          <a:sym typeface="Roboto"/>
                        </a:rPr>
                        <a:t>5+2</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CrossEntropy</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0.088</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0.090</a:t>
                      </a:r>
                      <a:endParaRPr sz="1200">
                        <a:solidFill>
                          <a:srgbClr val="0E0E0E"/>
                        </a:solidFill>
                        <a:latin typeface="Roboto"/>
                        <a:ea typeface="Roboto"/>
                        <a:cs typeface="Roboto"/>
                        <a:sym typeface="Roboto"/>
                      </a:endParaRPr>
                    </a:p>
                  </a:txBody>
                  <a:tcPr marT="91425" marB="91425" marR="91425" marL="91425"/>
                </a:tc>
              </a:tr>
              <a:tr h="420025">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No</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Pytorch ResNet50</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22</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FocalLoss</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0.0043</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0.126</a:t>
                      </a:r>
                      <a:endParaRPr sz="1200">
                        <a:solidFill>
                          <a:srgbClr val="0E0E0E"/>
                        </a:solidFill>
                        <a:latin typeface="Roboto"/>
                        <a:ea typeface="Roboto"/>
                        <a:cs typeface="Roboto"/>
                        <a:sym typeface="Roboto"/>
                      </a:endParaRPr>
                    </a:p>
                  </a:txBody>
                  <a:tcPr marT="91425" marB="91425" marR="91425" marL="91425"/>
                </a:tc>
              </a:tr>
              <a:tr h="668925">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No</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Pytorch ResNet50 + EfficientNet (Ensemble)</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22+11</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FocalLoss</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a:t>
                      </a:r>
                      <a:endParaRPr sz="1200">
                        <a:solidFill>
                          <a:srgbClr val="0E0E0E"/>
                        </a:solidFill>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200">
                          <a:solidFill>
                            <a:srgbClr val="0E0E0E"/>
                          </a:solidFill>
                          <a:latin typeface="Roboto"/>
                          <a:ea typeface="Roboto"/>
                          <a:cs typeface="Roboto"/>
                          <a:sym typeface="Roboto"/>
                        </a:rPr>
                        <a:t>0.126</a:t>
                      </a:r>
                      <a:endParaRPr sz="1200">
                        <a:solidFill>
                          <a:srgbClr val="0E0E0E"/>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234175"/>
            <a:ext cx="8520600" cy="61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26" name="Google Shape;12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0"/>
          <p:cNvSpPr txBox="1"/>
          <p:nvPr/>
        </p:nvSpPr>
        <p:spPr>
          <a:xfrm>
            <a:off x="436950" y="944850"/>
            <a:ext cx="8035500" cy="2740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Light"/>
              <a:buChar char="●"/>
            </a:pPr>
            <a:r>
              <a:rPr lang="en" sz="1500">
                <a:solidFill>
                  <a:schemeClr val="dk1"/>
                </a:solidFill>
                <a:latin typeface="Roboto Light"/>
                <a:ea typeface="Roboto Light"/>
                <a:cs typeface="Roboto Light"/>
                <a:sym typeface="Roboto Light"/>
              </a:rPr>
              <a:t>The FastAI ImageTab model delivered the best performance. </a:t>
            </a:r>
            <a:endParaRPr sz="1500">
              <a:solidFill>
                <a:schemeClr val="dk1"/>
              </a:solidFill>
              <a:latin typeface="Roboto Light"/>
              <a:ea typeface="Roboto Light"/>
              <a:cs typeface="Roboto Light"/>
              <a:sym typeface="Roboto Light"/>
            </a:endParaRPr>
          </a:p>
          <a:p>
            <a:pPr indent="-323850" lvl="0" marL="457200" rtl="0" algn="l">
              <a:spcBef>
                <a:spcPts val="1000"/>
              </a:spcBef>
              <a:spcAft>
                <a:spcPts val="0"/>
              </a:spcAft>
              <a:buClr>
                <a:schemeClr val="dk1"/>
              </a:buClr>
              <a:buSzPts val="1500"/>
              <a:buFont typeface="Roboto Light"/>
              <a:buChar char="●"/>
            </a:pPr>
            <a:r>
              <a:rPr b="1" lang="en" sz="1500">
                <a:solidFill>
                  <a:schemeClr val="dk1"/>
                </a:solidFill>
                <a:latin typeface="Roboto"/>
                <a:ea typeface="Roboto"/>
                <a:cs typeface="Roboto"/>
                <a:sym typeface="Roboto"/>
              </a:rPr>
              <a:t>Challenges: </a:t>
            </a:r>
            <a:r>
              <a:rPr lang="en" sz="1500">
                <a:solidFill>
                  <a:schemeClr val="dk1"/>
                </a:solidFill>
                <a:latin typeface="Roboto Light"/>
                <a:ea typeface="Roboto Light"/>
                <a:cs typeface="Roboto Light"/>
                <a:sym typeface="Roboto Light"/>
              </a:rPr>
              <a:t>High RAM usage for DataLoader (slow training and requires lots of memory), Possible overfitting</a:t>
            </a:r>
            <a:endParaRPr sz="1500">
              <a:solidFill>
                <a:schemeClr val="dk1"/>
              </a:solidFill>
              <a:latin typeface="Roboto Light"/>
              <a:ea typeface="Roboto Light"/>
              <a:cs typeface="Roboto Light"/>
              <a:sym typeface="Roboto Light"/>
            </a:endParaRPr>
          </a:p>
          <a:p>
            <a:pPr indent="-323850" lvl="0" marL="457200" rtl="0" algn="l">
              <a:spcBef>
                <a:spcPts val="1000"/>
              </a:spcBef>
              <a:spcAft>
                <a:spcPts val="0"/>
              </a:spcAft>
              <a:buClr>
                <a:schemeClr val="dk1"/>
              </a:buClr>
              <a:buSzPts val="1500"/>
              <a:buFont typeface="Roboto Light"/>
              <a:buChar char="●"/>
            </a:pPr>
            <a:r>
              <a:rPr b="1" lang="en" sz="1500">
                <a:solidFill>
                  <a:schemeClr val="dk1"/>
                </a:solidFill>
                <a:latin typeface="Roboto"/>
                <a:ea typeface="Roboto"/>
                <a:cs typeface="Roboto"/>
                <a:sym typeface="Roboto"/>
              </a:rPr>
              <a:t>Advantages of our work:</a:t>
            </a:r>
            <a:r>
              <a:rPr lang="en" sz="1500">
                <a:solidFill>
                  <a:schemeClr val="dk1"/>
                </a:solidFill>
                <a:latin typeface="Roboto Light"/>
                <a:ea typeface="Roboto Light"/>
                <a:cs typeface="Roboto Light"/>
                <a:sym typeface="Roboto Light"/>
              </a:rPr>
              <a:t> W</a:t>
            </a:r>
            <a:r>
              <a:rPr lang="en" sz="1500">
                <a:solidFill>
                  <a:schemeClr val="dk1"/>
                </a:solidFill>
                <a:latin typeface="Roboto Light"/>
                <a:ea typeface="Roboto Light"/>
                <a:cs typeface="Roboto Light"/>
                <a:sym typeface="Roboto Light"/>
              </a:rPr>
              <a:t>e explored multiple approaches and leveraged various pretrained models, which saved time and yielded good results.</a:t>
            </a:r>
            <a:endParaRPr sz="1500">
              <a:solidFill>
                <a:schemeClr val="dk1"/>
              </a:solidFill>
              <a:latin typeface="Roboto Light"/>
              <a:ea typeface="Roboto Light"/>
              <a:cs typeface="Roboto Light"/>
              <a:sym typeface="Roboto Light"/>
            </a:endParaRPr>
          </a:p>
          <a:p>
            <a:pPr indent="-323850" lvl="0" marL="457200" rtl="0" algn="l">
              <a:spcBef>
                <a:spcPts val="1000"/>
              </a:spcBef>
              <a:spcAft>
                <a:spcPts val="0"/>
              </a:spcAft>
              <a:buClr>
                <a:schemeClr val="dk1"/>
              </a:buClr>
              <a:buSzPts val="1500"/>
              <a:buFont typeface="Roboto Light"/>
              <a:buChar char="●"/>
            </a:pPr>
            <a:r>
              <a:rPr b="1" lang="en" sz="1500">
                <a:solidFill>
                  <a:schemeClr val="dk1"/>
                </a:solidFill>
                <a:latin typeface="Roboto"/>
                <a:ea typeface="Roboto"/>
                <a:cs typeface="Roboto"/>
                <a:sym typeface="Roboto"/>
              </a:rPr>
              <a:t>Future work: </a:t>
            </a:r>
            <a:endParaRPr b="1" sz="1500">
              <a:solidFill>
                <a:schemeClr val="dk1"/>
              </a:solidFill>
              <a:latin typeface="Roboto"/>
              <a:ea typeface="Roboto"/>
              <a:cs typeface="Roboto"/>
              <a:sym typeface="Roboto"/>
            </a:endParaRPr>
          </a:p>
          <a:p>
            <a:pPr indent="-323850" lvl="1" marL="914400" rtl="0" algn="l">
              <a:spcBef>
                <a:spcPts val="1000"/>
              </a:spcBef>
              <a:spcAft>
                <a:spcPts val="0"/>
              </a:spcAft>
              <a:buClr>
                <a:schemeClr val="dk1"/>
              </a:buClr>
              <a:buSzPts val="1500"/>
              <a:buFont typeface="Roboto Light"/>
              <a:buChar char="○"/>
            </a:pPr>
            <a:r>
              <a:rPr lang="en" sz="1500">
                <a:solidFill>
                  <a:schemeClr val="dk1"/>
                </a:solidFill>
                <a:latin typeface="Roboto Light"/>
                <a:ea typeface="Roboto Light"/>
                <a:cs typeface="Roboto Light"/>
                <a:sym typeface="Roboto Light"/>
              </a:rPr>
              <a:t>We plan to explore other ensemble models and techniques to improve image quality, such as hair removal. </a:t>
            </a:r>
            <a:endParaRPr sz="1500">
              <a:solidFill>
                <a:schemeClr val="dk1"/>
              </a:solidFill>
              <a:latin typeface="Roboto Light"/>
              <a:ea typeface="Roboto Light"/>
              <a:cs typeface="Roboto Light"/>
              <a:sym typeface="Roboto Light"/>
            </a:endParaRPr>
          </a:p>
          <a:p>
            <a:pPr indent="-323850" lvl="1" marL="914400" rtl="0" algn="l">
              <a:spcBef>
                <a:spcPts val="1000"/>
              </a:spcBef>
              <a:spcAft>
                <a:spcPts val="0"/>
              </a:spcAft>
              <a:buClr>
                <a:srgbClr val="0E0E0E"/>
              </a:buClr>
              <a:buSzPts val="1500"/>
              <a:buFont typeface="Roboto Light"/>
              <a:buChar char="○"/>
            </a:pPr>
            <a:r>
              <a:rPr lang="en" sz="1500">
                <a:solidFill>
                  <a:srgbClr val="0E0E0E"/>
                </a:solidFill>
                <a:latin typeface="Roboto Light"/>
                <a:ea typeface="Roboto Light"/>
                <a:cs typeface="Roboto Light"/>
                <a:sym typeface="Roboto Light"/>
              </a:rPr>
              <a:t>Why does more training lead to a lower score, despite overfitting penalties? </a:t>
            </a:r>
            <a:endParaRPr sz="1500">
              <a:solidFill>
                <a:srgbClr val="0E0E0E"/>
              </a:solidFill>
              <a:latin typeface="Roboto Light"/>
              <a:ea typeface="Roboto Light"/>
              <a:cs typeface="Roboto Light"/>
              <a:sym typeface="Roboto Light"/>
            </a:endParaRPr>
          </a:p>
          <a:p>
            <a:pPr indent="-323850" lvl="1" marL="914400" rtl="0" algn="l">
              <a:spcBef>
                <a:spcPts val="1000"/>
              </a:spcBef>
              <a:spcAft>
                <a:spcPts val="0"/>
              </a:spcAft>
              <a:buClr>
                <a:srgbClr val="0E0E0E"/>
              </a:buClr>
              <a:buSzPts val="1500"/>
              <a:buFont typeface="Roboto Light"/>
              <a:buChar char="○"/>
            </a:pPr>
            <a:r>
              <a:rPr lang="en" sz="1500">
                <a:solidFill>
                  <a:srgbClr val="0E0E0E"/>
                </a:solidFill>
                <a:latin typeface="Roboto Light"/>
                <a:ea typeface="Roboto Light"/>
                <a:cs typeface="Roboto Light"/>
                <a:sym typeface="Roboto Light"/>
              </a:rPr>
              <a:t>Find more efficient ways to overcome the RAM requirements in the pytorch code.</a:t>
            </a:r>
            <a:endParaRPr sz="1500">
              <a:solidFill>
                <a:srgbClr val="0E0E0E"/>
              </a:solidFill>
              <a:latin typeface="Roboto Light"/>
              <a:ea typeface="Roboto Light"/>
              <a:cs typeface="Roboto Light"/>
              <a:sym typeface="Roboto Light"/>
            </a:endParaRPr>
          </a:p>
          <a:p>
            <a:pPr indent="0" lvl="0" marL="914400" rtl="0" algn="l">
              <a:spcBef>
                <a:spcPts val="1000"/>
              </a:spcBef>
              <a:spcAft>
                <a:spcPts val="0"/>
              </a:spcAft>
              <a:buNone/>
            </a:pPr>
            <a:r>
              <a:t/>
            </a:r>
            <a:endParaRPr sz="1500">
              <a:solidFill>
                <a:srgbClr val="0E0E0E"/>
              </a:solidFill>
              <a:latin typeface="Roboto"/>
              <a:ea typeface="Roboto"/>
              <a:cs typeface="Roboto"/>
              <a:sym typeface="Roboto"/>
            </a:endParaRPr>
          </a:p>
          <a:p>
            <a:pPr indent="0" lvl="0" marL="457200" rtl="0" algn="l">
              <a:spcBef>
                <a:spcPts val="1000"/>
              </a:spcBef>
              <a:spcAft>
                <a:spcPts val="0"/>
              </a:spcAft>
              <a:buNone/>
            </a:pPr>
            <a:r>
              <a:t/>
            </a:r>
            <a:endParaRPr sz="1500">
              <a:solidFill>
                <a:srgbClr val="0E0E0E"/>
              </a:solidFill>
              <a:latin typeface="Roboto"/>
              <a:ea typeface="Roboto"/>
              <a:cs typeface="Roboto"/>
              <a:sym typeface="Roboto"/>
            </a:endParaRPr>
          </a:p>
          <a:p>
            <a:pPr indent="0" lvl="0" marL="457200" rtl="0" algn="l">
              <a:spcBef>
                <a:spcPts val="1000"/>
              </a:spcBef>
              <a:spcAft>
                <a:spcPts val="1000"/>
              </a:spcAft>
              <a:buNone/>
            </a:pPr>
            <a:r>
              <a:t/>
            </a:r>
            <a:endParaRPr sz="1500">
              <a:solidFill>
                <a:schemeClr val="dk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