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6" r:id="rId3"/>
    <p:sldId id="267" r:id="rId4"/>
    <p:sldId id="264" r:id="rId5"/>
    <p:sldId id="268" r:id="rId6"/>
    <p:sldId id="257" r:id="rId7"/>
    <p:sldId id="297" r:id="rId8"/>
    <p:sldId id="307" r:id="rId9"/>
    <p:sldId id="260" r:id="rId10"/>
    <p:sldId id="261" r:id="rId11"/>
    <p:sldId id="263" r:id="rId12"/>
    <p:sldId id="262" r:id="rId13"/>
    <p:sldId id="265" r:id="rId14"/>
    <p:sldId id="275" r:id="rId15"/>
    <p:sldId id="298" r:id="rId16"/>
    <p:sldId id="299" r:id="rId17"/>
    <p:sldId id="317" r:id="rId18"/>
    <p:sldId id="296" r:id="rId19"/>
    <p:sldId id="293" r:id="rId20"/>
    <p:sldId id="274" r:id="rId21"/>
    <p:sldId id="294" r:id="rId22"/>
    <p:sldId id="295" r:id="rId23"/>
    <p:sldId id="318" r:id="rId24"/>
    <p:sldId id="270" r:id="rId25"/>
    <p:sldId id="291" r:id="rId26"/>
    <p:sldId id="271" r:id="rId27"/>
    <p:sldId id="312" r:id="rId28"/>
    <p:sldId id="313" r:id="rId29"/>
    <p:sldId id="314" r:id="rId30"/>
    <p:sldId id="259" r:id="rId31"/>
    <p:sldId id="311" r:id="rId32"/>
    <p:sldId id="283" r:id="rId33"/>
    <p:sldId id="300" r:id="rId34"/>
    <p:sldId id="319" r:id="rId35"/>
    <p:sldId id="301" r:id="rId36"/>
    <p:sldId id="306" r:id="rId37"/>
    <p:sldId id="302" r:id="rId38"/>
    <p:sldId id="303" r:id="rId39"/>
    <p:sldId id="304" r:id="rId40"/>
    <p:sldId id="285" r:id="rId41"/>
    <p:sldId id="315" r:id="rId42"/>
    <p:sldId id="278" r:id="rId43"/>
    <p:sldId id="279" r:id="rId44"/>
    <p:sldId id="280" r:id="rId45"/>
    <p:sldId id="281" r:id="rId46"/>
    <p:sldId id="282" r:id="rId47"/>
    <p:sldId id="31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15" autoAdjust="0"/>
  </p:normalViewPr>
  <p:slideViewPr>
    <p:cSldViewPr snapToGrid="0">
      <p:cViewPr varScale="1">
        <p:scale>
          <a:sx n="75" d="100"/>
          <a:sy n="75" d="100"/>
        </p:scale>
        <p:origin x="90" y="2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1CAC1-47DD-4B4A-BA48-B058A803C33E}" type="datetimeFigureOut">
              <a:rPr lang="en-US" smtClean="0"/>
              <a:t>8/30/2019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C2837-A494-4351-B398-48375C81C70B}" type="slidenum">
              <a:rPr lang="en-US" smtClean="0"/>
              <a:t>‹#›</a:t>
            </a:fld>
            <a:endParaRPr lang="en-US"/>
          </a:p>
        </p:txBody>
      </p:sp>
    </p:spTree>
    <p:extLst>
      <p:ext uri="{BB962C8B-B14F-4D97-AF65-F5344CB8AC3E}">
        <p14:creationId xmlns:p14="http://schemas.microsoft.com/office/powerpoint/2010/main" val="3844438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ioxWuCd-mn0"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ioxWuCd-mn0"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ioxWuCd-mn0"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rilliant.org/wiki/berksons-parado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rilliant.org/wiki/berksons-parado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Simpson's_parado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geom.uiuc.edu/~lori/mathed/problems/problist.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geom.uiuc.edu/~lori/mathed/problems/problist.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geom.uiuc.edu/~lori/mathed/problems/problist.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ytimes.com/2012/02/19/magazine/shopping-habits.html?pagewanted=1&amp;_r=1&am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businessinsider.com/cognitive-biases-that-affect-decisions-2015-8"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ytimes.com/2012/02/19/magazine/shopping-habits.html?pagewanted=1&amp;_r=1&amp;h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aw.justia.com/cases/california/supreme-court/2d/68/319.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w.justia.com/cases/california/supreme-court/2d/68/319.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w.justia.com/cases/california/supreme-court/2d/68/319.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aw.justia.com/cases/california/supreme-court/2d/68/319.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aw.justia.com/cases/california/supreme-court/2d/68/319.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aw.justia.com/cases/california/supreme-court/2d/68/319.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How </a:t>
            </a:r>
            <a:r>
              <a:rPr lang="hr-HR" dirty="0" err="1"/>
              <a:t>many</a:t>
            </a:r>
            <a:r>
              <a:rPr lang="hr-HR" dirty="0"/>
              <a:t> </a:t>
            </a:r>
            <a:r>
              <a:rPr lang="hr-HR" dirty="0" err="1"/>
              <a:t>of</a:t>
            </a:r>
            <a:r>
              <a:rPr lang="hr-HR" dirty="0"/>
              <a:t> </a:t>
            </a:r>
            <a:r>
              <a:rPr lang="hr-HR" dirty="0" err="1"/>
              <a:t>you</a:t>
            </a:r>
            <a:r>
              <a:rPr lang="hr-HR" baseline="0" dirty="0"/>
              <a:t> </a:t>
            </a:r>
            <a:r>
              <a:rPr lang="hr-HR" baseline="0" dirty="0" err="1"/>
              <a:t>heard</a:t>
            </a:r>
            <a:r>
              <a:rPr lang="hr-HR" baseline="0" dirty="0"/>
              <a:t> some </a:t>
            </a:r>
            <a:r>
              <a:rPr lang="hr-HR" baseline="0" dirty="0" err="1"/>
              <a:t>statistics</a:t>
            </a:r>
            <a:r>
              <a:rPr lang="hr-HR" baseline="0" dirty="0"/>
              <a:t> </a:t>
            </a:r>
            <a:r>
              <a:rPr lang="hr-HR" baseline="0" dirty="0" err="1"/>
              <a:t>before</a:t>
            </a:r>
            <a:r>
              <a:rPr lang="hr-HR" baseline="0" dirty="0"/>
              <a:t>? How </a:t>
            </a:r>
            <a:r>
              <a:rPr lang="hr-HR" baseline="0" dirty="0" err="1"/>
              <a:t>many</a:t>
            </a:r>
            <a:r>
              <a:rPr lang="hr-HR" baseline="0" dirty="0"/>
              <a:t> </a:t>
            </a:r>
            <a:r>
              <a:rPr lang="hr-HR" baseline="0" dirty="0" err="1"/>
              <a:t>of</a:t>
            </a:r>
            <a:r>
              <a:rPr lang="hr-HR" baseline="0" dirty="0"/>
              <a:t> </a:t>
            </a:r>
            <a:r>
              <a:rPr lang="hr-HR" baseline="0" dirty="0" err="1"/>
              <a:t>you</a:t>
            </a:r>
            <a:r>
              <a:rPr lang="hr-HR" baseline="0" dirty="0"/>
              <a:t> </a:t>
            </a:r>
            <a:r>
              <a:rPr lang="hr-HR" baseline="0" dirty="0" err="1"/>
              <a:t>can</a:t>
            </a:r>
            <a:r>
              <a:rPr lang="hr-HR" baseline="0" dirty="0"/>
              <a:t> </a:t>
            </a:r>
            <a:r>
              <a:rPr lang="hr-HR" baseline="0" dirty="0" err="1"/>
              <a:t>say</a:t>
            </a:r>
            <a:r>
              <a:rPr lang="hr-HR" baseline="0" dirty="0"/>
              <a:t> </a:t>
            </a:r>
            <a:r>
              <a:rPr lang="hr-HR" baseline="0" dirty="0" err="1"/>
              <a:t>they</a:t>
            </a:r>
            <a:r>
              <a:rPr lang="hr-HR" baseline="0" dirty="0"/>
              <a:t> are </a:t>
            </a:r>
            <a:r>
              <a:rPr lang="hr-HR" baseline="0" dirty="0" err="1"/>
              <a:t>good</a:t>
            </a:r>
            <a:r>
              <a:rPr lang="hr-HR" baseline="0" dirty="0"/>
              <a:t> </a:t>
            </a:r>
            <a:r>
              <a:rPr lang="hr-HR" baseline="0" dirty="0" err="1"/>
              <a:t>with</a:t>
            </a:r>
            <a:r>
              <a:rPr lang="hr-HR" baseline="0" dirty="0"/>
              <a:t> it?</a:t>
            </a:r>
          </a:p>
          <a:p>
            <a:r>
              <a:rPr lang="hr-HR" dirty="0"/>
              <a:t/>
            </a:r>
            <a:br>
              <a:rPr lang="hr-HR" dirty="0"/>
            </a:br>
            <a:r>
              <a:rPr lang="hr-HR" dirty="0" err="1"/>
              <a:t>Unfortunately</a:t>
            </a:r>
            <a:r>
              <a:rPr lang="hr-HR" baseline="0" dirty="0"/>
              <a:t> </a:t>
            </a:r>
            <a:r>
              <a:rPr lang="hr-HR" baseline="0" dirty="0" err="1"/>
              <a:t>there</a:t>
            </a:r>
            <a:r>
              <a:rPr lang="hr-HR" baseline="0" dirty="0"/>
              <a:t> is no </a:t>
            </a:r>
            <a:r>
              <a:rPr lang="hr-HR" baseline="0" dirty="0" err="1"/>
              <a:t>easy</a:t>
            </a:r>
            <a:r>
              <a:rPr lang="hr-HR" baseline="0" dirty="0"/>
              <a:t> </a:t>
            </a:r>
            <a:r>
              <a:rPr lang="hr-HR" baseline="0" dirty="0" err="1"/>
              <a:t>way</a:t>
            </a:r>
            <a:r>
              <a:rPr lang="hr-HR" baseline="0" dirty="0"/>
              <a:t> to </a:t>
            </a:r>
            <a:r>
              <a:rPr lang="hr-HR" baseline="0" dirty="0" err="1"/>
              <a:t>learn</a:t>
            </a:r>
            <a:r>
              <a:rPr lang="hr-HR" baseline="0" dirty="0"/>
              <a:t> </a:t>
            </a:r>
            <a:r>
              <a:rPr lang="hr-HR" baseline="0" dirty="0" err="1"/>
              <a:t>statistics</a:t>
            </a:r>
            <a:r>
              <a:rPr lang="hr-HR" baseline="0" dirty="0"/>
              <a:t>. It is a </a:t>
            </a:r>
            <a:r>
              <a:rPr lang="hr-HR" baseline="0" dirty="0" err="1"/>
              <a:t>large</a:t>
            </a:r>
            <a:r>
              <a:rPr lang="hr-HR" baseline="0" dirty="0"/>
              <a:t> </a:t>
            </a:r>
            <a:r>
              <a:rPr lang="hr-HR" baseline="0" dirty="0" err="1"/>
              <a:t>field</a:t>
            </a:r>
            <a:r>
              <a:rPr lang="hr-HR" baseline="0" dirty="0"/>
              <a:t> </a:t>
            </a:r>
            <a:r>
              <a:rPr lang="hr-HR" baseline="0" dirty="0" err="1"/>
              <a:t>with</a:t>
            </a:r>
            <a:r>
              <a:rPr lang="hr-HR" baseline="0" dirty="0"/>
              <a:t> wide </a:t>
            </a:r>
            <a:r>
              <a:rPr lang="hr-HR" baseline="0" dirty="0" err="1"/>
              <a:t>applications</a:t>
            </a:r>
            <a:r>
              <a:rPr lang="hr-HR" baseline="0" dirty="0"/>
              <a:t> and it is </a:t>
            </a:r>
            <a:r>
              <a:rPr lang="hr-HR" baseline="0" dirty="0" err="1"/>
              <a:t>easy</a:t>
            </a:r>
            <a:r>
              <a:rPr lang="hr-HR" baseline="0" dirty="0"/>
              <a:t> to </a:t>
            </a:r>
            <a:r>
              <a:rPr lang="hr-HR" baseline="0" dirty="0" err="1"/>
              <a:t>misuse</a:t>
            </a:r>
            <a:r>
              <a:rPr lang="hr-HR" baseline="0" dirty="0"/>
              <a:t> it, </a:t>
            </a:r>
            <a:r>
              <a:rPr lang="hr-HR" baseline="0" dirty="0" err="1"/>
              <a:t>wether</a:t>
            </a:r>
            <a:r>
              <a:rPr lang="hr-HR" baseline="0" dirty="0"/>
              <a:t> </a:t>
            </a:r>
            <a:r>
              <a:rPr lang="hr-HR" baseline="0" dirty="0" err="1"/>
              <a:t>intentionally</a:t>
            </a:r>
            <a:r>
              <a:rPr lang="hr-HR" baseline="0" dirty="0"/>
              <a:t> </a:t>
            </a:r>
            <a:r>
              <a:rPr lang="hr-HR" baseline="0" dirty="0" err="1"/>
              <a:t>or</a:t>
            </a:r>
            <a:r>
              <a:rPr lang="hr-HR" baseline="0" dirty="0"/>
              <a:t> no. This is </a:t>
            </a:r>
            <a:r>
              <a:rPr lang="hr-HR" baseline="0" dirty="0" err="1"/>
              <a:t>why</a:t>
            </a:r>
            <a:r>
              <a:rPr lang="hr-HR" baseline="0" dirty="0"/>
              <a:t> I </a:t>
            </a:r>
            <a:r>
              <a:rPr lang="hr-HR" baseline="0" dirty="0" err="1"/>
              <a:t>chose</a:t>
            </a:r>
            <a:r>
              <a:rPr lang="hr-HR" baseline="0" dirty="0"/>
              <a:t> to show </a:t>
            </a:r>
            <a:r>
              <a:rPr lang="hr-HR" baseline="0" dirty="0" err="1"/>
              <a:t>what</a:t>
            </a:r>
            <a:r>
              <a:rPr lang="hr-HR" baseline="0" dirty="0"/>
              <a:t> </a:t>
            </a:r>
            <a:r>
              <a:rPr lang="hr-HR" baseline="0" dirty="0" err="1"/>
              <a:t>can</a:t>
            </a:r>
            <a:r>
              <a:rPr lang="hr-HR" baseline="0" dirty="0"/>
              <a:t> </a:t>
            </a:r>
            <a:r>
              <a:rPr lang="hr-HR" baseline="0" dirty="0" err="1"/>
              <a:t>go</a:t>
            </a:r>
            <a:r>
              <a:rPr lang="hr-HR" baseline="0" dirty="0"/>
              <a:t> </a:t>
            </a:r>
            <a:r>
              <a:rPr lang="hr-HR" baseline="0" dirty="0" err="1"/>
              <a:t>wrong</a:t>
            </a:r>
            <a:r>
              <a:rPr lang="hr-HR" baseline="0" dirty="0"/>
              <a:t> </a:t>
            </a:r>
            <a:r>
              <a:rPr lang="hr-HR" baseline="0" dirty="0" err="1"/>
              <a:t>if</a:t>
            </a:r>
            <a:r>
              <a:rPr lang="hr-HR" baseline="0" dirty="0"/>
              <a:t> </a:t>
            </a:r>
            <a:r>
              <a:rPr lang="hr-HR" baseline="0" dirty="0" err="1"/>
              <a:t>you</a:t>
            </a:r>
            <a:r>
              <a:rPr lang="hr-HR" baseline="0" dirty="0"/>
              <a:t> </a:t>
            </a:r>
            <a:r>
              <a:rPr lang="hr-HR" baseline="0" dirty="0" err="1"/>
              <a:t>misuse</a:t>
            </a:r>
            <a:r>
              <a:rPr lang="hr-HR" baseline="0" dirty="0"/>
              <a:t> </a:t>
            </a:r>
            <a:r>
              <a:rPr lang="hr-HR" baseline="0" dirty="0" err="1"/>
              <a:t>statistics</a:t>
            </a:r>
            <a:r>
              <a:rPr lang="hr-HR" baseline="0" dirty="0"/>
              <a:t>. I am </a:t>
            </a:r>
            <a:r>
              <a:rPr lang="hr-HR" baseline="0" dirty="0" err="1"/>
              <a:t>only</a:t>
            </a:r>
            <a:r>
              <a:rPr lang="hr-HR" baseline="0" dirty="0"/>
              <a:t> </a:t>
            </a:r>
            <a:r>
              <a:rPr lang="hr-HR" baseline="0" dirty="0" err="1"/>
              <a:t>doing</a:t>
            </a:r>
            <a:r>
              <a:rPr lang="hr-HR" baseline="0" dirty="0"/>
              <a:t> this as a </a:t>
            </a:r>
            <a:r>
              <a:rPr lang="hr-HR" baseline="0" dirty="0" err="1"/>
              <a:t>motivation</a:t>
            </a:r>
            <a:r>
              <a:rPr lang="hr-HR" baseline="0" dirty="0"/>
              <a:t> for </a:t>
            </a:r>
            <a:r>
              <a:rPr lang="hr-HR" baseline="0" dirty="0" err="1"/>
              <a:t>you</a:t>
            </a:r>
            <a:r>
              <a:rPr lang="hr-HR" baseline="0" dirty="0"/>
              <a:t> to </a:t>
            </a:r>
            <a:r>
              <a:rPr lang="hr-HR" baseline="0" dirty="0" err="1"/>
              <a:t>understand</a:t>
            </a:r>
            <a:r>
              <a:rPr lang="hr-HR" baseline="0" dirty="0"/>
              <a:t> </a:t>
            </a:r>
            <a:r>
              <a:rPr lang="hr-HR" baseline="0" dirty="0" err="1"/>
              <a:t>what</a:t>
            </a:r>
            <a:r>
              <a:rPr lang="hr-HR" baseline="0" dirty="0"/>
              <a:t> is </a:t>
            </a:r>
            <a:r>
              <a:rPr lang="hr-HR" baseline="0" dirty="0" err="1"/>
              <a:t>happening</a:t>
            </a:r>
            <a:r>
              <a:rPr lang="hr-HR" baseline="0" dirty="0"/>
              <a:t> </a:t>
            </a:r>
            <a:r>
              <a:rPr lang="hr-HR" baseline="0" dirty="0" err="1"/>
              <a:t>when</a:t>
            </a:r>
            <a:r>
              <a:rPr lang="hr-HR" baseline="0" dirty="0"/>
              <a:t> </a:t>
            </a:r>
            <a:r>
              <a:rPr lang="hr-HR" baseline="0" dirty="0" err="1"/>
              <a:t>you</a:t>
            </a:r>
            <a:r>
              <a:rPr lang="hr-HR" baseline="0" dirty="0"/>
              <a:t> are </a:t>
            </a:r>
            <a:r>
              <a:rPr lang="hr-HR" baseline="0" dirty="0" err="1"/>
              <a:t>applying</a:t>
            </a:r>
            <a:r>
              <a:rPr lang="hr-HR" baseline="0" dirty="0"/>
              <a:t> </a:t>
            </a:r>
            <a:r>
              <a:rPr lang="hr-HR" baseline="0" dirty="0" err="1"/>
              <a:t>statistics</a:t>
            </a:r>
            <a:r>
              <a:rPr lang="hr-HR" baseline="0" dirty="0"/>
              <a:t>, </a:t>
            </a:r>
            <a:r>
              <a:rPr lang="hr-HR" baseline="0" dirty="0" err="1"/>
              <a:t>instead</a:t>
            </a:r>
            <a:r>
              <a:rPr lang="hr-HR" baseline="0" dirty="0"/>
              <a:t> </a:t>
            </a:r>
            <a:r>
              <a:rPr lang="hr-HR" baseline="0" dirty="0" err="1"/>
              <a:t>of</a:t>
            </a:r>
            <a:r>
              <a:rPr lang="hr-HR" baseline="0" dirty="0"/>
              <a:t> </a:t>
            </a:r>
            <a:r>
              <a:rPr lang="hr-HR" baseline="0" dirty="0" err="1"/>
              <a:t>using</a:t>
            </a:r>
            <a:r>
              <a:rPr lang="hr-HR" baseline="0" dirty="0"/>
              <a:t> a </a:t>
            </a:r>
            <a:r>
              <a:rPr lang="hr-HR" baseline="0" dirty="0" err="1"/>
              <a:t>cookbook</a:t>
            </a:r>
            <a:r>
              <a:rPr lang="hr-HR" baseline="0" dirty="0"/>
              <a:t> and </a:t>
            </a:r>
            <a:r>
              <a:rPr lang="hr-HR" baseline="0" dirty="0" err="1"/>
              <a:t>drawing</a:t>
            </a:r>
            <a:r>
              <a:rPr lang="hr-HR" baseline="0" dirty="0"/>
              <a:t> </a:t>
            </a:r>
            <a:r>
              <a:rPr lang="hr-HR" baseline="0" dirty="0" err="1"/>
              <a:t>conclusions</a:t>
            </a:r>
            <a:r>
              <a:rPr lang="hr-HR" baseline="0" dirty="0"/>
              <a:t> </a:t>
            </a:r>
            <a:r>
              <a:rPr lang="hr-HR" baseline="0" dirty="0" err="1"/>
              <a:t>from</a:t>
            </a:r>
            <a:r>
              <a:rPr lang="hr-HR" baseline="0" dirty="0"/>
              <a:t> the </a:t>
            </a:r>
            <a:r>
              <a:rPr lang="hr-HR" baseline="0" dirty="0" err="1"/>
              <a:t>tests</a:t>
            </a:r>
            <a:r>
              <a:rPr lang="hr-HR" baseline="0" dirty="0"/>
              <a:t> </a:t>
            </a:r>
            <a:r>
              <a:rPr lang="hr-HR" baseline="0" dirty="0" err="1"/>
              <a:t>you</a:t>
            </a:r>
            <a:r>
              <a:rPr lang="hr-HR" baseline="0" dirty="0"/>
              <a:t> make. </a:t>
            </a:r>
            <a:br>
              <a:rPr lang="hr-HR" baseline="0" dirty="0"/>
            </a:br>
            <a:endParaRPr lang="hr-HR" baseline="0" dirty="0"/>
          </a:p>
          <a:p>
            <a:r>
              <a:rPr lang="hr-HR" baseline="0" dirty="0"/>
              <a:t>…</a:t>
            </a:r>
          </a:p>
          <a:p>
            <a:r>
              <a:rPr lang="hr-HR" baseline="0" dirty="0"/>
              <a:t>In the </a:t>
            </a:r>
            <a:r>
              <a:rPr lang="hr-HR" baseline="0" dirty="0" err="1"/>
              <a:t>first</a:t>
            </a:r>
            <a:r>
              <a:rPr lang="hr-HR" baseline="0" dirty="0"/>
              <a:t> </a:t>
            </a:r>
            <a:r>
              <a:rPr lang="hr-HR" baseline="0" dirty="0" err="1"/>
              <a:t>part</a:t>
            </a:r>
            <a:r>
              <a:rPr lang="hr-HR" baseline="0" dirty="0"/>
              <a:t>, I </a:t>
            </a:r>
            <a:r>
              <a:rPr lang="hr-HR" baseline="0" dirty="0" err="1"/>
              <a:t>will</a:t>
            </a:r>
            <a:r>
              <a:rPr lang="hr-HR" baseline="0" dirty="0"/>
              <a:t> show </a:t>
            </a:r>
            <a:r>
              <a:rPr lang="hr-HR" baseline="0" dirty="0" err="1"/>
              <a:t>you</a:t>
            </a:r>
            <a:r>
              <a:rPr lang="hr-HR" baseline="0" dirty="0"/>
              <a:t> </a:t>
            </a:r>
            <a:r>
              <a:rPr lang="hr-HR" baseline="0" dirty="0" err="1"/>
              <a:t>what</a:t>
            </a:r>
            <a:r>
              <a:rPr lang="hr-HR" baseline="0" dirty="0"/>
              <a:t> </a:t>
            </a:r>
            <a:r>
              <a:rPr lang="hr-HR" baseline="0" dirty="0" err="1"/>
              <a:t>not</a:t>
            </a:r>
            <a:r>
              <a:rPr lang="hr-HR" baseline="0" dirty="0"/>
              <a:t> to do </a:t>
            </a:r>
            <a:r>
              <a:rPr lang="hr-HR" baseline="0" dirty="0" err="1"/>
              <a:t>in</a:t>
            </a:r>
            <a:r>
              <a:rPr lang="hr-HR" baseline="0" dirty="0"/>
              <a:t> general, </a:t>
            </a:r>
            <a:r>
              <a:rPr lang="hr-HR" baseline="0" dirty="0" err="1"/>
              <a:t>then</a:t>
            </a:r>
            <a:r>
              <a:rPr lang="hr-HR" baseline="0" dirty="0"/>
              <a:t> </a:t>
            </a:r>
            <a:r>
              <a:rPr lang="hr-HR" baseline="0" dirty="0" err="1"/>
              <a:t>we</a:t>
            </a:r>
            <a:r>
              <a:rPr lang="hr-HR" baseline="0" dirty="0"/>
              <a:t> </a:t>
            </a:r>
            <a:r>
              <a:rPr lang="hr-HR" baseline="0" dirty="0" err="1"/>
              <a:t>will</a:t>
            </a:r>
            <a:r>
              <a:rPr lang="hr-HR" baseline="0" dirty="0"/>
              <a:t> </a:t>
            </a:r>
            <a:r>
              <a:rPr lang="hr-HR" baseline="0" dirty="0" err="1"/>
              <a:t>go</a:t>
            </a:r>
            <a:r>
              <a:rPr lang="hr-HR" baseline="0" dirty="0"/>
              <a:t> </a:t>
            </a:r>
            <a:r>
              <a:rPr lang="hr-HR" baseline="0" dirty="0" err="1"/>
              <a:t>from</a:t>
            </a:r>
            <a:r>
              <a:rPr lang="hr-HR" baseline="0" dirty="0"/>
              <a:t> the </a:t>
            </a:r>
            <a:r>
              <a:rPr lang="hr-HR" baseline="0" dirty="0" err="1"/>
              <a:t>beginning</a:t>
            </a:r>
            <a:r>
              <a:rPr lang="hr-HR" baseline="0" dirty="0"/>
              <a:t> and have a </a:t>
            </a:r>
            <a:r>
              <a:rPr lang="hr-HR" baseline="0" dirty="0" err="1"/>
              <a:t>few</a:t>
            </a:r>
            <a:r>
              <a:rPr lang="hr-HR" baseline="0" dirty="0"/>
              <a:t> </a:t>
            </a:r>
            <a:r>
              <a:rPr lang="hr-HR" baseline="0" dirty="0" err="1"/>
              <a:t>exercises</a:t>
            </a:r>
            <a:r>
              <a:rPr lang="hr-HR" baseline="0" dirty="0"/>
              <a:t> </a:t>
            </a:r>
            <a:r>
              <a:rPr lang="hr-HR" baseline="0" dirty="0" err="1"/>
              <a:t>in</a:t>
            </a:r>
            <a:r>
              <a:rPr lang="hr-HR" baseline="0" dirty="0"/>
              <a:t> R. I </a:t>
            </a:r>
            <a:r>
              <a:rPr lang="hr-HR" baseline="0" dirty="0" err="1"/>
              <a:t>will</a:t>
            </a:r>
            <a:r>
              <a:rPr lang="hr-HR" baseline="0" dirty="0"/>
              <a:t> </a:t>
            </a:r>
            <a:r>
              <a:rPr lang="hr-HR" baseline="0" dirty="0" err="1"/>
              <a:t>explain</a:t>
            </a:r>
            <a:r>
              <a:rPr lang="hr-HR" baseline="0" dirty="0"/>
              <a:t> most </a:t>
            </a:r>
            <a:r>
              <a:rPr lang="hr-HR" baseline="0" dirty="0" err="1"/>
              <a:t>common</a:t>
            </a:r>
            <a:r>
              <a:rPr lang="hr-HR" baseline="0" dirty="0"/>
              <a:t> </a:t>
            </a:r>
            <a:r>
              <a:rPr lang="hr-HR" baseline="0" dirty="0" err="1"/>
              <a:t>mistakes</a:t>
            </a:r>
            <a:r>
              <a:rPr lang="hr-HR" baseline="0" dirty="0"/>
              <a:t> and </a:t>
            </a:r>
            <a:r>
              <a:rPr lang="hr-HR" baseline="0" dirty="0" err="1"/>
              <a:t>hope</a:t>
            </a:r>
            <a:r>
              <a:rPr lang="hr-HR" baseline="0" dirty="0"/>
              <a:t> </a:t>
            </a:r>
            <a:r>
              <a:rPr lang="hr-HR" baseline="0" dirty="0" err="1"/>
              <a:t>that</a:t>
            </a:r>
            <a:r>
              <a:rPr lang="hr-HR" baseline="0" dirty="0"/>
              <a:t> </a:t>
            </a:r>
            <a:r>
              <a:rPr lang="hr-HR" baseline="0" dirty="0" err="1"/>
              <a:t>after</a:t>
            </a:r>
            <a:r>
              <a:rPr lang="hr-HR" baseline="0" dirty="0"/>
              <a:t> the workshop </a:t>
            </a:r>
            <a:r>
              <a:rPr lang="hr-HR" baseline="0" dirty="0" err="1"/>
              <a:t>today</a:t>
            </a:r>
            <a:r>
              <a:rPr lang="hr-HR" baseline="0" dirty="0"/>
              <a:t> </a:t>
            </a:r>
            <a:r>
              <a:rPr lang="hr-HR" baseline="0" dirty="0" err="1"/>
              <a:t>you</a:t>
            </a:r>
            <a:r>
              <a:rPr lang="hr-HR" baseline="0" dirty="0"/>
              <a:t> </a:t>
            </a:r>
            <a:r>
              <a:rPr lang="hr-HR" baseline="0" dirty="0" err="1"/>
              <a:t>will</a:t>
            </a:r>
            <a:r>
              <a:rPr lang="hr-HR" baseline="0" dirty="0"/>
              <a:t> have </a:t>
            </a:r>
            <a:r>
              <a:rPr lang="hr-HR" baseline="0" dirty="0" err="1"/>
              <a:t>in</a:t>
            </a:r>
            <a:r>
              <a:rPr lang="hr-HR" baseline="0" dirty="0"/>
              <a:t> </a:t>
            </a:r>
            <a:r>
              <a:rPr lang="hr-HR" baseline="0" dirty="0" err="1"/>
              <a:t>mind</a:t>
            </a:r>
            <a:r>
              <a:rPr lang="hr-HR" baseline="0" dirty="0"/>
              <a:t> </a:t>
            </a:r>
            <a:r>
              <a:rPr lang="hr-HR" baseline="0" dirty="0" err="1"/>
              <a:t>that</a:t>
            </a:r>
            <a:r>
              <a:rPr lang="hr-HR" baseline="0" dirty="0"/>
              <a:t> </a:t>
            </a:r>
            <a:r>
              <a:rPr lang="hr-HR" baseline="0" dirty="0" err="1"/>
              <a:t>statistics</a:t>
            </a:r>
            <a:r>
              <a:rPr lang="hr-HR" baseline="0" dirty="0"/>
              <a:t> is more </a:t>
            </a:r>
            <a:r>
              <a:rPr lang="hr-HR" baseline="0" dirty="0" err="1"/>
              <a:t>then</a:t>
            </a:r>
            <a:r>
              <a:rPr lang="hr-HR" baseline="0" dirty="0"/>
              <a:t> </a:t>
            </a:r>
            <a:r>
              <a:rPr lang="hr-HR" baseline="0" dirty="0" err="1"/>
              <a:t>formulas</a:t>
            </a:r>
            <a:r>
              <a:rPr lang="hr-HR" baseline="0" dirty="0"/>
              <a:t>.</a:t>
            </a:r>
          </a:p>
          <a:p>
            <a:r>
              <a:rPr lang="hr-HR" dirty="0"/>
              <a:t>…</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1</a:t>
            </a:fld>
            <a:endParaRPr lang="en-US"/>
          </a:p>
        </p:txBody>
      </p:sp>
    </p:spTree>
    <p:extLst>
      <p:ext uri="{BB962C8B-B14F-4D97-AF65-F5344CB8AC3E}">
        <p14:creationId xmlns:p14="http://schemas.microsoft.com/office/powerpoint/2010/main" val="49804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https://www.youtube.com/watch?v=ioxWuCd-mn0</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18</a:t>
            </a:fld>
            <a:endParaRPr lang="en-US"/>
          </a:p>
        </p:txBody>
      </p:sp>
    </p:spTree>
    <p:extLst>
      <p:ext uri="{BB962C8B-B14F-4D97-AF65-F5344CB8AC3E}">
        <p14:creationId xmlns:p14="http://schemas.microsoft.com/office/powerpoint/2010/main" val="110378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https://www.youtube.com/watch?v=ioxWuCd-mn0</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19</a:t>
            </a:fld>
            <a:endParaRPr lang="en-US"/>
          </a:p>
        </p:txBody>
      </p:sp>
    </p:spTree>
    <p:extLst>
      <p:ext uri="{BB962C8B-B14F-4D97-AF65-F5344CB8AC3E}">
        <p14:creationId xmlns:p14="http://schemas.microsoft.com/office/powerpoint/2010/main" val="2612879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https://www.youtube.com/watch?v=ioxWuCd-mn0</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20</a:t>
            </a:fld>
            <a:endParaRPr lang="en-US"/>
          </a:p>
        </p:txBody>
      </p:sp>
    </p:spTree>
    <p:extLst>
      <p:ext uri="{BB962C8B-B14F-4D97-AF65-F5344CB8AC3E}">
        <p14:creationId xmlns:p14="http://schemas.microsoft.com/office/powerpoint/2010/main" val="119540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https://brilliant.org/wiki/berksons-paradox/</a:t>
            </a:r>
            <a:endParaRPr lang="hr-HR" dirty="0"/>
          </a:p>
          <a:p>
            <a:r>
              <a:rPr lang="hr-HR" dirty="0"/>
              <a:t>SAT: </a:t>
            </a:r>
            <a:r>
              <a:rPr lang="en-US" b="0" dirty="0">
                <a:effectLst/>
              </a:rPr>
              <a:t>(in the US) a test of a student's verbal and mathematical skills, used for admission to American colleges.</a:t>
            </a:r>
          </a:p>
          <a:p>
            <a:r>
              <a:rPr lang="hr-HR" sz="1200" b="0" i="0" kern="1200" dirty="0">
                <a:solidFill>
                  <a:schemeClr val="tx1"/>
                </a:solidFill>
                <a:effectLst/>
                <a:latin typeface="+mn-lt"/>
                <a:ea typeface="+mn-ea"/>
                <a:cs typeface="+mn-cs"/>
              </a:rPr>
              <a:t>GPA: </a:t>
            </a:r>
            <a:r>
              <a:rPr lang="en-US" sz="1200" b="0" i="0" kern="1200" dirty="0">
                <a:solidFill>
                  <a:schemeClr val="tx1"/>
                </a:solidFill>
                <a:effectLst/>
                <a:latin typeface="+mn-lt"/>
                <a:ea typeface="+mn-ea"/>
                <a:cs typeface="+mn-cs"/>
              </a:rPr>
              <a:t>grade point average</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dirty="0">
                <a:effectLst/>
              </a:rPr>
              <a:t/>
            </a:r>
            <a:br>
              <a:rPr lang="en-US" dirty="0">
                <a:effectLst/>
              </a:rPr>
            </a:b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21</a:t>
            </a:fld>
            <a:endParaRPr lang="en-US"/>
          </a:p>
        </p:txBody>
      </p:sp>
    </p:spTree>
    <p:extLst>
      <p:ext uri="{BB962C8B-B14F-4D97-AF65-F5344CB8AC3E}">
        <p14:creationId xmlns:p14="http://schemas.microsoft.com/office/powerpoint/2010/main" val="384926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https://brilliant.org/wiki/berksons-paradox/</a:t>
            </a:r>
            <a:endParaRPr lang="hr-HR" dirty="0"/>
          </a:p>
          <a:p>
            <a:r>
              <a:rPr lang="hr-HR" dirty="0"/>
              <a:t>SAT: </a:t>
            </a:r>
            <a:r>
              <a:rPr lang="en-US" b="0" dirty="0">
                <a:effectLst/>
              </a:rPr>
              <a:t>(in the US) a test of a student's verbal and mathematical skills, used for admission to American colleges.</a:t>
            </a:r>
          </a:p>
          <a:p>
            <a:r>
              <a:rPr lang="hr-HR" sz="1200" b="0" i="0" kern="1200" dirty="0">
                <a:solidFill>
                  <a:schemeClr val="tx1"/>
                </a:solidFill>
                <a:effectLst/>
                <a:latin typeface="+mn-lt"/>
                <a:ea typeface="+mn-ea"/>
                <a:cs typeface="+mn-cs"/>
              </a:rPr>
              <a:t>GPA: </a:t>
            </a:r>
            <a:r>
              <a:rPr lang="en-US" sz="1200" b="0" i="0" kern="1200" dirty="0">
                <a:solidFill>
                  <a:schemeClr val="tx1"/>
                </a:solidFill>
                <a:effectLst/>
                <a:latin typeface="+mn-lt"/>
                <a:ea typeface="+mn-ea"/>
                <a:cs typeface="+mn-cs"/>
              </a:rPr>
              <a:t>grade point average</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dirty="0">
                <a:effectLst/>
              </a:rPr>
              <a:t/>
            </a:r>
            <a:br>
              <a:rPr lang="en-US" dirty="0">
                <a:effectLst/>
              </a:rPr>
            </a:b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22</a:t>
            </a:fld>
            <a:endParaRPr lang="en-US"/>
          </a:p>
        </p:txBody>
      </p:sp>
    </p:spTree>
    <p:extLst>
      <p:ext uri="{BB962C8B-B14F-4D97-AF65-F5344CB8AC3E}">
        <p14:creationId xmlns:p14="http://schemas.microsoft.com/office/powerpoint/2010/main" val="1786812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err="1"/>
              <a:t>Wikipedia</a:t>
            </a:r>
            <a:r>
              <a:rPr lang="hr-HR" dirty="0"/>
              <a:t>, </a:t>
            </a:r>
            <a:r>
              <a:rPr lang="en-US" dirty="0">
                <a:hlinkClick r:id="rId3"/>
              </a:rPr>
              <a:t>https://en.wikipedia.org/wiki/Simpson%27s_paradox</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26</a:t>
            </a:fld>
            <a:endParaRPr lang="en-US"/>
          </a:p>
        </p:txBody>
      </p:sp>
    </p:spTree>
    <p:extLst>
      <p:ext uri="{BB962C8B-B14F-4D97-AF65-F5344CB8AC3E}">
        <p14:creationId xmlns:p14="http://schemas.microsoft.com/office/powerpoint/2010/main" val="372915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http://www.geom.uiuc.edu/~lori/mathed/problems/problist.html</a:t>
            </a:r>
            <a:endParaRPr lang="hr-HR" sz="1200" b="1" i="0" kern="1200" dirty="0">
              <a:solidFill>
                <a:schemeClr val="tx1"/>
              </a:solidFill>
              <a:effectLst/>
              <a:latin typeface="+mn-lt"/>
              <a:ea typeface="+mn-ea"/>
              <a:cs typeface="+mn-cs"/>
            </a:endParaRPr>
          </a:p>
          <a:p>
            <a:endParaRPr lang="hr-HR"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 Helmets Increase Head Injuries?</a:t>
            </a:r>
          </a:p>
          <a:p>
            <a:r>
              <a:rPr lang="en-US" sz="1200" b="0" i="0" kern="1200" dirty="0">
                <a:solidFill>
                  <a:schemeClr val="tx1"/>
                </a:solidFill>
                <a:effectLst/>
                <a:latin typeface="+mn-lt"/>
                <a:ea typeface="+mn-ea"/>
                <a:cs typeface="+mn-cs"/>
              </a:rPr>
              <a:t>At the beginning of the first World War, the uniform of the British soldiers included a brown cloth cap. They were not provided with metal helmets. As the war went on, the army authorities and the War Office became alarmed at the high proportion of men suffering head injuries. They therefore decided to replace the cloth headgear with metal helmets. From then on, all soldiers wore the metal helmets. However, the War Office was amazed to discover that the incidence of head injuries then increased. It can be assumed that the intensity of fighting was the same before and after this change. So why should the recorded number of head injuries per battalion increase when men wore metal helmets rather than cloth caps?</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27</a:t>
            </a:fld>
            <a:endParaRPr lang="en-US"/>
          </a:p>
        </p:txBody>
      </p:sp>
    </p:spTree>
    <p:extLst>
      <p:ext uri="{BB962C8B-B14F-4D97-AF65-F5344CB8AC3E}">
        <p14:creationId xmlns:p14="http://schemas.microsoft.com/office/powerpoint/2010/main" val="22860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http://www.geom.uiuc.edu/~lori/mathed/problems/problist.html</a:t>
            </a:r>
            <a:endParaRPr lang="hr-HR" sz="1200" b="1" i="0" kern="1200" dirty="0">
              <a:solidFill>
                <a:schemeClr val="tx1"/>
              </a:solidFill>
              <a:effectLst/>
              <a:latin typeface="+mn-lt"/>
              <a:ea typeface="+mn-ea"/>
              <a:cs typeface="+mn-cs"/>
            </a:endParaRPr>
          </a:p>
          <a:p>
            <a:endParaRPr lang="hr-HR"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 Helmets Increase Head Injuries?</a:t>
            </a:r>
          </a:p>
          <a:p>
            <a:r>
              <a:rPr lang="en-US" sz="1200" b="0" i="0" kern="1200" dirty="0">
                <a:solidFill>
                  <a:schemeClr val="tx1"/>
                </a:solidFill>
                <a:effectLst/>
                <a:latin typeface="+mn-lt"/>
                <a:ea typeface="+mn-ea"/>
                <a:cs typeface="+mn-cs"/>
              </a:rPr>
              <a:t>At the beginning of the first World War, the uniform of the British soldiers included a brown cloth cap. They were not provided with metal helmets. As the war went on, the army authorities and the War Office became alarmed at the high proportion of men suffering head injuries. They therefore decided to replace the cloth headgear with metal helmets. From then on, all soldiers wore the metal helmets. However, the War Office was amazed to discover that the incidence of head injuries then increased. It can be assumed that the intensity of fighting was the same before and after this change. So why should the recorded number of head injuries per battalion increase when men wore metal helmets rather than cloth caps?</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28</a:t>
            </a:fld>
            <a:endParaRPr lang="en-US"/>
          </a:p>
        </p:txBody>
      </p:sp>
    </p:spTree>
    <p:extLst>
      <p:ext uri="{BB962C8B-B14F-4D97-AF65-F5344CB8AC3E}">
        <p14:creationId xmlns:p14="http://schemas.microsoft.com/office/powerpoint/2010/main" val="1377334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http://www.geom.uiuc.edu/~lori/mathed/problems/problist.html</a:t>
            </a:r>
            <a:endParaRPr lang="hr-HR" sz="1200" b="1" i="0" kern="1200" dirty="0">
              <a:solidFill>
                <a:schemeClr val="tx1"/>
              </a:solidFill>
              <a:effectLst/>
              <a:latin typeface="+mn-lt"/>
              <a:ea typeface="+mn-ea"/>
              <a:cs typeface="+mn-cs"/>
            </a:endParaRPr>
          </a:p>
          <a:p>
            <a:endParaRPr lang="hr-HR"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 Helmets Increase Head Injuries?</a:t>
            </a:r>
          </a:p>
          <a:p>
            <a:r>
              <a:rPr lang="en-US" sz="1200" b="0" i="0" kern="1200" dirty="0">
                <a:solidFill>
                  <a:schemeClr val="tx1"/>
                </a:solidFill>
                <a:effectLst/>
                <a:latin typeface="+mn-lt"/>
                <a:ea typeface="+mn-ea"/>
                <a:cs typeface="+mn-cs"/>
              </a:rPr>
              <a:t>At the beginning of the first World War, the uniform of the British soldiers included a brown cloth cap. They were not provided with metal helmets. As the war went on, the army authorities and the War Office became alarmed at the high proportion of men suffering head injuries. They therefore decided to replace the cloth headgear with metal helmets. From then on, all soldiers wore the metal helmets. However, the War Office was amazed to discover that the incidence of head injuries then increased. It can be assumed that the intensity of fighting was the same before and after this change. So why should the recorded number of head injuries per battalion increase when men wore metal helmets rather than cloth caps?</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29</a:t>
            </a:fld>
            <a:endParaRPr lang="en-US"/>
          </a:p>
        </p:txBody>
      </p:sp>
    </p:spTree>
    <p:extLst>
      <p:ext uri="{BB962C8B-B14F-4D97-AF65-F5344CB8AC3E}">
        <p14:creationId xmlns:p14="http://schemas.microsoft.com/office/powerpoint/2010/main" val="2267737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30</a:t>
            </a:fld>
            <a:endParaRPr lang="en-US"/>
          </a:p>
        </p:txBody>
      </p:sp>
    </p:spTree>
    <p:extLst>
      <p:ext uri="{BB962C8B-B14F-4D97-AF65-F5344CB8AC3E}">
        <p14:creationId xmlns:p14="http://schemas.microsoft.com/office/powerpoint/2010/main" val="59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err="1">
                <a:hlinkClick r:id="rId3"/>
              </a:rPr>
              <a:t>Targer</a:t>
            </a:r>
            <a:r>
              <a:rPr lang="hr-HR" dirty="0">
                <a:hlinkClick r:id="rId3"/>
              </a:rPr>
              <a:t>,</a:t>
            </a:r>
            <a:r>
              <a:rPr lang="hr-HR" baseline="0" dirty="0">
                <a:hlinkClick r:id="rId3"/>
              </a:rPr>
              <a:t> </a:t>
            </a:r>
            <a:r>
              <a:rPr lang="hr-HR" baseline="0" dirty="0" err="1">
                <a:hlinkClick r:id="rId3"/>
              </a:rPr>
              <a:t>nytimes</a:t>
            </a:r>
            <a:r>
              <a:rPr lang="hr-HR" baseline="0" dirty="0">
                <a:hlinkClick r:id="rId3"/>
              </a:rPr>
              <a:t>: </a:t>
            </a:r>
            <a:r>
              <a:rPr lang="en-US" dirty="0">
                <a:hlinkClick r:id="rId3"/>
              </a:rPr>
              <a:t>https://www.nytimes.com/2012/02/19/magazine/shopping-habits.html?pagewanted=1&amp;_r=1&amp;hp</a:t>
            </a:r>
            <a:r>
              <a:rPr lang="hr-HR" dirty="0"/>
              <a:t>  </a:t>
            </a:r>
          </a:p>
          <a:p>
            <a:r>
              <a:rPr lang="en-US" sz="1200" b="0" i="0" kern="1200" dirty="0">
                <a:solidFill>
                  <a:schemeClr val="tx1"/>
                </a:solidFill>
                <a:effectLst/>
                <a:latin typeface="+mn-lt"/>
                <a:ea typeface="+mn-ea"/>
                <a:cs typeface="+mn-cs"/>
              </a:rPr>
              <a:t>There are, however, some brief periods in a person’s life when old routines fall apart and buying habits are suddenly in flux. One of those moments — </a:t>
            </a:r>
            <a:r>
              <a:rPr lang="en-US" sz="1200" b="0" i="1" kern="1200" dirty="0">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moment, really — is right around the birth of a child, when parents are exhausted and overwhelmed and their shopping patterns and brand loyalties are up for grabs. But as Target’s marketers explained to Pole, timing is everything. Because birth records are usually public, the moment a couple have a new baby, they are almost instantaneously barraged with offers and incentives and advertisements from all sorts of companies. Which means that the key is to reach them earlier, before any other retailers know a baby is on the way. Specifically, the marketers said they wanted to send specially designed ads to women in their second trimester, which is when most expectant mothers begin buying all sorts of new things, like prenatal vitamins and maternity clothing. “Can you give us a list?” the marketers asked.</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6</a:t>
            </a:fld>
            <a:endParaRPr lang="en-US"/>
          </a:p>
        </p:txBody>
      </p:sp>
    </p:spTree>
    <p:extLst>
      <p:ext uri="{BB962C8B-B14F-4D97-AF65-F5344CB8AC3E}">
        <p14:creationId xmlns:p14="http://schemas.microsoft.com/office/powerpoint/2010/main" val="1717422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https://www.businessinsider.com/cognitive-biases-that-affect-decisions-2015-8</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42</a:t>
            </a:fld>
            <a:endParaRPr lang="en-US"/>
          </a:p>
        </p:txBody>
      </p:sp>
    </p:spTree>
    <p:extLst>
      <p:ext uri="{BB962C8B-B14F-4D97-AF65-F5344CB8AC3E}">
        <p14:creationId xmlns:p14="http://schemas.microsoft.com/office/powerpoint/2010/main" val="294077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err="1">
                <a:hlinkClick r:id="rId3"/>
              </a:rPr>
              <a:t>Targer</a:t>
            </a:r>
            <a:r>
              <a:rPr lang="hr-HR" dirty="0">
                <a:hlinkClick r:id="rId3"/>
              </a:rPr>
              <a:t>,</a:t>
            </a:r>
            <a:r>
              <a:rPr lang="hr-HR" baseline="0" dirty="0">
                <a:hlinkClick r:id="rId3"/>
              </a:rPr>
              <a:t> </a:t>
            </a:r>
            <a:r>
              <a:rPr lang="hr-HR" baseline="0" dirty="0" err="1">
                <a:hlinkClick r:id="rId3"/>
              </a:rPr>
              <a:t>nytimes</a:t>
            </a:r>
            <a:r>
              <a:rPr lang="hr-HR" baseline="0" dirty="0">
                <a:hlinkClick r:id="rId3"/>
              </a:rPr>
              <a:t>: </a:t>
            </a:r>
            <a:r>
              <a:rPr lang="en-US" dirty="0">
                <a:hlinkClick r:id="rId3"/>
              </a:rPr>
              <a:t>https://www.nytimes.com/2012/02/19/magazine/shopping-habits.html?pagewanted=1&amp;_r=1&amp;hp</a:t>
            </a:r>
            <a:r>
              <a:rPr lang="hr-HR" dirty="0"/>
              <a:t>  </a:t>
            </a:r>
          </a:p>
          <a:p>
            <a:r>
              <a:rPr lang="en-US" sz="1200" b="0" i="0" kern="1200" dirty="0">
                <a:solidFill>
                  <a:schemeClr val="tx1"/>
                </a:solidFill>
                <a:effectLst/>
                <a:latin typeface="+mn-lt"/>
                <a:ea typeface="+mn-ea"/>
                <a:cs typeface="+mn-cs"/>
              </a:rPr>
              <a:t>There are, however, some brief periods in a person’s life when old routines fall apart and buying habits are suddenly in flux. One of those moments — </a:t>
            </a:r>
            <a:r>
              <a:rPr lang="en-US" sz="1200" b="0" i="1" kern="1200" dirty="0">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moment, really — is right around the birth of a child, when parents are exhausted and overwhelmed and their shopping patterns and brand loyalties are up for grabs. But as Target’s marketers explained to Pole, timing is everything. Because birth records are usually public, the moment a couple have a new baby, they are almost instantaneously barraged with offers and incentives and advertisements from all sorts of companies. Which means that the key is to reach them earlier, before any other retailers know a baby is on the way. Specifically, the marketers said they wanted to send specially designed ads to women in their second trimester, which is when most expectant mothers begin buying all sorts of new things, like prenatal vitamins and maternity clothing. “Can you give us a list?” the marketers asked.</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7</a:t>
            </a:fld>
            <a:endParaRPr lang="en-US"/>
          </a:p>
        </p:txBody>
      </p:sp>
    </p:spTree>
    <p:extLst>
      <p:ext uri="{BB962C8B-B14F-4D97-AF65-F5344CB8AC3E}">
        <p14:creationId xmlns:p14="http://schemas.microsoft.com/office/powerpoint/2010/main" val="14675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https://law.justia.com/cases/california/supreme-court/2d/68/319.html</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9</a:t>
            </a:fld>
            <a:endParaRPr lang="en-US"/>
          </a:p>
        </p:txBody>
      </p:sp>
    </p:spTree>
    <p:extLst>
      <p:ext uri="{BB962C8B-B14F-4D97-AF65-F5344CB8AC3E}">
        <p14:creationId xmlns:p14="http://schemas.microsoft.com/office/powerpoint/2010/main" val="268522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https://law.justia.com/cases/california/supreme-court/2d/68/319.html</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10</a:t>
            </a:fld>
            <a:endParaRPr lang="en-US"/>
          </a:p>
        </p:txBody>
      </p:sp>
    </p:spTree>
    <p:extLst>
      <p:ext uri="{BB962C8B-B14F-4D97-AF65-F5344CB8AC3E}">
        <p14:creationId xmlns:p14="http://schemas.microsoft.com/office/powerpoint/2010/main" val="1212270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https://law.justia.com/cases/california/supreme-court/2d/68/319.html</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11</a:t>
            </a:fld>
            <a:endParaRPr lang="en-US"/>
          </a:p>
        </p:txBody>
      </p:sp>
    </p:spTree>
    <p:extLst>
      <p:ext uri="{BB962C8B-B14F-4D97-AF65-F5344CB8AC3E}">
        <p14:creationId xmlns:p14="http://schemas.microsoft.com/office/powerpoint/2010/main" val="841957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https://law.justia.com/cases/california/supreme-court/2d/68/319.html</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12</a:t>
            </a:fld>
            <a:endParaRPr lang="en-US"/>
          </a:p>
        </p:txBody>
      </p:sp>
    </p:spTree>
    <p:extLst>
      <p:ext uri="{BB962C8B-B14F-4D97-AF65-F5344CB8AC3E}">
        <p14:creationId xmlns:p14="http://schemas.microsoft.com/office/powerpoint/2010/main" val="138317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https://law.justia.com/cases/california/supreme-court/2d/68/319.html</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13</a:t>
            </a:fld>
            <a:endParaRPr lang="en-US"/>
          </a:p>
        </p:txBody>
      </p:sp>
    </p:spTree>
    <p:extLst>
      <p:ext uri="{BB962C8B-B14F-4D97-AF65-F5344CB8AC3E}">
        <p14:creationId xmlns:p14="http://schemas.microsoft.com/office/powerpoint/2010/main" val="261543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https://law.justia.com/cases/california/supreme-court/2d/68/319.html</a:t>
            </a:r>
            <a:r>
              <a:rPr lang="hr-HR" dirty="0"/>
              <a:t> </a:t>
            </a:r>
            <a:endParaRPr lang="en-US" dirty="0"/>
          </a:p>
        </p:txBody>
      </p:sp>
      <p:sp>
        <p:nvSpPr>
          <p:cNvPr id="4" name="Slide Number Placeholder 3"/>
          <p:cNvSpPr>
            <a:spLocks noGrp="1"/>
          </p:cNvSpPr>
          <p:nvPr>
            <p:ph type="sldNum" sz="quarter" idx="10"/>
          </p:nvPr>
        </p:nvSpPr>
        <p:spPr/>
        <p:txBody>
          <a:bodyPr/>
          <a:lstStyle/>
          <a:p>
            <a:fld id="{010C2837-A494-4351-B398-48375C81C70B}" type="slidenum">
              <a:rPr lang="en-US" smtClean="0"/>
              <a:t>16</a:t>
            </a:fld>
            <a:endParaRPr lang="en-US"/>
          </a:p>
        </p:txBody>
      </p:sp>
    </p:spTree>
    <p:extLst>
      <p:ext uri="{BB962C8B-B14F-4D97-AF65-F5344CB8AC3E}">
        <p14:creationId xmlns:p14="http://schemas.microsoft.com/office/powerpoint/2010/main" val="63056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CD0F5-B736-4919-A668-BF7CCFB45F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33588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CD0F5-B736-4919-A668-BF7CCFB45F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27363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CD0F5-B736-4919-A668-BF7CCFB45F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240119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CD0F5-B736-4919-A668-BF7CCFB45F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143239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CD0F5-B736-4919-A668-BF7CCFB45F5B}" type="datetimeFigureOut">
              <a:rPr lang="en-US" smtClean="0"/>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398145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CCD0F5-B736-4919-A668-BF7CCFB45F5B}"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195085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CCD0F5-B736-4919-A668-BF7CCFB45F5B}" type="datetimeFigureOut">
              <a:rPr lang="en-US" smtClean="0"/>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82476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CCD0F5-B736-4919-A668-BF7CCFB45F5B}" type="datetimeFigureOut">
              <a:rPr lang="en-US" smtClean="0"/>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85096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CD0F5-B736-4919-A668-BF7CCFB45F5B}" type="datetimeFigureOut">
              <a:rPr lang="en-US" smtClean="0"/>
              <a:t>8/30/2019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81986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CCD0F5-B736-4919-A668-BF7CCFB45F5B}"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32447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CCD0F5-B736-4919-A668-BF7CCFB45F5B}" type="datetimeFigureOut">
              <a:rPr lang="en-US" smtClean="0"/>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C101B-EF8F-4105-9298-3FFBCE7B6ADA}" type="slidenum">
              <a:rPr lang="en-US" smtClean="0"/>
              <a:t>‹#›</a:t>
            </a:fld>
            <a:endParaRPr lang="en-US"/>
          </a:p>
        </p:txBody>
      </p:sp>
    </p:spTree>
    <p:extLst>
      <p:ext uri="{BB962C8B-B14F-4D97-AF65-F5344CB8AC3E}">
        <p14:creationId xmlns:p14="http://schemas.microsoft.com/office/powerpoint/2010/main" val="305924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CD0F5-B736-4919-A668-BF7CCFB45F5B}" type="datetimeFigureOut">
              <a:rPr lang="en-US" smtClean="0"/>
              <a:t>8/30/2019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101B-EF8F-4105-9298-3FFBCE7B6ADA}" type="slidenum">
              <a:rPr lang="en-US" smtClean="0"/>
              <a:t>‹#›</a:t>
            </a:fld>
            <a:endParaRPr lang="en-US"/>
          </a:p>
        </p:txBody>
      </p:sp>
    </p:spTree>
    <p:extLst>
      <p:ext uri="{BB962C8B-B14F-4D97-AF65-F5344CB8AC3E}">
        <p14:creationId xmlns:p14="http://schemas.microsoft.com/office/powerpoint/2010/main" val="1462521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en.wikipedia.org/wiki/Attorney_General_for_England_and_Wales" TargetMode="External"/><Relationship Id="rId7" Type="http://schemas.openxmlformats.org/officeDocument/2006/relationships/hyperlink" Target="https://en.wikipedia.org/wiki/Trupti_Pate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Angela_Cannings" TargetMode="External"/><Relationship Id="rId5" Type="http://schemas.openxmlformats.org/officeDocument/2006/relationships/hyperlink" Target="https://en.wikipedia.org/wiki/Donna_Anthony" TargetMode="External"/><Relationship Id="rId4" Type="http://schemas.openxmlformats.org/officeDocument/2006/relationships/hyperlink" Target="https://en.wikipedia.org/wiki/Sally_Clark#cite_note-times-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Push_of_the_past" TargetMode="Externa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en.wikipedia.org/wiki/Genetic_divergen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err="1"/>
              <a:t>Introduction</a:t>
            </a:r>
            <a:r>
              <a:rPr lang="hr-HR" dirty="0"/>
              <a:t> to </a:t>
            </a:r>
            <a:r>
              <a:rPr lang="hr-HR" dirty="0" err="1"/>
              <a:t>statistics</a:t>
            </a:r>
            <a:endParaRPr lang="en-US" dirty="0"/>
          </a:p>
        </p:txBody>
      </p:sp>
      <p:sp>
        <p:nvSpPr>
          <p:cNvPr id="3" name="Subtitle 2"/>
          <p:cNvSpPr>
            <a:spLocks noGrp="1"/>
          </p:cNvSpPr>
          <p:nvPr>
            <p:ph type="subTitle" idx="1"/>
          </p:nvPr>
        </p:nvSpPr>
        <p:spPr>
          <a:xfrm>
            <a:off x="1524000" y="4694238"/>
            <a:ext cx="9144000" cy="1655762"/>
          </a:xfrm>
        </p:spPr>
        <p:txBody>
          <a:bodyPr/>
          <a:lstStyle/>
          <a:p>
            <a:r>
              <a:rPr lang="hr-HR" dirty="0"/>
              <a:t>Maja Kuzman</a:t>
            </a:r>
          </a:p>
          <a:p>
            <a:r>
              <a:rPr lang="hr-HR" dirty="0"/>
              <a:t>University </a:t>
            </a:r>
            <a:r>
              <a:rPr lang="hr-HR" dirty="0" err="1"/>
              <a:t>of</a:t>
            </a:r>
            <a:r>
              <a:rPr lang="hr-HR" dirty="0"/>
              <a:t> Zagreb, </a:t>
            </a:r>
            <a:r>
              <a:rPr lang="hr-HR" dirty="0" err="1"/>
              <a:t>Faculty</a:t>
            </a:r>
            <a:r>
              <a:rPr lang="hr-HR" dirty="0"/>
              <a:t> </a:t>
            </a:r>
            <a:r>
              <a:rPr lang="hr-HR" dirty="0" err="1"/>
              <a:t>of</a:t>
            </a:r>
            <a:r>
              <a:rPr lang="hr-HR" dirty="0"/>
              <a:t> Science, Department </a:t>
            </a:r>
            <a:r>
              <a:rPr lang="hr-HR" dirty="0" err="1"/>
              <a:t>of</a:t>
            </a:r>
            <a:r>
              <a:rPr lang="hr-HR" dirty="0"/>
              <a:t> </a:t>
            </a:r>
            <a:r>
              <a:rPr lang="hr-HR" dirty="0" err="1"/>
              <a:t>Biology</a:t>
            </a:r>
            <a:endParaRPr lang="hr-HR" dirty="0"/>
          </a:p>
          <a:p>
            <a:r>
              <a:rPr lang="hr-HR" dirty="0" err="1"/>
              <a:t>Bioinformatics</a:t>
            </a:r>
            <a:r>
              <a:rPr lang="hr-HR" dirty="0"/>
              <a:t> </a:t>
            </a:r>
            <a:r>
              <a:rPr lang="hr-HR" dirty="0" err="1"/>
              <a:t>group</a:t>
            </a:r>
            <a:endParaRPr lang="en-US" dirty="0"/>
          </a:p>
        </p:txBody>
      </p:sp>
    </p:spTree>
    <p:extLst>
      <p:ext uri="{BB962C8B-B14F-4D97-AF65-F5344CB8AC3E}">
        <p14:creationId xmlns:p14="http://schemas.microsoft.com/office/powerpoint/2010/main" val="403575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a:t>Some </a:t>
            </a:r>
            <a:r>
              <a:rPr lang="hr-HR" sz="3000" dirty="0" err="1"/>
              <a:t>famous</a:t>
            </a:r>
            <a:r>
              <a:rPr lang="hr-HR" sz="3000" dirty="0"/>
              <a:t> </a:t>
            </a:r>
            <a:r>
              <a:rPr lang="hr-HR" sz="3000" dirty="0" err="1"/>
              <a:t>examples</a:t>
            </a:r>
            <a:endParaRPr lang="en-US" sz="3000" dirty="0"/>
          </a:p>
        </p:txBody>
      </p:sp>
      <p:sp>
        <p:nvSpPr>
          <p:cNvPr id="4" name="Rectangle 3"/>
          <p:cNvSpPr/>
          <p:nvPr/>
        </p:nvSpPr>
        <p:spPr>
          <a:xfrm>
            <a:off x="838200" y="1654816"/>
            <a:ext cx="6096000" cy="4616648"/>
          </a:xfrm>
          <a:prstGeom prst="rect">
            <a:avLst/>
          </a:prstGeom>
        </p:spPr>
        <p:txBody>
          <a:bodyPr>
            <a:spAutoFit/>
          </a:bodyPr>
          <a:lstStyle/>
          <a:p>
            <a:r>
              <a:rPr lang="hr-HR" sz="3000" b="0" i="0" dirty="0" err="1">
                <a:solidFill>
                  <a:srgbClr val="FF0000"/>
                </a:solidFill>
                <a:effectLst/>
                <a:latin typeface="georgia" panose="02040502050405020303" pitchFamily="18" charset="0"/>
              </a:rPr>
              <a:t>What</a:t>
            </a:r>
            <a:r>
              <a:rPr lang="hr-HR" sz="3000" b="0" i="0" dirty="0">
                <a:solidFill>
                  <a:srgbClr val="FF0000"/>
                </a:solidFill>
                <a:effectLst/>
                <a:latin typeface="georgia" panose="02040502050405020303" pitchFamily="18" charset="0"/>
              </a:rPr>
              <a:t> are the </a:t>
            </a:r>
            <a:r>
              <a:rPr lang="hr-HR" sz="3000" b="0" i="0" dirty="0" err="1">
                <a:solidFill>
                  <a:srgbClr val="FF0000"/>
                </a:solidFill>
                <a:effectLst/>
                <a:latin typeface="georgia" panose="02040502050405020303" pitchFamily="18" charset="0"/>
              </a:rPr>
              <a:t>odds</a:t>
            </a:r>
            <a:r>
              <a:rPr lang="hr-HR" sz="3000" b="0" i="0" dirty="0">
                <a:solidFill>
                  <a:srgbClr val="FF0000"/>
                </a:solidFill>
                <a:effectLst/>
                <a:latin typeface="georgia" panose="02040502050405020303" pitchFamily="18" charset="0"/>
              </a:rPr>
              <a:t>??</a:t>
            </a:r>
          </a:p>
          <a:p>
            <a:endParaRPr lang="hr-HR" b="0" i="0" dirty="0">
              <a:solidFill>
                <a:srgbClr val="333333"/>
              </a:solidFill>
              <a:effectLst/>
              <a:latin typeface="georgia" panose="02040502050405020303" pitchFamily="18" charset="0"/>
            </a:endParaRPr>
          </a:p>
          <a:p>
            <a:r>
              <a:rPr lang="hr-HR" b="0" i="0" dirty="0">
                <a:solidFill>
                  <a:srgbClr val="333333"/>
                </a:solidFill>
                <a:effectLst/>
                <a:latin typeface="georgia" panose="02040502050405020303" pitchFamily="18" charset="0"/>
              </a:rPr>
              <a:t>White Blonde </a:t>
            </a:r>
            <a:r>
              <a:rPr lang="hr-HR" b="0" i="0" dirty="0" err="1">
                <a:solidFill>
                  <a:srgbClr val="333333"/>
                </a:solidFill>
                <a:effectLst/>
                <a:latin typeface="georgia" panose="02040502050405020303" pitchFamily="18" charset="0"/>
              </a:rPr>
              <a:t>Woman</a:t>
            </a:r>
            <a:r>
              <a:rPr lang="hr-HR" b="0" i="0" dirty="0">
                <a:solidFill>
                  <a:srgbClr val="333333"/>
                </a:solidFill>
                <a:effectLst/>
                <a:latin typeface="georgia" panose="02040502050405020303" pitchFamily="18" charset="0"/>
              </a:rPr>
              <a:t>              1/3</a:t>
            </a:r>
          </a:p>
          <a:p>
            <a:r>
              <a:rPr lang="hr-HR" dirty="0" err="1">
                <a:solidFill>
                  <a:srgbClr val="333333"/>
                </a:solidFill>
                <a:latin typeface="georgia" panose="02040502050405020303" pitchFamily="18" charset="0"/>
              </a:rPr>
              <a:t>Ponytail</a:t>
            </a:r>
            <a:r>
              <a:rPr lang="hr-HR" dirty="0">
                <a:solidFill>
                  <a:srgbClr val="333333"/>
                </a:solidFill>
                <a:latin typeface="georgia" panose="02040502050405020303" pitchFamily="18" charset="0"/>
              </a:rPr>
              <a:t>			     1/10</a:t>
            </a:r>
            <a:endParaRPr lang="hr-HR" b="0" i="0" dirty="0">
              <a:solidFill>
                <a:srgbClr val="333333"/>
              </a:solidFill>
              <a:effectLst/>
              <a:latin typeface="georgia" panose="02040502050405020303" pitchFamily="18" charset="0"/>
            </a:endParaRPr>
          </a:p>
          <a:p>
            <a:r>
              <a:rPr lang="hr-HR" dirty="0" err="1">
                <a:solidFill>
                  <a:srgbClr val="333333"/>
                </a:solidFill>
                <a:latin typeface="georgia" panose="02040502050405020303" pitchFamily="18" charset="0"/>
              </a:rPr>
              <a:t>Yellow</a:t>
            </a:r>
            <a:r>
              <a:rPr lang="hr-HR" dirty="0">
                <a:solidFill>
                  <a:srgbClr val="333333"/>
                </a:solidFill>
                <a:latin typeface="georgia" panose="02040502050405020303" pitchFamily="18" charset="0"/>
              </a:rPr>
              <a:t> car		     1/10</a:t>
            </a:r>
          </a:p>
          <a:p>
            <a:r>
              <a:rPr lang="hr-HR" b="0" i="0" dirty="0">
                <a:solidFill>
                  <a:srgbClr val="333333"/>
                </a:solidFill>
                <a:effectLst/>
                <a:latin typeface="georgia" panose="02040502050405020303" pitchFamily="18" charset="0"/>
              </a:rPr>
              <a:t>Black </a:t>
            </a:r>
            <a:r>
              <a:rPr lang="hr-HR" b="0" i="0" dirty="0" err="1">
                <a:solidFill>
                  <a:srgbClr val="333333"/>
                </a:solidFill>
                <a:effectLst/>
                <a:latin typeface="georgia" panose="02040502050405020303" pitchFamily="18" charset="0"/>
              </a:rPr>
              <a:t>man</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beard</a:t>
            </a:r>
            <a:r>
              <a:rPr lang="hr-HR" b="0" i="0" dirty="0">
                <a:solidFill>
                  <a:srgbClr val="333333"/>
                </a:solidFill>
                <a:effectLst/>
                <a:latin typeface="georgia" panose="02040502050405020303" pitchFamily="18" charset="0"/>
              </a:rPr>
              <a:t>		     1/10</a:t>
            </a:r>
          </a:p>
          <a:p>
            <a:r>
              <a:rPr lang="hr-HR" b="0" i="0" dirty="0">
                <a:solidFill>
                  <a:srgbClr val="333333"/>
                </a:solidFill>
                <a:effectLst/>
                <a:latin typeface="georgia" panose="02040502050405020303" pitchFamily="18" charset="0"/>
              </a:rPr>
              <a:t>Man </a:t>
            </a:r>
            <a:r>
              <a:rPr lang="hr-HR" b="0" i="0" dirty="0" err="1">
                <a:solidFill>
                  <a:srgbClr val="333333"/>
                </a:solidFill>
                <a:effectLst/>
                <a:latin typeface="georgia" panose="02040502050405020303" pitchFamily="18" charset="0"/>
              </a:rPr>
              <a:t>with</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mustache</a:t>
            </a:r>
            <a:r>
              <a:rPr lang="hr-HR" dirty="0">
                <a:solidFill>
                  <a:srgbClr val="333333"/>
                </a:solidFill>
                <a:latin typeface="georgia" panose="02040502050405020303" pitchFamily="18" charset="0"/>
              </a:rPr>
              <a:t>	     1/4</a:t>
            </a:r>
            <a:endParaRPr lang="hr-HR" b="0" i="0" dirty="0">
              <a:solidFill>
                <a:srgbClr val="333333"/>
              </a:solidFill>
              <a:effectLst/>
              <a:latin typeface="georgia" panose="02040502050405020303" pitchFamily="18" charset="0"/>
            </a:endParaRPr>
          </a:p>
          <a:p>
            <a:r>
              <a:rPr lang="hr-HR" dirty="0" err="1">
                <a:solidFill>
                  <a:srgbClr val="333333"/>
                </a:solidFill>
                <a:latin typeface="georgia" panose="02040502050405020303" pitchFamily="18" charset="0"/>
              </a:rPr>
              <a:t>Interracial</a:t>
            </a:r>
            <a:r>
              <a:rPr lang="hr-HR" dirty="0">
                <a:solidFill>
                  <a:srgbClr val="333333"/>
                </a:solidFill>
                <a:latin typeface="georgia" panose="02040502050405020303" pitchFamily="18" charset="0"/>
              </a:rPr>
              <a:t> </a:t>
            </a:r>
            <a:r>
              <a:rPr lang="hr-HR" dirty="0" err="1">
                <a:solidFill>
                  <a:srgbClr val="333333"/>
                </a:solidFill>
                <a:latin typeface="georgia" panose="02040502050405020303" pitchFamily="18" charset="0"/>
              </a:rPr>
              <a:t>couple</a:t>
            </a:r>
            <a:r>
              <a:rPr lang="hr-HR" dirty="0">
                <a:solidFill>
                  <a:srgbClr val="333333"/>
                </a:solidFill>
                <a:latin typeface="georgia" panose="02040502050405020303" pitchFamily="18" charset="0"/>
              </a:rPr>
              <a:t> </a:t>
            </a:r>
            <a:r>
              <a:rPr lang="hr-HR" dirty="0" err="1">
                <a:solidFill>
                  <a:srgbClr val="333333"/>
                </a:solidFill>
                <a:latin typeface="georgia" panose="02040502050405020303" pitchFamily="18" charset="0"/>
              </a:rPr>
              <a:t>in</a:t>
            </a:r>
            <a:r>
              <a:rPr lang="hr-HR" dirty="0">
                <a:solidFill>
                  <a:srgbClr val="333333"/>
                </a:solidFill>
                <a:latin typeface="georgia" panose="02040502050405020303" pitchFamily="18" charset="0"/>
              </a:rPr>
              <a:t> a car 	     1/1000</a:t>
            </a:r>
          </a:p>
          <a:p>
            <a:endParaRPr lang="hr-HR" dirty="0">
              <a:solidFill>
                <a:srgbClr val="333333"/>
              </a:solidFill>
              <a:latin typeface="georgia" panose="02040502050405020303" pitchFamily="18" charset="0"/>
            </a:endParaRPr>
          </a:p>
          <a:p>
            <a:endParaRPr lang="hr-HR" dirty="0">
              <a:solidFill>
                <a:srgbClr val="333333"/>
              </a:solidFill>
              <a:latin typeface="georgia" panose="02040502050405020303" pitchFamily="18" charset="0"/>
            </a:endParaRPr>
          </a:p>
          <a:p>
            <a:endParaRPr lang="hr-HR" dirty="0">
              <a:solidFill>
                <a:srgbClr val="333333"/>
              </a:solidFill>
              <a:latin typeface="georgia" panose="02040502050405020303" pitchFamily="18" charset="0"/>
            </a:endParaRPr>
          </a:p>
          <a:p>
            <a:r>
              <a:rPr lang="hr-HR" sz="3000" dirty="0">
                <a:solidFill>
                  <a:srgbClr val="FF0000"/>
                </a:solidFill>
                <a:latin typeface="georgia" panose="02040502050405020303" pitchFamily="18" charset="0"/>
              </a:rPr>
              <a:t>		1 </a:t>
            </a:r>
            <a:r>
              <a:rPr lang="hr-HR" sz="3000" dirty="0" err="1">
                <a:solidFill>
                  <a:srgbClr val="FF0000"/>
                </a:solidFill>
                <a:latin typeface="georgia" panose="02040502050405020303" pitchFamily="18" charset="0"/>
              </a:rPr>
              <a:t>in</a:t>
            </a:r>
            <a:r>
              <a:rPr lang="hr-HR" sz="3000" dirty="0">
                <a:solidFill>
                  <a:srgbClr val="FF0000"/>
                </a:solidFill>
                <a:latin typeface="georgia" panose="02040502050405020303" pitchFamily="18" charset="0"/>
              </a:rPr>
              <a:t> 12 000 000</a:t>
            </a:r>
            <a:endParaRPr lang="hr-HR" dirty="0">
              <a:solidFill>
                <a:srgbClr val="333333"/>
              </a:solidFill>
              <a:latin typeface="georgia" panose="02040502050405020303" pitchFamily="18" charset="0"/>
            </a:endParaRPr>
          </a:p>
          <a:p>
            <a:endParaRPr lang="hr-HR" b="0" i="0" dirty="0">
              <a:solidFill>
                <a:srgbClr val="FF0000"/>
              </a:solidFill>
              <a:effectLst/>
              <a:latin typeface="georgia" panose="02040502050405020303" pitchFamily="18" charset="0"/>
            </a:endParaRPr>
          </a:p>
          <a:p>
            <a:endParaRPr lang="hr-HR" dirty="0">
              <a:solidFill>
                <a:srgbClr val="333333"/>
              </a:solidFill>
              <a:latin typeface="georgia" panose="02040502050405020303" pitchFamily="18" charset="0"/>
            </a:endParaRPr>
          </a:p>
          <a:p>
            <a:endParaRPr lang="en-US" dirty="0"/>
          </a:p>
        </p:txBody>
      </p:sp>
      <p:pic>
        <p:nvPicPr>
          <p:cNvPr id="3" name="Picture 2"/>
          <p:cNvPicPr>
            <a:picLocks noChangeAspect="1"/>
          </p:cNvPicPr>
          <p:nvPr/>
        </p:nvPicPr>
        <p:blipFill>
          <a:blip r:embed="rId3"/>
          <a:stretch>
            <a:fillRect/>
          </a:stretch>
        </p:blipFill>
        <p:spPr>
          <a:xfrm>
            <a:off x="5332413" y="1654816"/>
            <a:ext cx="6245614" cy="2605087"/>
          </a:xfrm>
          <a:prstGeom prst="rect">
            <a:avLst/>
          </a:prstGeom>
        </p:spPr>
      </p:pic>
    </p:spTree>
    <p:extLst>
      <p:ext uri="{BB962C8B-B14F-4D97-AF65-F5344CB8AC3E}">
        <p14:creationId xmlns:p14="http://schemas.microsoft.com/office/powerpoint/2010/main" val="276853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a:t>Some </a:t>
            </a:r>
            <a:r>
              <a:rPr lang="hr-HR" sz="3000" dirty="0" err="1"/>
              <a:t>famous</a:t>
            </a:r>
            <a:r>
              <a:rPr lang="hr-HR" sz="3000" dirty="0"/>
              <a:t> </a:t>
            </a:r>
            <a:r>
              <a:rPr lang="hr-HR" sz="3000" dirty="0" err="1"/>
              <a:t>examples</a:t>
            </a:r>
            <a:endParaRPr lang="en-US" sz="3000" dirty="0"/>
          </a:p>
        </p:txBody>
      </p:sp>
      <p:sp>
        <p:nvSpPr>
          <p:cNvPr id="4" name="Rectangle 3"/>
          <p:cNvSpPr/>
          <p:nvPr/>
        </p:nvSpPr>
        <p:spPr>
          <a:xfrm>
            <a:off x="838200" y="1654816"/>
            <a:ext cx="8420100" cy="3754874"/>
          </a:xfrm>
          <a:prstGeom prst="rect">
            <a:avLst/>
          </a:prstGeom>
        </p:spPr>
        <p:txBody>
          <a:bodyPr wrap="square">
            <a:spAutoFit/>
          </a:bodyPr>
          <a:lstStyle/>
          <a:p>
            <a:r>
              <a:rPr lang="hr-HR" b="0" i="0" dirty="0" err="1">
                <a:effectLst/>
                <a:latin typeface="georgia" panose="02040502050405020303" pitchFamily="18" charset="0"/>
              </a:rPr>
              <a:t>What</a:t>
            </a:r>
            <a:r>
              <a:rPr lang="hr-HR" b="0" i="0" dirty="0">
                <a:effectLst/>
                <a:latin typeface="georgia" panose="02040502050405020303" pitchFamily="18" charset="0"/>
              </a:rPr>
              <a:t> are the </a:t>
            </a:r>
            <a:r>
              <a:rPr lang="hr-HR" b="0" i="0" dirty="0" err="1">
                <a:effectLst/>
                <a:latin typeface="georgia" panose="02040502050405020303" pitchFamily="18" charset="0"/>
              </a:rPr>
              <a:t>odds</a:t>
            </a:r>
            <a:r>
              <a:rPr lang="hr-HR" b="0" i="0" dirty="0">
                <a:effectLst/>
                <a:latin typeface="georgia" panose="02040502050405020303" pitchFamily="18" charset="0"/>
              </a:rPr>
              <a:t>??</a:t>
            </a:r>
          </a:p>
          <a:p>
            <a:endParaRPr lang="hr-HR" b="0" i="0" dirty="0">
              <a:solidFill>
                <a:srgbClr val="333333"/>
              </a:solidFill>
              <a:effectLst/>
              <a:latin typeface="georgia" panose="02040502050405020303" pitchFamily="18" charset="0"/>
            </a:endParaRPr>
          </a:p>
          <a:p>
            <a:r>
              <a:rPr lang="hr-HR" b="0" i="0" dirty="0">
                <a:solidFill>
                  <a:srgbClr val="333333"/>
                </a:solidFill>
                <a:effectLst/>
                <a:latin typeface="georgia" panose="02040502050405020303" pitchFamily="18" charset="0"/>
              </a:rPr>
              <a:t>White Blonde </a:t>
            </a:r>
            <a:r>
              <a:rPr lang="hr-HR" b="0" i="0" dirty="0" err="1">
                <a:solidFill>
                  <a:srgbClr val="333333"/>
                </a:solidFill>
                <a:effectLst/>
                <a:latin typeface="georgia" panose="02040502050405020303" pitchFamily="18" charset="0"/>
              </a:rPr>
              <a:t>Woman</a:t>
            </a:r>
            <a:r>
              <a:rPr lang="hr-HR" b="0" i="0" dirty="0">
                <a:solidFill>
                  <a:srgbClr val="333333"/>
                </a:solidFill>
                <a:effectLst/>
                <a:latin typeface="georgia" panose="02040502050405020303" pitchFamily="18" charset="0"/>
              </a:rPr>
              <a:t>              1/3</a:t>
            </a:r>
          </a:p>
          <a:p>
            <a:r>
              <a:rPr lang="hr-HR" dirty="0" err="1">
                <a:solidFill>
                  <a:srgbClr val="333333"/>
                </a:solidFill>
                <a:latin typeface="georgia" panose="02040502050405020303" pitchFamily="18" charset="0"/>
              </a:rPr>
              <a:t>Ponytail</a:t>
            </a:r>
            <a:r>
              <a:rPr lang="hr-HR" dirty="0">
                <a:solidFill>
                  <a:srgbClr val="333333"/>
                </a:solidFill>
                <a:latin typeface="georgia" panose="02040502050405020303" pitchFamily="18" charset="0"/>
              </a:rPr>
              <a:t>			     1/10</a:t>
            </a:r>
            <a:endParaRPr lang="hr-HR" b="0" i="0" dirty="0">
              <a:solidFill>
                <a:srgbClr val="333333"/>
              </a:solidFill>
              <a:effectLst/>
              <a:latin typeface="georgia" panose="02040502050405020303" pitchFamily="18" charset="0"/>
            </a:endParaRPr>
          </a:p>
          <a:p>
            <a:r>
              <a:rPr lang="hr-HR" dirty="0" err="1">
                <a:solidFill>
                  <a:srgbClr val="333333"/>
                </a:solidFill>
                <a:latin typeface="georgia" panose="02040502050405020303" pitchFamily="18" charset="0"/>
              </a:rPr>
              <a:t>Yellow</a:t>
            </a:r>
            <a:r>
              <a:rPr lang="hr-HR" dirty="0">
                <a:solidFill>
                  <a:srgbClr val="333333"/>
                </a:solidFill>
                <a:latin typeface="georgia" panose="02040502050405020303" pitchFamily="18" charset="0"/>
              </a:rPr>
              <a:t> car		     1/10</a:t>
            </a:r>
          </a:p>
          <a:p>
            <a:r>
              <a:rPr lang="hr-HR" b="0" i="0" dirty="0">
                <a:solidFill>
                  <a:srgbClr val="333333"/>
                </a:solidFill>
                <a:effectLst/>
                <a:latin typeface="georgia" panose="02040502050405020303" pitchFamily="18" charset="0"/>
              </a:rPr>
              <a:t>Black </a:t>
            </a:r>
            <a:r>
              <a:rPr lang="hr-HR" b="0" i="0" dirty="0" err="1">
                <a:solidFill>
                  <a:srgbClr val="333333"/>
                </a:solidFill>
                <a:effectLst/>
                <a:latin typeface="georgia" panose="02040502050405020303" pitchFamily="18" charset="0"/>
              </a:rPr>
              <a:t>man</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beard</a:t>
            </a:r>
            <a:r>
              <a:rPr lang="hr-HR" b="0" i="0" dirty="0">
                <a:solidFill>
                  <a:srgbClr val="333333"/>
                </a:solidFill>
                <a:effectLst/>
                <a:latin typeface="georgia" panose="02040502050405020303" pitchFamily="18" charset="0"/>
              </a:rPr>
              <a:t>		     1/10</a:t>
            </a:r>
          </a:p>
          <a:p>
            <a:r>
              <a:rPr lang="hr-HR" b="0" i="0" dirty="0">
                <a:solidFill>
                  <a:srgbClr val="333333"/>
                </a:solidFill>
                <a:effectLst/>
                <a:latin typeface="georgia" panose="02040502050405020303" pitchFamily="18" charset="0"/>
              </a:rPr>
              <a:t>Man </a:t>
            </a:r>
            <a:r>
              <a:rPr lang="hr-HR" b="0" i="0" dirty="0" err="1">
                <a:solidFill>
                  <a:srgbClr val="333333"/>
                </a:solidFill>
                <a:effectLst/>
                <a:latin typeface="georgia" panose="02040502050405020303" pitchFamily="18" charset="0"/>
              </a:rPr>
              <a:t>with</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mustache</a:t>
            </a:r>
            <a:r>
              <a:rPr lang="hr-HR" dirty="0">
                <a:solidFill>
                  <a:srgbClr val="333333"/>
                </a:solidFill>
                <a:latin typeface="georgia" panose="02040502050405020303" pitchFamily="18" charset="0"/>
              </a:rPr>
              <a:t>	     1/4</a:t>
            </a:r>
            <a:endParaRPr lang="hr-HR" b="0" i="0" dirty="0">
              <a:solidFill>
                <a:srgbClr val="333333"/>
              </a:solidFill>
              <a:effectLst/>
              <a:latin typeface="georgia" panose="02040502050405020303" pitchFamily="18" charset="0"/>
            </a:endParaRPr>
          </a:p>
          <a:p>
            <a:r>
              <a:rPr lang="hr-HR" dirty="0" err="1">
                <a:solidFill>
                  <a:srgbClr val="333333"/>
                </a:solidFill>
                <a:latin typeface="georgia" panose="02040502050405020303" pitchFamily="18" charset="0"/>
              </a:rPr>
              <a:t>Interracial</a:t>
            </a:r>
            <a:r>
              <a:rPr lang="hr-HR" dirty="0">
                <a:solidFill>
                  <a:srgbClr val="333333"/>
                </a:solidFill>
                <a:latin typeface="georgia" panose="02040502050405020303" pitchFamily="18" charset="0"/>
              </a:rPr>
              <a:t> </a:t>
            </a:r>
            <a:r>
              <a:rPr lang="hr-HR" dirty="0" err="1">
                <a:solidFill>
                  <a:srgbClr val="333333"/>
                </a:solidFill>
                <a:latin typeface="georgia" panose="02040502050405020303" pitchFamily="18" charset="0"/>
              </a:rPr>
              <a:t>couple</a:t>
            </a:r>
            <a:r>
              <a:rPr lang="hr-HR" dirty="0">
                <a:solidFill>
                  <a:srgbClr val="333333"/>
                </a:solidFill>
                <a:latin typeface="georgia" panose="02040502050405020303" pitchFamily="18" charset="0"/>
              </a:rPr>
              <a:t> </a:t>
            </a:r>
            <a:r>
              <a:rPr lang="hr-HR" dirty="0" err="1">
                <a:solidFill>
                  <a:srgbClr val="333333"/>
                </a:solidFill>
                <a:latin typeface="georgia" panose="02040502050405020303" pitchFamily="18" charset="0"/>
              </a:rPr>
              <a:t>in</a:t>
            </a:r>
            <a:r>
              <a:rPr lang="hr-HR" dirty="0">
                <a:solidFill>
                  <a:srgbClr val="333333"/>
                </a:solidFill>
                <a:latin typeface="georgia" panose="02040502050405020303" pitchFamily="18" charset="0"/>
              </a:rPr>
              <a:t> a car 	     1/1000</a:t>
            </a:r>
          </a:p>
          <a:p>
            <a:endParaRPr lang="hr-HR" dirty="0">
              <a:solidFill>
                <a:srgbClr val="333333"/>
              </a:solidFill>
              <a:latin typeface="georgia" panose="02040502050405020303" pitchFamily="18" charset="0"/>
            </a:endParaRPr>
          </a:p>
          <a:p>
            <a:endParaRPr lang="hr-HR" b="0" i="0" dirty="0">
              <a:solidFill>
                <a:srgbClr val="FF0000"/>
              </a:solidFill>
              <a:effectLst/>
              <a:latin typeface="georgia" panose="02040502050405020303" pitchFamily="18" charset="0"/>
            </a:endParaRPr>
          </a:p>
          <a:p>
            <a:endParaRPr lang="hr-HR" dirty="0">
              <a:solidFill>
                <a:srgbClr val="FF0000"/>
              </a:solidFill>
              <a:latin typeface="georgia" panose="02040502050405020303" pitchFamily="18" charset="0"/>
            </a:endParaRPr>
          </a:p>
          <a:p>
            <a:r>
              <a:rPr lang="hr-HR" sz="4000" dirty="0">
                <a:solidFill>
                  <a:srgbClr val="FF0000"/>
                </a:solidFill>
                <a:latin typeface="georgia" panose="02040502050405020303" pitchFamily="18" charset="0"/>
              </a:rPr>
              <a:t>		1 </a:t>
            </a:r>
            <a:r>
              <a:rPr lang="hr-HR" sz="4000" dirty="0" err="1">
                <a:solidFill>
                  <a:srgbClr val="FF0000"/>
                </a:solidFill>
                <a:latin typeface="georgia" panose="02040502050405020303" pitchFamily="18" charset="0"/>
              </a:rPr>
              <a:t>in</a:t>
            </a:r>
            <a:r>
              <a:rPr lang="hr-HR" sz="4000" dirty="0">
                <a:solidFill>
                  <a:srgbClr val="FF0000"/>
                </a:solidFill>
                <a:latin typeface="georgia" panose="02040502050405020303" pitchFamily="18" charset="0"/>
              </a:rPr>
              <a:t> 12 000 000 =&gt;  </a:t>
            </a:r>
            <a:r>
              <a:rPr lang="hr-HR" sz="4000" dirty="0">
                <a:solidFill>
                  <a:srgbClr val="FF0000"/>
                </a:solidFill>
              </a:rPr>
              <a:t>GUILTY! </a:t>
            </a:r>
            <a:endParaRPr lang="en-US" sz="4000" dirty="0">
              <a:solidFill>
                <a:srgbClr val="FF0000"/>
              </a:solidFill>
            </a:endParaRPr>
          </a:p>
        </p:txBody>
      </p:sp>
      <p:pic>
        <p:nvPicPr>
          <p:cNvPr id="3" name="Picture 2"/>
          <p:cNvPicPr>
            <a:picLocks noChangeAspect="1"/>
          </p:cNvPicPr>
          <p:nvPr/>
        </p:nvPicPr>
        <p:blipFill>
          <a:blip r:embed="rId3"/>
          <a:stretch>
            <a:fillRect/>
          </a:stretch>
        </p:blipFill>
        <p:spPr>
          <a:xfrm>
            <a:off x="5332413" y="1654816"/>
            <a:ext cx="6245614" cy="2605087"/>
          </a:xfrm>
          <a:prstGeom prst="rect">
            <a:avLst/>
          </a:prstGeom>
        </p:spPr>
      </p:pic>
    </p:spTree>
    <p:extLst>
      <p:ext uri="{BB962C8B-B14F-4D97-AF65-F5344CB8AC3E}">
        <p14:creationId xmlns:p14="http://schemas.microsoft.com/office/powerpoint/2010/main" val="160760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a:t>Some </a:t>
            </a:r>
            <a:r>
              <a:rPr lang="hr-HR" sz="3000" dirty="0" err="1"/>
              <a:t>famous</a:t>
            </a:r>
            <a:r>
              <a:rPr lang="hr-HR" sz="3000" dirty="0"/>
              <a:t> </a:t>
            </a:r>
            <a:r>
              <a:rPr lang="hr-HR" sz="3000" dirty="0" err="1"/>
              <a:t>examples</a:t>
            </a:r>
            <a:endParaRPr lang="en-US" sz="3000" dirty="0"/>
          </a:p>
        </p:txBody>
      </p:sp>
      <p:sp>
        <p:nvSpPr>
          <p:cNvPr id="4" name="Rectangle 3"/>
          <p:cNvSpPr/>
          <p:nvPr/>
        </p:nvSpPr>
        <p:spPr>
          <a:xfrm>
            <a:off x="838200" y="1654816"/>
            <a:ext cx="6096000" cy="1754326"/>
          </a:xfrm>
          <a:prstGeom prst="rect">
            <a:avLst/>
          </a:prstGeom>
        </p:spPr>
        <p:txBody>
          <a:bodyPr>
            <a:spAutoFit/>
          </a:bodyPr>
          <a:lstStyle/>
          <a:p>
            <a:r>
              <a:rPr lang="hr-HR" b="0" i="0" dirty="0" err="1">
                <a:solidFill>
                  <a:srgbClr val="333333"/>
                </a:solidFill>
                <a:effectLst/>
                <a:latin typeface="georgia" panose="02040502050405020303" pitchFamily="18" charset="0"/>
              </a:rPr>
              <a:t>Sally</a:t>
            </a:r>
            <a:r>
              <a:rPr lang="hr-HR" b="0" i="0" dirty="0">
                <a:solidFill>
                  <a:srgbClr val="333333"/>
                </a:solidFill>
                <a:effectLst/>
                <a:latin typeface="georgia" panose="02040502050405020303" pitchFamily="18" charset="0"/>
              </a:rPr>
              <a:t> Clark</a:t>
            </a:r>
          </a:p>
          <a:p>
            <a:endParaRPr lang="hr-HR" b="0" i="0" dirty="0">
              <a:solidFill>
                <a:srgbClr val="333333"/>
              </a:solidFill>
              <a:effectLst/>
              <a:latin typeface="georgia" panose="02040502050405020303" pitchFamily="18" charset="0"/>
            </a:endParaRPr>
          </a:p>
          <a:p>
            <a:r>
              <a:rPr lang="hr-HR" b="0" i="0" dirty="0">
                <a:solidFill>
                  <a:srgbClr val="333333"/>
                </a:solidFill>
                <a:effectLst/>
                <a:latin typeface="georgia" panose="02040502050405020303" pitchFamily="18" charset="0"/>
              </a:rPr>
              <a:t>1999., </a:t>
            </a:r>
            <a:r>
              <a:rPr lang="hr-HR" b="0" i="0" dirty="0" err="1">
                <a:solidFill>
                  <a:srgbClr val="333333"/>
                </a:solidFill>
                <a:effectLst/>
                <a:latin typeface="georgia" panose="02040502050405020303" pitchFamily="18" charset="0"/>
              </a:rPr>
              <a:t>murder</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of</a:t>
            </a:r>
            <a:r>
              <a:rPr lang="hr-HR" b="0" i="0" dirty="0">
                <a:solidFill>
                  <a:srgbClr val="333333"/>
                </a:solidFill>
                <a:effectLst/>
                <a:latin typeface="georgia" panose="02040502050405020303" pitchFamily="18" charset="0"/>
              </a:rPr>
              <a:t> 2 </a:t>
            </a:r>
            <a:r>
              <a:rPr lang="hr-HR" b="0" i="0" dirty="0" err="1">
                <a:solidFill>
                  <a:srgbClr val="333333"/>
                </a:solidFill>
                <a:effectLst/>
                <a:latin typeface="georgia" panose="02040502050405020303" pitchFamily="18" charset="0"/>
              </a:rPr>
              <a:t>sons</a:t>
            </a:r>
            <a:endParaRPr lang="hr-HR" b="0" i="0" dirty="0">
              <a:solidFill>
                <a:srgbClr val="333333"/>
              </a:solidFill>
              <a:effectLst/>
              <a:latin typeface="georgia" panose="02040502050405020303" pitchFamily="18" charset="0"/>
            </a:endParaRPr>
          </a:p>
          <a:p>
            <a:endParaRPr lang="hr-HR" b="0" i="0" dirty="0">
              <a:solidFill>
                <a:srgbClr val="333333"/>
              </a:solidFill>
              <a:effectLst/>
              <a:latin typeface="georgia" panose="02040502050405020303" pitchFamily="18" charset="0"/>
            </a:endParaRPr>
          </a:p>
          <a:p>
            <a:endParaRPr lang="hr-HR" dirty="0">
              <a:solidFill>
                <a:srgbClr val="333333"/>
              </a:solidFill>
              <a:latin typeface="georgia" panose="02040502050405020303" pitchFamily="18" charset="0"/>
            </a:endParaRPr>
          </a:p>
          <a:p>
            <a:endParaRPr lang="en-US" dirty="0"/>
          </a:p>
        </p:txBody>
      </p:sp>
      <p:pic>
        <p:nvPicPr>
          <p:cNvPr id="7172" name="Picture 4" descr="Solicitor Sally Clark and her husband Stephen outside the High Court in central London in 2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774" y="1654816"/>
            <a:ext cx="5203711" cy="268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30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a:t>Some </a:t>
            </a:r>
            <a:r>
              <a:rPr lang="hr-HR" sz="3000" dirty="0" err="1"/>
              <a:t>famous</a:t>
            </a:r>
            <a:r>
              <a:rPr lang="hr-HR" sz="3000" dirty="0"/>
              <a:t> </a:t>
            </a:r>
            <a:r>
              <a:rPr lang="hr-HR" sz="3000" dirty="0" err="1"/>
              <a:t>examples</a:t>
            </a:r>
            <a:endParaRPr lang="en-US" sz="3000" dirty="0"/>
          </a:p>
        </p:txBody>
      </p:sp>
      <p:sp>
        <p:nvSpPr>
          <p:cNvPr id="4" name="Rectangle 3"/>
          <p:cNvSpPr/>
          <p:nvPr/>
        </p:nvSpPr>
        <p:spPr>
          <a:xfrm>
            <a:off x="838200" y="1654816"/>
            <a:ext cx="6096000" cy="4585871"/>
          </a:xfrm>
          <a:prstGeom prst="rect">
            <a:avLst/>
          </a:prstGeom>
        </p:spPr>
        <p:txBody>
          <a:bodyPr>
            <a:spAutoFit/>
          </a:bodyPr>
          <a:lstStyle/>
          <a:p>
            <a:r>
              <a:rPr lang="hr-HR" b="0" i="0" dirty="0" err="1">
                <a:solidFill>
                  <a:srgbClr val="333333"/>
                </a:solidFill>
                <a:effectLst/>
                <a:latin typeface="georgia" panose="02040502050405020303" pitchFamily="18" charset="0"/>
              </a:rPr>
              <a:t>Sally</a:t>
            </a:r>
            <a:r>
              <a:rPr lang="hr-HR" b="0" i="0" dirty="0">
                <a:solidFill>
                  <a:srgbClr val="333333"/>
                </a:solidFill>
                <a:effectLst/>
                <a:latin typeface="georgia" panose="02040502050405020303" pitchFamily="18" charset="0"/>
              </a:rPr>
              <a:t> Clark</a:t>
            </a:r>
          </a:p>
          <a:p>
            <a:endParaRPr lang="hr-HR" b="0" i="0" dirty="0">
              <a:solidFill>
                <a:srgbClr val="333333"/>
              </a:solidFill>
              <a:effectLst/>
              <a:latin typeface="georgia" panose="02040502050405020303" pitchFamily="18" charset="0"/>
            </a:endParaRPr>
          </a:p>
          <a:p>
            <a:r>
              <a:rPr lang="hr-HR" b="0" i="0" dirty="0">
                <a:solidFill>
                  <a:srgbClr val="333333"/>
                </a:solidFill>
                <a:effectLst/>
                <a:latin typeface="georgia" panose="02040502050405020303" pitchFamily="18" charset="0"/>
              </a:rPr>
              <a:t>1999., </a:t>
            </a:r>
            <a:r>
              <a:rPr lang="hr-HR" b="0" i="0" dirty="0" err="1">
                <a:solidFill>
                  <a:srgbClr val="333333"/>
                </a:solidFill>
                <a:effectLst/>
                <a:latin typeface="georgia" panose="02040502050405020303" pitchFamily="18" charset="0"/>
              </a:rPr>
              <a:t>murder</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of</a:t>
            </a:r>
            <a:r>
              <a:rPr lang="hr-HR" b="0" i="0" dirty="0">
                <a:solidFill>
                  <a:srgbClr val="333333"/>
                </a:solidFill>
                <a:effectLst/>
                <a:latin typeface="georgia" panose="02040502050405020303" pitchFamily="18" charset="0"/>
              </a:rPr>
              <a:t> 2 </a:t>
            </a:r>
            <a:r>
              <a:rPr lang="hr-HR" b="0" i="0" dirty="0" err="1">
                <a:solidFill>
                  <a:srgbClr val="333333"/>
                </a:solidFill>
                <a:effectLst/>
                <a:latin typeface="georgia" panose="02040502050405020303" pitchFamily="18" charset="0"/>
              </a:rPr>
              <a:t>sons</a:t>
            </a:r>
            <a:endParaRPr lang="hr-HR" b="0" i="0" dirty="0">
              <a:solidFill>
                <a:srgbClr val="333333"/>
              </a:solidFill>
              <a:effectLst/>
              <a:latin typeface="georgia" panose="02040502050405020303" pitchFamily="18" charset="0"/>
            </a:endParaRPr>
          </a:p>
          <a:p>
            <a:endParaRPr lang="hr-HR" b="0" i="0" dirty="0">
              <a:solidFill>
                <a:srgbClr val="333333"/>
              </a:solidFill>
              <a:effectLst/>
              <a:latin typeface="georgia" panose="02040502050405020303" pitchFamily="18" charset="0"/>
            </a:endParaRPr>
          </a:p>
          <a:p>
            <a:r>
              <a:rPr lang="hr-HR" b="0" i="0" dirty="0" err="1">
                <a:solidFill>
                  <a:srgbClr val="FF0000"/>
                </a:solidFill>
                <a:effectLst/>
                <a:latin typeface="georgia" panose="02040502050405020303" pitchFamily="18" charset="0"/>
              </a:rPr>
              <a:t>What</a:t>
            </a:r>
            <a:r>
              <a:rPr lang="hr-HR" b="0" i="0" dirty="0">
                <a:solidFill>
                  <a:srgbClr val="FF0000"/>
                </a:solidFill>
                <a:effectLst/>
                <a:latin typeface="georgia" panose="02040502050405020303" pitchFamily="18" charset="0"/>
              </a:rPr>
              <a:t> are the </a:t>
            </a:r>
            <a:r>
              <a:rPr lang="hr-HR" b="0" i="0" dirty="0" err="1">
                <a:solidFill>
                  <a:srgbClr val="FF0000"/>
                </a:solidFill>
                <a:effectLst/>
                <a:latin typeface="georgia" panose="02040502050405020303" pitchFamily="18" charset="0"/>
              </a:rPr>
              <a:t>odds</a:t>
            </a:r>
            <a:r>
              <a:rPr lang="hr-HR" b="0" i="0" dirty="0">
                <a:solidFill>
                  <a:srgbClr val="FF0000"/>
                </a:solidFill>
                <a:effectLst/>
                <a:latin typeface="georgia" panose="02040502050405020303" pitchFamily="18" charset="0"/>
              </a:rPr>
              <a:t>??</a:t>
            </a:r>
          </a:p>
          <a:p>
            <a:endParaRPr lang="hr-HR" dirty="0">
              <a:solidFill>
                <a:srgbClr val="333333"/>
              </a:solidFill>
              <a:latin typeface="georgia" panose="02040502050405020303" pitchFamily="18" charset="0"/>
            </a:endParaRPr>
          </a:p>
          <a:p>
            <a:r>
              <a:rPr lang="hr-HR" dirty="0">
                <a:solidFill>
                  <a:srgbClr val="333333"/>
                </a:solidFill>
                <a:latin typeface="georgia" panose="02040502050405020303" pitchFamily="18" charset="0"/>
              </a:rPr>
              <a:t>SIDS 		1/8543</a:t>
            </a:r>
          </a:p>
          <a:p>
            <a:r>
              <a:rPr lang="hr-HR" dirty="0">
                <a:solidFill>
                  <a:srgbClr val="333333"/>
                </a:solidFill>
                <a:latin typeface="georgia" panose="02040502050405020303" pitchFamily="18" charset="0"/>
              </a:rPr>
              <a:t>SIDS 		1/8543</a:t>
            </a:r>
          </a:p>
          <a:p>
            <a:endParaRPr lang="hr-HR" dirty="0">
              <a:solidFill>
                <a:srgbClr val="333333"/>
              </a:solidFill>
              <a:latin typeface="georgia" panose="02040502050405020303" pitchFamily="18" charset="0"/>
            </a:endParaRPr>
          </a:p>
          <a:p>
            <a:endParaRPr lang="hr-HR" dirty="0">
              <a:solidFill>
                <a:srgbClr val="333333"/>
              </a:solidFill>
              <a:latin typeface="georgia" panose="02040502050405020303" pitchFamily="18" charset="0"/>
            </a:endParaRPr>
          </a:p>
          <a:p>
            <a:r>
              <a:rPr lang="hr-HR" dirty="0">
                <a:solidFill>
                  <a:srgbClr val="333333"/>
                </a:solidFill>
                <a:latin typeface="georgia" panose="02040502050405020303" pitchFamily="18" charset="0"/>
              </a:rPr>
              <a:t>TOTAL:		~1/73 000 000</a:t>
            </a:r>
          </a:p>
          <a:p>
            <a:endParaRPr lang="hr-HR" b="0" i="0" dirty="0">
              <a:solidFill>
                <a:srgbClr val="FF0000"/>
              </a:solidFill>
              <a:effectLst/>
              <a:latin typeface="georgia" panose="02040502050405020303" pitchFamily="18" charset="0"/>
            </a:endParaRPr>
          </a:p>
          <a:p>
            <a:r>
              <a:rPr lang="hr-HR" sz="4000" dirty="0">
                <a:solidFill>
                  <a:srgbClr val="FF0000"/>
                </a:solidFill>
                <a:latin typeface="georgia" panose="02040502050405020303" pitchFamily="18" charset="0"/>
              </a:rPr>
              <a:t>GUILTY</a:t>
            </a:r>
            <a:endParaRPr lang="hr-HR" sz="4000" b="0" i="0" dirty="0">
              <a:solidFill>
                <a:srgbClr val="FF0000"/>
              </a:solidFill>
              <a:effectLst/>
              <a:latin typeface="georgia" panose="02040502050405020303" pitchFamily="18" charset="0"/>
            </a:endParaRPr>
          </a:p>
          <a:p>
            <a:endParaRPr lang="hr-HR" dirty="0">
              <a:solidFill>
                <a:srgbClr val="333333"/>
              </a:solidFill>
              <a:latin typeface="georgia" panose="02040502050405020303" pitchFamily="18" charset="0"/>
            </a:endParaRPr>
          </a:p>
          <a:p>
            <a:endParaRPr lang="en-US" dirty="0"/>
          </a:p>
        </p:txBody>
      </p:sp>
      <p:pic>
        <p:nvPicPr>
          <p:cNvPr id="7172" name="Picture 4" descr="Solicitor Sally Clark and her husband Stephen outside the High Court in central London in 2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774" y="1654816"/>
            <a:ext cx="5203711" cy="268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7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None </a:t>
            </a:r>
            <a:r>
              <a:rPr lang="hr-HR" dirty="0" err="1"/>
              <a:t>of</a:t>
            </a:r>
            <a:r>
              <a:rPr lang="hr-HR" dirty="0"/>
              <a:t> </a:t>
            </a:r>
            <a:r>
              <a:rPr lang="hr-HR" dirty="0" err="1"/>
              <a:t>those</a:t>
            </a:r>
            <a:r>
              <a:rPr lang="hr-HR" dirty="0"/>
              <a:t> </a:t>
            </a:r>
            <a:r>
              <a:rPr lang="hr-HR" dirty="0" err="1"/>
              <a:t>were</a:t>
            </a:r>
            <a:r>
              <a:rPr lang="hr-HR" dirty="0"/>
              <a:t> </a:t>
            </a:r>
            <a:r>
              <a:rPr lang="hr-HR" dirty="0" err="1"/>
              <a:t>right</a:t>
            </a:r>
            <a:r>
              <a:rPr lang="hr-HR" dirty="0"/>
              <a:t>. Bayes </a:t>
            </a:r>
            <a:r>
              <a:rPr lang="hr-HR" dirty="0" err="1"/>
              <a:t>theorem</a:t>
            </a:r>
            <a:r>
              <a:rPr lang="hr-HR" dirty="0"/>
              <a:t>.</a:t>
            </a:r>
            <a:endParaRPr lang="en-US" dirty="0"/>
          </a:p>
        </p:txBody>
      </p:sp>
      <p:sp>
        <p:nvSpPr>
          <p:cNvPr id="4" name="Rectangle 3"/>
          <p:cNvSpPr/>
          <p:nvPr/>
        </p:nvSpPr>
        <p:spPr>
          <a:xfrm>
            <a:off x="700696" y="1903583"/>
            <a:ext cx="6618515" cy="4062651"/>
          </a:xfrm>
          <a:prstGeom prst="rect">
            <a:avLst/>
          </a:prstGeom>
        </p:spPr>
        <p:txBody>
          <a:bodyPr wrap="square">
            <a:spAutoFit/>
          </a:bodyPr>
          <a:lstStyle/>
          <a:p>
            <a:r>
              <a:rPr lang="hr-HR" sz="3000" b="0" i="0" dirty="0" err="1">
                <a:solidFill>
                  <a:srgbClr val="FF0000"/>
                </a:solidFill>
                <a:effectLst/>
                <a:latin typeface="georgia" panose="02040502050405020303" pitchFamily="18" charset="0"/>
              </a:rPr>
              <a:t>What</a:t>
            </a:r>
            <a:r>
              <a:rPr lang="hr-HR" sz="3000" b="0" i="0" dirty="0">
                <a:solidFill>
                  <a:srgbClr val="FF0000"/>
                </a:solidFill>
                <a:effectLst/>
                <a:latin typeface="georgia" panose="02040502050405020303" pitchFamily="18" charset="0"/>
              </a:rPr>
              <a:t> are the </a:t>
            </a:r>
            <a:r>
              <a:rPr lang="hr-HR" sz="3000" b="0" i="0" dirty="0" err="1">
                <a:solidFill>
                  <a:srgbClr val="FF0000"/>
                </a:solidFill>
                <a:effectLst/>
                <a:latin typeface="georgia" panose="02040502050405020303" pitchFamily="18" charset="0"/>
              </a:rPr>
              <a:t>odds</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that</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innocent</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couple</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matches</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these</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characteristics</a:t>
            </a:r>
            <a:r>
              <a:rPr lang="hr-HR" sz="3000" b="0" i="0" dirty="0">
                <a:solidFill>
                  <a:srgbClr val="FF0000"/>
                </a:solidFill>
                <a:effectLst/>
                <a:latin typeface="georgia" panose="02040502050405020303" pitchFamily="18" charset="0"/>
              </a:rPr>
              <a:t>: </a:t>
            </a:r>
          </a:p>
          <a:p>
            <a:endParaRPr lang="hr-HR" b="0" i="0" dirty="0">
              <a:solidFill>
                <a:srgbClr val="333333"/>
              </a:solidFill>
              <a:effectLst/>
              <a:latin typeface="georgia" panose="02040502050405020303" pitchFamily="18" charset="0"/>
            </a:endParaRPr>
          </a:p>
          <a:p>
            <a:r>
              <a:rPr lang="hr-HR" b="0" i="0" dirty="0">
                <a:solidFill>
                  <a:srgbClr val="333333"/>
                </a:solidFill>
                <a:effectLst/>
                <a:latin typeface="georgia" panose="02040502050405020303" pitchFamily="18" charset="0"/>
              </a:rPr>
              <a:t>White Blonde </a:t>
            </a:r>
            <a:r>
              <a:rPr lang="hr-HR" b="0" i="0" dirty="0" err="1">
                <a:solidFill>
                  <a:srgbClr val="333333"/>
                </a:solidFill>
                <a:effectLst/>
                <a:latin typeface="georgia" panose="02040502050405020303" pitchFamily="18" charset="0"/>
              </a:rPr>
              <a:t>Woman</a:t>
            </a:r>
            <a:r>
              <a:rPr lang="hr-HR" b="0" i="0" dirty="0">
                <a:solidFill>
                  <a:srgbClr val="333333"/>
                </a:solidFill>
                <a:effectLst/>
                <a:latin typeface="georgia" panose="02040502050405020303" pitchFamily="18" charset="0"/>
              </a:rPr>
              <a:t>              1/3</a:t>
            </a:r>
          </a:p>
          <a:p>
            <a:r>
              <a:rPr lang="hr-HR" dirty="0" err="1">
                <a:solidFill>
                  <a:srgbClr val="333333"/>
                </a:solidFill>
                <a:latin typeface="georgia" panose="02040502050405020303" pitchFamily="18" charset="0"/>
              </a:rPr>
              <a:t>Ponytail</a:t>
            </a:r>
            <a:r>
              <a:rPr lang="hr-HR" dirty="0">
                <a:solidFill>
                  <a:srgbClr val="333333"/>
                </a:solidFill>
                <a:latin typeface="georgia" panose="02040502050405020303" pitchFamily="18" charset="0"/>
              </a:rPr>
              <a:t>			     1/10</a:t>
            </a:r>
            <a:endParaRPr lang="hr-HR" b="0" i="0" dirty="0">
              <a:solidFill>
                <a:srgbClr val="333333"/>
              </a:solidFill>
              <a:effectLst/>
              <a:latin typeface="georgia" panose="02040502050405020303" pitchFamily="18" charset="0"/>
            </a:endParaRPr>
          </a:p>
          <a:p>
            <a:r>
              <a:rPr lang="hr-HR" dirty="0" err="1">
                <a:solidFill>
                  <a:srgbClr val="333333"/>
                </a:solidFill>
                <a:latin typeface="georgia" panose="02040502050405020303" pitchFamily="18" charset="0"/>
              </a:rPr>
              <a:t>Yellow</a:t>
            </a:r>
            <a:r>
              <a:rPr lang="hr-HR" dirty="0">
                <a:solidFill>
                  <a:srgbClr val="333333"/>
                </a:solidFill>
                <a:latin typeface="georgia" panose="02040502050405020303" pitchFamily="18" charset="0"/>
              </a:rPr>
              <a:t> car		     1/10</a:t>
            </a:r>
          </a:p>
          <a:p>
            <a:r>
              <a:rPr lang="hr-HR" b="0" i="0" dirty="0">
                <a:solidFill>
                  <a:srgbClr val="333333"/>
                </a:solidFill>
                <a:effectLst/>
                <a:latin typeface="georgia" panose="02040502050405020303" pitchFamily="18" charset="0"/>
              </a:rPr>
              <a:t>Black </a:t>
            </a:r>
            <a:r>
              <a:rPr lang="hr-HR" b="0" i="0" dirty="0" err="1">
                <a:solidFill>
                  <a:srgbClr val="333333"/>
                </a:solidFill>
                <a:effectLst/>
                <a:latin typeface="georgia" panose="02040502050405020303" pitchFamily="18" charset="0"/>
              </a:rPr>
              <a:t>man</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beard</a:t>
            </a:r>
            <a:r>
              <a:rPr lang="hr-HR" b="0" i="0" dirty="0">
                <a:solidFill>
                  <a:srgbClr val="333333"/>
                </a:solidFill>
                <a:effectLst/>
                <a:latin typeface="georgia" panose="02040502050405020303" pitchFamily="18" charset="0"/>
              </a:rPr>
              <a:t>		     1/10</a:t>
            </a:r>
          </a:p>
          <a:p>
            <a:r>
              <a:rPr lang="hr-HR" b="0" i="0" dirty="0">
                <a:solidFill>
                  <a:srgbClr val="333333"/>
                </a:solidFill>
                <a:effectLst/>
                <a:latin typeface="georgia" panose="02040502050405020303" pitchFamily="18" charset="0"/>
              </a:rPr>
              <a:t>Man </a:t>
            </a:r>
            <a:r>
              <a:rPr lang="hr-HR" b="0" i="0" dirty="0" err="1">
                <a:solidFill>
                  <a:srgbClr val="333333"/>
                </a:solidFill>
                <a:effectLst/>
                <a:latin typeface="georgia" panose="02040502050405020303" pitchFamily="18" charset="0"/>
              </a:rPr>
              <a:t>with</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mustache</a:t>
            </a:r>
            <a:r>
              <a:rPr lang="hr-HR" dirty="0">
                <a:solidFill>
                  <a:srgbClr val="333333"/>
                </a:solidFill>
                <a:latin typeface="georgia" panose="02040502050405020303" pitchFamily="18" charset="0"/>
              </a:rPr>
              <a:t>	     1/4</a:t>
            </a:r>
            <a:endParaRPr lang="hr-HR" b="0" i="0" dirty="0">
              <a:solidFill>
                <a:srgbClr val="333333"/>
              </a:solidFill>
              <a:effectLst/>
              <a:latin typeface="georgia" panose="02040502050405020303" pitchFamily="18" charset="0"/>
            </a:endParaRPr>
          </a:p>
          <a:p>
            <a:r>
              <a:rPr lang="hr-HR" dirty="0" err="1">
                <a:solidFill>
                  <a:srgbClr val="333333"/>
                </a:solidFill>
                <a:latin typeface="georgia" panose="02040502050405020303" pitchFamily="18" charset="0"/>
              </a:rPr>
              <a:t>Interracial</a:t>
            </a:r>
            <a:r>
              <a:rPr lang="hr-HR" dirty="0">
                <a:solidFill>
                  <a:srgbClr val="333333"/>
                </a:solidFill>
                <a:latin typeface="georgia" panose="02040502050405020303" pitchFamily="18" charset="0"/>
              </a:rPr>
              <a:t> </a:t>
            </a:r>
            <a:r>
              <a:rPr lang="hr-HR" dirty="0" err="1">
                <a:solidFill>
                  <a:srgbClr val="333333"/>
                </a:solidFill>
                <a:latin typeface="georgia" panose="02040502050405020303" pitchFamily="18" charset="0"/>
              </a:rPr>
              <a:t>couple</a:t>
            </a:r>
            <a:r>
              <a:rPr lang="hr-HR" dirty="0">
                <a:solidFill>
                  <a:srgbClr val="333333"/>
                </a:solidFill>
                <a:latin typeface="georgia" panose="02040502050405020303" pitchFamily="18" charset="0"/>
              </a:rPr>
              <a:t> </a:t>
            </a:r>
            <a:r>
              <a:rPr lang="hr-HR" dirty="0" err="1">
                <a:solidFill>
                  <a:srgbClr val="333333"/>
                </a:solidFill>
                <a:latin typeface="georgia" panose="02040502050405020303" pitchFamily="18" charset="0"/>
              </a:rPr>
              <a:t>in</a:t>
            </a:r>
            <a:r>
              <a:rPr lang="hr-HR" dirty="0">
                <a:solidFill>
                  <a:srgbClr val="333333"/>
                </a:solidFill>
                <a:latin typeface="georgia" panose="02040502050405020303" pitchFamily="18" charset="0"/>
              </a:rPr>
              <a:t> a car 	     1/1000</a:t>
            </a:r>
          </a:p>
          <a:p>
            <a:endParaRPr lang="hr-HR" dirty="0">
              <a:solidFill>
                <a:srgbClr val="333333"/>
              </a:solidFill>
              <a:latin typeface="georgia" panose="02040502050405020303" pitchFamily="18" charset="0"/>
            </a:endParaRPr>
          </a:p>
          <a:p>
            <a:endParaRPr lang="hr-HR" b="0" i="0" dirty="0">
              <a:solidFill>
                <a:srgbClr val="FF0000"/>
              </a:solidFill>
              <a:effectLst/>
              <a:latin typeface="georgia" panose="02040502050405020303" pitchFamily="18" charset="0"/>
            </a:endParaRPr>
          </a:p>
          <a:p>
            <a:endParaRPr lang="hr-HR" dirty="0">
              <a:solidFill>
                <a:srgbClr val="333333"/>
              </a:solidFill>
              <a:latin typeface="georgia" panose="02040502050405020303" pitchFamily="18" charset="0"/>
            </a:endParaRPr>
          </a:p>
          <a:p>
            <a:endParaRPr lang="en-US" dirty="0"/>
          </a:p>
        </p:txBody>
      </p:sp>
      <p:sp>
        <p:nvSpPr>
          <p:cNvPr id="5" name="Rectangle 4"/>
          <p:cNvSpPr/>
          <p:nvPr/>
        </p:nvSpPr>
        <p:spPr>
          <a:xfrm>
            <a:off x="6934200" y="3350134"/>
            <a:ext cx="3036409" cy="584775"/>
          </a:xfrm>
          <a:prstGeom prst="rect">
            <a:avLst/>
          </a:prstGeom>
        </p:spPr>
        <p:txBody>
          <a:bodyPr wrap="none">
            <a:spAutoFit/>
          </a:bodyPr>
          <a:lstStyle/>
          <a:p>
            <a:r>
              <a:rPr lang="hr-HR" sz="3200" dirty="0">
                <a:solidFill>
                  <a:srgbClr val="FF0000"/>
                </a:solidFill>
                <a:latin typeface="georgia" panose="02040502050405020303" pitchFamily="18" charset="0"/>
              </a:rPr>
              <a:t>1 </a:t>
            </a:r>
            <a:r>
              <a:rPr lang="hr-HR" sz="3200" dirty="0" err="1">
                <a:solidFill>
                  <a:srgbClr val="FF0000"/>
                </a:solidFill>
                <a:latin typeface="georgia" panose="02040502050405020303" pitchFamily="18" charset="0"/>
              </a:rPr>
              <a:t>in</a:t>
            </a:r>
            <a:r>
              <a:rPr lang="hr-HR" sz="3200" dirty="0">
                <a:solidFill>
                  <a:srgbClr val="FF0000"/>
                </a:solidFill>
                <a:latin typeface="georgia" panose="02040502050405020303" pitchFamily="18" charset="0"/>
              </a:rPr>
              <a:t> 12 000 000</a:t>
            </a:r>
            <a:endParaRPr lang="en-US" sz="3200" dirty="0"/>
          </a:p>
        </p:txBody>
      </p:sp>
    </p:spTree>
    <p:extLst>
      <p:ext uri="{BB962C8B-B14F-4D97-AF65-F5344CB8AC3E}">
        <p14:creationId xmlns:p14="http://schemas.microsoft.com/office/powerpoint/2010/main" val="16301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None </a:t>
            </a:r>
            <a:r>
              <a:rPr lang="hr-HR" dirty="0" err="1"/>
              <a:t>of</a:t>
            </a:r>
            <a:r>
              <a:rPr lang="hr-HR" dirty="0"/>
              <a:t> </a:t>
            </a:r>
            <a:r>
              <a:rPr lang="hr-HR" dirty="0" err="1"/>
              <a:t>those</a:t>
            </a:r>
            <a:r>
              <a:rPr lang="hr-HR" dirty="0"/>
              <a:t> </a:t>
            </a:r>
            <a:r>
              <a:rPr lang="hr-HR" dirty="0" err="1"/>
              <a:t>were</a:t>
            </a:r>
            <a:r>
              <a:rPr lang="hr-HR" dirty="0"/>
              <a:t> </a:t>
            </a:r>
            <a:r>
              <a:rPr lang="hr-HR" dirty="0" err="1"/>
              <a:t>right</a:t>
            </a:r>
            <a:r>
              <a:rPr lang="hr-HR" dirty="0"/>
              <a:t>. Bayes </a:t>
            </a:r>
            <a:r>
              <a:rPr lang="hr-HR" dirty="0" err="1"/>
              <a:t>theorem</a:t>
            </a:r>
            <a:r>
              <a:rPr lang="hr-HR" dirty="0"/>
              <a:t>.</a:t>
            </a:r>
            <a:endParaRPr lang="en-US" dirty="0"/>
          </a:p>
        </p:txBody>
      </p:sp>
      <p:sp>
        <p:nvSpPr>
          <p:cNvPr id="4" name="Rectangle 3"/>
          <p:cNvSpPr/>
          <p:nvPr/>
        </p:nvSpPr>
        <p:spPr>
          <a:xfrm>
            <a:off x="700696" y="1903583"/>
            <a:ext cx="6618515" cy="2585323"/>
          </a:xfrm>
          <a:prstGeom prst="rect">
            <a:avLst/>
          </a:prstGeom>
        </p:spPr>
        <p:txBody>
          <a:bodyPr wrap="square">
            <a:spAutoFit/>
          </a:bodyPr>
          <a:lstStyle/>
          <a:p>
            <a:r>
              <a:rPr lang="hr-HR" sz="3000" b="0" i="0" dirty="0" err="1">
                <a:solidFill>
                  <a:srgbClr val="FF0000"/>
                </a:solidFill>
                <a:effectLst/>
                <a:latin typeface="georgia" panose="02040502050405020303" pitchFamily="18" charset="0"/>
              </a:rPr>
              <a:t>What</a:t>
            </a:r>
            <a:r>
              <a:rPr lang="hr-HR" sz="3000" b="0" i="0" dirty="0">
                <a:solidFill>
                  <a:srgbClr val="FF0000"/>
                </a:solidFill>
                <a:effectLst/>
                <a:latin typeface="georgia" panose="02040502050405020303" pitchFamily="18" charset="0"/>
              </a:rPr>
              <a:t> are the </a:t>
            </a:r>
            <a:r>
              <a:rPr lang="hr-HR" sz="3000" b="0" i="0" dirty="0" err="1">
                <a:solidFill>
                  <a:srgbClr val="FF0000"/>
                </a:solidFill>
                <a:effectLst/>
                <a:latin typeface="georgia" panose="02040502050405020303" pitchFamily="18" charset="0"/>
              </a:rPr>
              <a:t>odds</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that</a:t>
            </a:r>
            <a:r>
              <a:rPr lang="hr-HR" sz="3000" b="0" i="0" dirty="0">
                <a:solidFill>
                  <a:srgbClr val="FF0000"/>
                </a:solidFill>
                <a:effectLst/>
                <a:latin typeface="georgia" panose="02040502050405020303" pitchFamily="18" charset="0"/>
              </a:rPr>
              <a:t> the </a:t>
            </a:r>
            <a:r>
              <a:rPr lang="hr-HR" sz="3000" b="0" i="0" dirty="0" err="1">
                <a:solidFill>
                  <a:srgbClr val="FF0000"/>
                </a:solidFill>
                <a:effectLst/>
                <a:latin typeface="georgia" panose="02040502050405020303" pitchFamily="18" charset="0"/>
              </a:rPr>
              <a:t>couple</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which</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matches</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these</a:t>
            </a:r>
            <a:r>
              <a:rPr lang="hr-HR" sz="3000" b="0" i="0" dirty="0">
                <a:solidFill>
                  <a:srgbClr val="FF0000"/>
                </a:solidFill>
                <a:effectLst/>
                <a:latin typeface="georgia" panose="02040502050405020303" pitchFamily="18" charset="0"/>
              </a:rPr>
              <a:t> </a:t>
            </a:r>
            <a:r>
              <a:rPr lang="hr-HR" sz="3000" b="0" i="0" dirty="0" err="1">
                <a:solidFill>
                  <a:srgbClr val="FF0000"/>
                </a:solidFill>
                <a:effectLst/>
                <a:latin typeface="georgia" panose="02040502050405020303" pitchFamily="18" charset="0"/>
              </a:rPr>
              <a:t>characteristics</a:t>
            </a:r>
            <a:r>
              <a:rPr lang="hr-HR" sz="3000" b="0" i="0" dirty="0">
                <a:solidFill>
                  <a:srgbClr val="FF0000"/>
                </a:solidFill>
                <a:effectLst/>
                <a:latin typeface="georgia" panose="02040502050405020303" pitchFamily="18" charset="0"/>
              </a:rPr>
              <a:t> is </a:t>
            </a:r>
            <a:r>
              <a:rPr lang="hr-HR" sz="3000" b="0" i="0" dirty="0" err="1">
                <a:solidFill>
                  <a:srgbClr val="FF0000"/>
                </a:solidFill>
                <a:effectLst/>
                <a:latin typeface="georgia" panose="02040502050405020303" pitchFamily="18" charset="0"/>
              </a:rPr>
              <a:t>innocent</a:t>
            </a:r>
            <a:r>
              <a:rPr lang="hr-HR" sz="3000" b="0" i="0" dirty="0">
                <a:solidFill>
                  <a:srgbClr val="FF0000"/>
                </a:solidFill>
                <a:effectLst/>
                <a:latin typeface="georgia" panose="02040502050405020303" pitchFamily="18" charset="0"/>
              </a:rPr>
              <a:t>??? </a:t>
            </a:r>
          </a:p>
          <a:p>
            <a:endParaRPr lang="hr-HR" dirty="0">
              <a:solidFill>
                <a:srgbClr val="333333"/>
              </a:solidFill>
              <a:latin typeface="georgia" panose="02040502050405020303" pitchFamily="18" charset="0"/>
            </a:endParaRPr>
          </a:p>
          <a:p>
            <a:endParaRPr lang="hr-HR" b="0" i="0" dirty="0">
              <a:solidFill>
                <a:srgbClr val="FF0000"/>
              </a:solidFill>
              <a:effectLst/>
              <a:latin typeface="georgia" panose="02040502050405020303" pitchFamily="18" charset="0"/>
            </a:endParaRPr>
          </a:p>
          <a:p>
            <a:endParaRPr lang="hr-HR" dirty="0">
              <a:solidFill>
                <a:srgbClr val="333333"/>
              </a:solidFill>
              <a:latin typeface="georgia" panose="02040502050405020303" pitchFamily="18" charset="0"/>
            </a:endParaRPr>
          </a:p>
          <a:p>
            <a:endParaRPr lang="en-US" dirty="0"/>
          </a:p>
        </p:txBody>
      </p:sp>
      <p:sp>
        <p:nvSpPr>
          <p:cNvPr id="5" name="Rectangle 4"/>
          <p:cNvSpPr/>
          <p:nvPr/>
        </p:nvSpPr>
        <p:spPr>
          <a:xfrm>
            <a:off x="6934200" y="3350134"/>
            <a:ext cx="2220480" cy="584775"/>
          </a:xfrm>
          <a:prstGeom prst="rect">
            <a:avLst/>
          </a:prstGeom>
        </p:spPr>
        <p:txBody>
          <a:bodyPr wrap="none">
            <a:spAutoFit/>
          </a:bodyPr>
          <a:lstStyle/>
          <a:p>
            <a:r>
              <a:rPr lang="hr-HR" sz="3200" dirty="0">
                <a:solidFill>
                  <a:srgbClr val="FF0000"/>
                </a:solidFill>
                <a:latin typeface="georgia" panose="02040502050405020303" pitchFamily="18" charset="0"/>
              </a:rPr>
              <a:t>9/10 =90%</a:t>
            </a:r>
            <a:endParaRPr lang="en-US" sz="3200" dirty="0"/>
          </a:p>
        </p:txBody>
      </p:sp>
      <p:grpSp>
        <p:nvGrpSpPr>
          <p:cNvPr id="6" name="Group 5"/>
          <p:cNvGrpSpPr/>
          <p:nvPr/>
        </p:nvGrpSpPr>
        <p:grpSpPr>
          <a:xfrm>
            <a:off x="1198614" y="3731709"/>
            <a:ext cx="228600" cy="406399"/>
            <a:chOff x="5943600" y="2222501"/>
            <a:chExt cx="323850" cy="1181100"/>
          </a:xfrm>
          <a:solidFill>
            <a:schemeClr val="accent1"/>
          </a:solidFill>
        </p:grpSpPr>
        <p:sp>
          <p:nvSpPr>
            <p:cNvPr id="7" name="Oval 6"/>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43755" y="3731709"/>
            <a:ext cx="228600" cy="406399"/>
            <a:chOff x="5943600" y="2222501"/>
            <a:chExt cx="323850" cy="1181100"/>
          </a:xfrm>
          <a:solidFill>
            <a:schemeClr val="accent1"/>
          </a:solidFill>
        </p:grpSpPr>
        <p:sp>
          <p:nvSpPr>
            <p:cNvPr id="13" name="Oval 12"/>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198929" y="4335953"/>
            <a:ext cx="228600" cy="406399"/>
            <a:chOff x="5943600" y="2222501"/>
            <a:chExt cx="323850" cy="1181100"/>
          </a:xfrm>
          <a:solidFill>
            <a:schemeClr val="accent1"/>
          </a:solidFill>
        </p:grpSpPr>
        <p:sp>
          <p:nvSpPr>
            <p:cNvPr id="19" name="Oval 18"/>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9"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544070" y="4335953"/>
            <a:ext cx="228600" cy="406399"/>
            <a:chOff x="5943600" y="2222501"/>
            <a:chExt cx="323850" cy="1181100"/>
          </a:xfrm>
          <a:solidFill>
            <a:schemeClr val="accent1"/>
          </a:solidFill>
        </p:grpSpPr>
        <p:sp>
          <p:nvSpPr>
            <p:cNvPr id="25" name="Oval 24"/>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194132" y="5023098"/>
            <a:ext cx="228600" cy="406399"/>
            <a:chOff x="5943600" y="2222501"/>
            <a:chExt cx="323850" cy="1181100"/>
          </a:xfrm>
          <a:solidFill>
            <a:schemeClr val="accent1"/>
          </a:solidFill>
        </p:grpSpPr>
        <p:sp>
          <p:nvSpPr>
            <p:cNvPr id="31" name="Oval 30"/>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539273" y="5023098"/>
            <a:ext cx="228600" cy="406399"/>
            <a:chOff x="5943600" y="2222501"/>
            <a:chExt cx="323850" cy="1181100"/>
          </a:xfrm>
          <a:solidFill>
            <a:schemeClr val="accent1"/>
          </a:solidFill>
        </p:grpSpPr>
        <p:sp>
          <p:nvSpPr>
            <p:cNvPr id="37" name="Oval 36"/>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176860" y="3733886"/>
            <a:ext cx="228600" cy="406399"/>
            <a:chOff x="5943600" y="2222501"/>
            <a:chExt cx="323850" cy="1181100"/>
          </a:xfrm>
          <a:solidFill>
            <a:schemeClr val="accent1"/>
          </a:solidFill>
        </p:grpSpPr>
        <p:sp>
          <p:nvSpPr>
            <p:cNvPr id="43" name="Oval 42"/>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3"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2522001" y="3733886"/>
            <a:ext cx="228600" cy="406399"/>
            <a:chOff x="5943600" y="2222501"/>
            <a:chExt cx="323850" cy="1181100"/>
          </a:xfrm>
          <a:solidFill>
            <a:schemeClr val="accent1"/>
          </a:solidFill>
        </p:grpSpPr>
        <p:sp>
          <p:nvSpPr>
            <p:cNvPr id="49" name="Oval 48"/>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9"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2185839" y="4305007"/>
            <a:ext cx="228600" cy="406399"/>
            <a:chOff x="5943600" y="2222501"/>
            <a:chExt cx="323850" cy="1181100"/>
          </a:xfrm>
          <a:solidFill>
            <a:schemeClr val="accent1"/>
          </a:solidFill>
        </p:grpSpPr>
        <p:sp>
          <p:nvSpPr>
            <p:cNvPr id="55" name="Oval 54"/>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5"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530980" y="4305007"/>
            <a:ext cx="228600" cy="406399"/>
            <a:chOff x="5943600" y="2222501"/>
            <a:chExt cx="323850" cy="1181100"/>
          </a:xfrm>
          <a:solidFill>
            <a:schemeClr val="accent1"/>
          </a:solidFill>
        </p:grpSpPr>
        <p:sp>
          <p:nvSpPr>
            <p:cNvPr id="61" name="Oval 60"/>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stCxn id="61"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135365" y="5023098"/>
            <a:ext cx="228600" cy="406399"/>
            <a:chOff x="5943600" y="2222501"/>
            <a:chExt cx="323850" cy="1181100"/>
          </a:xfrm>
          <a:solidFill>
            <a:schemeClr val="accent1"/>
          </a:solidFill>
        </p:grpSpPr>
        <p:sp>
          <p:nvSpPr>
            <p:cNvPr id="67" name="Oval 66"/>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67"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480506" y="5023098"/>
            <a:ext cx="228600" cy="406399"/>
            <a:chOff x="5943600" y="2222501"/>
            <a:chExt cx="323850" cy="1181100"/>
          </a:xfrm>
          <a:solidFill>
            <a:schemeClr val="accent1"/>
          </a:solidFill>
        </p:grpSpPr>
        <p:sp>
          <p:nvSpPr>
            <p:cNvPr id="73" name="Oval 72"/>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a:stCxn id="73"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3083989" y="3731709"/>
            <a:ext cx="228600" cy="406399"/>
            <a:chOff x="5943600" y="2222501"/>
            <a:chExt cx="323850" cy="1181100"/>
          </a:xfrm>
          <a:solidFill>
            <a:schemeClr val="accent1"/>
          </a:solidFill>
        </p:grpSpPr>
        <p:sp>
          <p:nvSpPr>
            <p:cNvPr id="79" name="Oval 78"/>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3429130" y="3731709"/>
            <a:ext cx="228600" cy="406399"/>
            <a:chOff x="5943600" y="2222501"/>
            <a:chExt cx="323850" cy="1181100"/>
          </a:xfrm>
          <a:solidFill>
            <a:schemeClr val="accent1"/>
          </a:solidFill>
        </p:grpSpPr>
        <p:sp>
          <p:nvSpPr>
            <p:cNvPr id="85" name="Oval 84"/>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a:stCxn id="85"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3024731" y="4320000"/>
            <a:ext cx="228600" cy="406399"/>
            <a:chOff x="5943600" y="2222501"/>
            <a:chExt cx="323850" cy="1181100"/>
          </a:xfrm>
          <a:solidFill>
            <a:schemeClr val="accent1"/>
          </a:solidFill>
        </p:grpSpPr>
        <p:sp>
          <p:nvSpPr>
            <p:cNvPr id="91" name="Oval 90"/>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91"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3369872" y="4320000"/>
            <a:ext cx="228600" cy="406399"/>
            <a:chOff x="5943600" y="2222501"/>
            <a:chExt cx="323850" cy="1181100"/>
          </a:xfrm>
          <a:solidFill>
            <a:schemeClr val="accent1"/>
          </a:solidFill>
        </p:grpSpPr>
        <p:sp>
          <p:nvSpPr>
            <p:cNvPr id="97" name="Oval 96"/>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3078770" y="4994693"/>
            <a:ext cx="228600" cy="406399"/>
            <a:chOff x="5943600" y="2222501"/>
            <a:chExt cx="323850" cy="1181100"/>
          </a:xfrm>
          <a:solidFill>
            <a:schemeClr val="accent1"/>
          </a:solidFill>
        </p:grpSpPr>
        <p:sp>
          <p:nvSpPr>
            <p:cNvPr id="103" name="Oval 102"/>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3423911" y="4994693"/>
            <a:ext cx="228600" cy="406399"/>
            <a:chOff x="5943600" y="2222501"/>
            <a:chExt cx="323850" cy="1181100"/>
          </a:xfrm>
          <a:solidFill>
            <a:schemeClr val="accent1"/>
          </a:solidFill>
        </p:grpSpPr>
        <p:sp>
          <p:nvSpPr>
            <p:cNvPr id="109" name="Oval 108"/>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a:stCxn id="109"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4290843" y="4276602"/>
            <a:ext cx="228600" cy="406399"/>
            <a:chOff x="5943600" y="2222501"/>
            <a:chExt cx="323850" cy="1181100"/>
          </a:xfrm>
          <a:solidFill>
            <a:schemeClr val="tx2">
              <a:lumMod val="75000"/>
            </a:schemeClr>
          </a:solidFill>
        </p:grpSpPr>
        <p:sp>
          <p:nvSpPr>
            <p:cNvPr id="115" name="Oval 114"/>
            <p:cNvSpPr/>
            <p:nvPr/>
          </p:nvSpPr>
          <p:spPr>
            <a:xfrm>
              <a:off x="5943600" y="2222501"/>
              <a:ext cx="317500" cy="304800"/>
            </a:xfrm>
            <a:prstGeom prst="ellipse">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p:cNvCxnSpPr>
              <a:stCxn id="115" idx="4"/>
            </p:cNvCxnSpPr>
            <p:nvPr/>
          </p:nvCxnSpPr>
          <p:spPr>
            <a:xfrm>
              <a:off x="6102350" y="2527301"/>
              <a:ext cx="6350" cy="635000"/>
            </a:xfrm>
            <a:prstGeom prst="line">
              <a:avLst/>
            </a:prstGeom>
            <a:grpFill/>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5943600" y="3162301"/>
              <a:ext cx="165100" cy="241300"/>
            </a:xfrm>
            <a:prstGeom prst="line">
              <a:avLst/>
            </a:prstGeom>
            <a:grpFill/>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6108700" y="3162301"/>
              <a:ext cx="158750" cy="241300"/>
            </a:xfrm>
            <a:prstGeom prst="line">
              <a:avLst/>
            </a:prstGeom>
            <a:grpFill/>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943600" y="2730501"/>
              <a:ext cx="323850" cy="0"/>
            </a:xfrm>
            <a:prstGeom prst="line">
              <a:avLst/>
            </a:prstGeom>
            <a:grpFill/>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4635984" y="4276602"/>
            <a:ext cx="228600" cy="406399"/>
            <a:chOff x="5943600" y="2222501"/>
            <a:chExt cx="323850" cy="1181100"/>
          </a:xfrm>
          <a:solidFill>
            <a:schemeClr val="tx2">
              <a:lumMod val="75000"/>
            </a:schemeClr>
          </a:solidFill>
        </p:grpSpPr>
        <p:sp>
          <p:nvSpPr>
            <p:cNvPr id="121" name="Oval 120"/>
            <p:cNvSpPr/>
            <p:nvPr/>
          </p:nvSpPr>
          <p:spPr>
            <a:xfrm>
              <a:off x="5943600" y="2222501"/>
              <a:ext cx="317500" cy="304800"/>
            </a:xfrm>
            <a:prstGeom prst="ellipse">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a:stCxn id="121" idx="4"/>
            </p:cNvCxnSpPr>
            <p:nvPr/>
          </p:nvCxnSpPr>
          <p:spPr>
            <a:xfrm>
              <a:off x="6102350" y="2527301"/>
              <a:ext cx="6350" cy="635000"/>
            </a:xfrm>
            <a:prstGeom prst="line">
              <a:avLst/>
            </a:prstGeom>
            <a:grpFill/>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5943600" y="3162301"/>
              <a:ext cx="165100" cy="241300"/>
            </a:xfrm>
            <a:prstGeom prst="line">
              <a:avLst/>
            </a:prstGeom>
            <a:grpFill/>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flipV="1">
              <a:off x="6108700" y="3162301"/>
              <a:ext cx="158750" cy="241300"/>
            </a:xfrm>
            <a:prstGeom prst="line">
              <a:avLst/>
            </a:prstGeom>
            <a:grpFill/>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943600" y="2730501"/>
              <a:ext cx="323850" cy="0"/>
            </a:xfrm>
            <a:prstGeom prst="line">
              <a:avLst/>
            </a:prstGeom>
            <a:grpFill/>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863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a:t>Some </a:t>
            </a:r>
            <a:r>
              <a:rPr lang="hr-HR" sz="3000" dirty="0" err="1"/>
              <a:t>famous</a:t>
            </a:r>
            <a:r>
              <a:rPr lang="hr-HR" sz="3000" dirty="0"/>
              <a:t> </a:t>
            </a:r>
            <a:r>
              <a:rPr lang="hr-HR" sz="3000" dirty="0" err="1"/>
              <a:t>examples</a:t>
            </a:r>
            <a:endParaRPr lang="en-US" sz="3000" dirty="0"/>
          </a:p>
        </p:txBody>
      </p:sp>
      <p:sp>
        <p:nvSpPr>
          <p:cNvPr id="4" name="Rectangle 3"/>
          <p:cNvSpPr/>
          <p:nvPr/>
        </p:nvSpPr>
        <p:spPr>
          <a:xfrm>
            <a:off x="838200" y="1654816"/>
            <a:ext cx="11016916" cy="4801314"/>
          </a:xfrm>
          <a:prstGeom prst="rect">
            <a:avLst/>
          </a:prstGeom>
        </p:spPr>
        <p:txBody>
          <a:bodyPr wrap="square">
            <a:spAutoFit/>
          </a:bodyPr>
          <a:lstStyle/>
          <a:p>
            <a:endParaRPr lang="hr-HR" b="0" i="0" dirty="0">
              <a:solidFill>
                <a:srgbClr val="333333"/>
              </a:solidFill>
              <a:effectLst/>
              <a:latin typeface="georgia" panose="02040502050405020303" pitchFamily="18" charset="0"/>
            </a:endParaRPr>
          </a:p>
          <a:p>
            <a:endParaRPr lang="hr-HR" sz="1600" dirty="0">
              <a:solidFill>
                <a:srgbClr val="333333"/>
              </a:solidFill>
              <a:latin typeface="georgia" panose="02040502050405020303" pitchFamily="18" charset="0"/>
            </a:endParaRPr>
          </a:p>
          <a:p>
            <a:endParaRPr lang="hr-HR" sz="1600" b="0" i="0" dirty="0">
              <a:solidFill>
                <a:srgbClr val="333333"/>
              </a:solidFill>
              <a:effectLst/>
              <a:latin typeface="georgia" panose="02040502050405020303" pitchFamily="18" charset="0"/>
            </a:endParaRPr>
          </a:p>
          <a:p>
            <a:r>
              <a:rPr lang="hr-HR" sz="3000" dirty="0">
                <a:solidFill>
                  <a:srgbClr val="FF0000"/>
                </a:solidFill>
                <a:latin typeface="georgia" panose="02040502050405020303" pitchFamily="18" charset="0"/>
              </a:rPr>
              <a:t>						 </a:t>
            </a:r>
            <a:r>
              <a:rPr lang="hr-HR" sz="3000" dirty="0" err="1">
                <a:solidFill>
                  <a:srgbClr val="FF0000"/>
                </a:solidFill>
                <a:latin typeface="georgia" panose="02040502050405020303" pitchFamily="18" charset="0"/>
              </a:rPr>
              <a:t>Prosecutor’s</a:t>
            </a:r>
            <a:r>
              <a:rPr lang="hr-HR" sz="3000" dirty="0">
                <a:solidFill>
                  <a:srgbClr val="FF0000"/>
                </a:solidFill>
                <a:latin typeface="georgia" panose="02040502050405020303" pitchFamily="18" charset="0"/>
              </a:rPr>
              <a:t> </a:t>
            </a:r>
            <a:r>
              <a:rPr lang="hr-HR" sz="3000" dirty="0" err="1">
                <a:solidFill>
                  <a:srgbClr val="FF0000"/>
                </a:solidFill>
                <a:latin typeface="georgia" panose="02040502050405020303" pitchFamily="18" charset="0"/>
              </a:rPr>
              <a:t>fallacy</a:t>
            </a:r>
            <a:endParaRPr lang="hr-HR" sz="3000" dirty="0">
              <a:solidFill>
                <a:srgbClr val="FF0000"/>
              </a:solidFill>
              <a:latin typeface="georgia" panose="02040502050405020303" pitchFamily="18" charset="0"/>
            </a:endParaRPr>
          </a:p>
          <a:p>
            <a:endParaRPr lang="hr-HR" sz="1600" b="0" i="0" dirty="0">
              <a:solidFill>
                <a:srgbClr val="333333"/>
              </a:solidFill>
              <a:effectLst/>
              <a:latin typeface="georgia" panose="02040502050405020303" pitchFamily="18" charset="0"/>
            </a:endParaRPr>
          </a:p>
          <a:p>
            <a:endParaRPr lang="hr-HR" sz="1600" dirty="0">
              <a:solidFill>
                <a:srgbClr val="333333"/>
              </a:solidFill>
              <a:latin typeface="georgia" panose="02040502050405020303" pitchFamily="18" charset="0"/>
            </a:endParaRPr>
          </a:p>
          <a:p>
            <a:endParaRPr lang="hr-HR" sz="1600" b="0" i="0" dirty="0">
              <a:solidFill>
                <a:srgbClr val="333333"/>
              </a:solidFill>
              <a:effectLst/>
              <a:latin typeface="georgia" panose="02040502050405020303" pitchFamily="18" charset="0"/>
            </a:endParaRPr>
          </a:p>
          <a:p>
            <a:endParaRPr lang="hr-HR" sz="1600" dirty="0">
              <a:solidFill>
                <a:srgbClr val="333333"/>
              </a:solidFill>
              <a:latin typeface="georgia" panose="02040502050405020303" pitchFamily="18" charset="0"/>
            </a:endParaRPr>
          </a:p>
          <a:p>
            <a:endParaRPr lang="hr-HR" sz="1600" b="0" i="0" dirty="0">
              <a:solidFill>
                <a:srgbClr val="333333"/>
              </a:solidFill>
              <a:effectLst/>
              <a:latin typeface="georgia" panose="02040502050405020303" pitchFamily="18" charset="0"/>
            </a:endParaRPr>
          </a:p>
          <a:p>
            <a:endParaRPr lang="hr-HR" sz="1600" dirty="0">
              <a:solidFill>
                <a:srgbClr val="333333"/>
              </a:solidFill>
              <a:latin typeface="georgia" panose="02040502050405020303" pitchFamily="18" charset="0"/>
            </a:endParaRPr>
          </a:p>
          <a:p>
            <a:endParaRPr lang="hr-HR" sz="1600" b="0" i="0" dirty="0">
              <a:solidFill>
                <a:srgbClr val="333333"/>
              </a:solidFill>
              <a:effectLst/>
              <a:latin typeface="georgia" panose="02040502050405020303" pitchFamily="18" charset="0"/>
            </a:endParaRPr>
          </a:p>
          <a:p>
            <a:endParaRPr lang="hr-HR" sz="1600" dirty="0">
              <a:solidFill>
                <a:srgbClr val="333333"/>
              </a:solidFill>
              <a:latin typeface="georgia" panose="02040502050405020303" pitchFamily="18" charset="0"/>
            </a:endParaRPr>
          </a:p>
          <a:p>
            <a:endParaRPr lang="hr-HR" sz="1600" b="0" i="0" dirty="0">
              <a:solidFill>
                <a:srgbClr val="333333"/>
              </a:solidFill>
              <a:effectLst/>
              <a:latin typeface="georgia" panose="02040502050405020303" pitchFamily="18" charset="0"/>
            </a:endParaRPr>
          </a:p>
          <a:p>
            <a:endParaRPr lang="hr-HR" sz="1600" b="0" i="0" dirty="0">
              <a:solidFill>
                <a:srgbClr val="FF0000"/>
              </a:solidFill>
              <a:effectLst/>
              <a:latin typeface="georgia" panose="02040502050405020303" pitchFamily="18" charset="0"/>
            </a:endParaRPr>
          </a:p>
          <a:p>
            <a:r>
              <a:rPr lang="en-US" sz="1600" dirty="0"/>
              <a:t>Clark's release in January 2003 prompted the </a:t>
            </a:r>
            <a:r>
              <a:rPr lang="en-US" sz="1600" dirty="0">
                <a:hlinkClick r:id="rId3" tooltip="Attorney General for England and Wales"/>
              </a:rPr>
              <a:t>Attorney General</a:t>
            </a:r>
            <a:r>
              <a:rPr lang="en-US" sz="1600" dirty="0"/>
              <a:t> to order a review of hundreds of other cases.</a:t>
            </a:r>
            <a:r>
              <a:rPr lang="en-US" sz="1600" baseline="30000" dirty="0">
                <a:hlinkClick r:id="rId4"/>
              </a:rPr>
              <a:t>[9]</a:t>
            </a:r>
            <a:r>
              <a:rPr lang="en-US" sz="1600" dirty="0"/>
              <a:t> Two other women convicted of murdering their children, </a:t>
            </a:r>
            <a:r>
              <a:rPr lang="en-US" sz="1600" dirty="0">
                <a:hlinkClick r:id="rId5" tooltip="Donna Anthony"/>
              </a:rPr>
              <a:t>Donna Anthony</a:t>
            </a:r>
            <a:r>
              <a:rPr lang="en-US" sz="1600" dirty="0"/>
              <a:t> and </a:t>
            </a:r>
            <a:r>
              <a:rPr lang="en-US" sz="1600" dirty="0">
                <a:hlinkClick r:id="rId6" tooltip="Angela Cannings"/>
              </a:rPr>
              <a:t>Angela </a:t>
            </a:r>
            <a:r>
              <a:rPr lang="en-US" sz="1600" dirty="0" err="1">
                <a:hlinkClick r:id="rId6" tooltip="Angela Cannings"/>
              </a:rPr>
              <a:t>Cannings</a:t>
            </a:r>
            <a:r>
              <a:rPr lang="en-US" sz="1600" dirty="0"/>
              <a:t>, had their convictions overturned and were released from prison. </a:t>
            </a:r>
            <a:r>
              <a:rPr lang="en-US" sz="1600" dirty="0" err="1">
                <a:hlinkClick r:id="rId7" tooltip="Trupti Patel"/>
              </a:rPr>
              <a:t>Trupti</a:t>
            </a:r>
            <a:r>
              <a:rPr lang="en-US" sz="1600" dirty="0">
                <a:hlinkClick r:id="rId7" tooltip="Trupti Patel"/>
              </a:rPr>
              <a:t> Patel</a:t>
            </a:r>
            <a:r>
              <a:rPr lang="en-US" sz="1600" dirty="0"/>
              <a:t>, who was also accused of murdering her three children, was acquitted in June 2003. </a:t>
            </a:r>
            <a:endParaRPr lang="hr-HR" sz="1600" dirty="0">
              <a:solidFill>
                <a:srgbClr val="333333"/>
              </a:solidFill>
              <a:latin typeface="georgia" panose="02040502050405020303" pitchFamily="18" charset="0"/>
            </a:endParaRPr>
          </a:p>
          <a:p>
            <a:endParaRPr lang="en-US" dirty="0"/>
          </a:p>
        </p:txBody>
      </p:sp>
      <p:pic>
        <p:nvPicPr>
          <p:cNvPr id="7172" name="Picture 4" descr="Solicitor Sally Clark and her husband Stephen outside the High Court in central London in 2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947" y="1654816"/>
            <a:ext cx="5203711" cy="268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415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1071C-5923-4A21-94A6-757CA51C38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E63B965-A9CB-4A32-BA74-48371E2ED95F}"/>
              </a:ext>
            </a:extLst>
          </p:cNvPr>
          <p:cNvSpPr>
            <a:spLocks noGrp="1"/>
          </p:cNvSpPr>
          <p:nvPr>
            <p:ph idx="1"/>
          </p:nvPr>
        </p:nvSpPr>
        <p:spPr/>
        <p:txBody>
          <a:bodyPr/>
          <a:lstStyle/>
          <a:p>
            <a:r>
              <a:rPr lang="hr-HR" dirty="0"/>
              <a:t>Sometimes eventhough you think you understand the problem, statistics is causing some biases that are fooling you.</a:t>
            </a:r>
            <a:endParaRPr lang="en-US" dirty="0"/>
          </a:p>
        </p:txBody>
      </p:sp>
    </p:spTree>
    <p:extLst>
      <p:ext uri="{BB962C8B-B14F-4D97-AF65-F5344CB8AC3E}">
        <p14:creationId xmlns:p14="http://schemas.microsoft.com/office/powerpoint/2010/main" val="62553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1930400" y="1130300"/>
            <a:ext cx="0" cy="471170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a:off x="1947332" y="5790076"/>
            <a:ext cx="9550400" cy="8961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1682750" y="6121399"/>
            <a:ext cx="8464550" cy="369332"/>
          </a:xfrm>
          <a:prstGeom prst="rect">
            <a:avLst/>
          </a:prstGeom>
          <a:noFill/>
        </p:spPr>
        <p:txBody>
          <a:bodyPr wrap="square" rtlCol="0">
            <a:spAutoFit/>
          </a:bodyPr>
          <a:lstStyle/>
          <a:p>
            <a:r>
              <a:rPr lang="hr-HR" dirty="0"/>
              <a:t>LESS ATTRACTIVE                                                                                          MORE ATTRACTIVE</a:t>
            </a:r>
          </a:p>
        </p:txBody>
      </p:sp>
      <p:sp>
        <p:nvSpPr>
          <p:cNvPr id="15" name="Title 1"/>
          <p:cNvSpPr>
            <a:spLocks noGrp="1"/>
          </p:cNvSpPr>
          <p:nvPr>
            <p:ph type="title"/>
          </p:nvPr>
        </p:nvSpPr>
        <p:spPr>
          <a:xfrm>
            <a:off x="774700" y="188121"/>
            <a:ext cx="10515600" cy="383380"/>
          </a:xfrm>
        </p:spPr>
        <p:txBody>
          <a:bodyPr>
            <a:normAutofit/>
          </a:bodyPr>
          <a:lstStyle/>
          <a:p>
            <a:pPr algn="r"/>
            <a:r>
              <a:rPr lang="hr-HR" sz="2000" dirty="0" err="1"/>
              <a:t>Berkson’s</a:t>
            </a:r>
            <a:r>
              <a:rPr lang="hr-HR" sz="2000" dirty="0"/>
              <a:t> </a:t>
            </a:r>
            <a:r>
              <a:rPr lang="hr-HR" sz="2000" dirty="0" err="1"/>
              <a:t>paradox</a:t>
            </a:r>
            <a:endParaRPr lang="en-US" sz="2000" dirty="0"/>
          </a:p>
        </p:txBody>
      </p:sp>
      <p:grpSp>
        <p:nvGrpSpPr>
          <p:cNvPr id="34" name="Group 33"/>
          <p:cNvGrpSpPr/>
          <p:nvPr/>
        </p:nvGrpSpPr>
        <p:grpSpPr>
          <a:xfrm>
            <a:off x="5111750" y="2618621"/>
            <a:ext cx="228600" cy="406399"/>
            <a:chOff x="5943600" y="2222501"/>
            <a:chExt cx="323850" cy="1181100"/>
          </a:xfrm>
          <a:solidFill>
            <a:schemeClr val="accent1"/>
          </a:solidFill>
        </p:grpSpPr>
        <p:sp>
          <p:nvSpPr>
            <p:cNvPr id="26" name="Oval 25"/>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456891" y="2848009"/>
            <a:ext cx="228600" cy="406399"/>
            <a:chOff x="5943600" y="2222501"/>
            <a:chExt cx="323850" cy="1181100"/>
          </a:xfrm>
          <a:solidFill>
            <a:schemeClr val="accent1"/>
          </a:solidFill>
        </p:grpSpPr>
        <p:sp>
          <p:nvSpPr>
            <p:cNvPr id="36" name="Oval 35"/>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6"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4527550" y="3254408"/>
            <a:ext cx="228600" cy="406399"/>
            <a:chOff x="5943600" y="2222501"/>
            <a:chExt cx="323850" cy="1181100"/>
          </a:xfrm>
          <a:solidFill>
            <a:schemeClr val="accent1"/>
          </a:solidFill>
        </p:grpSpPr>
        <p:sp>
          <p:nvSpPr>
            <p:cNvPr id="42" name="Oval 41"/>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42"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930650" y="2317099"/>
            <a:ext cx="228600" cy="406399"/>
            <a:chOff x="5943600" y="2222501"/>
            <a:chExt cx="323850" cy="1181100"/>
          </a:xfrm>
          <a:solidFill>
            <a:schemeClr val="accent1"/>
          </a:solidFill>
        </p:grpSpPr>
        <p:sp>
          <p:nvSpPr>
            <p:cNvPr id="48" name="Oval 47"/>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8"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913469" y="3062133"/>
            <a:ext cx="228600" cy="406399"/>
            <a:chOff x="5943600" y="2222501"/>
            <a:chExt cx="323850" cy="1181100"/>
          </a:xfrm>
          <a:solidFill>
            <a:schemeClr val="accent1"/>
          </a:solidFill>
        </p:grpSpPr>
        <p:sp>
          <p:nvSpPr>
            <p:cNvPr id="54" name="Oval 53"/>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4"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5232772" y="3399671"/>
            <a:ext cx="228600" cy="406399"/>
            <a:chOff x="5943600" y="2222501"/>
            <a:chExt cx="323850" cy="1181100"/>
          </a:xfrm>
          <a:solidFill>
            <a:schemeClr val="accent1"/>
          </a:solidFill>
        </p:grpSpPr>
        <p:sp>
          <p:nvSpPr>
            <p:cNvPr id="60" name="Oval 59"/>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60"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570880" y="2546487"/>
            <a:ext cx="228600" cy="406399"/>
            <a:chOff x="5943600" y="2222501"/>
            <a:chExt cx="323850" cy="1181100"/>
          </a:xfrm>
          <a:solidFill>
            <a:schemeClr val="accent1"/>
          </a:solidFill>
        </p:grpSpPr>
        <p:sp>
          <p:nvSpPr>
            <p:cNvPr id="66" name="Oval 65"/>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710895" y="3422718"/>
            <a:ext cx="228600" cy="406399"/>
            <a:chOff x="5943600" y="2222501"/>
            <a:chExt cx="323850" cy="1181100"/>
          </a:xfrm>
          <a:solidFill>
            <a:schemeClr val="accent1"/>
          </a:solidFill>
        </p:grpSpPr>
        <p:sp>
          <p:nvSpPr>
            <p:cNvPr id="72" name="Oval 71"/>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72"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4296709" y="4049655"/>
            <a:ext cx="228600" cy="406399"/>
            <a:chOff x="5943600" y="2222501"/>
            <a:chExt cx="323850" cy="1181100"/>
          </a:xfrm>
          <a:solidFill>
            <a:schemeClr val="accent1"/>
          </a:solidFill>
        </p:grpSpPr>
        <p:sp>
          <p:nvSpPr>
            <p:cNvPr id="78" name="Oval 77"/>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a:stCxn id="78"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070729" y="2745347"/>
            <a:ext cx="228600" cy="406399"/>
            <a:chOff x="5943600" y="2222501"/>
            <a:chExt cx="323850" cy="1181100"/>
          </a:xfrm>
          <a:solidFill>
            <a:schemeClr val="accent1"/>
          </a:solidFill>
        </p:grpSpPr>
        <p:sp>
          <p:nvSpPr>
            <p:cNvPr id="84" name="Oval 83"/>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4415870" y="2974735"/>
            <a:ext cx="228600" cy="406399"/>
            <a:chOff x="5943600" y="2222501"/>
            <a:chExt cx="323850" cy="1181100"/>
          </a:xfrm>
          <a:solidFill>
            <a:schemeClr val="accent1"/>
          </a:solidFill>
        </p:grpSpPr>
        <p:sp>
          <p:nvSpPr>
            <p:cNvPr id="90" name="Oval 89"/>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stCxn id="90"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486529" y="3381134"/>
            <a:ext cx="228600" cy="406399"/>
            <a:chOff x="5943600" y="2222501"/>
            <a:chExt cx="323850" cy="1181100"/>
          </a:xfrm>
          <a:solidFill>
            <a:schemeClr val="accent1"/>
          </a:solidFill>
        </p:grpSpPr>
        <p:sp>
          <p:nvSpPr>
            <p:cNvPr id="96" name="Oval 95"/>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96"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211121" y="2916988"/>
            <a:ext cx="228600" cy="406399"/>
            <a:chOff x="5943600" y="2222501"/>
            <a:chExt cx="323850" cy="1181100"/>
          </a:xfrm>
          <a:solidFill>
            <a:schemeClr val="accent1"/>
          </a:solidFill>
        </p:grpSpPr>
        <p:sp>
          <p:nvSpPr>
            <p:cNvPr id="102" name="Oval 101"/>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102"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2872448" y="3188859"/>
            <a:ext cx="228600" cy="406399"/>
            <a:chOff x="5943600" y="2222501"/>
            <a:chExt cx="323850" cy="1181100"/>
          </a:xfrm>
          <a:solidFill>
            <a:schemeClr val="accent1"/>
          </a:solidFill>
        </p:grpSpPr>
        <p:sp>
          <p:nvSpPr>
            <p:cNvPr id="108" name="Oval 107"/>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08"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4191751" y="3526397"/>
            <a:ext cx="228600" cy="406399"/>
            <a:chOff x="5943600" y="2222501"/>
            <a:chExt cx="323850" cy="1181100"/>
          </a:xfrm>
          <a:solidFill>
            <a:schemeClr val="accent1"/>
          </a:solidFill>
        </p:grpSpPr>
        <p:sp>
          <p:nvSpPr>
            <p:cNvPr id="114" name="Oval 113"/>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p:cNvCxnSpPr>
              <a:stCxn id="114"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3529859" y="2673213"/>
            <a:ext cx="228600" cy="406399"/>
            <a:chOff x="5943600" y="2222501"/>
            <a:chExt cx="323850" cy="1181100"/>
          </a:xfrm>
          <a:solidFill>
            <a:schemeClr val="accent1"/>
          </a:solidFill>
        </p:grpSpPr>
        <p:sp>
          <p:nvSpPr>
            <p:cNvPr id="120" name="Oval 119"/>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stCxn id="120"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5002309" y="3282811"/>
            <a:ext cx="228600" cy="406399"/>
            <a:chOff x="5943600" y="2222501"/>
            <a:chExt cx="323850" cy="1181100"/>
          </a:xfrm>
          <a:solidFill>
            <a:schemeClr val="accent1"/>
          </a:solidFill>
        </p:grpSpPr>
        <p:sp>
          <p:nvSpPr>
            <p:cNvPr id="126" name="Oval 125"/>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a:stCxn id="126"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3255688" y="4176381"/>
            <a:ext cx="228600" cy="406399"/>
            <a:chOff x="5943600" y="2222501"/>
            <a:chExt cx="323850" cy="1181100"/>
          </a:xfrm>
          <a:solidFill>
            <a:schemeClr val="accent1"/>
          </a:solidFill>
        </p:grpSpPr>
        <p:sp>
          <p:nvSpPr>
            <p:cNvPr id="132" name="Oval 131"/>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stCxn id="132"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3617654" y="3797452"/>
            <a:ext cx="228600" cy="406399"/>
            <a:chOff x="5943600" y="2222501"/>
            <a:chExt cx="323850" cy="1181100"/>
          </a:xfrm>
          <a:solidFill>
            <a:schemeClr val="accent1"/>
          </a:solidFill>
        </p:grpSpPr>
        <p:sp>
          <p:nvSpPr>
            <p:cNvPr id="138" name="Oval 137"/>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a:stCxn id="138"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3962795" y="4026840"/>
            <a:ext cx="228600" cy="406399"/>
            <a:chOff x="5943600" y="2222501"/>
            <a:chExt cx="323850" cy="1181100"/>
          </a:xfrm>
          <a:solidFill>
            <a:schemeClr val="accent1"/>
          </a:solidFill>
        </p:grpSpPr>
        <p:sp>
          <p:nvSpPr>
            <p:cNvPr id="144" name="Oval 143"/>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p:cNvCxnSpPr>
              <a:stCxn id="144"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3033454" y="4433239"/>
            <a:ext cx="228600" cy="406399"/>
            <a:chOff x="5943600" y="2222501"/>
            <a:chExt cx="323850" cy="1181100"/>
          </a:xfrm>
          <a:solidFill>
            <a:schemeClr val="accent1"/>
          </a:solidFill>
        </p:grpSpPr>
        <p:sp>
          <p:nvSpPr>
            <p:cNvPr id="150" name="Oval 149"/>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p:cNvCxnSpPr>
              <a:stCxn id="150"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2436554" y="3495930"/>
            <a:ext cx="228600" cy="406399"/>
            <a:chOff x="5943600" y="2222501"/>
            <a:chExt cx="323850" cy="1181100"/>
          </a:xfrm>
          <a:solidFill>
            <a:schemeClr val="accent1"/>
          </a:solidFill>
        </p:grpSpPr>
        <p:sp>
          <p:nvSpPr>
            <p:cNvPr id="156" name="Oval 155"/>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p:cNvCxnSpPr>
              <a:stCxn id="156"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2419373" y="4240964"/>
            <a:ext cx="228600" cy="406399"/>
            <a:chOff x="5943600" y="2222501"/>
            <a:chExt cx="323850" cy="1181100"/>
          </a:xfrm>
          <a:solidFill>
            <a:schemeClr val="accent1"/>
          </a:solidFill>
        </p:grpSpPr>
        <p:sp>
          <p:nvSpPr>
            <p:cNvPr id="162" name="Oval 161"/>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a:stCxn id="162"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3738676" y="4578502"/>
            <a:ext cx="228600" cy="406399"/>
            <a:chOff x="5943600" y="2222501"/>
            <a:chExt cx="323850" cy="1181100"/>
          </a:xfrm>
          <a:solidFill>
            <a:schemeClr val="accent1"/>
          </a:solidFill>
        </p:grpSpPr>
        <p:sp>
          <p:nvSpPr>
            <p:cNvPr id="168" name="Oval 167"/>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a:stCxn id="168"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3076784" y="3725318"/>
            <a:ext cx="228600" cy="406399"/>
            <a:chOff x="5943600" y="2222501"/>
            <a:chExt cx="323850" cy="1181100"/>
          </a:xfrm>
          <a:solidFill>
            <a:schemeClr val="accent1"/>
          </a:solidFill>
        </p:grpSpPr>
        <p:sp>
          <p:nvSpPr>
            <p:cNvPr id="174" name="Oval 173"/>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a:stCxn id="174"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4549234" y="4334916"/>
            <a:ext cx="228600" cy="406399"/>
            <a:chOff x="5943600" y="2222501"/>
            <a:chExt cx="323850" cy="1181100"/>
          </a:xfrm>
          <a:solidFill>
            <a:schemeClr val="accent1"/>
          </a:solidFill>
        </p:grpSpPr>
        <p:sp>
          <p:nvSpPr>
            <p:cNvPr id="180" name="Oval 179"/>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p:cNvCxnSpPr>
              <a:stCxn id="180"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2819546" y="4703554"/>
            <a:ext cx="228600" cy="406399"/>
            <a:chOff x="5943600" y="2222501"/>
            <a:chExt cx="323850" cy="1181100"/>
          </a:xfrm>
          <a:solidFill>
            <a:schemeClr val="accent1"/>
          </a:solidFill>
        </p:grpSpPr>
        <p:sp>
          <p:nvSpPr>
            <p:cNvPr id="186" name="Oval 185"/>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a:stCxn id="186"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a:off x="5111750" y="3863159"/>
            <a:ext cx="228600" cy="406399"/>
            <a:chOff x="5943600" y="2222501"/>
            <a:chExt cx="323850" cy="1181100"/>
          </a:xfrm>
          <a:solidFill>
            <a:schemeClr val="accent1"/>
          </a:solidFill>
        </p:grpSpPr>
        <p:sp>
          <p:nvSpPr>
            <p:cNvPr id="192" name="Oval 191"/>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p:cNvCxnSpPr>
              <a:stCxn id="192"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5456891" y="4092547"/>
            <a:ext cx="228600" cy="406399"/>
            <a:chOff x="5943600" y="2222501"/>
            <a:chExt cx="323850" cy="1181100"/>
          </a:xfrm>
          <a:solidFill>
            <a:schemeClr val="accent1"/>
          </a:solidFill>
        </p:grpSpPr>
        <p:sp>
          <p:nvSpPr>
            <p:cNvPr id="198" name="Oval 197"/>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a:stCxn id="198"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4527550" y="4498946"/>
            <a:ext cx="228600" cy="406399"/>
            <a:chOff x="5943600" y="2222501"/>
            <a:chExt cx="323850" cy="1181100"/>
          </a:xfrm>
          <a:solidFill>
            <a:schemeClr val="accent1"/>
          </a:solidFill>
        </p:grpSpPr>
        <p:sp>
          <p:nvSpPr>
            <p:cNvPr id="204" name="Oval 203"/>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p:cNvCxnSpPr>
              <a:stCxn id="204"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a:off x="3930650" y="3561637"/>
            <a:ext cx="228600" cy="406399"/>
            <a:chOff x="5943600" y="2222501"/>
            <a:chExt cx="323850" cy="1181100"/>
          </a:xfrm>
          <a:solidFill>
            <a:schemeClr val="accent1"/>
          </a:solidFill>
        </p:grpSpPr>
        <p:sp>
          <p:nvSpPr>
            <p:cNvPr id="210" name="Oval 209"/>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a:stCxn id="210"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3913469" y="4306671"/>
            <a:ext cx="228600" cy="406399"/>
            <a:chOff x="5943600" y="2222501"/>
            <a:chExt cx="323850" cy="1181100"/>
          </a:xfrm>
          <a:solidFill>
            <a:schemeClr val="accent1"/>
          </a:solidFill>
        </p:grpSpPr>
        <p:sp>
          <p:nvSpPr>
            <p:cNvPr id="216" name="Oval 215"/>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Connector 216"/>
            <p:cNvCxnSpPr>
              <a:stCxn id="216"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5232772" y="4644209"/>
            <a:ext cx="228600" cy="406399"/>
            <a:chOff x="5943600" y="2222501"/>
            <a:chExt cx="323850" cy="1181100"/>
          </a:xfrm>
          <a:solidFill>
            <a:schemeClr val="accent1"/>
          </a:solidFill>
        </p:grpSpPr>
        <p:sp>
          <p:nvSpPr>
            <p:cNvPr id="222" name="Oval 221"/>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a:stCxn id="222"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7" name="Group 226"/>
          <p:cNvGrpSpPr/>
          <p:nvPr/>
        </p:nvGrpSpPr>
        <p:grpSpPr>
          <a:xfrm>
            <a:off x="4570880" y="3791025"/>
            <a:ext cx="228600" cy="406399"/>
            <a:chOff x="5943600" y="2222501"/>
            <a:chExt cx="323850" cy="1181100"/>
          </a:xfrm>
          <a:solidFill>
            <a:schemeClr val="accent1"/>
          </a:solidFill>
        </p:grpSpPr>
        <p:sp>
          <p:nvSpPr>
            <p:cNvPr id="228" name="Oval 227"/>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a:stCxn id="228"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a:off x="6043330" y="4400623"/>
            <a:ext cx="228600" cy="406399"/>
            <a:chOff x="5943600" y="2222501"/>
            <a:chExt cx="323850" cy="1181100"/>
          </a:xfrm>
          <a:solidFill>
            <a:schemeClr val="accent1"/>
          </a:solidFill>
        </p:grpSpPr>
        <p:sp>
          <p:nvSpPr>
            <p:cNvPr id="234" name="Oval 233"/>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Connector 234"/>
            <p:cNvCxnSpPr>
              <a:stCxn id="234"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a:off x="4161625" y="4819459"/>
            <a:ext cx="228600" cy="406399"/>
            <a:chOff x="5943600" y="2222501"/>
            <a:chExt cx="323850" cy="1181100"/>
          </a:xfrm>
          <a:solidFill>
            <a:schemeClr val="accent1"/>
          </a:solidFill>
        </p:grpSpPr>
        <p:sp>
          <p:nvSpPr>
            <p:cNvPr id="240" name="Oval 239"/>
            <p:cNvSpPr/>
            <p:nvPr/>
          </p:nvSpPr>
          <p:spPr>
            <a:xfrm>
              <a:off x="5943600" y="2222501"/>
              <a:ext cx="317500" cy="3048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Connector 240"/>
            <p:cNvCxnSpPr>
              <a:stCxn id="240" idx="4"/>
            </p:cNvCxnSpPr>
            <p:nvPr/>
          </p:nvCxnSpPr>
          <p:spPr>
            <a:xfrm>
              <a:off x="6102350" y="2527301"/>
              <a:ext cx="6350" cy="6350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5943600" y="3162301"/>
              <a:ext cx="16510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flipV="1">
              <a:off x="6108700" y="3162301"/>
              <a:ext cx="158750" cy="2413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5943600" y="2730501"/>
              <a:ext cx="323850" cy="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5" name="TextBox 244"/>
          <p:cNvSpPr txBox="1"/>
          <p:nvPr/>
        </p:nvSpPr>
        <p:spPr>
          <a:xfrm>
            <a:off x="183594" y="1345507"/>
            <a:ext cx="1936208" cy="4801314"/>
          </a:xfrm>
          <a:prstGeom prst="rect">
            <a:avLst/>
          </a:prstGeom>
          <a:noFill/>
        </p:spPr>
        <p:txBody>
          <a:bodyPr wrap="square" rtlCol="0">
            <a:spAutoFit/>
          </a:bodyPr>
          <a:lstStyle/>
          <a:p>
            <a:r>
              <a:rPr lang="hr-HR" dirty="0"/>
              <a:t>Nice </a:t>
            </a:r>
            <a:r>
              <a:rPr lang="hr-HR" dirty="0" err="1"/>
              <a:t>personality</a:t>
            </a:r>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r>
              <a:rPr lang="hr-HR" dirty="0" err="1"/>
              <a:t>Not</a:t>
            </a:r>
            <a:r>
              <a:rPr lang="hr-HR" dirty="0"/>
              <a:t> </a:t>
            </a:r>
            <a:r>
              <a:rPr lang="hr-HR" dirty="0" err="1"/>
              <a:t>so</a:t>
            </a:r>
            <a:r>
              <a:rPr lang="hr-HR" dirty="0"/>
              <a:t> </a:t>
            </a:r>
            <a:r>
              <a:rPr lang="hr-HR" dirty="0" err="1"/>
              <a:t>nice</a:t>
            </a:r>
            <a:endParaRPr lang="hr-HR" dirty="0"/>
          </a:p>
          <a:p>
            <a:r>
              <a:rPr lang="hr-HR" dirty="0" err="1"/>
              <a:t>personality</a:t>
            </a:r>
            <a:endParaRPr lang="hr-HR" dirty="0"/>
          </a:p>
        </p:txBody>
      </p:sp>
      <p:sp>
        <p:nvSpPr>
          <p:cNvPr id="246" name="TextBox 245"/>
          <p:cNvSpPr txBox="1"/>
          <p:nvPr/>
        </p:nvSpPr>
        <p:spPr>
          <a:xfrm>
            <a:off x="512981" y="216576"/>
            <a:ext cx="8564033" cy="492443"/>
          </a:xfrm>
          <a:prstGeom prst="rect">
            <a:avLst/>
          </a:prstGeom>
          <a:noFill/>
        </p:spPr>
        <p:txBody>
          <a:bodyPr wrap="square" rtlCol="0">
            <a:spAutoFit/>
          </a:bodyPr>
          <a:lstStyle/>
          <a:p>
            <a:r>
              <a:rPr lang="hr-HR" sz="2600" dirty="0" err="1">
                <a:solidFill>
                  <a:srgbClr val="FF0000"/>
                </a:solidFill>
              </a:rPr>
              <a:t>Why</a:t>
            </a:r>
            <a:r>
              <a:rPr lang="hr-HR" sz="2600" dirty="0">
                <a:solidFill>
                  <a:srgbClr val="FF0000"/>
                </a:solidFill>
              </a:rPr>
              <a:t> do </a:t>
            </a:r>
            <a:r>
              <a:rPr lang="hr-HR" sz="2600" dirty="0" err="1">
                <a:solidFill>
                  <a:srgbClr val="FF0000"/>
                </a:solidFill>
              </a:rPr>
              <a:t>handsome</a:t>
            </a:r>
            <a:r>
              <a:rPr lang="hr-HR" sz="2600" dirty="0">
                <a:solidFill>
                  <a:srgbClr val="FF0000"/>
                </a:solidFill>
              </a:rPr>
              <a:t> </a:t>
            </a:r>
            <a:r>
              <a:rPr lang="hr-HR" sz="2600" dirty="0" err="1">
                <a:solidFill>
                  <a:srgbClr val="FF0000"/>
                </a:solidFill>
              </a:rPr>
              <a:t>men</a:t>
            </a:r>
            <a:r>
              <a:rPr lang="hr-HR" sz="2600" dirty="0">
                <a:solidFill>
                  <a:srgbClr val="FF0000"/>
                </a:solidFill>
              </a:rPr>
              <a:t> / </a:t>
            </a:r>
            <a:r>
              <a:rPr lang="hr-HR" sz="2600" dirty="0" err="1">
                <a:solidFill>
                  <a:srgbClr val="FF0000"/>
                </a:solidFill>
              </a:rPr>
              <a:t>women</a:t>
            </a:r>
            <a:r>
              <a:rPr lang="hr-HR" sz="2600" dirty="0">
                <a:solidFill>
                  <a:srgbClr val="FF0000"/>
                </a:solidFill>
              </a:rPr>
              <a:t> have </a:t>
            </a:r>
            <a:r>
              <a:rPr lang="hr-HR" sz="2600" dirty="0" err="1">
                <a:solidFill>
                  <a:srgbClr val="FF0000"/>
                </a:solidFill>
              </a:rPr>
              <a:t>bad</a:t>
            </a:r>
            <a:r>
              <a:rPr lang="hr-HR" sz="2600" dirty="0">
                <a:solidFill>
                  <a:srgbClr val="FF0000"/>
                </a:solidFill>
              </a:rPr>
              <a:t> </a:t>
            </a:r>
            <a:r>
              <a:rPr lang="hr-HR" sz="2600" dirty="0" err="1">
                <a:solidFill>
                  <a:srgbClr val="FF0000"/>
                </a:solidFill>
              </a:rPr>
              <a:t>personalities</a:t>
            </a:r>
            <a:r>
              <a:rPr lang="hr-HR" sz="2600" dirty="0">
                <a:solidFill>
                  <a:srgbClr val="FF0000"/>
                </a:solidFill>
              </a:rPr>
              <a:t>?</a:t>
            </a:r>
            <a:endParaRPr lang="en-US" sz="2600" dirty="0">
              <a:solidFill>
                <a:srgbClr val="FF0000"/>
              </a:solidFill>
            </a:endParaRPr>
          </a:p>
        </p:txBody>
      </p:sp>
    </p:spTree>
    <p:extLst>
      <p:ext uri="{BB962C8B-B14F-4D97-AF65-F5344CB8AC3E}">
        <p14:creationId xmlns:p14="http://schemas.microsoft.com/office/powerpoint/2010/main" val="87448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1930400" y="1130300"/>
            <a:ext cx="0" cy="471170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a:off x="1947332" y="5790076"/>
            <a:ext cx="9550400" cy="8961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1682750" y="6121399"/>
            <a:ext cx="8464550" cy="369332"/>
          </a:xfrm>
          <a:prstGeom prst="rect">
            <a:avLst/>
          </a:prstGeom>
          <a:noFill/>
        </p:spPr>
        <p:txBody>
          <a:bodyPr wrap="square" rtlCol="0">
            <a:spAutoFit/>
          </a:bodyPr>
          <a:lstStyle/>
          <a:p>
            <a:r>
              <a:rPr lang="hr-HR" dirty="0"/>
              <a:t>LESS ATTRACTIVE                                                                                          MORE ATTRACTIVE</a:t>
            </a:r>
          </a:p>
        </p:txBody>
      </p:sp>
      <p:sp>
        <p:nvSpPr>
          <p:cNvPr id="15" name="Title 1"/>
          <p:cNvSpPr>
            <a:spLocks noGrp="1"/>
          </p:cNvSpPr>
          <p:nvPr>
            <p:ph type="title"/>
          </p:nvPr>
        </p:nvSpPr>
        <p:spPr>
          <a:xfrm>
            <a:off x="774700" y="188121"/>
            <a:ext cx="10515600" cy="383380"/>
          </a:xfrm>
        </p:spPr>
        <p:txBody>
          <a:bodyPr>
            <a:normAutofit/>
          </a:bodyPr>
          <a:lstStyle/>
          <a:p>
            <a:pPr algn="r"/>
            <a:r>
              <a:rPr lang="hr-HR" sz="2000" dirty="0" err="1"/>
              <a:t>Berkson’s</a:t>
            </a:r>
            <a:r>
              <a:rPr lang="hr-HR" sz="2000" dirty="0"/>
              <a:t> </a:t>
            </a:r>
            <a:r>
              <a:rPr lang="hr-HR" sz="2000" dirty="0" err="1"/>
              <a:t>paradox</a:t>
            </a:r>
            <a:endParaRPr lang="en-US" sz="2000" dirty="0"/>
          </a:p>
        </p:txBody>
      </p:sp>
      <p:grpSp>
        <p:nvGrpSpPr>
          <p:cNvPr id="34" name="Group 33"/>
          <p:cNvGrpSpPr/>
          <p:nvPr/>
        </p:nvGrpSpPr>
        <p:grpSpPr>
          <a:xfrm>
            <a:off x="5111750" y="2618621"/>
            <a:ext cx="228600" cy="406399"/>
            <a:chOff x="5943600" y="2222501"/>
            <a:chExt cx="323850" cy="1181100"/>
          </a:xfrm>
          <a:solidFill>
            <a:srgbClr val="7030A0"/>
          </a:solidFill>
        </p:grpSpPr>
        <p:sp>
          <p:nvSpPr>
            <p:cNvPr id="26" name="Oval 25"/>
            <p:cNvSpPr/>
            <p:nvPr/>
          </p:nvSpPr>
          <p:spPr>
            <a:xfrm>
              <a:off x="5943600" y="2222501"/>
              <a:ext cx="317500" cy="304800"/>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4"/>
            </p:cNvCxnSpPr>
            <p:nvPr/>
          </p:nvCxnSpPr>
          <p:spPr>
            <a:xfrm>
              <a:off x="6102350" y="2527301"/>
              <a:ext cx="6350" cy="6350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943600" y="3162301"/>
              <a:ext cx="16510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108700" y="3162301"/>
              <a:ext cx="15875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43600" y="2730501"/>
              <a:ext cx="323850" cy="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456891" y="2848009"/>
            <a:ext cx="228600" cy="406399"/>
            <a:chOff x="5943600" y="2222501"/>
            <a:chExt cx="323850" cy="1181100"/>
          </a:xfrm>
          <a:solidFill>
            <a:srgbClr val="7030A0"/>
          </a:solidFill>
        </p:grpSpPr>
        <p:sp>
          <p:nvSpPr>
            <p:cNvPr id="36" name="Oval 35"/>
            <p:cNvSpPr/>
            <p:nvPr/>
          </p:nvSpPr>
          <p:spPr>
            <a:xfrm>
              <a:off x="5943600" y="2222501"/>
              <a:ext cx="317500" cy="304800"/>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6" idx="4"/>
            </p:cNvCxnSpPr>
            <p:nvPr/>
          </p:nvCxnSpPr>
          <p:spPr>
            <a:xfrm>
              <a:off x="6102350" y="2527301"/>
              <a:ext cx="6350" cy="6350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943600" y="3162301"/>
              <a:ext cx="16510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108700" y="3162301"/>
              <a:ext cx="15875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2730501"/>
              <a:ext cx="323850" cy="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4527550" y="3254408"/>
            <a:ext cx="228600" cy="406399"/>
            <a:chOff x="5943600" y="2222501"/>
            <a:chExt cx="323850" cy="1181100"/>
          </a:xfrm>
        </p:grpSpPr>
        <p:sp>
          <p:nvSpPr>
            <p:cNvPr id="42" name="Oval 41"/>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42"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3930650" y="2317099"/>
            <a:ext cx="228600" cy="406399"/>
            <a:chOff x="5943600" y="2222501"/>
            <a:chExt cx="323850" cy="1181100"/>
          </a:xfrm>
          <a:solidFill>
            <a:srgbClr val="7030A0"/>
          </a:solidFill>
        </p:grpSpPr>
        <p:sp>
          <p:nvSpPr>
            <p:cNvPr id="48" name="Oval 47"/>
            <p:cNvSpPr/>
            <p:nvPr/>
          </p:nvSpPr>
          <p:spPr>
            <a:xfrm>
              <a:off x="5943600" y="2222501"/>
              <a:ext cx="317500" cy="304800"/>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8" idx="4"/>
            </p:cNvCxnSpPr>
            <p:nvPr/>
          </p:nvCxnSpPr>
          <p:spPr>
            <a:xfrm>
              <a:off x="6102350" y="2527301"/>
              <a:ext cx="6350" cy="6350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943600" y="3162301"/>
              <a:ext cx="16510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108700" y="3162301"/>
              <a:ext cx="15875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2730501"/>
              <a:ext cx="323850" cy="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913469" y="3062133"/>
            <a:ext cx="228600" cy="406399"/>
            <a:chOff x="5943600" y="2222501"/>
            <a:chExt cx="323850" cy="1181100"/>
          </a:xfrm>
        </p:grpSpPr>
        <p:sp>
          <p:nvSpPr>
            <p:cNvPr id="54" name="Oval 53"/>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4"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5232772" y="3399671"/>
            <a:ext cx="228600" cy="406399"/>
            <a:chOff x="5943600" y="2222501"/>
            <a:chExt cx="323850" cy="1181100"/>
          </a:xfrm>
        </p:grpSpPr>
        <p:sp>
          <p:nvSpPr>
            <p:cNvPr id="60" name="Oval 59"/>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60"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570880" y="2546487"/>
            <a:ext cx="228600" cy="406399"/>
            <a:chOff x="5943600" y="2222501"/>
            <a:chExt cx="323850" cy="1181100"/>
          </a:xfrm>
          <a:solidFill>
            <a:srgbClr val="7030A0"/>
          </a:solidFill>
        </p:grpSpPr>
        <p:sp>
          <p:nvSpPr>
            <p:cNvPr id="66" name="Oval 65"/>
            <p:cNvSpPr/>
            <p:nvPr/>
          </p:nvSpPr>
          <p:spPr>
            <a:xfrm>
              <a:off x="5943600" y="2222501"/>
              <a:ext cx="317500" cy="304800"/>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4"/>
            </p:cNvCxnSpPr>
            <p:nvPr/>
          </p:nvCxnSpPr>
          <p:spPr>
            <a:xfrm>
              <a:off x="6102350" y="2527301"/>
              <a:ext cx="6350" cy="6350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5943600" y="3162301"/>
              <a:ext cx="16510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6108700" y="3162301"/>
              <a:ext cx="15875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943600" y="2730501"/>
              <a:ext cx="323850" cy="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710895" y="3422718"/>
            <a:ext cx="228600" cy="406399"/>
            <a:chOff x="5943600" y="2222501"/>
            <a:chExt cx="323850" cy="1181100"/>
          </a:xfrm>
          <a:solidFill>
            <a:srgbClr val="7030A0"/>
          </a:solidFill>
        </p:grpSpPr>
        <p:sp>
          <p:nvSpPr>
            <p:cNvPr id="72" name="Oval 71"/>
            <p:cNvSpPr/>
            <p:nvPr/>
          </p:nvSpPr>
          <p:spPr>
            <a:xfrm>
              <a:off x="5943600" y="2222501"/>
              <a:ext cx="317500" cy="304800"/>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72" idx="4"/>
            </p:cNvCxnSpPr>
            <p:nvPr/>
          </p:nvCxnSpPr>
          <p:spPr>
            <a:xfrm>
              <a:off x="6102350" y="2527301"/>
              <a:ext cx="6350" cy="6350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5943600" y="3162301"/>
              <a:ext cx="16510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6108700" y="3162301"/>
              <a:ext cx="158750" cy="24130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943600" y="2730501"/>
              <a:ext cx="323850" cy="0"/>
            </a:xfrm>
            <a:prstGeom prst="line">
              <a:avLst/>
            </a:prstGeom>
            <a:grpFill/>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4296709" y="4049655"/>
            <a:ext cx="228600" cy="406399"/>
            <a:chOff x="5943600" y="2222501"/>
            <a:chExt cx="323850" cy="1181100"/>
          </a:xfrm>
          <a:solidFill>
            <a:schemeClr val="accent2">
              <a:lumMod val="50000"/>
            </a:schemeClr>
          </a:solidFill>
        </p:grpSpPr>
        <p:sp>
          <p:nvSpPr>
            <p:cNvPr id="78" name="Oval 77"/>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a:stCxn id="78"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070729" y="2745347"/>
            <a:ext cx="228600" cy="406399"/>
            <a:chOff x="5943600" y="2222501"/>
            <a:chExt cx="323850" cy="1181100"/>
          </a:xfrm>
        </p:grpSpPr>
        <p:sp>
          <p:nvSpPr>
            <p:cNvPr id="84" name="Oval 83"/>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4415870" y="2974735"/>
            <a:ext cx="228600" cy="406399"/>
            <a:chOff x="5943600" y="2222501"/>
            <a:chExt cx="323850" cy="1181100"/>
          </a:xfrm>
        </p:grpSpPr>
        <p:sp>
          <p:nvSpPr>
            <p:cNvPr id="90" name="Oval 89"/>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stCxn id="90"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486529" y="3381134"/>
            <a:ext cx="228600" cy="406399"/>
            <a:chOff x="5943600" y="2222501"/>
            <a:chExt cx="323850" cy="1181100"/>
          </a:xfrm>
          <a:solidFill>
            <a:schemeClr val="accent2">
              <a:lumMod val="50000"/>
            </a:schemeClr>
          </a:solidFill>
        </p:grpSpPr>
        <p:sp>
          <p:nvSpPr>
            <p:cNvPr id="96" name="Oval 95"/>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96"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211121" y="2916988"/>
            <a:ext cx="228600" cy="406399"/>
            <a:chOff x="5943600" y="2222501"/>
            <a:chExt cx="323850" cy="1181100"/>
          </a:xfrm>
        </p:grpSpPr>
        <p:sp>
          <p:nvSpPr>
            <p:cNvPr id="102" name="Oval 101"/>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102"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2872448" y="3188859"/>
            <a:ext cx="228600" cy="406399"/>
            <a:chOff x="5943600" y="2222501"/>
            <a:chExt cx="323850" cy="1181100"/>
          </a:xfrm>
          <a:solidFill>
            <a:schemeClr val="accent2">
              <a:lumMod val="50000"/>
            </a:schemeClr>
          </a:solidFill>
        </p:grpSpPr>
        <p:sp>
          <p:nvSpPr>
            <p:cNvPr id="108" name="Oval 107"/>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08"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4191751" y="3526397"/>
            <a:ext cx="228600" cy="406399"/>
            <a:chOff x="5943600" y="2222501"/>
            <a:chExt cx="323850" cy="1181100"/>
          </a:xfrm>
        </p:grpSpPr>
        <p:sp>
          <p:nvSpPr>
            <p:cNvPr id="114" name="Oval 113"/>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p:cNvCxnSpPr>
              <a:stCxn id="114"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3529859" y="2673213"/>
            <a:ext cx="228600" cy="406399"/>
            <a:chOff x="5943600" y="2222501"/>
            <a:chExt cx="323850" cy="1181100"/>
          </a:xfrm>
        </p:grpSpPr>
        <p:sp>
          <p:nvSpPr>
            <p:cNvPr id="120" name="Oval 119"/>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stCxn id="120"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5002309" y="3282811"/>
            <a:ext cx="228600" cy="406399"/>
            <a:chOff x="5943600" y="2222501"/>
            <a:chExt cx="323850" cy="1181100"/>
          </a:xfrm>
        </p:grpSpPr>
        <p:sp>
          <p:nvSpPr>
            <p:cNvPr id="126" name="Oval 125"/>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a:stCxn id="126"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3255688" y="4176381"/>
            <a:ext cx="228600" cy="406399"/>
            <a:chOff x="5943600" y="2222501"/>
            <a:chExt cx="323850" cy="1181100"/>
          </a:xfrm>
          <a:solidFill>
            <a:schemeClr val="accent2">
              <a:lumMod val="50000"/>
            </a:schemeClr>
          </a:solidFill>
        </p:grpSpPr>
        <p:sp>
          <p:nvSpPr>
            <p:cNvPr id="132" name="Oval 131"/>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stCxn id="132"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3617654" y="3797452"/>
            <a:ext cx="228600" cy="406399"/>
            <a:chOff x="5943600" y="2222501"/>
            <a:chExt cx="323850" cy="1181100"/>
          </a:xfrm>
          <a:solidFill>
            <a:schemeClr val="accent2">
              <a:lumMod val="50000"/>
            </a:schemeClr>
          </a:solidFill>
        </p:grpSpPr>
        <p:sp>
          <p:nvSpPr>
            <p:cNvPr id="138" name="Oval 137"/>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a:stCxn id="138"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3962795" y="4026840"/>
            <a:ext cx="228600" cy="406399"/>
            <a:chOff x="5943600" y="2222501"/>
            <a:chExt cx="323850" cy="1181100"/>
          </a:xfrm>
          <a:solidFill>
            <a:schemeClr val="accent2">
              <a:lumMod val="50000"/>
            </a:schemeClr>
          </a:solidFill>
        </p:grpSpPr>
        <p:sp>
          <p:nvSpPr>
            <p:cNvPr id="144" name="Oval 143"/>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p:cNvCxnSpPr>
              <a:stCxn id="144"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3033454" y="4433239"/>
            <a:ext cx="228600" cy="406399"/>
            <a:chOff x="5943600" y="2222501"/>
            <a:chExt cx="323850" cy="1181100"/>
          </a:xfrm>
          <a:solidFill>
            <a:schemeClr val="accent2">
              <a:lumMod val="50000"/>
            </a:schemeClr>
          </a:solidFill>
        </p:grpSpPr>
        <p:sp>
          <p:nvSpPr>
            <p:cNvPr id="150" name="Oval 149"/>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p:cNvCxnSpPr>
              <a:stCxn id="150"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2436554" y="3495930"/>
            <a:ext cx="228600" cy="406399"/>
            <a:chOff x="5943600" y="2222501"/>
            <a:chExt cx="323850" cy="1181100"/>
          </a:xfrm>
          <a:solidFill>
            <a:schemeClr val="accent2">
              <a:lumMod val="50000"/>
            </a:schemeClr>
          </a:solidFill>
        </p:grpSpPr>
        <p:sp>
          <p:nvSpPr>
            <p:cNvPr id="156" name="Oval 155"/>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p:cNvCxnSpPr>
              <a:stCxn id="156"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2419373" y="4240964"/>
            <a:ext cx="228600" cy="406399"/>
            <a:chOff x="5943600" y="2222501"/>
            <a:chExt cx="323850" cy="1181100"/>
          </a:xfrm>
          <a:solidFill>
            <a:schemeClr val="accent2">
              <a:lumMod val="50000"/>
            </a:schemeClr>
          </a:solidFill>
        </p:grpSpPr>
        <p:sp>
          <p:nvSpPr>
            <p:cNvPr id="162" name="Oval 161"/>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a:stCxn id="162"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3738676" y="4578502"/>
            <a:ext cx="228600" cy="406399"/>
            <a:chOff x="5943600" y="2222501"/>
            <a:chExt cx="323850" cy="1181100"/>
          </a:xfrm>
          <a:solidFill>
            <a:schemeClr val="accent2">
              <a:lumMod val="50000"/>
            </a:schemeClr>
          </a:solidFill>
        </p:grpSpPr>
        <p:sp>
          <p:nvSpPr>
            <p:cNvPr id="168" name="Oval 167"/>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a:stCxn id="168"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3076784" y="3725318"/>
            <a:ext cx="228600" cy="406399"/>
            <a:chOff x="5943600" y="2222501"/>
            <a:chExt cx="323850" cy="1181100"/>
          </a:xfrm>
          <a:solidFill>
            <a:schemeClr val="accent2">
              <a:lumMod val="50000"/>
            </a:schemeClr>
          </a:solidFill>
        </p:grpSpPr>
        <p:sp>
          <p:nvSpPr>
            <p:cNvPr id="174" name="Oval 173"/>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a:stCxn id="174"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4549234" y="4334916"/>
            <a:ext cx="228600" cy="406399"/>
            <a:chOff x="5943600" y="2222501"/>
            <a:chExt cx="323850" cy="1181100"/>
          </a:xfrm>
          <a:solidFill>
            <a:schemeClr val="accent2">
              <a:lumMod val="50000"/>
            </a:schemeClr>
          </a:solidFill>
        </p:grpSpPr>
        <p:sp>
          <p:nvSpPr>
            <p:cNvPr id="180" name="Oval 179"/>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p:cNvCxnSpPr>
              <a:stCxn id="180"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2819546" y="4703554"/>
            <a:ext cx="228600" cy="406399"/>
            <a:chOff x="5943600" y="2222501"/>
            <a:chExt cx="323850" cy="1181100"/>
          </a:xfrm>
          <a:solidFill>
            <a:schemeClr val="accent2">
              <a:lumMod val="50000"/>
            </a:schemeClr>
          </a:solidFill>
        </p:grpSpPr>
        <p:sp>
          <p:nvSpPr>
            <p:cNvPr id="186" name="Oval 185"/>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a:stCxn id="186"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a:off x="5111750" y="3863159"/>
            <a:ext cx="228600" cy="406399"/>
            <a:chOff x="5943600" y="2222501"/>
            <a:chExt cx="323850" cy="1181100"/>
          </a:xfrm>
        </p:grpSpPr>
        <p:sp>
          <p:nvSpPr>
            <p:cNvPr id="192" name="Oval 191"/>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p:cNvCxnSpPr>
              <a:stCxn id="192"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5456891" y="4092547"/>
            <a:ext cx="228600" cy="406399"/>
            <a:chOff x="5943600" y="2222501"/>
            <a:chExt cx="323850" cy="1181100"/>
          </a:xfrm>
        </p:grpSpPr>
        <p:sp>
          <p:nvSpPr>
            <p:cNvPr id="198" name="Oval 197"/>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a:stCxn id="198"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4527550" y="4498946"/>
            <a:ext cx="228600" cy="406399"/>
            <a:chOff x="5943600" y="2222501"/>
            <a:chExt cx="323850" cy="1181100"/>
          </a:xfrm>
          <a:solidFill>
            <a:schemeClr val="accent2">
              <a:lumMod val="50000"/>
            </a:schemeClr>
          </a:solidFill>
        </p:grpSpPr>
        <p:sp>
          <p:nvSpPr>
            <p:cNvPr id="204" name="Oval 203"/>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p:cNvCxnSpPr>
              <a:stCxn id="204"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a:off x="3930650" y="3561637"/>
            <a:ext cx="228600" cy="406399"/>
            <a:chOff x="5943600" y="2222501"/>
            <a:chExt cx="323850" cy="1181100"/>
          </a:xfrm>
          <a:solidFill>
            <a:schemeClr val="accent2">
              <a:lumMod val="50000"/>
            </a:schemeClr>
          </a:solidFill>
        </p:grpSpPr>
        <p:sp>
          <p:nvSpPr>
            <p:cNvPr id="210" name="Oval 209"/>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a:stCxn id="210"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3913469" y="4306671"/>
            <a:ext cx="228600" cy="406399"/>
            <a:chOff x="5943600" y="2222501"/>
            <a:chExt cx="323850" cy="1181100"/>
          </a:xfrm>
          <a:solidFill>
            <a:schemeClr val="accent2">
              <a:lumMod val="50000"/>
            </a:schemeClr>
          </a:solidFill>
        </p:grpSpPr>
        <p:sp>
          <p:nvSpPr>
            <p:cNvPr id="216" name="Oval 215"/>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Connector 216"/>
            <p:cNvCxnSpPr>
              <a:stCxn id="216"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5232772" y="4644209"/>
            <a:ext cx="228600" cy="406399"/>
            <a:chOff x="5943600" y="2222501"/>
            <a:chExt cx="323850" cy="1181100"/>
          </a:xfrm>
          <a:solidFill>
            <a:schemeClr val="accent2">
              <a:lumMod val="50000"/>
            </a:schemeClr>
          </a:solidFill>
        </p:grpSpPr>
        <p:sp>
          <p:nvSpPr>
            <p:cNvPr id="222" name="Oval 221"/>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a:stCxn id="222"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27" name="Group 226"/>
          <p:cNvGrpSpPr/>
          <p:nvPr/>
        </p:nvGrpSpPr>
        <p:grpSpPr>
          <a:xfrm>
            <a:off x="4570880" y="3791025"/>
            <a:ext cx="228600" cy="406399"/>
            <a:chOff x="5943600" y="2222501"/>
            <a:chExt cx="323850" cy="1181100"/>
          </a:xfrm>
        </p:grpSpPr>
        <p:sp>
          <p:nvSpPr>
            <p:cNvPr id="228" name="Oval 227"/>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a:stCxn id="228"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a:off x="6043330" y="4400623"/>
            <a:ext cx="228600" cy="406399"/>
            <a:chOff x="5943600" y="2222501"/>
            <a:chExt cx="323850" cy="1181100"/>
          </a:xfrm>
        </p:grpSpPr>
        <p:sp>
          <p:nvSpPr>
            <p:cNvPr id="234" name="Oval 233"/>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Connector 234"/>
            <p:cNvCxnSpPr>
              <a:stCxn id="234"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a:off x="4161625" y="4819459"/>
            <a:ext cx="228600" cy="406399"/>
            <a:chOff x="5943600" y="2222501"/>
            <a:chExt cx="323850" cy="1181100"/>
          </a:xfrm>
          <a:solidFill>
            <a:schemeClr val="accent2">
              <a:lumMod val="50000"/>
            </a:schemeClr>
          </a:solidFill>
        </p:grpSpPr>
        <p:sp>
          <p:nvSpPr>
            <p:cNvPr id="240" name="Oval 239"/>
            <p:cNvSpPr/>
            <p:nvPr/>
          </p:nvSpPr>
          <p:spPr>
            <a:xfrm>
              <a:off x="5943600" y="2222501"/>
              <a:ext cx="317500" cy="30480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Connector 240"/>
            <p:cNvCxnSpPr>
              <a:stCxn id="240" idx="4"/>
            </p:cNvCxnSpPr>
            <p:nvPr/>
          </p:nvCxnSpPr>
          <p:spPr>
            <a:xfrm>
              <a:off x="6102350" y="2527301"/>
              <a:ext cx="6350" cy="6350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5943600" y="3162301"/>
              <a:ext cx="16510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flipV="1">
              <a:off x="6108700" y="3162301"/>
              <a:ext cx="158750" cy="24130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5943600" y="2730501"/>
              <a:ext cx="323850" cy="0"/>
            </a:xfrm>
            <a:prstGeom prst="line">
              <a:avLst/>
            </a:prstGeom>
            <a:grp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5" name="TextBox 244"/>
          <p:cNvSpPr txBox="1"/>
          <p:nvPr/>
        </p:nvSpPr>
        <p:spPr>
          <a:xfrm>
            <a:off x="183594" y="1345507"/>
            <a:ext cx="1936208" cy="4801314"/>
          </a:xfrm>
          <a:prstGeom prst="rect">
            <a:avLst/>
          </a:prstGeom>
          <a:noFill/>
        </p:spPr>
        <p:txBody>
          <a:bodyPr wrap="square" rtlCol="0">
            <a:spAutoFit/>
          </a:bodyPr>
          <a:lstStyle/>
          <a:p>
            <a:r>
              <a:rPr lang="hr-HR" dirty="0"/>
              <a:t>Nice </a:t>
            </a:r>
            <a:r>
              <a:rPr lang="hr-HR" dirty="0" err="1"/>
              <a:t>personality</a:t>
            </a:r>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r>
              <a:rPr lang="hr-HR" dirty="0" err="1"/>
              <a:t>Not</a:t>
            </a:r>
            <a:r>
              <a:rPr lang="hr-HR" dirty="0"/>
              <a:t> </a:t>
            </a:r>
            <a:r>
              <a:rPr lang="hr-HR" dirty="0" err="1"/>
              <a:t>so</a:t>
            </a:r>
            <a:r>
              <a:rPr lang="hr-HR" dirty="0"/>
              <a:t> </a:t>
            </a:r>
            <a:r>
              <a:rPr lang="hr-HR" dirty="0" err="1"/>
              <a:t>nice</a:t>
            </a:r>
            <a:endParaRPr lang="hr-HR" dirty="0"/>
          </a:p>
          <a:p>
            <a:r>
              <a:rPr lang="hr-HR" dirty="0" err="1"/>
              <a:t>personality</a:t>
            </a:r>
            <a:endParaRPr lang="hr-HR" dirty="0"/>
          </a:p>
        </p:txBody>
      </p:sp>
      <p:cxnSp>
        <p:nvCxnSpPr>
          <p:cNvPr id="249" name="Straight Connector 248"/>
          <p:cNvCxnSpPr/>
          <p:nvPr/>
        </p:nvCxnSpPr>
        <p:spPr>
          <a:xfrm>
            <a:off x="1947333" y="2464137"/>
            <a:ext cx="5757334" cy="3442054"/>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1947332" y="1439333"/>
            <a:ext cx="7857068" cy="4466858"/>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986776" y="4840389"/>
            <a:ext cx="2925458" cy="892552"/>
          </a:xfrm>
          <a:prstGeom prst="rect">
            <a:avLst/>
          </a:prstGeom>
          <a:noFill/>
        </p:spPr>
        <p:txBody>
          <a:bodyPr wrap="square" rtlCol="0">
            <a:spAutoFit/>
          </a:bodyPr>
          <a:lstStyle/>
          <a:p>
            <a:r>
              <a:rPr lang="hr-HR" sz="2600" dirty="0" err="1">
                <a:solidFill>
                  <a:srgbClr val="FF0000"/>
                </a:solidFill>
              </a:rPr>
              <a:t>People</a:t>
            </a:r>
            <a:r>
              <a:rPr lang="hr-HR" sz="2600" dirty="0">
                <a:solidFill>
                  <a:srgbClr val="FF0000"/>
                </a:solidFill>
              </a:rPr>
              <a:t> </a:t>
            </a:r>
            <a:r>
              <a:rPr lang="hr-HR" sz="2600" dirty="0" err="1">
                <a:solidFill>
                  <a:srgbClr val="FF0000"/>
                </a:solidFill>
              </a:rPr>
              <a:t>you</a:t>
            </a:r>
            <a:r>
              <a:rPr lang="hr-HR" sz="2600" dirty="0">
                <a:solidFill>
                  <a:srgbClr val="FF0000"/>
                </a:solidFill>
              </a:rPr>
              <a:t> </a:t>
            </a:r>
            <a:r>
              <a:rPr lang="hr-HR" sz="2600" dirty="0" err="1">
                <a:solidFill>
                  <a:srgbClr val="FF0000"/>
                </a:solidFill>
              </a:rPr>
              <a:t>wouldn’t</a:t>
            </a:r>
            <a:r>
              <a:rPr lang="hr-HR" sz="2600" dirty="0">
                <a:solidFill>
                  <a:srgbClr val="FF0000"/>
                </a:solidFill>
              </a:rPr>
              <a:t> date</a:t>
            </a:r>
            <a:endParaRPr lang="en-US" sz="2600" dirty="0">
              <a:solidFill>
                <a:srgbClr val="FF0000"/>
              </a:solidFill>
            </a:endParaRPr>
          </a:p>
        </p:txBody>
      </p:sp>
      <p:sp>
        <p:nvSpPr>
          <p:cNvPr id="251" name="TextBox 250"/>
          <p:cNvSpPr txBox="1"/>
          <p:nvPr/>
        </p:nvSpPr>
        <p:spPr>
          <a:xfrm>
            <a:off x="5883465" y="2246146"/>
            <a:ext cx="2925458" cy="892552"/>
          </a:xfrm>
          <a:prstGeom prst="rect">
            <a:avLst/>
          </a:prstGeom>
          <a:noFill/>
        </p:spPr>
        <p:txBody>
          <a:bodyPr wrap="square" rtlCol="0">
            <a:spAutoFit/>
          </a:bodyPr>
          <a:lstStyle/>
          <a:p>
            <a:r>
              <a:rPr lang="hr-HR" sz="2600" dirty="0" err="1">
                <a:solidFill>
                  <a:srgbClr val="FF0000"/>
                </a:solidFill>
              </a:rPr>
              <a:t>People</a:t>
            </a:r>
            <a:r>
              <a:rPr lang="hr-HR" sz="2600" dirty="0">
                <a:solidFill>
                  <a:srgbClr val="FF0000"/>
                </a:solidFill>
              </a:rPr>
              <a:t> </a:t>
            </a:r>
            <a:r>
              <a:rPr lang="hr-HR" sz="2600" dirty="0" err="1">
                <a:solidFill>
                  <a:srgbClr val="FF0000"/>
                </a:solidFill>
              </a:rPr>
              <a:t>that</a:t>
            </a:r>
            <a:r>
              <a:rPr lang="hr-HR" sz="2600" dirty="0">
                <a:solidFill>
                  <a:srgbClr val="FF0000"/>
                </a:solidFill>
              </a:rPr>
              <a:t> </a:t>
            </a:r>
            <a:r>
              <a:rPr lang="hr-HR" sz="2600" dirty="0" err="1">
                <a:solidFill>
                  <a:srgbClr val="FF0000"/>
                </a:solidFill>
              </a:rPr>
              <a:t>wouldn’t</a:t>
            </a:r>
            <a:r>
              <a:rPr lang="hr-HR" sz="2600" dirty="0">
                <a:solidFill>
                  <a:srgbClr val="FF0000"/>
                </a:solidFill>
              </a:rPr>
              <a:t> date </a:t>
            </a:r>
            <a:r>
              <a:rPr lang="hr-HR" sz="2600" dirty="0" err="1">
                <a:solidFill>
                  <a:srgbClr val="FF0000"/>
                </a:solidFill>
              </a:rPr>
              <a:t>you</a:t>
            </a:r>
            <a:endParaRPr lang="en-US" sz="2600" dirty="0">
              <a:solidFill>
                <a:srgbClr val="FF0000"/>
              </a:solidFill>
            </a:endParaRPr>
          </a:p>
        </p:txBody>
      </p:sp>
      <p:sp>
        <p:nvSpPr>
          <p:cNvPr id="252" name="TextBox 251"/>
          <p:cNvSpPr txBox="1"/>
          <p:nvPr/>
        </p:nvSpPr>
        <p:spPr>
          <a:xfrm>
            <a:off x="512981" y="216576"/>
            <a:ext cx="8564033" cy="492443"/>
          </a:xfrm>
          <a:prstGeom prst="rect">
            <a:avLst/>
          </a:prstGeom>
          <a:noFill/>
        </p:spPr>
        <p:txBody>
          <a:bodyPr wrap="square" rtlCol="0">
            <a:spAutoFit/>
          </a:bodyPr>
          <a:lstStyle/>
          <a:p>
            <a:r>
              <a:rPr lang="hr-HR" sz="2600" dirty="0" err="1">
                <a:solidFill>
                  <a:srgbClr val="FF0000"/>
                </a:solidFill>
              </a:rPr>
              <a:t>Why</a:t>
            </a:r>
            <a:r>
              <a:rPr lang="hr-HR" sz="2600" dirty="0">
                <a:solidFill>
                  <a:srgbClr val="FF0000"/>
                </a:solidFill>
              </a:rPr>
              <a:t> do </a:t>
            </a:r>
            <a:r>
              <a:rPr lang="hr-HR" sz="2600" dirty="0" err="1">
                <a:solidFill>
                  <a:srgbClr val="FF0000"/>
                </a:solidFill>
              </a:rPr>
              <a:t>handsome</a:t>
            </a:r>
            <a:r>
              <a:rPr lang="hr-HR" sz="2600" dirty="0">
                <a:solidFill>
                  <a:srgbClr val="FF0000"/>
                </a:solidFill>
              </a:rPr>
              <a:t> </a:t>
            </a:r>
            <a:r>
              <a:rPr lang="hr-HR" sz="2600" dirty="0" err="1">
                <a:solidFill>
                  <a:srgbClr val="FF0000"/>
                </a:solidFill>
              </a:rPr>
              <a:t>men</a:t>
            </a:r>
            <a:r>
              <a:rPr lang="hr-HR" sz="2600" dirty="0">
                <a:solidFill>
                  <a:srgbClr val="FF0000"/>
                </a:solidFill>
              </a:rPr>
              <a:t> / </a:t>
            </a:r>
            <a:r>
              <a:rPr lang="hr-HR" sz="2600" dirty="0" err="1">
                <a:solidFill>
                  <a:srgbClr val="FF0000"/>
                </a:solidFill>
              </a:rPr>
              <a:t>women</a:t>
            </a:r>
            <a:r>
              <a:rPr lang="hr-HR" sz="2600" dirty="0">
                <a:solidFill>
                  <a:srgbClr val="FF0000"/>
                </a:solidFill>
              </a:rPr>
              <a:t> have </a:t>
            </a:r>
            <a:r>
              <a:rPr lang="hr-HR" sz="2600" dirty="0" err="1">
                <a:solidFill>
                  <a:srgbClr val="FF0000"/>
                </a:solidFill>
              </a:rPr>
              <a:t>bad</a:t>
            </a:r>
            <a:r>
              <a:rPr lang="hr-HR" sz="2600" dirty="0">
                <a:solidFill>
                  <a:srgbClr val="FF0000"/>
                </a:solidFill>
              </a:rPr>
              <a:t> </a:t>
            </a:r>
            <a:r>
              <a:rPr lang="hr-HR" sz="2600" dirty="0" err="1">
                <a:solidFill>
                  <a:srgbClr val="FF0000"/>
                </a:solidFill>
              </a:rPr>
              <a:t>personalities</a:t>
            </a:r>
            <a:r>
              <a:rPr lang="hr-HR" sz="2600" dirty="0">
                <a:solidFill>
                  <a:srgbClr val="FF0000"/>
                </a:solidFill>
              </a:rPr>
              <a:t>?</a:t>
            </a:r>
            <a:endParaRPr lang="en-US" sz="2600" dirty="0">
              <a:solidFill>
                <a:srgbClr val="FF0000"/>
              </a:solidFill>
            </a:endParaRPr>
          </a:p>
        </p:txBody>
      </p:sp>
    </p:spTree>
    <p:extLst>
      <p:ext uri="{BB962C8B-B14F-4D97-AF65-F5344CB8AC3E}">
        <p14:creationId xmlns:p14="http://schemas.microsoft.com/office/powerpoint/2010/main" val="355443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2" descr="https://i0.wp.com/techworm.page/wp-content/uploads/2019/07/download-5-37.jpg?w=1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0" y="1810543"/>
            <a:ext cx="762000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262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774700" y="188121"/>
            <a:ext cx="10515600" cy="383380"/>
          </a:xfrm>
        </p:spPr>
        <p:txBody>
          <a:bodyPr>
            <a:normAutofit/>
          </a:bodyPr>
          <a:lstStyle/>
          <a:p>
            <a:pPr algn="r"/>
            <a:r>
              <a:rPr lang="hr-HR" sz="2000" dirty="0" err="1"/>
              <a:t>Berkson’s</a:t>
            </a:r>
            <a:r>
              <a:rPr lang="hr-HR" sz="2000" dirty="0"/>
              <a:t> </a:t>
            </a:r>
            <a:r>
              <a:rPr lang="hr-HR" sz="2000" dirty="0" err="1"/>
              <a:t>paradox</a:t>
            </a:r>
            <a:endParaRPr lang="en-US" sz="2000" dirty="0"/>
          </a:p>
        </p:txBody>
      </p:sp>
      <p:sp>
        <p:nvSpPr>
          <p:cNvPr id="252" name="TextBox 251"/>
          <p:cNvSpPr txBox="1"/>
          <p:nvPr/>
        </p:nvSpPr>
        <p:spPr>
          <a:xfrm>
            <a:off x="1682750" y="6121399"/>
            <a:ext cx="8464550" cy="369332"/>
          </a:xfrm>
          <a:prstGeom prst="rect">
            <a:avLst/>
          </a:prstGeom>
          <a:noFill/>
        </p:spPr>
        <p:txBody>
          <a:bodyPr wrap="square" rtlCol="0">
            <a:spAutoFit/>
          </a:bodyPr>
          <a:lstStyle/>
          <a:p>
            <a:r>
              <a:rPr lang="hr-HR" dirty="0"/>
              <a:t>LESS ATTRACTIVE                                                                                          MORE ATTRACTIVE</a:t>
            </a:r>
          </a:p>
        </p:txBody>
      </p:sp>
      <p:cxnSp>
        <p:nvCxnSpPr>
          <p:cNvPr id="253" name="Straight Arrow Connector 252"/>
          <p:cNvCxnSpPr/>
          <p:nvPr/>
        </p:nvCxnSpPr>
        <p:spPr>
          <a:xfrm flipV="1">
            <a:off x="1947334" y="1104878"/>
            <a:ext cx="0" cy="471170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4" name="Straight Arrow Connector 253"/>
          <p:cNvCxnSpPr/>
          <p:nvPr/>
        </p:nvCxnSpPr>
        <p:spPr>
          <a:xfrm>
            <a:off x="1947334" y="5816578"/>
            <a:ext cx="9550400" cy="8961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55" name="TextBox 254"/>
          <p:cNvSpPr txBox="1"/>
          <p:nvPr/>
        </p:nvSpPr>
        <p:spPr>
          <a:xfrm>
            <a:off x="200528" y="1320085"/>
            <a:ext cx="1936208" cy="4801314"/>
          </a:xfrm>
          <a:prstGeom prst="rect">
            <a:avLst/>
          </a:prstGeom>
          <a:noFill/>
        </p:spPr>
        <p:txBody>
          <a:bodyPr wrap="square" rtlCol="0">
            <a:spAutoFit/>
          </a:bodyPr>
          <a:lstStyle/>
          <a:p>
            <a:r>
              <a:rPr lang="hr-HR" dirty="0"/>
              <a:t>Nice </a:t>
            </a:r>
            <a:r>
              <a:rPr lang="hr-HR" dirty="0" err="1"/>
              <a:t>personality</a:t>
            </a:r>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endParaRPr lang="hr-HR" dirty="0"/>
          </a:p>
          <a:p>
            <a:r>
              <a:rPr lang="hr-HR" dirty="0" err="1"/>
              <a:t>Not</a:t>
            </a:r>
            <a:r>
              <a:rPr lang="hr-HR" dirty="0"/>
              <a:t> </a:t>
            </a:r>
            <a:r>
              <a:rPr lang="hr-HR" dirty="0" err="1"/>
              <a:t>so</a:t>
            </a:r>
            <a:r>
              <a:rPr lang="hr-HR" dirty="0"/>
              <a:t> </a:t>
            </a:r>
            <a:r>
              <a:rPr lang="hr-HR" dirty="0" err="1"/>
              <a:t>nice</a:t>
            </a:r>
            <a:endParaRPr lang="hr-HR" dirty="0"/>
          </a:p>
          <a:p>
            <a:r>
              <a:rPr lang="hr-HR" dirty="0" err="1"/>
              <a:t>personality</a:t>
            </a:r>
            <a:endParaRPr lang="hr-HR" dirty="0"/>
          </a:p>
        </p:txBody>
      </p:sp>
      <p:grpSp>
        <p:nvGrpSpPr>
          <p:cNvPr id="268" name="Group 267"/>
          <p:cNvGrpSpPr/>
          <p:nvPr/>
        </p:nvGrpSpPr>
        <p:grpSpPr>
          <a:xfrm>
            <a:off x="4527550" y="3254408"/>
            <a:ext cx="228600" cy="406399"/>
            <a:chOff x="5943600" y="2222501"/>
            <a:chExt cx="323850" cy="1181100"/>
          </a:xfrm>
        </p:grpSpPr>
        <p:sp>
          <p:nvSpPr>
            <p:cNvPr id="269" name="Oval 268"/>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Straight Connector 269"/>
            <p:cNvCxnSpPr>
              <a:stCxn id="269"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3913469" y="3062133"/>
            <a:ext cx="228600" cy="406399"/>
            <a:chOff x="5943600" y="2222501"/>
            <a:chExt cx="323850" cy="1181100"/>
          </a:xfrm>
        </p:grpSpPr>
        <p:sp>
          <p:nvSpPr>
            <p:cNvPr id="281" name="Oval 280"/>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Connector 281"/>
            <p:cNvCxnSpPr>
              <a:stCxn id="281"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5232772" y="3399671"/>
            <a:ext cx="228600" cy="406399"/>
            <a:chOff x="5943600" y="2222501"/>
            <a:chExt cx="323850" cy="1181100"/>
          </a:xfrm>
        </p:grpSpPr>
        <p:sp>
          <p:nvSpPr>
            <p:cNvPr id="287" name="Oval 286"/>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8" name="Straight Connector 287"/>
            <p:cNvCxnSpPr>
              <a:stCxn id="287"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8" name="Group 297"/>
          <p:cNvGrpSpPr/>
          <p:nvPr/>
        </p:nvGrpSpPr>
        <p:grpSpPr>
          <a:xfrm>
            <a:off x="5678896" y="3517543"/>
            <a:ext cx="228600" cy="406399"/>
            <a:chOff x="5943600" y="2222501"/>
            <a:chExt cx="323850" cy="1181100"/>
          </a:xfrm>
        </p:grpSpPr>
        <p:sp>
          <p:nvSpPr>
            <p:cNvPr id="299" name="Oval 298"/>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Connector 299"/>
            <p:cNvCxnSpPr>
              <a:stCxn id="299"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0" name="Group 309"/>
          <p:cNvGrpSpPr/>
          <p:nvPr/>
        </p:nvGrpSpPr>
        <p:grpSpPr>
          <a:xfrm>
            <a:off x="4070729" y="2745347"/>
            <a:ext cx="228600" cy="406399"/>
            <a:chOff x="5943600" y="2222501"/>
            <a:chExt cx="323850" cy="1181100"/>
          </a:xfrm>
        </p:grpSpPr>
        <p:sp>
          <p:nvSpPr>
            <p:cNvPr id="311" name="Oval 310"/>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p:cNvCxnSpPr>
              <a:stCxn id="311"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6" name="Group 315"/>
          <p:cNvGrpSpPr/>
          <p:nvPr/>
        </p:nvGrpSpPr>
        <p:grpSpPr>
          <a:xfrm>
            <a:off x="4415870" y="2974735"/>
            <a:ext cx="228600" cy="406399"/>
            <a:chOff x="5943600" y="2222501"/>
            <a:chExt cx="323850" cy="1181100"/>
          </a:xfrm>
        </p:grpSpPr>
        <p:sp>
          <p:nvSpPr>
            <p:cNvPr id="317" name="Oval 316"/>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Connector 317"/>
            <p:cNvCxnSpPr>
              <a:stCxn id="317"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8" name="Group 327"/>
          <p:cNvGrpSpPr/>
          <p:nvPr/>
        </p:nvGrpSpPr>
        <p:grpSpPr>
          <a:xfrm>
            <a:off x="3211121" y="2916988"/>
            <a:ext cx="228600" cy="406399"/>
            <a:chOff x="5943600" y="2222501"/>
            <a:chExt cx="323850" cy="1181100"/>
          </a:xfrm>
        </p:grpSpPr>
        <p:sp>
          <p:nvSpPr>
            <p:cNvPr id="329" name="Oval 328"/>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0" name="Straight Connector 329"/>
            <p:cNvCxnSpPr>
              <a:stCxn id="329"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0" name="Group 339"/>
          <p:cNvGrpSpPr/>
          <p:nvPr/>
        </p:nvGrpSpPr>
        <p:grpSpPr>
          <a:xfrm>
            <a:off x="3529859" y="2673213"/>
            <a:ext cx="228600" cy="406399"/>
            <a:chOff x="5943600" y="2222501"/>
            <a:chExt cx="323850" cy="1181100"/>
          </a:xfrm>
        </p:grpSpPr>
        <p:sp>
          <p:nvSpPr>
            <p:cNvPr id="341" name="Oval 340"/>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2" name="Straight Connector 341"/>
            <p:cNvCxnSpPr>
              <a:stCxn id="341"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6" name="Group 345"/>
          <p:cNvGrpSpPr/>
          <p:nvPr/>
        </p:nvGrpSpPr>
        <p:grpSpPr>
          <a:xfrm>
            <a:off x="5002309" y="3282811"/>
            <a:ext cx="228600" cy="406399"/>
            <a:chOff x="5943600" y="2222501"/>
            <a:chExt cx="323850" cy="1181100"/>
          </a:xfrm>
        </p:grpSpPr>
        <p:sp>
          <p:nvSpPr>
            <p:cNvPr id="347" name="Oval 346"/>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p:cNvCxnSpPr>
              <a:stCxn id="347"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4" name="Group 393"/>
          <p:cNvGrpSpPr/>
          <p:nvPr/>
        </p:nvGrpSpPr>
        <p:grpSpPr>
          <a:xfrm>
            <a:off x="5111750" y="3863159"/>
            <a:ext cx="228600" cy="406399"/>
            <a:chOff x="5943600" y="2222501"/>
            <a:chExt cx="323850" cy="1181100"/>
          </a:xfrm>
        </p:grpSpPr>
        <p:sp>
          <p:nvSpPr>
            <p:cNvPr id="395" name="Oval 394"/>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6" name="Straight Connector 395"/>
            <p:cNvCxnSpPr>
              <a:stCxn id="395"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0" name="Group 399"/>
          <p:cNvGrpSpPr/>
          <p:nvPr/>
        </p:nvGrpSpPr>
        <p:grpSpPr>
          <a:xfrm>
            <a:off x="5456891" y="4092547"/>
            <a:ext cx="228600" cy="406399"/>
            <a:chOff x="5943600" y="2222501"/>
            <a:chExt cx="323850" cy="1181100"/>
          </a:xfrm>
        </p:grpSpPr>
        <p:sp>
          <p:nvSpPr>
            <p:cNvPr id="401" name="Oval 400"/>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p:cNvCxnSpPr>
              <a:stCxn id="401"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0" name="Group 429"/>
          <p:cNvGrpSpPr/>
          <p:nvPr/>
        </p:nvGrpSpPr>
        <p:grpSpPr>
          <a:xfrm>
            <a:off x="4570880" y="3791025"/>
            <a:ext cx="228600" cy="406399"/>
            <a:chOff x="5943600" y="2222501"/>
            <a:chExt cx="323850" cy="1181100"/>
          </a:xfrm>
        </p:grpSpPr>
        <p:sp>
          <p:nvSpPr>
            <p:cNvPr id="431" name="Oval 430"/>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2" name="Straight Connector 431"/>
            <p:cNvCxnSpPr>
              <a:stCxn id="431"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6" name="Group 435"/>
          <p:cNvGrpSpPr/>
          <p:nvPr/>
        </p:nvGrpSpPr>
        <p:grpSpPr>
          <a:xfrm>
            <a:off x="6043330" y="4400623"/>
            <a:ext cx="228600" cy="406399"/>
            <a:chOff x="5943600" y="2222501"/>
            <a:chExt cx="323850" cy="1181100"/>
          </a:xfrm>
        </p:grpSpPr>
        <p:sp>
          <p:nvSpPr>
            <p:cNvPr id="437" name="Oval 436"/>
            <p:cNvSpPr/>
            <p:nvPr/>
          </p:nvSpPr>
          <p:spPr>
            <a:xfrm>
              <a:off x="5943600" y="2222501"/>
              <a:ext cx="3175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8" name="Straight Connector 437"/>
            <p:cNvCxnSpPr>
              <a:stCxn id="437" idx="4"/>
            </p:cNvCxnSpPr>
            <p:nvPr/>
          </p:nvCxnSpPr>
          <p:spPr>
            <a:xfrm>
              <a:off x="6102350" y="2527301"/>
              <a:ext cx="6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flipH="1">
              <a:off x="5943600" y="3162301"/>
              <a:ext cx="1651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0" name="Straight Connector 439"/>
            <p:cNvCxnSpPr/>
            <p:nvPr/>
          </p:nvCxnSpPr>
          <p:spPr>
            <a:xfrm flipH="1" flipV="1">
              <a:off x="6108700" y="3162301"/>
              <a:ext cx="15875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a:off x="5943600" y="2730501"/>
              <a:ext cx="3238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2" name="TextBox 441"/>
          <p:cNvSpPr txBox="1"/>
          <p:nvPr/>
        </p:nvSpPr>
        <p:spPr>
          <a:xfrm>
            <a:off x="512981" y="216576"/>
            <a:ext cx="8564033" cy="492443"/>
          </a:xfrm>
          <a:prstGeom prst="rect">
            <a:avLst/>
          </a:prstGeom>
          <a:noFill/>
        </p:spPr>
        <p:txBody>
          <a:bodyPr wrap="square" rtlCol="0">
            <a:spAutoFit/>
          </a:bodyPr>
          <a:lstStyle/>
          <a:p>
            <a:r>
              <a:rPr lang="hr-HR" sz="2600" dirty="0" err="1">
                <a:solidFill>
                  <a:srgbClr val="FF0000"/>
                </a:solidFill>
              </a:rPr>
              <a:t>Why</a:t>
            </a:r>
            <a:r>
              <a:rPr lang="hr-HR" sz="2600" dirty="0">
                <a:solidFill>
                  <a:srgbClr val="FF0000"/>
                </a:solidFill>
              </a:rPr>
              <a:t> do </a:t>
            </a:r>
            <a:r>
              <a:rPr lang="hr-HR" sz="2600" dirty="0" err="1">
                <a:solidFill>
                  <a:srgbClr val="FF0000"/>
                </a:solidFill>
              </a:rPr>
              <a:t>handsome</a:t>
            </a:r>
            <a:r>
              <a:rPr lang="hr-HR" sz="2600" dirty="0">
                <a:solidFill>
                  <a:srgbClr val="FF0000"/>
                </a:solidFill>
              </a:rPr>
              <a:t> </a:t>
            </a:r>
            <a:r>
              <a:rPr lang="hr-HR" sz="2600" dirty="0" err="1">
                <a:solidFill>
                  <a:srgbClr val="FF0000"/>
                </a:solidFill>
              </a:rPr>
              <a:t>men</a:t>
            </a:r>
            <a:r>
              <a:rPr lang="hr-HR" sz="2600" dirty="0">
                <a:solidFill>
                  <a:srgbClr val="FF0000"/>
                </a:solidFill>
              </a:rPr>
              <a:t> / </a:t>
            </a:r>
            <a:r>
              <a:rPr lang="hr-HR" sz="2600" dirty="0" err="1">
                <a:solidFill>
                  <a:srgbClr val="FF0000"/>
                </a:solidFill>
              </a:rPr>
              <a:t>women</a:t>
            </a:r>
            <a:r>
              <a:rPr lang="hr-HR" sz="2600" dirty="0">
                <a:solidFill>
                  <a:srgbClr val="FF0000"/>
                </a:solidFill>
              </a:rPr>
              <a:t> have </a:t>
            </a:r>
            <a:r>
              <a:rPr lang="hr-HR" sz="2600" dirty="0" err="1">
                <a:solidFill>
                  <a:srgbClr val="FF0000"/>
                </a:solidFill>
              </a:rPr>
              <a:t>bad</a:t>
            </a:r>
            <a:r>
              <a:rPr lang="hr-HR" sz="2600" dirty="0">
                <a:solidFill>
                  <a:srgbClr val="FF0000"/>
                </a:solidFill>
              </a:rPr>
              <a:t> </a:t>
            </a:r>
            <a:r>
              <a:rPr lang="hr-HR" sz="2600" dirty="0" err="1">
                <a:solidFill>
                  <a:srgbClr val="FF0000"/>
                </a:solidFill>
              </a:rPr>
              <a:t>personalities</a:t>
            </a:r>
            <a:r>
              <a:rPr lang="hr-HR" sz="2600" dirty="0">
                <a:solidFill>
                  <a:srgbClr val="FF0000"/>
                </a:solidFill>
              </a:rPr>
              <a:t>?</a:t>
            </a:r>
            <a:endParaRPr lang="en-US" sz="2600" dirty="0">
              <a:solidFill>
                <a:srgbClr val="FF0000"/>
              </a:solidFill>
            </a:endParaRPr>
          </a:p>
        </p:txBody>
      </p:sp>
    </p:spTree>
    <p:extLst>
      <p:ext uri="{BB962C8B-B14F-4D97-AF65-F5344CB8AC3E}">
        <p14:creationId xmlns:p14="http://schemas.microsoft.com/office/powerpoint/2010/main" val="2096555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5889" y="1195638"/>
            <a:ext cx="4730295" cy="458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58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6" descr="http://nadbordrozd.github.io/images/so_you_think_you_can_stats/competi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240" y="252166"/>
            <a:ext cx="9878028" cy="624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6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4781D-72EA-4C32-9C54-4C71445075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23E2974-5902-41E5-AA8F-675031BA816B}"/>
              </a:ext>
            </a:extLst>
          </p:cNvPr>
          <p:cNvSpPr>
            <a:spLocks noGrp="1"/>
          </p:cNvSpPr>
          <p:nvPr>
            <p:ph idx="1"/>
          </p:nvPr>
        </p:nvSpPr>
        <p:spPr/>
        <p:txBody>
          <a:bodyPr/>
          <a:lstStyle/>
          <a:p>
            <a:r>
              <a:rPr lang="hr-HR" dirty="0"/>
              <a:t>Now the examples will probably be closer to you being fooled and not even knowing it...</a:t>
            </a:r>
          </a:p>
          <a:p>
            <a:endParaRPr lang="en-US" dirty="0"/>
          </a:p>
        </p:txBody>
      </p:sp>
    </p:spTree>
    <p:extLst>
      <p:ext uri="{BB962C8B-B14F-4D97-AF65-F5344CB8AC3E}">
        <p14:creationId xmlns:p14="http://schemas.microsoft.com/office/powerpoint/2010/main" val="3867392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Which</a:t>
            </a:r>
            <a:r>
              <a:rPr lang="hr-HR" dirty="0"/>
              <a:t> </a:t>
            </a:r>
            <a:r>
              <a:rPr lang="hr-HR" dirty="0" err="1"/>
              <a:t>treatment</a:t>
            </a:r>
            <a:r>
              <a:rPr lang="hr-HR" dirty="0"/>
              <a:t> is </a:t>
            </a:r>
            <a:r>
              <a:rPr lang="hr-HR" dirty="0" err="1"/>
              <a:t>better</a:t>
            </a:r>
            <a:r>
              <a:rPr lang="hr-HR" dirty="0"/>
              <a:t>?</a:t>
            </a:r>
            <a:endParaRPr lang="en-US" dirty="0"/>
          </a:p>
        </p:txBody>
      </p:sp>
      <p:pic>
        <p:nvPicPr>
          <p:cNvPr id="6" name="Picture 5"/>
          <p:cNvPicPr>
            <a:picLocks noChangeAspect="1"/>
          </p:cNvPicPr>
          <p:nvPr/>
        </p:nvPicPr>
        <p:blipFill>
          <a:blip r:embed="rId2"/>
          <a:stretch>
            <a:fillRect/>
          </a:stretch>
        </p:blipFill>
        <p:spPr>
          <a:xfrm>
            <a:off x="4167187" y="1343025"/>
            <a:ext cx="7667625" cy="5514975"/>
          </a:xfrm>
          <a:prstGeom prst="rect">
            <a:avLst/>
          </a:prstGeom>
        </p:spPr>
      </p:pic>
      <p:pic>
        <p:nvPicPr>
          <p:cNvPr id="7" name="Picture 6"/>
          <p:cNvPicPr>
            <a:picLocks noChangeAspect="1"/>
          </p:cNvPicPr>
          <p:nvPr/>
        </p:nvPicPr>
        <p:blipFill>
          <a:blip r:embed="rId3"/>
          <a:stretch>
            <a:fillRect/>
          </a:stretch>
        </p:blipFill>
        <p:spPr>
          <a:xfrm>
            <a:off x="0" y="2663032"/>
            <a:ext cx="4248150" cy="2133600"/>
          </a:xfrm>
          <a:prstGeom prst="rect">
            <a:avLst/>
          </a:prstGeom>
        </p:spPr>
      </p:pic>
    </p:spTree>
    <p:extLst>
      <p:ext uri="{BB962C8B-B14F-4D97-AF65-F5344CB8AC3E}">
        <p14:creationId xmlns:p14="http://schemas.microsoft.com/office/powerpoint/2010/main" val="664997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Which</a:t>
            </a:r>
            <a:r>
              <a:rPr lang="hr-HR" dirty="0"/>
              <a:t> </a:t>
            </a:r>
            <a:r>
              <a:rPr lang="hr-HR" dirty="0" err="1"/>
              <a:t>treatment</a:t>
            </a:r>
            <a:r>
              <a:rPr lang="hr-HR" dirty="0"/>
              <a:t> is </a:t>
            </a:r>
            <a:r>
              <a:rPr lang="hr-HR" dirty="0" err="1"/>
              <a:t>better</a:t>
            </a:r>
            <a:r>
              <a:rPr lang="hr-HR" dirty="0"/>
              <a:t>?</a:t>
            </a:r>
            <a:endParaRPr lang="en-US" dirty="0"/>
          </a:p>
        </p:txBody>
      </p:sp>
      <p:pic>
        <p:nvPicPr>
          <p:cNvPr id="7" name="Picture 6"/>
          <p:cNvPicPr>
            <a:picLocks noChangeAspect="1"/>
          </p:cNvPicPr>
          <p:nvPr/>
        </p:nvPicPr>
        <p:blipFill>
          <a:blip r:embed="rId2"/>
          <a:stretch>
            <a:fillRect/>
          </a:stretch>
        </p:blipFill>
        <p:spPr>
          <a:xfrm>
            <a:off x="2523066" y="1867165"/>
            <a:ext cx="7145867" cy="3588956"/>
          </a:xfrm>
          <a:prstGeom prst="rect">
            <a:avLst/>
          </a:prstGeom>
        </p:spPr>
      </p:pic>
    </p:spTree>
    <p:extLst>
      <p:ext uri="{BB962C8B-B14F-4D97-AF65-F5344CB8AC3E}">
        <p14:creationId xmlns:p14="http://schemas.microsoft.com/office/powerpoint/2010/main" val="414624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What</a:t>
            </a:r>
            <a:r>
              <a:rPr lang="hr-HR" dirty="0"/>
              <a:t>? </a:t>
            </a:r>
            <a:r>
              <a:rPr lang="en-US" dirty="0"/>
              <a:t>Simpson's</a:t>
            </a:r>
            <a:r>
              <a:rPr lang="hr-HR" dirty="0"/>
              <a:t> </a:t>
            </a:r>
            <a:r>
              <a:rPr lang="hr-HR" dirty="0" err="1"/>
              <a:t>paradox</a:t>
            </a:r>
            <a:endParaRPr lang="en-US" dirty="0"/>
          </a:p>
        </p:txBody>
      </p:sp>
      <p:pic>
        <p:nvPicPr>
          <p:cNvPr id="7" name="Picture 6"/>
          <p:cNvPicPr>
            <a:picLocks noChangeAspect="1"/>
          </p:cNvPicPr>
          <p:nvPr/>
        </p:nvPicPr>
        <p:blipFill>
          <a:blip r:embed="rId3"/>
          <a:stretch>
            <a:fillRect/>
          </a:stretch>
        </p:blipFill>
        <p:spPr>
          <a:xfrm>
            <a:off x="5975350" y="2022769"/>
            <a:ext cx="5386950" cy="3674766"/>
          </a:xfrm>
          <a:prstGeom prst="rect">
            <a:avLst/>
          </a:prstGeom>
        </p:spPr>
      </p:pic>
      <p:pic>
        <p:nvPicPr>
          <p:cNvPr id="8" name="Picture 7"/>
          <p:cNvPicPr>
            <a:picLocks noChangeAspect="1"/>
          </p:cNvPicPr>
          <p:nvPr/>
        </p:nvPicPr>
        <p:blipFill>
          <a:blip r:embed="rId4"/>
          <a:stretch>
            <a:fillRect/>
          </a:stretch>
        </p:blipFill>
        <p:spPr>
          <a:xfrm>
            <a:off x="342624" y="1930399"/>
            <a:ext cx="5632726" cy="3527425"/>
          </a:xfrm>
          <a:prstGeom prst="rect">
            <a:avLst/>
          </a:prstGeom>
        </p:spPr>
      </p:pic>
      <p:pic>
        <p:nvPicPr>
          <p:cNvPr id="10" name="Picture 9"/>
          <p:cNvPicPr>
            <a:picLocks noChangeAspect="1"/>
          </p:cNvPicPr>
          <p:nvPr/>
        </p:nvPicPr>
        <p:blipFill>
          <a:blip r:embed="rId5"/>
          <a:stretch>
            <a:fillRect/>
          </a:stretch>
        </p:blipFill>
        <p:spPr>
          <a:xfrm>
            <a:off x="0" y="5789905"/>
            <a:ext cx="12192000" cy="659522"/>
          </a:xfrm>
          <a:prstGeom prst="rect">
            <a:avLst/>
          </a:prstGeom>
        </p:spPr>
      </p:pic>
    </p:spTree>
    <p:extLst>
      <p:ext uri="{BB962C8B-B14F-4D97-AF65-F5344CB8AC3E}">
        <p14:creationId xmlns:p14="http://schemas.microsoft.com/office/powerpoint/2010/main" val="2941686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329"/>
            <a:ext cx="10515600" cy="1325563"/>
          </a:xfrm>
        </p:spPr>
        <p:txBody>
          <a:bodyPr/>
          <a:lstStyle/>
          <a:p>
            <a:r>
              <a:rPr lang="hr-HR" dirty="0"/>
              <a:t>British </a:t>
            </a:r>
            <a:r>
              <a:rPr lang="hr-HR" dirty="0" err="1"/>
              <a:t>soldier</a:t>
            </a:r>
            <a:r>
              <a:rPr lang="hr-HR" dirty="0"/>
              <a:t> </a:t>
            </a:r>
            <a:r>
              <a:rPr lang="hr-HR" dirty="0" err="1"/>
              <a:t>uniforms</a:t>
            </a:r>
            <a:r>
              <a:rPr lang="hr-HR" dirty="0"/>
              <a:t> </a:t>
            </a:r>
            <a:r>
              <a:rPr lang="hr-HR" dirty="0" err="1"/>
              <a:t>in</a:t>
            </a:r>
            <a:r>
              <a:rPr lang="hr-HR" dirty="0"/>
              <a:t> WW1</a:t>
            </a:r>
            <a:endParaRPr lang="en-US" dirty="0"/>
          </a:p>
        </p:txBody>
      </p:sp>
      <p:pic>
        <p:nvPicPr>
          <p:cNvPr id="23556" name="Picture 4" descr="Image result for british soldier uniform w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354" y="1448385"/>
            <a:ext cx="3132230" cy="53613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253115" y="2486526"/>
            <a:ext cx="939245" cy="1130717"/>
          </a:xfrm>
          <a:prstGeom prst="rect">
            <a:avLst/>
          </a:prstGeom>
        </p:spPr>
      </p:pic>
      <p:pic>
        <p:nvPicPr>
          <p:cNvPr id="10" name="Picture 9"/>
          <p:cNvPicPr>
            <a:picLocks noChangeAspect="1"/>
          </p:cNvPicPr>
          <p:nvPr/>
        </p:nvPicPr>
        <p:blipFill>
          <a:blip r:embed="rId4"/>
          <a:stretch>
            <a:fillRect/>
          </a:stretch>
        </p:blipFill>
        <p:spPr>
          <a:xfrm>
            <a:off x="4822699" y="3138088"/>
            <a:ext cx="939245" cy="1130717"/>
          </a:xfrm>
          <a:prstGeom prst="rect">
            <a:avLst/>
          </a:prstGeom>
        </p:spPr>
      </p:pic>
      <p:pic>
        <p:nvPicPr>
          <p:cNvPr id="11" name="Picture 10"/>
          <p:cNvPicPr>
            <a:picLocks noChangeAspect="1"/>
          </p:cNvPicPr>
          <p:nvPr/>
        </p:nvPicPr>
        <p:blipFill>
          <a:blip r:embed="rId4"/>
          <a:stretch>
            <a:fillRect/>
          </a:stretch>
        </p:blipFill>
        <p:spPr>
          <a:xfrm>
            <a:off x="4186049" y="3767326"/>
            <a:ext cx="939245" cy="1130717"/>
          </a:xfrm>
          <a:prstGeom prst="rect">
            <a:avLst/>
          </a:prstGeom>
        </p:spPr>
      </p:pic>
      <p:pic>
        <p:nvPicPr>
          <p:cNvPr id="12" name="Picture 11"/>
          <p:cNvPicPr>
            <a:picLocks noChangeAspect="1"/>
          </p:cNvPicPr>
          <p:nvPr/>
        </p:nvPicPr>
        <p:blipFill>
          <a:blip r:embed="rId4"/>
          <a:stretch>
            <a:fillRect/>
          </a:stretch>
        </p:blipFill>
        <p:spPr>
          <a:xfrm>
            <a:off x="5210985" y="2336443"/>
            <a:ext cx="939245" cy="1130717"/>
          </a:xfrm>
          <a:prstGeom prst="rect">
            <a:avLst/>
          </a:prstGeom>
        </p:spPr>
      </p:pic>
    </p:spTree>
    <p:extLst>
      <p:ext uri="{BB962C8B-B14F-4D97-AF65-F5344CB8AC3E}">
        <p14:creationId xmlns:p14="http://schemas.microsoft.com/office/powerpoint/2010/main" val="1569640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329"/>
            <a:ext cx="10515600" cy="1325563"/>
          </a:xfrm>
        </p:spPr>
        <p:txBody>
          <a:bodyPr/>
          <a:lstStyle/>
          <a:p>
            <a:r>
              <a:rPr lang="hr-HR" dirty="0"/>
              <a:t>British </a:t>
            </a:r>
            <a:r>
              <a:rPr lang="hr-HR" dirty="0" err="1"/>
              <a:t>soldier</a:t>
            </a:r>
            <a:r>
              <a:rPr lang="hr-HR" dirty="0"/>
              <a:t> </a:t>
            </a:r>
            <a:r>
              <a:rPr lang="hr-HR" dirty="0" err="1"/>
              <a:t>uniforms</a:t>
            </a:r>
            <a:r>
              <a:rPr lang="hr-HR" dirty="0"/>
              <a:t> </a:t>
            </a:r>
            <a:r>
              <a:rPr lang="hr-HR" dirty="0" err="1"/>
              <a:t>in</a:t>
            </a:r>
            <a:r>
              <a:rPr lang="hr-HR" dirty="0"/>
              <a:t> WW1</a:t>
            </a:r>
            <a:endParaRPr lang="en-US" dirty="0"/>
          </a:p>
        </p:txBody>
      </p:sp>
      <p:pic>
        <p:nvPicPr>
          <p:cNvPr id="23556" name="Picture 4" descr="Image result for british soldier uniform w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354" y="1448385"/>
            <a:ext cx="3132230" cy="5361334"/>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Image result for british soldier uniform ww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627"/>
            <a:ext cx="4914744" cy="5616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4253115" y="2486526"/>
            <a:ext cx="939245" cy="1130717"/>
          </a:xfrm>
          <a:prstGeom prst="rect">
            <a:avLst/>
          </a:prstGeom>
        </p:spPr>
      </p:pic>
      <p:pic>
        <p:nvPicPr>
          <p:cNvPr id="10" name="Picture 9"/>
          <p:cNvPicPr>
            <a:picLocks noChangeAspect="1"/>
          </p:cNvPicPr>
          <p:nvPr/>
        </p:nvPicPr>
        <p:blipFill>
          <a:blip r:embed="rId5"/>
          <a:stretch>
            <a:fillRect/>
          </a:stretch>
        </p:blipFill>
        <p:spPr>
          <a:xfrm>
            <a:off x="4822699" y="3138088"/>
            <a:ext cx="939245" cy="1130717"/>
          </a:xfrm>
          <a:prstGeom prst="rect">
            <a:avLst/>
          </a:prstGeom>
        </p:spPr>
      </p:pic>
      <p:pic>
        <p:nvPicPr>
          <p:cNvPr id="11" name="Picture 10"/>
          <p:cNvPicPr>
            <a:picLocks noChangeAspect="1"/>
          </p:cNvPicPr>
          <p:nvPr/>
        </p:nvPicPr>
        <p:blipFill>
          <a:blip r:embed="rId5"/>
          <a:stretch>
            <a:fillRect/>
          </a:stretch>
        </p:blipFill>
        <p:spPr>
          <a:xfrm>
            <a:off x="4186049" y="3767326"/>
            <a:ext cx="939245" cy="1130717"/>
          </a:xfrm>
          <a:prstGeom prst="rect">
            <a:avLst/>
          </a:prstGeom>
        </p:spPr>
      </p:pic>
      <p:pic>
        <p:nvPicPr>
          <p:cNvPr id="12" name="Picture 11"/>
          <p:cNvPicPr>
            <a:picLocks noChangeAspect="1"/>
          </p:cNvPicPr>
          <p:nvPr/>
        </p:nvPicPr>
        <p:blipFill>
          <a:blip r:embed="rId5"/>
          <a:stretch>
            <a:fillRect/>
          </a:stretch>
        </p:blipFill>
        <p:spPr>
          <a:xfrm>
            <a:off x="5210985" y="2336443"/>
            <a:ext cx="939245" cy="1130717"/>
          </a:xfrm>
          <a:prstGeom prst="rect">
            <a:avLst/>
          </a:prstGeom>
        </p:spPr>
      </p:pic>
      <p:cxnSp>
        <p:nvCxnSpPr>
          <p:cNvPr id="9" name="Straight Arrow Connector 8"/>
          <p:cNvCxnSpPr/>
          <p:nvPr/>
        </p:nvCxnSpPr>
        <p:spPr>
          <a:xfrm>
            <a:off x="4186049" y="5358063"/>
            <a:ext cx="3706667" cy="32084"/>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143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329"/>
            <a:ext cx="10515600" cy="1325563"/>
          </a:xfrm>
        </p:spPr>
        <p:txBody>
          <a:bodyPr/>
          <a:lstStyle/>
          <a:p>
            <a:r>
              <a:rPr lang="hr-HR" dirty="0"/>
              <a:t>British </a:t>
            </a:r>
            <a:r>
              <a:rPr lang="hr-HR" dirty="0" err="1"/>
              <a:t>soldier</a:t>
            </a:r>
            <a:r>
              <a:rPr lang="hr-HR" dirty="0"/>
              <a:t> </a:t>
            </a:r>
            <a:r>
              <a:rPr lang="hr-HR" dirty="0" err="1"/>
              <a:t>uniforms</a:t>
            </a:r>
            <a:r>
              <a:rPr lang="hr-HR" dirty="0"/>
              <a:t> </a:t>
            </a:r>
            <a:r>
              <a:rPr lang="hr-HR" dirty="0" err="1"/>
              <a:t>in</a:t>
            </a:r>
            <a:r>
              <a:rPr lang="hr-HR" dirty="0"/>
              <a:t> WW1</a:t>
            </a:r>
            <a:endParaRPr lang="en-US" dirty="0"/>
          </a:p>
        </p:txBody>
      </p:sp>
      <p:pic>
        <p:nvPicPr>
          <p:cNvPr id="23558" name="Picture 6" descr="Image result for british soldier uniform w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381" y="1241150"/>
            <a:ext cx="4914744" cy="5616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253115" y="2486526"/>
            <a:ext cx="939245" cy="1130717"/>
          </a:xfrm>
          <a:prstGeom prst="rect">
            <a:avLst/>
          </a:prstGeom>
        </p:spPr>
      </p:pic>
      <p:pic>
        <p:nvPicPr>
          <p:cNvPr id="10" name="Picture 9"/>
          <p:cNvPicPr>
            <a:picLocks noChangeAspect="1"/>
          </p:cNvPicPr>
          <p:nvPr/>
        </p:nvPicPr>
        <p:blipFill>
          <a:blip r:embed="rId4"/>
          <a:stretch>
            <a:fillRect/>
          </a:stretch>
        </p:blipFill>
        <p:spPr>
          <a:xfrm>
            <a:off x="4822699" y="3138088"/>
            <a:ext cx="939245" cy="1130717"/>
          </a:xfrm>
          <a:prstGeom prst="rect">
            <a:avLst/>
          </a:prstGeom>
        </p:spPr>
      </p:pic>
      <p:pic>
        <p:nvPicPr>
          <p:cNvPr id="11" name="Picture 10"/>
          <p:cNvPicPr>
            <a:picLocks noChangeAspect="1"/>
          </p:cNvPicPr>
          <p:nvPr/>
        </p:nvPicPr>
        <p:blipFill>
          <a:blip r:embed="rId4"/>
          <a:stretch>
            <a:fillRect/>
          </a:stretch>
        </p:blipFill>
        <p:spPr>
          <a:xfrm>
            <a:off x="4186049" y="3767326"/>
            <a:ext cx="939245" cy="1130717"/>
          </a:xfrm>
          <a:prstGeom prst="rect">
            <a:avLst/>
          </a:prstGeom>
        </p:spPr>
      </p:pic>
      <p:pic>
        <p:nvPicPr>
          <p:cNvPr id="12" name="Picture 11"/>
          <p:cNvPicPr>
            <a:picLocks noChangeAspect="1"/>
          </p:cNvPicPr>
          <p:nvPr/>
        </p:nvPicPr>
        <p:blipFill>
          <a:blip r:embed="rId4"/>
          <a:stretch>
            <a:fillRect/>
          </a:stretch>
        </p:blipFill>
        <p:spPr>
          <a:xfrm>
            <a:off x="5210985" y="2336443"/>
            <a:ext cx="939245" cy="1130717"/>
          </a:xfrm>
          <a:prstGeom prst="rect">
            <a:avLst/>
          </a:prstGeom>
        </p:spPr>
      </p:pic>
      <p:pic>
        <p:nvPicPr>
          <p:cNvPr id="9" name="Picture 8"/>
          <p:cNvPicPr>
            <a:picLocks noChangeAspect="1"/>
          </p:cNvPicPr>
          <p:nvPr/>
        </p:nvPicPr>
        <p:blipFill>
          <a:blip r:embed="rId4"/>
          <a:stretch>
            <a:fillRect/>
          </a:stretch>
        </p:blipFill>
        <p:spPr>
          <a:xfrm>
            <a:off x="5439696" y="4505091"/>
            <a:ext cx="939245" cy="1130717"/>
          </a:xfrm>
          <a:prstGeom prst="rect">
            <a:avLst/>
          </a:prstGeom>
        </p:spPr>
      </p:pic>
      <p:pic>
        <p:nvPicPr>
          <p:cNvPr id="13" name="Picture 12"/>
          <p:cNvPicPr>
            <a:picLocks noChangeAspect="1"/>
          </p:cNvPicPr>
          <p:nvPr/>
        </p:nvPicPr>
        <p:blipFill>
          <a:blip r:embed="rId4"/>
          <a:stretch>
            <a:fillRect/>
          </a:stretch>
        </p:blipFill>
        <p:spPr>
          <a:xfrm>
            <a:off x="2820185" y="1985774"/>
            <a:ext cx="939245" cy="1130717"/>
          </a:xfrm>
          <a:prstGeom prst="rect">
            <a:avLst/>
          </a:prstGeom>
        </p:spPr>
      </p:pic>
      <p:pic>
        <p:nvPicPr>
          <p:cNvPr id="14" name="Picture 13"/>
          <p:cNvPicPr>
            <a:picLocks noChangeAspect="1"/>
          </p:cNvPicPr>
          <p:nvPr/>
        </p:nvPicPr>
        <p:blipFill>
          <a:blip r:embed="rId4"/>
          <a:stretch>
            <a:fillRect/>
          </a:stretch>
        </p:blipFill>
        <p:spPr>
          <a:xfrm>
            <a:off x="2531853" y="4505091"/>
            <a:ext cx="939245" cy="1130717"/>
          </a:xfrm>
          <a:prstGeom prst="rect">
            <a:avLst/>
          </a:prstGeom>
        </p:spPr>
      </p:pic>
      <p:pic>
        <p:nvPicPr>
          <p:cNvPr id="15" name="Picture 14"/>
          <p:cNvPicPr>
            <a:picLocks noChangeAspect="1"/>
          </p:cNvPicPr>
          <p:nvPr/>
        </p:nvPicPr>
        <p:blipFill>
          <a:blip r:embed="rId4"/>
          <a:stretch>
            <a:fillRect/>
          </a:stretch>
        </p:blipFill>
        <p:spPr>
          <a:xfrm>
            <a:off x="3224612" y="2918858"/>
            <a:ext cx="939245" cy="1130717"/>
          </a:xfrm>
          <a:prstGeom prst="rect">
            <a:avLst/>
          </a:prstGeom>
        </p:spPr>
      </p:pic>
    </p:spTree>
    <p:extLst>
      <p:ext uri="{BB962C8B-B14F-4D97-AF65-F5344CB8AC3E}">
        <p14:creationId xmlns:p14="http://schemas.microsoft.com/office/powerpoint/2010/main" val="319324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2" descr="https://i2.wp.com/hybridtechcar.com/wp-content/uploads/2019/07/download-2.jpg?w=1220&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330200"/>
            <a:ext cx="7620000" cy="620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507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err="1"/>
              <a:t>Correlation</a:t>
            </a:r>
            <a:r>
              <a:rPr lang="hr-HR" sz="3000" dirty="0"/>
              <a:t> is </a:t>
            </a:r>
            <a:r>
              <a:rPr lang="hr-HR" sz="3000" dirty="0" err="1"/>
              <a:t>not</a:t>
            </a:r>
            <a:r>
              <a:rPr lang="hr-HR" sz="3000" dirty="0"/>
              <a:t> </a:t>
            </a:r>
            <a:r>
              <a:rPr lang="hr-HR" sz="3000" dirty="0" err="1"/>
              <a:t>causation</a:t>
            </a:r>
            <a:endParaRPr lang="en-US" sz="3000" dirty="0"/>
          </a:p>
        </p:txBody>
      </p:sp>
      <p:pic>
        <p:nvPicPr>
          <p:cNvPr id="4100" name="Picture 4" descr="Image result for ice cre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4812" y="1304568"/>
            <a:ext cx="2606289" cy="398461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733" y="1811116"/>
            <a:ext cx="5282699" cy="297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534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Survivourship</a:t>
            </a:r>
            <a:r>
              <a:rPr lang="hr-HR" dirty="0"/>
              <a:t> </a:t>
            </a:r>
            <a:r>
              <a:rPr lang="hr-HR" dirty="0" err="1"/>
              <a:t>bias</a:t>
            </a:r>
            <a:endParaRPr lang="en-US" dirty="0"/>
          </a:p>
        </p:txBody>
      </p:sp>
      <p:pic>
        <p:nvPicPr>
          <p:cNvPr id="4" name="Picture 3"/>
          <p:cNvPicPr>
            <a:picLocks noChangeAspect="1"/>
          </p:cNvPicPr>
          <p:nvPr/>
        </p:nvPicPr>
        <p:blipFill>
          <a:blip r:embed="rId2"/>
          <a:stretch>
            <a:fillRect/>
          </a:stretch>
        </p:blipFill>
        <p:spPr>
          <a:xfrm>
            <a:off x="3139440" y="1323698"/>
            <a:ext cx="6992112" cy="4610972"/>
          </a:xfrm>
          <a:prstGeom prst="rect">
            <a:avLst/>
          </a:prstGeom>
        </p:spPr>
      </p:pic>
      <p:sp>
        <p:nvSpPr>
          <p:cNvPr id="3" name="Rectangle 2">
            <a:extLst>
              <a:ext uri="{FF2B5EF4-FFF2-40B4-BE49-F238E27FC236}">
                <a16:creationId xmlns:a16="http://schemas.microsoft.com/office/drawing/2014/main" xmlns="" id="{5B18C12B-7B1C-4BEC-A538-AED7FEF05545}"/>
              </a:ext>
            </a:extLst>
          </p:cNvPr>
          <p:cNvSpPr/>
          <p:nvPr/>
        </p:nvSpPr>
        <p:spPr>
          <a:xfrm>
            <a:off x="999744" y="5934670"/>
            <a:ext cx="10515600" cy="923330"/>
          </a:xfrm>
          <a:prstGeom prst="rect">
            <a:avLst/>
          </a:prstGeom>
        </p:spPr>
        <p:txBody>
          <a:bodyPr wrap="square">
            <a:spAutoFit/>
          </a:bodyPr>
          <a:lstStyle/>
          <a:p>
            <a:r>
              <a:rPr lang="hr-HR" dirty="0">
                <a:solidFill>
                  <a:srgbClr val="222222"/>
                </a:solidFill>
                <a:latin typeface="Arial" panose="020B0604020202020204" pitchFamily="34" charset="0"/>
              </a:rPr>
              <a:t>Clades</a:t>
            </a:r>
            <a:r>
              <a:rPr lang="en-US" dirty="0">
                <a:solidFill>
                  <a:srgbClr val="222222"/>
                </a:solidFill>
                <a:latin typeface="Arial" panose="020B0604020202020204" pitchFamily="34" charset="0"/>
              </a:rPr>
              <a:t> that survive a long time are subject to various survivorship biases such as the "</a:t>
            </a:r>
            <a:r>
              <a:rPr lang="en-US" dirty="0">
                <a:solidFill>
                  <a:srgbClr val="0B0080"/>
                </a:solidFill>
                <a:latin typeface="Arial" panose="020B0604020202020204" pitchFamily="34" charset="0"/>
                <a:hlinkClick r:id="rId3" tooltip="Push of the past"/>
              </a:rPr>
              <a:t>push of the past</a:t>
            </a:r>
            <a:r>
              <a:rPr lang="en-US" dirty="0">
                <a:solidFill>
                  <a:srgbClr val="222222"/>
                </a:solidFill>
                <a:latin typeface="Arial" panose="020B0604020202020204" pitchFamily="34" charset="0"/>
              </a:rPr>
              <a:t>", generating the illusion that clades in </a:t>
            </a:r>
            <a:r>
              <a:rPr lang="en-US" i="1" dirty="0">
                <a:solidFill>
                  <a:srgbClr val="222222"/>
                </a:solidFill>
                <a:latin typeface="Arial" panose="020B0604020202020204" pitchFamily="34" charset="0"/>
              </a:rPr>
              <a:t>general</a:t>
            </a:r>
            <a:r>
              <a:rPr lang="en-US" dirty="0">
                <a:solidFill>
                  <a:srgbClr val="222222"/>
                </a:solidFill>
                <a:latin typeface="Arial" panose="020B0604020202020204" pitchFamily="34" charset="0"/>
              </a:rPr>
              <a:t> tend to originate with a high rate of </a:t>
            </a:r>
            <a:r>
              <a:rPr lang="en-US" dirty="0">
                <a:solidFill>
                  <a:srgbClr val="0B0080"/>
                </a:solidFill>
                <a:latin typeface="Arial" panose="020B0604020202020204" pitchFamily="34" charset="0"/>
                <a:hlinkClick r:id="rId4" tooltip="Genetic divergence"/>
              </a:rPr>
              <a:t>diversification</a:t>
            </a:r>
            <a:r>
              <a:rPr lang="en-US" dirty="0">
                <a:solidFill>
                  <a:srgbClr val="222222"/>
                </a:solidFill>
                <a:latin typeface="Arial" panose="020B0604020202020204" pitchFamily="34" charset="0"/>
              </a:rPr>
              <a:t> that then slows through time</a:t>
            </a:r>
            <a:endParaRPr lang="en-US" dirty="0"/>
          </a:p>
        </p:txBody>
      </p:sp>
    </p:spTree>
    <p:extLst>
      <p:ext uri="{BB962C8B-B14F-4D97-AF65-F5344CB8AC3E}">
        <p14:creationId xmlns:p14="http://schemas.microsoft.com/office/powerpoint/2010/main" val="2635336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04" y="1423904"/>
            <a:ext cx="10663989" cy="3693528"/>
          </a:xfrm>
        </p:spPr>
        <p:txBody>
          <a:bodyPr>
            <a:normAutofit/>
          </a:bodyPr>
          <a:lstStyle/>
          <a:p>
            <a:pPr algn="ctr"/>
            <a:r>
              <a:rPr lang="hr-HR" sz="2000" dirty="0" err="1"/>
              <a:t>With</a:t>
            </a:r>
            <a:r>
              <a:rPr lang="hr-HR" sz="2000" dirty="0"/>
              <a:t> </a:t>
            </a:r>
            <a:r>
              <a:rPr lang="hr-HR" sz="2000" dirty="0" err="1"/>
              <a:t>great</a:t>
            </a:r>
            <a:r>
              <a:rPr lang="hr-HR" sz="2000" dirty="0"/>
              <a:t> </a:t>
            </a:r>
            <a:r>
              <a:rPr lang="hr-HR" sz="2000" dirty="0" err="1"/>
              <a:t>power</a:t>
            </a:r>
            <a:r>
              <a:rPr lang="hr-HR" sz="2000" dirty="0"/>
              <a:t> </a:t>
            </a:r>
            <a:r>
              <a:rPr lang="hr-HR" sz="2000" dirty="0" err="1"/>
              <a:t>comes</a:t>
            </a:r>
            <a:r>
              <a:rPr lang="hr-HR" sz="2000" dirty="0"/>
              <a:t> </a:t>
            </a:r>
            <a:r>
              <a:rPr lang="hr-HR" sz="2000" dirty="0" err="1"/>
              <a:t>great</a:t>
            </a:r>
            <a:r>
              <a:rPr lang="hr-HR" sz="2000" dirty="0"/>
              <a:t> </a:t>
            </a:r>
            <a:r>
              <a:rPr lang="hr-HR" sz="2000" dirty="0" err="1"/>
              <a:t>responsibility</a:t>
            </a:r>
            <a:r>
              <a:rPr lang="hr-HR" dirty="0"/>
              <a:t/>
            </a:r>
            <a:br>
              <a:rPr lang="hr-HR" dirty="0"/>
            </a:br>
            <a:r>
              <a:rPr lang="hr-HR" dirty="0"/>
              <a:t/>
            </a:r>
            <a:br>
              <a:rPr lang="hr-HR" dirty="0"/>
            </a:br>
            <a:r>
              <a:rPr lang="hr-HR" dirty="0" err="1"/>
              <a:t>Let’s</a:t>
            </a:r>
            <a:r>
              <a:rPr lang="hr-HR" dirty="0"/>
              <a:t> start </a:t>
            </a:r>
            <a:r>
              <a:rPr lang="hr-HR" dirty="0" err="1"/>
              <a:t>with</a:t>
            </a:r>
            <a:r>
              <a:rPr lang="hr-HR" dirty="0"/>
              <a:t> some </a:t>
            </a:r>
            <a:r>
              <a:rPr lang="hr-HR" dirty="0" err="1"/>
              <a:t>basics</a:t>
            </a:r>
            <a:r>
              <a:rPr lang="hr-HR" dirty="0"/>
              <a:t> </a:t>
            </a:r>
            <a:r>
              <a:rPr lang="hr-HR" dirty="0">
                <a:sym typeface="Wingdings" panose="05000000000000000000" pitchFamily="2" charset="2"/>
              </a:rPr>
              <a:t></a:t>
            </a:r>
            <a:endParaRPr lang="en-US" dirty="0"/>
          </a:p>
        </p:txBody>
      </p:sp>
    </p:spTree>
    <p:extLst>
      <p:ext uri="{BB962C8B-B14F-4D97-AF65-F5344CB8AC3E}">
        <p14:creationId xmlns:p14="http://schemas.microsoft.com/office/powerpoint/2010/main" val="1856317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hr-HR" b="1" dirty="0" err="1"/>
              <a:t>Recently</a:t>
            </a:r>
            <a:r>
              <a:rPr lang="hr-HR" b="1" dirty="0"/>
              <a:t> </a:t>
            </a:r>
            <a:r>
              <a:rPr lang="hr-HR" b="1" dirty="0" err="1"/>
              <a:t>you</a:t>
            </a:r>
            <a:r>
              <a:rPr lang="hr-HR" b="1" dirty="0"/>
              <a:t> </a:t>
            </a:r>
            <a:r>
              <a:rPr lang="hr-HR" b="1" dirty="0" err="1"/>
              <a:t>noticed</a:t>
            </a:r>
            <a:r>
              <a:rPr lang="hr-HR" b="1" dirty="0"/>
              <a:t> </a:t>
            </a:r>
            <a:r>
              <a:rPr lang="hr-HR" b="1" dirty="0" err="1"/>
              <a:t>you</a:t>
            </a:r>
            <a:r>
              <a:rPr lang="hr-HR" b="1" dirty="0"/>
              <a:t> have more </a:t>
            </a:r>
            <a:r>
              <a:rPr lang="hr-HR" b="1" dirty="0" err="1"/>
              <a:t>bruises</a:t>
            </a:r>
            <a:r>
              <a:rPr lang="hr-HR" b="1" dirty="0"/>
              <a:t> </a:t>
            </a:r>
            <a:r>
              <a:rPr lang="hr-HR" b="1" dirty="0" err="1"/>
              <a:t>under</a:t>
            </a:r>
            <a:r>
              <a:rPr lang="hr-HR" b="1" dirty="0"/>
              <a:t> </a:t>
            </a:r>
            <a:r>
              <a:rPr lang="hr-HR" b="1" dirty="0" err="1"/>
              <a:t>your</a:t>
            </a:r>
            <a:r>
              <a:rPr lang="hr-HR" b="1" dirty="0"/>
              <a:t> </a:t>
            </a:r>
            <a:r>
              <a:rPr lang="hr-HR" b="1" dirty="0" err="1"/>
              <a:t>knees</a:t>
            </a:r>
            <a:r>
              <a:rPr lang="hr-HR" b="1" dirty="0"/>
              <a:t>. </a:t>
            </a:r>
            <a:r>
              <a:rPr lang="hr-HR" b="1" dirty="0" err="1"/>
              <a:t>Fortunately</a:t>
            </a:r>
            <a:r>
              <a:rPr lang="hr-HR" b="1" dirty="0"/>
              <a:t>, </a:t>
            </a:r>
            <a:r>
              <a:rPr lang="hr-HR" b="1" dirty="0" err="1"/>
              <a:t>you</a:t>
            </a:r>
            <a:r>
              <a:rPr lang="hr-HR" b="1" dirty="0"/>
              <a:t> </a:t>
            </a:r>
            <a:r>
              <a:rPr lang="hr-HR" b="1" dirty="0" err="1"/>
              <a:t>google</a:t>
            </a:r>
            <a:r>
              <a:rPr lang="hr-HR" b="1" dirty="0"/>
              <a:t> it and </a:t>
            </a:r>
            <a:r>
              <a:rPr lang="hr-HR" b="1" dirty="0" err="1"/>
              <a:t>find</a:t>
            </a:r>
            <a:r>
              <a:rPr lang="hr-HR" b="1" dirty="0"/>
              <a:t> </a:t>
            </a:r>
            <a:r>
              <a:rPr lang="hr-HR" b="1" dirty="0" err="1"/>
              <a:t>that</a:t>
            </a:r>
            <a:r>
              <a:rPr lang="hr-HR" b="1" dirty="0"/>
              <a:t> some </a:t>
            </a:r>
            <a:r>
              <a:rPr lang="hr-HR" b="1" dirty="0" err="1"/>
              <a:t>rare</a:t>
            </a:r>
            <a:r>
              <a:rPr lang="hr-HR" b="1" dirty="0"/>
              <a:t> </a:t>
            </a:r>
            <a:r>
              <a:rPr lang="hr-HR" b="1" dirty="0" err="1"/>
              <a:t>disease</a:t>
            </a:r>
            <a:r>
              <a:rPr lang="hr-HR" b="1" dirty="0"/>
              <a:t> (1 </a:t>
            </a:r>
            <a:r>
              <a:rPr lang="hr-HR" b="1" dirty="0" err="1"/>
              <a:t>in</a:t>
            </a:r>
            <a:r>
              <a:rPr lang="hr-HR" b="1" dirty="0"/>
              <a:t> a 1000) </a:t>
            </a:r>
            <a:r>
              <a:rPr lang="hr-HR" b="1" dirty="0" err="1"/>
              <a:t>may</a:t>
            </a:r>
            <a:r>
              <a:rPr lang="hr-HR" b="1" dirty="0"/>
              <a:t> </a:t>
            </a:r>
            <a:r>
              <a:rPr lang="hr-HR" b="1" dirty="0" err="1"/>
              <a:t>cause</a:t>
            </a:r>
            <a:r>
              <a:rPr lang="hr-HR" b="1" dirty="0"/>
              <a:t> </a:t>
            </a:r>
            <a:r>
              <a:rPr lang="hr-HR" b="1" dirty="0" err="1"/>
              <a:t>bruises</a:t>
            </a:r>
            <a:r>
              <a:rPr lang="hr-HR" b="1" dirty="0"/>
              <a:t> </a:t>
            </a:r>
            <a:r>
              <a:rPr lang="hr-HR" b="1" dirty="0" err="1"/>
              <a:t>under</a:t>
            </a:r>
            <a:r>
              <a:rPr lang="hr-HR" b="1" dirty="0"/>
              <a:t> the </a:t>
            </a:r>
            <a:r>
              <a:rPr lang="hr-HR" b="1" dirty="0" err="1"/>
              <a:t>knees</a:t>
            </a:r>
            <a:r>
              <a:rPr lang="hr-HR" b="1" dirty="0"/>
              <a:t>. </a:t>
            </a:r>
            <a:r>
              <a:rPr lang="hr-HR" b="1" dirty="0" err="1"/>
              <a:t>Also</a:t>
            </a:r>
            <a:r>
              <a:rPr lang="hr-HR" b="1" dirty="0"/>
              <a:t>, </a:t>
            </a:r>
            <a:r>
              <a:rPr lang="hr-HR" b="1" dirty="0" err="1"/>
              <a:t>fortunately</a:t>
            </a:r>
            <a:r>
              <a:rPr lang="hr-HR" b="1" dirty="0"/>
              <a:t> a </a:t>
            </a:r>
            <a:r>
              <a:rPr lang="hr-HR" b="1" dirty="0" err="1"/>
              <a:t>commercial</a:t>
            </a:r>
            <a:r>
              <a:rPr lang="hr-HR" b="1" dirty="0"/>
              <a:t> </a:t>
            </a:r>
            <a:r>
              <a:rPr lang="hr-HR" b="1" dirty="0" err="1"/>
              <a:t>appears</a:t>
            </a:r>
            <a:r>
              <a:rPr lang="hr-HR" b="1" dirty="0"/>
              <a:t> </a:t>
            </a:r>
            <a:r>
              <a:rPr lang="hr-HR" b="1" dirty="0" err="1"/>
              <a:t>with</a:t>
            </a:r>
            <a:r>
              <a:rPr lang="hr-HR" b="1" dirty="0"/>
              <a:t> a test for this </a:t>
            </a:r>
            <a:r>
              <a:rPr lang="hr-HR" b="1" dirty="0" err="1"/>
              <a:t>disease</a:t>
            </a:r>
            <a:r>
              <a:rPr lang="hr-HR" b="1" dirty="0"/>
              <a:t>. The test is 99% </a:t>
            </a:r>
            <a:r>
              <a:rPr lang="hr-HR" b="1" dirty="0" err="1"/>
              <a:t>accurate</a:t>
            </a:r>
            <a:r>
              <a:rPr lang="hr-HR" b="1" dirty="0"/>
              <a:t>! (</a:t>
            </a:r>
            <a:r>
              <a:rPr lang="hr-HR" b="1" dirty="0" err="1"/>
              <a:t>False</a:t>
            </a:r>
            <a:r>
              <a:rPr lang="hr-HR" b="1" dirty="0"/>
              <a:t> </a:t>
            </a:r>
            <a:r>
              <a:rPr lang="hr-HR" b="1" dirty="0" err="1"/>
              <a:t>positive</a:t>
            </a:r>
            <a:r>
              <a:rPr lang="hr-HR" b="1" dirty="0"/>
              <a:t> rate is 1% and </a:t>
            </a:r>
            <a:r>
              <a:rPr lang="hr-HR" b="1" dirty="0" err="1"/>
              <a:t>false</a:t>
            </a:r>
            <a:r>
              <a:rPr lang="hr-HR" b="1" dirty="0"/>
              <a:t> negative 1%)</a:t>
            </a:r>
          </a:p>
          <a:p>
            <a:r>
              <a:rPr lang="hr-HR" b="1" dirty="0" err="1"/>
              <a:t>Would</a:t>
            </a:r>
            <a:r>
              <a:rPr lang="hr-HR" b="1" dirty="0"/>
              <a:t> </a:t>
            </a:r>
            <a:r>
              <a:rPr lang="hr-HR" b="1" dirty="0" err="1"/>
              <a:t>you</a:t>
            </a:r>
            <a:r>
              <a:rPr lang="hr-HR" b="1" dirty="0"/>
              <a:t> </a:t>
            </a:r>
            <a:r>
              <a:rPr lang="hr-HR" b="1" dirty="0" err="1"/>
              <a:t>buy</a:t>
            </a:r>
            <a:r>
              <a:rPr lang="hr-HR" b="1" dirty="0"/>
              <a:t> this test?</a:t>
            </a:r>
            <a:endParaRPr lang="en-US" dirty="0"/>
          </a:p>
        </p:txBody>
      </p:sp>
    </p:spTree>
    <p:extLst>
      <p:ext uri="{BB962C8B-B14F-4D97-AF65-F5344CB8AC3E}">
        <p14:creationId xmlns:p14="http://schemas.microsoft.com/office/powerpoint/2010/main" val="3721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hr-HR" b="1" dirty="0" err="1"/>
              <a:t>Recently</a:t>
            </a:r>
            <a:r>
              <a:rPr lang="hr-HR" b="1" dirty="0"/>
              <a:t> </a:t>
            </a:r>
            <a:r>
              <a:rPr lang="hr-HR" b="1" dirty="0" err="1"/>
              <a:t>you</a:t>
            </a:r>
            <a:r>
              <a:rPr lang="hr-HR" b="1" dirty="0"/>
              <a:t> </a:t>
            </a:r>
            <a:r>
              <a:rPr lang="hr-HR" b="1" dirty="0" err="1"/>
              <a:t>noticed</a:t>
            </a:r>
            <a:r>
              <a:rPr lang="hr-HR" b="1" dirty="0"/>
              <a:t> </a:t>
            </a:r>
            <a:r>
              <a:rPr lang="hr-HR" b="1" dirty="0" err="1"/>
              <a:t>you</a:t>
            </a:r>
            <a:r>
              <a:rPr lang="hr-HR" b="1" dirty="0"/>
              <a:t> have more </a:t>
            </a:r>
            <a:r>
              <a:rPr lang="hr-HR" b="1" dirty="0" err="1"/>
              <a:t>bruises</a:t>
            </a:r>
            <a:r>
              <a:rPr lang="hr-HR" b="1" dirty="0"/>
              <a:t> </a:t>
            </a:r>
            <a:r>
              <a:rPr lang="hr-HR" b="1" dirty="0" err="1"/>
              <a:t>under</a:t>
            </a:r>
            <a:r>
              <a:rPr lang="hr-HR" b="1" dirty="0"/>
              <a:t> </a:t>
            </a:r>
            <a:r>
              <a:rPr lang="hr-HR" b="1" dirty="0" err="1"/>
              <a:t>your</a:t>
            </a:r>
            <a:r>
              <a:rPr lang="hr-HR" b="1" dirty="0"/>
              <a:t> </a:t>
            </a:r>
            <a:r>
              <a:rPr lang="hr-HR" b="1" dirty="0" err="1"/>
              <a:t>knees</a:t>
            </a:r>
            <a:r>
              <a:rPr lang="hr-HR" b="1" dirty="0"/>
              <a:t>. </a:t>
            </a:r>
            <a:r>
              <a:rPr lang="hr-HR" b="1" dirty="0" err="1"/>
              <a:t>Fortunately</a:t>
            </a:r>
            <a:r>
              <a:rPr lang="hr-HR" b="1" dirty="0"/>
              <a:t>, </a:t>
            </a:r>
            <a:r>
              <a:rPr lang="hr-HR" b="1" dirty="0" err="1"/>
              <a:t>you</a:t>
            </a:r>
            <a:r>
              <a:rPr lang="hr-HR" b="1" dirty="0"/>
              <a:t> </a:t>
            </a:r>
            <a:r>
              <a:rPr lang="hr-HR" b="1" dirty="0" err="1"/>
              <a:t>google</a:t>
            </a:r>
            <a:r>
              <a:rPr lang="hr-HR" b="1" dirty="0"/>
              <a:t> it and </a:t>
            </a:r>
            <a:r>
              <a:rPr lang="hr-HR" b="1" dirty="0" err="1"/>
              <a:t>find</a:t>
            </a:r>
            <a:r>
              <a:rPr lang="hr-HR" b="1" dirty="0"/>
              <a:t> </a:t>
            </a:r>
            <a:r>
              <a:rPr lang="hr-HR" b="1" dirty="0" err="1"/>
              <a:t>that</a:t>
            </a:r>
            <a:r>
              <a:rPr lang="hr-HR" b="1" dirty="0"/>
              <a:t> some </a:t>
            </a:r>
            <a:r>
              <a:rPr lang="hr-HR" b="1" dirty="0" err="1"/>
              <a:t>rare</a:t>
            </a:r>
            <a:r>
              <a:rPr lang="hr-HR" b="1" dirty="0"/>
              <a:t> </a:t>
            </a:r>
            <a:r>
              <a:rPr lang="hr-HR" b="1" dirty="0" err="1"/>
              <a:t>disease</a:t>
            </a:r>
            <a:r>
              <a:rPr lang="hr-HR" b="1" dirty="0"/>
              <a:t> (1 </a:t>
            </a:r>
            <a:r>
              <a:rPr lang="hr-HR" b="1" dirty="0" err="1"/>
              <a:t>in</a:t>
            </a:r>
            <a:r>
              <a:rPr lang="hr-HR" b="1" dirty="0"/>
              <a:t> a 1000) </a:t>
            </a:r>
            <a:r>
              <a:rPr lang="hr-HR" b="1" dirty="0" err="1"/>
              <a:t>may</a:t>
            </a:r>
            <a:r>
              <a:rPr lang="hr-HR" b="1" dirty="0"/>
              <a:t> </a:t>
            </a:r>
            <a:r>
              <a:rPr lang="hr-HR" b="1" dirty="0" err="1"/>
              <a:t>cause</a:t>
            </a:r>
            <a:r>
              <a:rPr lang="hr-HR" b="1" dirty="0"/>
              <a:t> </a:t>
            </a:r>
            <a:r>
              <a:rPr lang="hr-HR" b="1" dirty="0" err="1"/>
              <a:t>bruises</a:t>
            </a:r>
            <a:r>
              <a:rPr lang="hr-HR" b="1" dirty="0"/>
              <a:t> </a:t>
            </a:r>
            <a:r>
              <a:rPr lang="hr-HR" b="1" dirty="0" err="1"/>
              <a:t>under</a:t>
            </a:r>
            <a:r>
              <a:rPr lang="hr-HR" b="1" dirty="0"/>
              <a:t> the </a:t>
            </a:r>
            <a:r>
              <a:rPr lang="hr-HR" b="1" dirty="0" err="1"/>
              <a:t>knees</a:t>
            </a:r>
            <a:r>
              <a:rPr lang="hr-HR" b="1" dirty="0"/>
              <a:t>. </a:t>
            </a:r>
            <a:r>
              <a:rPr lang="hr-HR" b="1" dirty="0" err="1"/>
              <a:t>Also</a:t>
            </a:r>
            <a:r>
              <a:rPr lang="hr-HR" b="1" dirty="0"/>
              <a:t>, </a:t>
            </a:r>
            <a:r>
              <a:rPr lang="hr-HR" b="1" dirty="0" err="1"/>
              <a:t>fortunately</a:t>
            </a:r>
            <a:r>
              <a:rPr lang="hr-HR" b="1" dirty="0"/>
              <a:t> a </a:t>
            </a:r>
            <a:r>
              <a:rPr lang="hr-HR" b="1" dirty="0" err="1"/>
              <a:t>commercial</a:t>
            </a:r>
            <a:r>
              <a:rPr lang="hr-HR" b="1" dirty="0"/>
              <a:t> </a:t>
            </a:r>
            <a:r>
              <a:rPr lang="hr-HR" b="1" dirty="0" err="1"/>
              <a:t>appears</a:t>
            </a:r>
            <a:r>
              <a:rPr lang="hr-HR" b="1" dirty="0"/>
              <a:t> </a:t>
            </a:r>
            <a:r>
              <a:rPr lang="hr-HR" b="1" dirty="0" err="1"/>
              <a:t>with</a:t>
            </a:r>
            <a:r>
              <a:rPr lang="hr-HR" b="1" dirty="0"/>
              <a:t> a test for this </a:t>
            </a:r>
            <a:r>
              <a:rPr lang="hr-HR" b="1" dirty="0" err="1"/>
              <a:t>disease</a:t>
            </a:r>
            <a:r>
              <a:rPr lang="hr-HR" b="1" dirty="0"/>
              <a:t>. The test is 99% </a:t>
            </a:r>
            <a:r>
              <a:rPr lang="hr-HR" b="1" dirty="0" err="1"/>
              <a:t>accurate</a:t>
            </a:r>
            <a:r>
              <a:rPr lang="hr-HR" b="1" dirty="0"/>
              <a:t>! (</a:t>
            </a:r>
            <a:r>
              <a:rPr lang="hr-HR" b="1" dirty="0" err="1"/>
              <a:t>False</a:t>
            </a:r>
            <a:r>
              <a:rPr lang="hr-HR" b="1" dirty="0"/>
              <a:t> </a:t>
            </a:r>
            <a:r>
              <a:rPr lang="hr-HR" b="1" dirty="0" err="1"/>
              <a:t>positive</a:t>
            </a:r>
            <a:r>
              <a:rPr lang="hr-HR" b="1" dirty="0"/>
              <a:t> rate is 1% and </a:t>
            </a:r>
            <a:r>
              <a:rPr lang="hr-HR" b="1" dirty="0" err="1"/>
              <a:t>false</a:t>
            </a:r>
            <a:r>
              <a:rPr lang="hr-HR" b="1" dirty="0"/>
              <a:t> negative 1%)</a:t>
            </a:r>
          </a:p>
          <a:p>
            <a:r>
              <a:rPr lang="hr-HR" b="1" dirty="0" err="1"/>
              <a:t>Would</a:t>
            </a:r>
            <a:r>
              <a:rPr lang="hr-HR" b="1" dirty="0"/>
              <a:t> </a:t>
            </a:r>
            <a:r>
              <a:rPr lang="hr-HR" b="1" dirty="0" err="1"/>
              <a:t>you</a:t>
            </a:r>
            <a:r>
              <a:rPr lang="hr-HR" b="1" dirty="0"/>
              <a:t> </a:t>
            </a:r>
            <a:r>
              <a:rPr lang="hr-HR" b="1" dirty="0" err="1"/>
              <a:t>buy</a:t>
            </a:r>
            <a:r>
              <a:rPr lang="hr-HR" b="1" dirty="0"/>
              <a:t> this test?</a:t>
            </a:r>
            <a:endParaRPr lang="en-US" dirty="0"/>
          </a:p>
        </p:txBody>
      </p:sp>
      <p:pic>
        <p:nvPicPr>
          <p:cNvPr id="1026" name="Picture 2">
            <a:extLst>
              <a:ext uri="{FF2B5EF4-FFF2-40B4-BE49-F238E27FC236}">
                <a16:creationId xmlns:a16="http://schemas.microsoft.com/office/drawing/2014/main" xmlns="" id="{397DA09C-E9A9-4517-BED8-CB286CE02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612" y="415137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03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82867" cy="295275"/>
          </a:xfrm>
        </p:spPr>
        <p:txBody>
          <a:bodyPr>
            <a:normAutofit fontScale="90000"/>
          </a:bodyPr>
          <a:lstStyle/>
          <a:p>
            <a:pPr algn="r"/>
            <a:r>
              <a:rPr lang="hr-HR" sz="3000" dirty="0"/>
              <a:t>But </a:t>
            </a:r>
            <a:r>
              <a:rPr lang="hr-HR" sz="3000" dirty="0" err="1"/>
              <a:t>surely</a:t>
            </a:r>
            <a:r>
              <a:rPr lang="hr-HR" sz="3000" dirty="0"/>
              <a:t> </a:t>
            </a:r>
            <a:r>
              <a:rPr lang="hr-HR" sz="3000" dirty="0" err="1"/>
              <a:t>we</a:t>
            </a:r>
            <a:r>
              <a:rPr lang="hr-HR" sz="3000" dirty="0"/>
              <a:t> </a:t>
            </a:r>
            <a:r>
              <a:rPr lang="hr-HR" sz="3000" dirty="0" err="1"/>
              <a:t>would</a:t>
            </a:r>
            <a:r>
              <a:rPr lang="hr-HR" sz="3000" dirty="0"/>
              <a:t> </a:t>
            </a:r>
            <a:r>
              <a:rPr lang="hr-HR" sz="3000" dirty="0" err="1"/>
              <a:t>never</a:t>
            </a:r>
            <a:r>
              <a:rPr lang="hr-HR" sz="3000" dirty="0"/>
              <a:t> do </a:t>
            </a:r>
            <a:r>
              <a:rPr lang="hr-HR" sz="3000" dirty="0" err="1"/>
              <a:t>that</a:t>
            </a:r>
            <a:r>
              <a:rPr lang="hr-HR" sz="3000" dirty="0"/>
              <a:t>..</a:t>
            </a:r>
            <a:endParaRPr lang="en-US" sz="3000" dirty="0"/>
          </a:p>
        </p:txBody>
      </p:sp>
      <p:sp>
        <p:nvSpPr>
          <p:cNvPr id="3" name="Content Placeholder 2"/>
          <p:cNvSpPr>
            <a:spLocks noGrp="1"/>
          </p:cNvSpPr>
          <p:nvPr>
            <p:ph idx="1"/>
          </p:nvPr>
        </p:nvSpPr>
        <p:spPr>
          <a:xfrm>
            <a:off x="1121832" y="2238483"/>
            <a:ext cx="10515600" cy="4258569"/>
          </a:xfrm>
        </p:spPr>
        <p:txBody>
          <a:bodyPr>
            <a:normAutofit/>
          </a:bodyPr>
          <a:lstStyle/>
          <a:p>
            <a:r>
              <a:rPr lang="hr-HR" b="1" dirty="0"/>
              <a:t>1/1000 </a:t>
            </a:r>
            <a:r>
              <a:rPr lang="hr-HR" b="1" dirty="0" err="1"/>
              <a:t>people</a:t>
            </a:r>
            <a:r>
              <a:rPr lang="hr-HR" b="1" dirty="0"/>
              <a:t> have the </a:t>
            </a:r>
            <a:r>
              <a:rPr lang="hr-HR" b="1" dirty="0" err="1"/>
              <a:t>disease</a:t>
            </a:r>
            <a:r>
              <a:rPr lang="hr-HR" b="1" dirty="0"/>
              <a:t>. </a:t>
            </a:r>
            <a:r>
              <a:rPr lang="hr-HR" b="1" dirty="0" err="1"/>
              <a:t>False</a:t>
            </a:r>
            <a:r>
              <a:rPr lang="hr-HR" b="1" dirty="0"/>
              <a:t> </a:t>
            </a:r>
            <a:r>
              <a:rPr lang="hr-HR" b="1" dirty="0" err="1"/>
              <a:t>positive</a:t>
            </a:r>
            <a:r>
              <a:rPr lang="hr-HR" b="1" dirty="0"/>
              <a:t> rate is 1% and </a:t>
            </a:r>
            <a:r>
              <a:rPr lang="hr-HR" b="1" dirty="0" err="1"/>
              <a:t>false</a:t>
            </a:r>
            <a:r>
              <a:rPr lang="hr-HR" b="1" dirty="0"/>
              <a:t> negative 1%. </a:t>
            </a:r>
            <a:r>
              <a:rPr lang="hr-HR" b="1" dirty="0">
                <a:solidFill>
                  <a:srgbClr val="FF0000"/>
                </a:solidFill>
              </a:rPr>
              <a:t>The </a:t>
            </a:r>
            <a:r>
              <a:rPr lang="hr-HR" b="1" dirty="0" err="1">
                <a:solidFill>
                  <a:srgbClr val="FF0000"/>
                </a:solidFill>
              </a:rPr>
              <a:t>results</a:t>
            </a:r>
            <a:r>
              <a:rPr lang="hr-HR" b="1" dirty="0">
                <a:solidFill>
                  <a:srgbClr val="FF0000"/>
                </a:solidFill>
              </a:rPr>
              <a:t> are: </a:t>
            </a:r>
            <a:r>
              <a:rPr lang="hr-HR" b="1" dirty="0" err="1">
                <a:solidFill>
                  <a:srgbClr val="FF0000"/>
                </a:solidFill>
              </a:rPr>
              <a:t>positive</a:t>
            </a:r>
            <a:r>
              <a:rPr lang="hr-HR" b="1" dirty="0">
                <a:solidFill>
                  <a:srgbClr val="FF0000"/>
                </a:solidFill>
              </a:rPr>
              <a:t>. W</a:t>
            </a:r>
            <a:r>
              <a:rPr lang="en-US" b="1" dirty="0">
                <a:solidFill>
                  <a:srgbClr val="FF0000"/>
                </a:solidFill>
              </a:rPr>
              <a:t>hat are the odds that you actually have the disease?</a:t>
            </a:r>
            <a:endParaRPr lang="hr-HR" b="1" dirty="0">
              <a:solidFill>
                <a:srgbClr val="FF0000"/>
              </a:solidFill>
            </a:endParaRPr>
          </a:p>
          <a:p>
            <a:pPr marL="0" indent="0">
              <a:buNone/>
            </a:pPr>
            <a:endParaRPr lang="hr-HR" b="1" dirty="0">
              <a:solidFill>
                <a:srgbClr val="FF0000"/>
              </a:solidFill>
            </a:endParaRPr>
          </a:p>
          <a:p>
            <a:endParaRPr lang="hr-HR" b="1" dirty="0">
              <a:solidFill>
                <a:srgbClr val="FF0000"/>
              </a:solidFill>
            </a:endParaRPr>
          </a:p>
          <a:p>
            <a:pPr marL="0" indent="0">
              <a:buNone/>
            </a:pPr>
            <a:r>
              <a:rPr lang="hr-HR" b="1" dirty="0">
                <a:solidFill>
                  <a:srgbClr val="FF0000"/>
                </a:solidFill>
              </a:rPr>
              <a:t>             A) 10%	B)  50%         C) 90%          D) 99%</a:t>
            </a:r>
            <a:endParaRPr lang="en-US" dirty="0"/>
          </a:p>
        </p:txBody>
      </p:sp>
    </p:spTree>
    <p:extLst>
      <p:ext uri="{BB962C8B-B14F-4D97-AF65-F5344CB8AC3E}">
        <p14:creationId xmlns:p14="http://schemas.microsoft.com/office/powerpoint/2010/main" val="644881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82867" cy="295275"/>
          </a:xfrm>
        </p:spPr>
        <p:txBody>
          <a:bodyPr>
            <a:normAutofit fontScale="90000"/>
          </a:bodyPr>
          <a:lstStyle/>
          <a:p>
            <a:pPr algn="r"/>
            <a:r>
              <a:rPr lang="hr-HR" sz="3000" dirty="0"/>
              <a:t>But </a:t>
            </a:r>
            <a:r>
              <a:rPr lang="hr-HR" sz="3000" dirty="0" err="1"/>
              <a:t>surely</a:t>
            </a:r>
            <a:r>
              <a:rPr lang="hr-HR" sz="3000" dirty="0"/>
              <a:t> </a:t>
            </a:r>
            <a:r>
              <a:rPr lang="hr-HR" sz="3000" dirty="0" err="1"/>
              <a:t>we</a:t>
            </a:r>
            <a:r>
              <a:rPr lang="hr-HR" sz="3000" dirty="0"/>
              <a:t> </a:t>
            </a:r>
            <a:r>
              <a:rPr lang="hr-HR" sz="3000" dirty="0" err="1"/>
              <a:t>would</a:t>
            </a:r>
            <a:r>
              <a:rPr lang="hr-HR" sz="3000" dirty="0"/>
              <a:t> </a:t>
            </a:r>
            <a:r>
              <a:rPr lang="hr-HR" sz="3000" dirty="0" err="1"/>
              <a:t>never</a:t>
            </a:r>
            <a:r>
              <a:rPr lang="hr-HR" sz="3000" dirty="0"/>
              <a:t> do </a:t>
            </a:r>
            <a:r>
              <a:rPr lang="hr-HR" sz="3000" dirty="0" err="1"/>
              <a:t>that</a:t>
            </a:r>
            <a:r>
              <a:rPr lang="hr-HR" sz="3000" dirty="0"/>
              <a:t>..</a:t>
            </a:r>
            <a:endParaRPr lang="en-US" sz="3000" dirty="0"/>
          </a:p>
        </p:txBody>
      </p:sp>
      <p:sp>
        <p:nvSpPr>
          <p:cNvPr id="3" name="Content Placeholder 2"/>
          <p:cNvSpPr>
            <a:spLocks noGrp="1"/>
          </p:cNvSpPr>
          <p:nvPr>
            <p:ph idx="1"/>
          </p:nvPr>
        </p:nvSpPr>
        <p:spPr>
          <a:xfrm>
            <a:off x="838199" y="1046692"/>
            <a:ext cx="10515600" cy="4351338"/>
          </a:xfrm>
        </p:spPr>
        <p:txBody>
          <a:bodyPr/>
          <a:lstStyle/>
          <a:p>
            <a:r>
              <a:rPr lang="hr-HR" b="1" dirty="0"/>
              <a:t>1/1000 </a:t>
            </a:r>
            <a:r>
              <a:rPr lang="hr-HR" b="1" dirty="0" err="1"/>
              <a:t>people</a:t>
            </a:r>
            <a:r>
              <a:rPr lang="hr-HR" b="1" dirty="0"/>
              <a:t> have the </a:t>
            </a:r>
            <a:r>
              <a:rPr lang="hr-HR" b="1" dirty="0" err="1"/>
              <a:t>disease</a:t>
            </a:r>
            <a:r>
              <a:rPr lang="hr-HR" b="1" dirty="0"/>
              <a:t>. </a:t>
            </a:r>
            <a:r>
              <a:rPr lang="hr-HR" b="1" dirty="0" err="1"/>
              <a:t>False</a:t>
            </a:r>
            <a:r>
              <a:rPr lang="hr-HR" b="1" dirty="0"/>
              <a:t> </a:t>
            </a:r>
            <a:r>
              <a:rPr lang="hr-HR" b="1" dirty="0" err="1"/>
              <a:t>positive</a:t>
            </a:r>
            <a:r>
              <a:rPr lang="hr-HR" b="1" dirty="0"/>
              <a:t> rate is 1% and </a:t>
            </a:r>
            <a:r>
              <a:rPr lang="hr-HR" b="1" dirty="0" err="1"/>
              <a:t>false</a:t>
            </a:r>
            <a:r>
              <a:rPr lang="hr-HR" b="1" dirty="0"/>
              <a:t> negative 1%. </a:t>
            </a:r>
            <a:r>
              <a:rPr lang="hr-HR" b="1" dirty="0">
                <a:solidFill>
                  <a:srgbClr val="FF0000"/>
                </a:solidFill>
              </a:rPr>
              <a:t>The </a:t>
            </a:r>
            <a:r>
              <a:rPr lang="hr-HR" b="1" dirty="0" err="1">
                <a:solidFill>
                  <a:srgbClr val="FF0000"/>
                </a:solidFill>
              </a:rPr>
              <a:t>results</a:t>
            </a:r>
            <a:r>
              <a:rPr lang="hr-HR" b="1" dirty="0">
                <a:solidFill>
                  <a:srgbClr val="FF0000"/>
                </a:solidFill>
              </a:rPr>
              <a:t> are: </a:t>
            </a:r>
            <a:r>
              <a:rPr lang="hr-HR" b="1" dirty="0" err="1">
                <a:solidFill>
                  <a:srgbClr val="FF0000"/>
                </a:solidFill>
              </a:rPr>
              <a:t>positive</a:t>
            </a:r>
            <a:r>
              <a:rPr lang="hr-HR" b="1" dirty="0">
                <a:solidFill>
                  <a:srgbClr val="FF0000"/>
                </a:solidFill>
              </a:rPr>
              <a:t>. W</a:t>
            </a:r>
            <a:r>
              <a:rPr lang="en-US" b="1" dirty="0">
                <a:solidFill>
                  <a:srgbClr val="FF0000"/>
                </a:solidFill>
              </a:rPr>
              <a:t>hat are the odds that you actually have the disease?</a:t>
            </a:r>
            <a:endParaRPr lang="hr-HR" b="1" dirty="0">
              <a:solidFill>
                <a:srgbClr val="FF0000"/>
              </a:solidFill>
            </a:endParaRPr>
          </a:p>
          <a:p>
            <a:pPr marL="3657600" lvl="8" indent="0">
              <a:buNone/>
            </a:pPr>
            <a:endParaRPr lang="en-US" dirty="0"/>
          </a:p>
        </p:txBody>
      </p:sp>
      <p:sp>
        <p:nvSpPr>
          <p:cNvPr id="4" name="TextBox 3"/>
          <p:cNvSpPr txBox="1"/>
          <p:nvPr/>
        </p:nvSpPr>
        <p:spPr>
          <a:xfrm>
            <a:off x="1096434" y="2074043"/>
            <a:ext cx="9389531" cy="4001095"/>
          </a:xfrm>
          <a:prstGeom prst="rect">
            <a:avLst/>
          </a:prstGeom>
          <a:noFill/>
        </p:spPr>
        <p:txBody>
          <a:bodyPr wrap="square" rtlCol="0">
            <a:spAutoFit/>
          </a:bodyPr>
          <a:lstStyle/>
          <a:p>
            <a:pPr algn="ctr"/>
            <a:r>
              <a:rPr lang="hr-HR" sz="4000" dirty="0"/>
              <a:t>100 000 </a:t>
            </a:r>
            <a:r>
              <a:rPr lang="hr-HR" sz="4000" dirty="0" err="1"/>
              <a:t>people</a:t>
            </a:r>
            <a:endParaRPr lang="hr-HR" sz="4000" dirty="0"/>
          </a:p>
          <a:p>
            <a:pPr algn="ctr"/>
            <a:endParaRPr lang="hr-HR" sz="4000" dirty="0"/>
          </a:p>
          <a:p>
            <a:pPr algn="ctr"/>
            <a:endParaRPr lang="hr-HR" sz="4000" dirty="0"/>
          </a:p>
          <a:p>
            <a:pPr algn="ctr"/>
            <a:endParaRPr lang="hr-HR" sz="4000" dirty="0"/>
          </a:p>
          <a:p>
            <a:pPr algn="ctr"/>
            <a:r>
              <a:rPr lang="hr-HR" sz="4000" dirty="0">
                <a:solidFill>
                  <a:srgbClr val="FF0000"/>
                </a:solidFill>
              </a:rPr>
              <a:t>  ?                                              ?</a:t>
            </a:r>
          </a:p>
          <a:p>
            <a:pPr algn="ctr"/>
            <a:endParaRPr lang="hr-HR" dirty="0"/>
          </a:p>
          <a:p>
            <a:pPr algn="ctr"/>
            <a:endParaRPr lang="hr-HR" dirty="0"/>
          </a:p>
          <a:p>
            <a:pPr algn="ctr"/>
            <a:endParaRPr lang="en-US" dirty="0"/>
          </a:p>
        </p:txBody>
      </p:sp>
      <p:cxnSp>
        <p:nvCxnSpPr>
          <p:cNvPr id="6" name="Straight Arrow Connector 5"/>
          <p:cNvCxnSpPr/>
          <p:nvPr/>
        </p:nvCxnSpPr>
        <p:spPr>
          <a:xfrm flipH="1">
            <a:off x="3454400" y="2726267"/>
            <a:ext cx="2336800" cy="1320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379632" y="2726267"/>
            <a:ext cx="1968501" cy="1320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3067" y="3076601"/>
            <a:ext cx="1388533" cy="369332"/>
          </a:xfrm>
          <a:prstGeom prst="rect">
            <a:avLst/>
          </a:prstGeom>
          <a:noFill/>
        </p:spPr>
        <p:txBody>
          <a:bodyPr wrap="square" rtlCol="0">
            <a:spAutoFit/>
          </a:bodyPr>
          <a:lstStyle/>
          <a:p>
            <a:r>
              <a:rPr lang="hr-HR" dirty="0" err="1"/>
              <a:t>disease</a:t>
            </a:r>
            <a:endParaRPr lang="en-US" dirty="0"/>
          </a:p>
        </p:txBody>
      </p:sp>
      <p:sp>
        <p:nvSpPr>
          <p:cNvPr id="13" name="TextBox 12"/>
          <p:cNvSpPr txBox="1"/>
          <p:nvPr/>
        </p:nvSpPr>
        <p:spPr>
          <a:xfrm>
            <a:off x="7338482" y="3037695"/>
            <a:ext cx="1388533" cy="369332"/>
          </a:xfrm>
          <a:prstGeom prst="rect">
            <a:avLst/>
          </a:prstGeom>
          <a:noFill/>
        </p:spPr>
        <p:txBody>
          <a:bodyPr wrap="square" rtlCol="0">
            <a:spAutoFit/>
          </a:bodyPr>
          <a:lstStyle/>
          <a:p>
            <a:r>
              <a:rPr lang="hr-HR" dirty="0"/>
              <a:t>No </a:t>
            </a:r>
            <a:r>
              <a:rPr lang="hr-HR" dirty="0" err="1"/>
              <a:t>disease</a:t>
            </a:r>
            <a:endParaRPr lang="en-US" dirty="0"/>
          </a:p>
        </p:txBody>
      </p:sp>
    </p:spTree>
    <p:extLst>
      <p:ext uri="{BB962C8B-B14F-4D97-AF65-F5344CB8AC3E}">
        <p14:creationId xmlns:p14="http://schemas.microsoft.com/office/powerpoint/2010/main" val="313945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82867" cy="295275"/>
          </a:xfrm>
        </p:spPr>
        <p:txBody>
          <a:bodyPr>
            <a:normAutofit fontScale="90000"/>
          </a:bodyPr>
          <a:lstStyle/>
          <a:p>
            <a:pPr algn="r"/>
            <a:r>
              <a:rPr lang="hr-HR" sz="3000" dirty="0"/>
              <a:t>But </a:t>
            </a:r>
            <a:r>
              <a:rPr lang="hr-HR" sz="3000" dirty="0" err="1"/>
              <a:t>surely</a:t>
            </a:r>
            <a:r>
              <a:rPr lang="hr-HR" sz="3000" dirty="0"/>
              <a:t> </a:t>
            </a:r>
            <a:r>
              <a:rPr lang="hr-HR" sz="3000" dirty="0" err="1"/>
              <a:t>we</a:t>
            </a:r>
            <a:r>
              <a:rPr lang="hr-HR" sz="3000" dirty="0"/>
              <a:t> </a:t>
            </a:r>
            <a:r>
              <a:rPr lang="hr-HR" sz="3000" dirty="0" err="1"/>
              <a:t>would</a:t>
            </a:r>
            <a:r>
              <a:rPr lang="hr-HR" sz="3000" dirty="0"/>
              <a:t> </a:t>
            </a:r>
            <a:r>
              <a:rPr lang="hr-HR" sz="3000" dirty="0" err="1"/>
              <a:t>never</a:t>
            </a:r>
            <a:r>
              <a:rPr lang="hr-HR" sz="3000" dirty="0"/>
              <a:t> do </a:t>
            </a:r>
            <a:r>
              <a:rPr lang="hr-HR" sz="3000" dirty="0" err="1"/>
              <a:t>that</a:t>
            </a:r>
            <a:r>
              <a:rPr lang="hr-HR" sz="3000" dirty="0"/>
              <a:t>..</a:t>
            </a:r>
            <a:endParaRPr lang="en-US" sz="3000" dirty="0"/>
          </a:p>
        </p:txBody>
      </p:sp>
      <p:sp>
        <p:nvSpPr>
          <p:cNvPr id="3" name="Content Placeholder 2"/>
          <p:cNvSpPr>
            <a:spLocks noGrp="1"/>
          </p:cNvSpPr>
          <p:nvPr>
            <p:ph idx="1"/>
          </p:nvPr>
        </p:nvSpPr>
        <p:spPr>
          <a:xfrm>
            <a:off x="838199" y="1046692"/>
            <a:ext cx="10515600" cy="4351338"/>
          </a:xfrm>
        </p:spPr>
        <p:txBody>
          <a:bodyPr/>
          <a:lstStyle/>
          <a:p>
            <a:r>
              <a:rPr lang="hr-HR" b="1" dirty="0"/>
              <a:t>1/1000 </a:t>
            </a:r>
            <a:r>
              <a:rPr lang="hr-HR" b="1" dirty="0" err="1"/>
              <a:t>people</a:t>
            </a:r>
            <a:r>
              <a:rPr lang="hr-HR" b="1" dirty="0"/>
              <a:t> have the </a:t>
            </a:r>
            <a:r>
              <a:rPr lang="hr-HR" b="1" dirty="0" err="1"/>
              <a:t>disease</a:t>
            </a:r>
            <a:r>
              <a:rPr lang="hr-HR" b="1" dirty="0"/>
              <a:t>. </a:t>
            </a:r>
            <a:r>
              <a:rPr lang="hr-HR" b="1" dirty="0" err="1"/>
              <a:t>False</a:t>
            </a:r>
            <a:r>
              <a:rPr lang="hr-HR" b="1" dirty="0"/>
              <a:t> </a:t>
            </a:r>
            <a:r>
              <a:rPr lang="hr-HR" b="1" dirty="0" err="1"/>
              <a:t>positive</a:t>
            </a:r>
            <a:r>
              <a:rPr lang="hr-HR" b="1" dirty="0"/>
              <a:t> rate is 1% and </a:t>
            </a:r>
            <a:r>
              <a:rPr lang="hr-HR" b="1" dirty="0" err="1"/>
              <a:t>false</a:t>
            </a:r>
            <a:r>
              <a:rPr lang="hr-HR" b="1" dirty="0"/>
              <a:t> negative 1%. The </a:t>
            </a:r>
            <a:r>
              <a:rPr lang="hr-HR" b="1" dirty="0" err="1"/>
              <a:t>results</a:t>
            </a:r>
            <a:r>
              <a:rPr lang="hr-HR" b="1" dirty="0"/>
              <a:t> are: </a:t>
            </a:r>
            <a:r>
              <a:rPr lang="hr-HR" b="1" dirty="0" err="1"/>
              <a:t>positive</a:t>
            </a:r>
            <a:r>
              <a:rPr lang="hr-HR" b="1" dirty="0"/>
              <a:t>. W</a:t>
            </a:r>
            <a:r>
              <a:rPr lang="en-US" b="1" dirty="0"/>
              <a:t>hat are the odds that you actually have the disease?</a:t>
            </a:r>
            <a:endParaRPr lang="hr-HR" b="1" dirty="0"/>
          </a:p>
          <a:p>
            <a:pPr marL="3657600" lvl="8" indent="0">
              <a:buNone/>
            </a:pPr>
            <a:endParaRPr lang="en-US" dirty="0"/>
          </a:p>
        </p:txBody>
      </p:sp>
      <p:sp>
        <p:nvSpPr>
          <p:cNvPr id="4" name="TextBox 3"/>
          <p:cNvSpPr txBox="1"/>
          <p:nvPr/>
        </p:nvSpPr>
        <p:spPr>
          <a:xfrm>
            <a:off x="1121834" y="2082800"/>
            <a:ext cx="9389531" cy="7848302"/>
          </a:xfrm>
          <a:prstGeom prst="rect">
            <a:avLst/>
          </a:prstGeom>
          <a:noFill/>
        </p:spPr>
        <p:txBody>
          <a:bodyPr wrap="square" rtlCol="0">
            <a:spAutoFit/>
          </a:bodyPr>
          <a:lstStyle/>
          <a:p>
            <a:pPr algn="ctr"/>
            <a:r>
              <a:rPr lang="hr-HR" sz="4000" dirty="0"/>
              <a:t>100 000 </a:t>
            </a:r>
            <a:r>
              <a:rPr lang="hr-HR" sz="4000" dirty="0" err="1"/>
              <a:t>people</a:t>
            </a:r>
            <a:endParaRPr lang="hr-HR" sz="4000" dirty="0"/>
          </a:p>
          <a:p>
            <a:pPr algn="ctr"/>
            <a:endParaRPr lang="hr-HR" sz="4000" dirty="0"/>
          </a:p>
          <a:p>
            <a:pPr algn="ctr"/>
            <a:endParaRPr lang="hr-HR" sz="4000" dirty="0"/>
          </a:p>
          <a:p>
            <a:pPr algn="ctr"/>
            <a:r>
              <a:rPr lang="hr-HR" sz="4000" dirty="0"/>
              <a:t>100 </a:t>
            </a:r>
            <a:r>
              <a:rPr lang="hr-HR" sz="4000" dirty="0" err="1"/>
              <a:t>people</a:t>
            </a:r>
            <a:r>
              <a:rPr lang="hr-HR" sz="4000" dirty="0"/>
              <a:t>                99 900 </a:t>
            </a:r>
            <a:r>
              <a:rPr lang="hr-HR" sz="4000" dirty="0" err="1"/>
              <a:t>people</a:t>
            </a:r>
            <a:endParaRPr lang="hr-HR" sz="4000" dirty="0"/>
          </a:p>
          <a:p>
            <a:pPr algn="ctr"/>
            <a:endParaRPr lang="hr-HR" sz="4000" dirty="0"/>
          </a:p>
          <a:p>
            <a:pPr algn="ctr"/>
            <a:r>
              <a:rPr lang="hr-HR" sz="4000" dirty="0">
                <a:solidFill>
                  <a:srgbClr val="FF0000"/>
                </a:solidFill>
              </a:rPr>
              <a:t>Test?</a:t>
            </a:r>
          </a:p>
          <a:p>
            <a:pPr algn="ctr"/>
            <a:endParaRPr lang="hr-HR" sz="4000" dirty="0"/>
          </a:p>
          <a:p>
            <a:pPr algn="ctr"/>
            <a:endParaRPr lang="hr-HR" sz="4000" dirty="0"/>
          </a:p>
          <a:p>
            <a:pPr algn="ctr"/>
            <a:endParaRPr lang="hr-HR" sz="4000" dirty="0"/>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en-US" dirty="0"/>
          </a:p>
        </p:txBody>
      </p:sp>
      <p:cxnSp>
        <p:nvCxnSpPr>
          <p:cNvPr id="6" name="Straight Arrow Connector 5"/>
          <p:cNvCxnSpPr/>
          <p:nvPr/>
        </p:nvCxnSpPr>
        <p:spPr>
          <a:xfrm flipH="1">
            <a:off x="3454400" y="2726267"/>
            <a:ext cx="2336800" cy="1320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379632" y="2726267"/>
            <a:ext cx="1968501" cy="1320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3067" y="3076601"/>
            <a:ext cx="1388533" cy="369332"/>
          </a:xfrm>
          <a:prstGeom prst="rect">
            <a:avLst/>
          </a:prstGeom>
          <a:noFill/>
        </p:spPr>
        <p:txBody>
          <a:bodyPr wrap="square" rtlCol="0">
            <a:spAutoFit/>
          </a:bodyPr>
          <a:lstStyle/>
          <a:p>
            <a:r>
              <a:rPr lang="hr-HR" dirty="0" err="1"/>
              <a:t>disease</a:t>
            </a:r>
            <a:endParaRPr lang="en-US" dirty="0"/>
          </a:p>
        </p:txBody>
      </p:sp>
      <p:sp>
        <p:nvSpPr>
          <p:cNvPr id="13" name="TextBox 12"/>
          <p:cNvSpPr txBox="1"/>
          <p:nvPr/>
        </p:nvSpPr>
        <p:spPr>
          <a:xfrm>
            <a:off x="7338482" y="3037695"/>
            <a:ext cx="1388533" cy="369332"/>
          </a:xfrm>
          <a:prstGeom prst="rect">
            <a:avLst/>
          </a:prstGeom>
          <a:noFill/>
        </p:spPr>
        <p:txBody>
          <a:bodyPr wrap="square" rtlCol="0">
            <a:spAutoFit/>
          </a:bodyPr>
          <a:lstStyle/>
          <a:p>
            <a:r>
              <a:rPr lang="hr-HR" dirty="0"/>
              <a:t>No </a:t>
            </a:r>
            <a:r>
              <a:rPr lang="hr-HR" dirty="0" err="1"/>
              <a:t>disease</a:t>
            </a:r>
            <a:endParaRPr lang="en-US" dirty="0"/>
          </a:p>
        </p:txBody>
      </p:sp>
    </p:spTree>
    <p:extLst>
      <p:ext uri="{BB962C8B-B14F-4D97-AF65-F5344CB8AC3E}">
        <p14:creationId xmlns:p14="http://schemas.microsoft.com/office/powerpoint/2010/main" val="2415126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82867" cy="295275"/>
          </a:xfrm>
        </p:spPr>
        <p:txBody>
          <a:bodyPr>
            <a:normAutofit fontScale="90000"/>
          </a:bodyPr>
          <a:lstStyle/>
          <a:p>
            <a:pPr algn="r"/>
            <a:r>
              <a:rPr lang="hr-HR" sz="3000" dirty="0"/>
              <a:t>But </a:t>
            </a:r>
            <a:r>
              <a:rPr lang="hr-HR" sz="3000" dirty="0" err="1"/>
              <a:t>surely</a:t>
            </a:r>
            <a:r>
              <a:rPr lang="hr-HR" sz="3000" dirty="0"/>
              <a:t> </a:t>
            </a:r>
            <a:r>
              <a:rPr lang="hr-HR" sz="3000" dirty="0" err="1"/>
              <a:t>we</a:t>
            </a:r>
            <a:r>
              <a:rPr lang="hr-HR" sz="3000" dirty="0"/>
              <a:t> </a:t>
            </a:r>
            <a:r>
              <a:rPr lang="hr-HR" sz="3000" dirty="0" err="1"/>
              <a:t>would</a:t>
            </a:r>
            <a:r>
              <a:rPr lang="hr-HR" sz="3000" dirty="0"/>
              <a:t> </a:t>
            </a:r>
            <a:r>
              <a:rPr lang="hr-HR" sz="3000" dirty="0" err="1"/>
              <a:t>never</a:t>
            </a:r>
            <a:r>
              <a:rPr lang="hr-HR" sz="3000" dirty="0"/>
              <a:t> do </a:t>
            </a:r>
            <a:r>
              <a:rPr lang="hr-HR" sz="3000" dirty="0" err="1"/>
              <a:t>that</a:t>
            </a:r>
            <a:r>
              <a:rPr lang="hr-HR" sz="3000" dirty="0"/>
              <a:t>..</a:t>
            </a:r>
            <a:endParaRPr lang="en-US" sz="3000" dirty="0"/>
          </a:p>
        </p:txBody>
      </p:sp>
      <p:sp>
        <p:nvSpPr>
          <p:cNvPr id="3" name="Content Placeholder 2"/>
          <p:cNvSpPr>
            <a:spLocks noGrp="1"/>
          </p:cNvSpPr>
          <p:nvPr>
            <p:ph idx="1"/>
          </p:nvPr>
        </p:nvSpPr>
        <p:spPr>
          <a:xfrm>
            <a:off x="838199" y="1046692"/>
            <a:ext cx="10515600" cy="4351338"/>
          </a:xfrm>
        </p:spPr>
        <p:txBody>
          <a:bodyPr/>
          <a:lstStyle/>
          <a:p>
            <a:r>
              <a:rPr lang="hr-HR" b="1" dirty="0"/>
              <a:t>1/1000 </a:t>
            </a:r>
            <a:r>
              <a:rPr lang="hr-HR" b="1" dirty="0" err="1"/>
              <a:t>people</a:t>
            </a:r>
            <a:r>
              <a:rPr lang="hr-HR" b="1" dirty="0"/>
              <a:t> have the </a:t>
            </a:r>
            <a:r>
              <a:rPr lang="hr-HR" b="1" dirty="0" err="1"/>
              <a:t>disease</a:t>
            </a:r>
            <a:r>
              <a:rPr lang="hr-HR" b="1" dirty="0"/>
              <a:t>. </a:t>
            </a:r>
            <a:r>
              <a:rPr lang="hr-HR" b="1" dirty="0" err="1"/>
              <a:t>False</a:t>
            </a:r>
            <a:r>
              <a:rPr lang="hr-HR" b="1" dirty="0"/>
              <a:t> </a:t>
            </a:r>
            <a:r>
              <a:rPr lang="hr-HR" b="1" dirty="0" err="1"/>
              <a:t>positive</a:t>
            </a:r>
            <a:r>
              <a:rPr lang="hr-HR" b="1" dirty="0"/>
              <a:t> rate is 1% and </a:t>
            </a:r>
            <a:r>
              <a:rPr lang="hr-HR" b="1" dirty="0" err="1"/>
              <a:t>false</a:t>
            </a:r>
            <a:r>
              <a:rPr lang="hr-HR" b="1" dirty="0"/>
              <a:t> negative 1%. The </a:t>
            </a:r>
            <a:r>
              <a:rPr lang="hr-HR" b="1" dirty="0" err="1"/>
              <a:t>results</a:t>
            </a:r>
            <a:r>
              <a:rPr lang="hr-HR" b="1" dirty="0"/>
              <a:t> are: </a:t>
            </a:r>
            <a:r>
              <a:rPr lang="hr-HR" b="1" dirty="0" err="1"/>
              <a:t>positive</a:t>
            </a:r>
            <a:r>
              <a:rPr lang="hr-HR" b="1" dirty="0"/>
              <a:t>. W</a:t>
            </a:r>
            <a:r>
              <a:rPr lang="en-US" b="1" dirty="0"/>
              <a:t>hat are the odds that you actually have the disease?</a:t>
            </a:r>
            <a:endParaRPr lang="hr-HR" b="1" dirty="0"/>
          </a:p>
          <a:p>
            <a:pPr marL="3657600" lvl="8" indent="0">
              <a:buNone/>
            </a:pPr>
            <a:endParaRPr lang="en-US" dirty="0"/>
          </a:p>
        </p:txBody>
      </p:sp>
      <p:sp>
        <p:nvSpPr>
          <p:cNvPr id="4" name="TextBox 3"/>
          <p:cNvSpPr txBox="1"/>
          <p:nvPr/>
        </p:nvSpPr>
        <p:spPr>
          <a:xfrm>
            <a:off x="1121835" y="2082800"/>
            <a:ext cx="9802840" cy="6617196"/>
          </a:xfrm>
          <a:prstGeom prst="rect">
            <a:avLst/>
          </a:prstGeom>
          <a:noFill/>
        </p:spPr>
        <p:txBody>
          <a:bodyPr wrap="square" rtlCol="0">
            <a:spAutoFit/>
          </a:bodyPr>
          <a:lstStyle/>
          <a:p>
            <a:pPr algn="ctr"/>
            <a:r>
              <a:rPr lang="hr-HR" sz="4000" dirty="0"/>
              <a:t>100 000 </a:t>
            </a:r>
            <a:r>
              <a:rPr lang="hr-HR" sz="4000" dirty="0" err="1"/>
              <a:t>people</a:t>
            </a:r>
            <a:endParaRPr lang="hr-HR" sz="4000" dirty="0"/>
          </a:p>
          <a:p>
            <a:pPr algn="ctr"/>
            <a:endParaRPr lang="hr-HR" sz="4000" dirty="0"/>
          </a:p>
          <a:p>
            <a:pPr algn="ctr"/>
            <a:endParaRPr lang="hr-HR" sz="4000" dirty="0"/>
          </a:p>
          <a:p>
            <a:pPr algn="ctr"/>
            <a:r>
              <a:rPr lang="hr-HR" sz="4000" dirty="0"/>
              <a:t>100 </a:t>
            </a:r>
            <a:r>
              <a:rPr lang="hr-HR" sz="4000" dirty="0" err="1"/>
              <a:t>people</a:t>
            </a:r>
            <a:r>
              <a:rPr lang="hr-HR" sz="4000" dirty="0"/>
              <a:t>                99 900 </a:t>
            </a:r>
            <a:r>
              <a:rPr lang="hr-HR" sz="4000" dirty="0" err="1"/>
              <a:t>people</a:t>
            </a:r>
            <a:endParaRPr lang="hr-HR" sz="4000" dirty="0"/>
          </a:p>
          <a:p>
            <a:pPr algn="ctr"/>
            <a:endParaRPr lang="hr-HR" sz="4000" dirty="0"/>
          </a:p>
          <a:p>
            <a:pPr algn="ctr"/>
            <a:endParaRPr lang="hr-HR" sz="4000" dirty="0"/>
          </a:p>
          <a:p>
            <a:pPr algn="ctr"/>
            <a:endParaRPr lang="hr-HR" sz="4000" dirty="0"/>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en-US" dirty="0"/>
          </a:p>
        </p:txBody>
      </p:sp>
      <p:cxnSp>
        <p:nvCxnSpPr>
          <p:cNvPr id="6" name="Straight Arrow Connector 5"/>
          <p:cNvCxnSpPr/>
          <p:nvPr/>
        </p:nvCxnSpPr>
        <p:spPr>
          <a:xfrm flipH="1">
            <a:off x="3454400" y="2726267"/>
            <a:ext cx="2336800" cy="1320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379632" y="2726267"/>
            <a:ext cx="1968501" cy="1320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3067" y="3076601"/>
            <a:ext cx="1388533" cy="369332"/>
          </a:xfrm>
          <a:prstGeom prst="rect">
            <a:avLst/>
          </a:prstGeom>
          <a:noFill/>
        </p:spPr>
        <p:txBody>
          <a:bodyPr wrap="square" rtlCol="0">
            <a:spAutoFit/>
          </a:bodyPr>
          <a:lstStyle/>
          <a:p>
            <a:r>
              <a:rPr lang="hr-HR" dirty="0" err="1"/>
              <a:t>disease</a:t>
            </a:r>
            <a:endParaRPr lang="en-US" dirty="0"/>
          </a:p>
        </p:txBody>
      </p:sp>
      <p:sp>
        <p:nvSpPr>
          <p:cNvPr id="13" name="TextBox 12"/>
          <p:cNvSpPr txBox="1"/>
          <p:nvPr/>
        </p:nvSpPr>
        <p:spPr>
          <a:xfrm>
            <a:off x="7338482" y="3037695"/>
            <a:ext cx="1388533" cy="369332"/>
          </a:xfrm>
          <a:prstGeom prst="rect">
            <a:avLst/>
          </a:prstGeom>
          <a:noFill/>
        </p:spPr>
        <p:txBody>
          <a:bodyPr wrap="square" rtlCol="0">
            <a:spAutoFit/>
          </a:bodyPr>
          <a:lstStyle/>
          <a:p>
            <a:r>
              <a:rPr lang="hr-HR" dirty="0"/>
              <a:t>No </a:t>
            </a:r>
            <a:r>
              <a:rPr lang="hr-HR" dirty="0" err="1"/>
              <a:t>disease</a:t>
            </a:r>
            <a:endParaRPr lang="en-US" dirty="0"/>
          </a:p>
        </p:txBody>
      </p:sp>
      <p:cxnSp>
        <p:nvCxnSpPr>
          <p:cNvPr id="15" name="Straight Arrow Connector 14"/>
          <p:cNvCxnSpPr/>
          <p:nvPr/>
        </p:nvCxnSpPr>
        <p:spPr>
          <a:xfrm flipH="1">
            <a:off x="2032000" y="4448441"/>
            <a:ext cx="1149348" cy="119035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97247" y="4510925"/>
            <a:ext cx="882652" cy="123743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21834" y="4880395"/>
            <a:ext cx="1388533" cy="369332"/>
          </a:xfrm>
          <a:prstGeom prst="rect">
            <a:avLst/>
          </a:prstGeom>
          <a:noFill/>
        </p:spPr>
        <p:txBody>
          <a:bodyPr wrap="square" rtlCol="0">
            <a:spAutoFit/>
          </a:bodyPr>
          <a:lstStyle/>
          <a:p>
            <a:r>
              <a:rPr lang="hr-HR" dirty="0"/>
              <a:t>Test </a:t>
            </a:r>
            <a:r>
              <a:rPr lang="hr-HR" dirty="0" err="1"/>
              <a:t>positive</a:t>
            </a:r>
            <a:endParaRPr lang="en-US" dirty="0"/>
          </a:p>
        </p:txBody>
      </p:sp>
      <p:sp>
        <p:nvSpPr>
          <p:cNvPr id="21" name="TextBox 20"/>
          <p:cNvSpPr txBox="1"/>
          <p:nvPr/>
        </p:nvSpPr>
        <p:spPr>
          <a:xfrm>
            <a:off x="3896781" y="4584164"/>
            <a:ext cx="1388533" cy="646331"/>
          </a:xfrm>
          <a:prstGeom prst="rect">
            <a:avLst/>
          </a:prstGeom>
          <a:noFill/>
        </p:spPr>
        <p:txBody>
          <a:bodyPr wrap="square" rtlCol="0">
            <a:spAutoFit/>
          </a:bodyPr>
          <a:lstStyle/>
          <a:p>
            <a:r>
              <a:rPr lang="hr-HR" dirty="0"/>
              <a:t>Test negative</a:t>
            </a:r>
            <a:endParaRPr lang="en-US" dirty="0"/>
          </a:p>
        </p:txBody>
      </p:sp>
      <p:cxnSp>
        <p:nvCxnSpPr>
          <p:cNvPr id="22" name="Straight Arrow Connector 21"/>
          <p:cNvCxnSpPr/>
          <p:nvPr/>
        </p:nvCxnSpPr>
        <p:spPr>
          <a:xfrm flipH="1">
            <a:off x="7289798" y="4635315"/>
            <a:ext cx="1149348" cy="119035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655045" y="4697799"/>
            <a:ext cx="882652" cy="123743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79632" y="5067269"/>
            <a:ext cx="1388533" cy="369332"/>
          </a:xfrm>
          <a:prstGeom prst="rect">
            <a:avLst/>
          </a:prstGeom>
          <a:noFill/>
        </p:spPr>
        <p:txBody>
          <a:bodyPr wrap="square" rtlCol="0">
            <a:spAutoFit/>
          </a:bodyPr>
          <a:lstStyle/>
          <a:p>
            <a:r>
              <a:rPr lang="hr-HR" dirty="0"/>
              <a:t>Test </a:t>
            </a:r>
            <a:r>
              <a:rPr lang="hr-HR" dirty="0" err="1"/>
              <a:t>positive</a:t>
            </a:r>
            <a:endParaRPr lang="en-US" dirty="0"/>
          </a:p>
        </p:txBody>
      </p:sp>
      <p:sp>
        <p:nvSpPr>
          <p:cNvPr id="25" name="TextBox 24"/>
          <p:cNvSpPr txBox="1"/>
          <p:nvPr/>
        </p:nvSpPr>
        <p:spPr>
          <a:xfrm>
            <a:off x="9154579" y="4771038"/>
            <a:ext cx="1388533" cy="646331"/>
          </a:xfrm>
          <a:prstGeom prst="rect">
            <a:avLst/>
          </a:prstGeom>
          <a:noFill/>
        </p:spPr>
        <p:txBody>
          <a:bodyPr wrap="square" rtlCol="0">
            <a:spAutoFit/>
          </a:bodyPr>
          <a:lstStyle/>
          <a:p>
            <a:r>
              <a:rPr lang="hr-HR" dirty="0"/>
              <a:t>Test negative</a:t>
            </a:r>
            <a:endParaRPr lang="en-US" dirty="0"/>
          </a:p>
        </p:txBody>
      </p:sp>
    </p:spTree>
    <p:extLst>
      <p:ext uri="{BB962C8B-B14F-4D97-AF65-F5344CB8AC3E}">
        <p14:creationId xmlns:p14="http://schemas.microsoft.com/office/powerpoint/2010/main" val="1991761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82867" cy="295275"/>
          </a:xfrm>
        </p:spPr>
        <p:txBody>
          <a:bodyPr>
            <a:normAutofit fontScale="90000"/>
          </a:bodyPr>
          <a:lstStyle/>
          <a:p>
            <a:pPr algn="r"/>
            <a:r>
              <a:rPr lang="hr-HR" sz="3000" dirty="0"/>
              <a:t>But </a:t>
            </a:r>
            <a:r>
              <a:rPr lang="hr-HR" sz="3000" dirty="0" err="1"/>
              <a:t>surely</a:t>
            </a:r>
            <a:r>
              <a:rPr lang="hr-HR" sz="3000" dirty="0"/>
              <a:t> </a:t>
            </a:r>
            <a:r>
              <a:rPr lang="hr-HR" sz="3000" dirty="0" err="1"/>
              <a:t>we</a:t>
            </a:r>
            <a:r>
              <a:rPr lang="hr-HR" sz="3000" dirty="0"/>
              <a:t> </a:t>
            </a:r>
            <a:r>
              <a:rPr lang="hr-HR" sz="3000" dirty="0" err="1"/>
              <a:t>would</a:t>
            </a:r>
            <a:r>
              <a:rPr lang="hr-HR" sz="3000" dirty="0"/>
              <a:t> </a:t>
            </a:r>
            <a:r>
              <a:rPr lang="hr-HR" sz="3000" dirty="0" err="1"/>
              <a:t>never</a:t>
            </a:r>
            <a:r>
              <a:rPr lang="hr-HR" sz="3000" dirty="0"/>
              <a:t> do </a:t>
            </a:r>
            <a:r>
              <a:rPr lang="hr-HR" sz="3000" dirty="0" err="1"/>
              <a:t>that</a:t>
            </a:r>
            <a:r>
              <a:rPr lang="hr-HR" sz="3000" dirty="0"/>
              <a:t>..</a:t>
            </a:r>
            <a:endParaRPr lang="en-US" sz="3000" dirty="0"/>
          </a:p>
        </p:txBody>
      </p:sp>
      <p:sp>
        <p:nvSpPr>
          <p:cNvPr id="3" name="Content Placeholder 2"/>
          <p:cNvSpPr>
            <a:spLocks noGrp="1"/>
          </p:cNvSpPr>
          <p:nvPr>
            <p:ph idx="1"/>
          </p:nvPr>
        </p:nvSpPr>
        <p:spPr>
          <a:xfrm>
            <a:off x="838199" y="1046692"/>
            <a:ext cx="10515600" cy="4351338"/>
          </a:xfrm>
        </p:spPr>
        <p:txBody>
          <a:bodyPr/>
          <a:lstStyle/>
          <a:p>
            <a:r>
              <a:rPr lang="hr-HR" b="1" dirty="0"/>
              <a:t>1/1000 </a:t>
            </a:r>
            <a:r>
              <a:rPr lang="hr-HR" b="1" dirty="0" err="1"/>
              <a:t>people</a:t>
            </a:r>
            <a:r>
              <a:rPr lang="hr-HR" b="1" dirty="0"/>
              <a:t> have the </a:t>
            </a:r>
            <a:r>
              <a:rPr lang="hr-HR" b="1" dirty="0" err="1"/>
              <a:t>disease</a:t>
            </a:r>
            <a:r>
              <a:rPr lang="hr-HR" b="1" dirty="0"/>
              <a:t>. </a:t>
            </a:r>
            <a:r>
              <a:rPr lang="hr-HR" b="1" dirty="0" err="1"/>
              <a:t>False</a:t>
            </a:r>
            <a:r>
              <a:rPr lang="hr-HR" b="1" dirty="0"/>
              <a:t> </a:t>
            </a:r>
            <a:r>
              <a:rPr lang="hr-HR" b="1" dirty="0" err="1"/>
              <a:t>positive</a:t>
            </a:r>
            <a:r>
              <a:rPr lang="hr-HR" b="1" dirty="0"/>
              <a:t> rate is 1% and </a:t>
            </a:r>
            <a:r>
              <a:rPr lang="hr-HR" b="1" dirty="0" err="1"/>
              <a:t>false</a:t>
            </a:r>
            <a:r>
              <a:rPr lang="hr-HR" b="1" dirty="0"/>
              <a:t> negative 1%. The </a:t>
            </a:r>
            <a:r>
              <a:rPr lang="hr-HR" b="1" dirty="0" err="1"/>
              <a:t>results</a:t>
            </a:r>
            <a:r>
              <a:rPr lang="hr-HR" b="1" dirty="0"/>
              <a:t> are: </a:t>
            </a:r>
            <a:r>
              <a:rPr lang="hr-HR" b="1" dirty="0" err="1"/>
              <a:t>positive</a:t>
            </a:r>
            <a:r>
              <a:rPr lang="hr-HR" b="1" dirty="0"/>
              <a:t>. W</a:t>
            </a:r>
            <a:r>
              <a:rPr lang="en-US" b="1" dirty="0"/>
              <a:t>hat are the odds that you actually have the disease?</a:t>
            </a:r>
            <a:endParaRPr lang="hr-HR" b="1" dirty="0"/>
          </a:p>
          <a:p>
            <a:pPr marL="3657600" lvl="8" indent="0">
              <a:buNone/>
            </a:pPr>
            <a:endParaRPr lang="en-US" dirty="0"/>
          </a:p>
        </p:txBody>
      </p:sp>
      <p:sp>
        <p:nvSpPr>
          <p:cNvPr id="4" name="TextBox 3"/>
          <p:cNvSpPr txBox="1"/>
          <p:nvPr/>
        </p:nvSpPr>
        <p:spPr>
          <a:xfrm>
            <a:off x="1121834" y="2082800"/>
            <a:ext cx="9690545" cy="6617196"/>
          </a:xfrm>
          <a:prstGeom prst="rect">
            <a:avLst/>
          </a:prstGeom>
          <a:noFill/>
        </p:spPr>
        <p:txBody>
          <a:bodyPr wrap="square" rtlCol="0">
            <a:spAutoFit/>
          </a:bodyPr>
          <a:lstStyle/>
          <a:p>
            <a:pPr algn="ctr"/>
            <a:r>
              <a:rPr lang="hr-HR" sz="4000" dirty="0"/>
              <a:t>100 000 </a:t>
            </a:r>
            <a:r>
              <a:rPr lang="hr-HR" sz="4000" dirty="0" err="1"/>
              <a:t>people</a:t>
            </a:r>
            <a:endParaRPr lang="hr-HR" sz="4000" dirty="0"/>
          </a:p>
          <a:p>
            <a:pPr algn="ctr"/>
            <a:endParaRPr lang="hr-HR" sz="4000" dirty="0"/>
          </a:p>
          <a:p>
            <a:pPr algn="ctr"/>
            <a:endParaRPr lang="hr-HR" sz="4000" dirty="0"/>
          </a:p>
          <a:p>
            <a:pPr algn="ctr"/>
            <a:r>
              <a:rPr lang="hr-HR" sz="4000" dirty="0"/>
              <a:t>100 </a:t>
            </a:r>
            <a:r>
              <a:rPr lang="hr-HR" sz="4000" dirty="0" err="1"/>
              <a:t>people</a:t>
            </a:r>
            <a:r>
              <a:rPr lang="hr-HR" sz="4000" dirty="0"/>
              <a:t>                99 900 </a:t>
            </a:r>
            <a:r>
              <a:rPr lang="hr-HR" sz="4000" dirty="0" err="1"/>
              <a:t>people</a:t>
            </a:r>
            <a:endParaRPr lang="hr-HR" sz="4000" dirty="0"/>
          </a:p>
          <a:p>
            <a:pPr algn="ctr"/>
            <a:endParaRPr lang="hr-HR" sz="4000" dirty="0"/>
          </a:p>
          <a:p>
            <a:pPr algn="ctr"/>
            <a:endParaRPr lang="hr-HR" sz="4000" dirty="0"/>
          </a:p>
          <a:p>
            <a:pPr algn="ctr"/>
            <a:r>
              <a:rPr lang="hr-HR" sz="4000" dirty="0"/>
              <a:t>99 </a:t>
            </a:r>
            <a:r>
              <a:rPr lang="hr-HR" sz="4000" dirty="0" err="1"/>
              <a:t>ppl</a:t>
            </a:r>
            <a:r>
              <a:rPr lang="hr-HR" sz="4000" dirty="0"/>
              <a:t>         1ppl               999ppl          98901ppl</a:t>
            </a:r>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hr-HR" dirty="0"/>
          </a:p>
          <a:p>
            <a:pPr algn="ctr"/>
            <a:endParaRPr lang="en-US" dirty="0"/>
          </a:p>
        </p:txBody>
      </p:sp>
      <p:cxnSp>
        <p:nvCxnSpPr>
          <p:cNvPr id="6" name="Straight Arrow Connector 5"/>
          <p:cNvCxnSpPr/>
          <p:nvPr/>
        </p:nvCxnSpPr>
        <p:spPr>
          <a:xfrm flipH="1">
            <a:off x="3454400" y="2726267"/>
            <a:ext cx="2336800" cy="1320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379632" y="2726267"/>
            <a:ext cx="1968501" cy="1320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3067" y="3076601"/>
            <a:ext cx="1388533" cy="369332"/>
          </a:xfrm>
          <a:prstGeom prst="rect">
            <a:avLst/>
          </a:prstGeom>
          <a:noFill/>
        </p:spPr>
        <p:txBody>
          <a:bodyPr wrap="square" rtlCol="0">
            <a:spAutoFit/>
          </a:bodyPr>
          <a:lstStyle/>
          <a:p>
            <a:r>
              <a:rPr lang="hr-HR" dirty="0" err="1"/>
              <a:t>disease</a:t>
            </a:r>
            <a:endParaRPr lang="en-US" dirty="0"/>
          </a:p>
        </p:txBody>
      </p:sp>
      <p:sp>
        <p:nvSpPr>
          <p:cNvPr id="13" name="TextBox 12"/>
          <p:cNvSpPr txBox="1"/>
          <p:nvPr/>
        </p:nvSpPr>
        <p:spPr>
          <a:xfrm>
            <a:off x="7338482" y="3037695"/>
            <a:ext cx="1388533" cy="369332"/>
          </a:xfrm>
          <a:prstGeom prst="rect">
            <a:avLst/>
          </a:prstGeom>
          <a:noFill/>
        </p:spPr>
        <p:txBody>
          <a:bodyPr wrap="square" rtlCol="0">
            <a:spAutoFit/>
          </a:bodyPr>
          <a:lstStyle/>
          <a:p>
            <a:r>
              <a:rPr lang="hr-HR" dirty="0"/>
              <a:t>No </a:t>
            </a:r>
            <a:r>
              <a:rPr lang="hr-HR" dirty="0" err="1"/>
              <a:t>disease</a:t>
            </a:r>
            <a:endParaRPr lang="en-US" dirty="0"/>
          </a:p>
        </p:txBody>
      </p:sp>
      <p:cxnSp>
        <p:nvCxnSpPr>
          <p:cNvPr id="15" name="Straight Arrow Connector 14"/>
          <p:cNvCxnSpPr/>
          <p:nvPr/>
        </p:nvCxnSpPr>
        <p:spPr>
          <a:xfrm flipH="1">
            <a:off x="2032000" y="4448441"/>
            <a:ext cx="1149348" cy="119035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97247" y="4510925"/>
            <a:ext cx="882652" cy="123743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21834" y="4880395"/>
            <a:ext cx="1388533" cy="369332"/>
          </a:xfrm>
          <a:prstGeom prst="rect">
            <a:avLst/>
          </a:prstGeom>
          <a:noFill/>
        </p:spPr>
        <p:txBody>
          <a:bodyPr wrap="square" rtlCol="0">
            <a:spAutoFit/>
          </a:bodyPr>
          <a:lstStyle/>
          <a:p>
            <a:r>
              <a:rPr lang="hr-HR" dirty="0"/>
              <a:t>Test </a:t>
            </a:r>
            <a:r>
              <a:rPr lang="hr-HR" dirty="0" err="1"/>
              <a:t>positive</a:t>
            </a:r>
            <a:endParaRPr lang="en-US" dirty="0"/>
          </a:p>
        </p:txBody>
      </p:sp>
      <p:sp>
        <p:nvSpPr>
          <p:cNvPr id="21" name="TextBox 20"/>
          <p:cNvSpPr txBox="1"/>
          <p:nvPr/>
        </p:nvSpPr>
        <p:spPr>
          <a:xfrm>
            <a:off x="3896781" y="4584164"/>
            <a:ext cx="1388533" cy="646331"/>
          </a:xfrm>
          <a:prstGeom prst="rect">
            <a:avLst/>
          </a:prstGeom>
          <a:noFill/>
        </p:spPr>
        <p:txBody>
          <a:bodyPr wrap="square" rtlCol="0">
            <a:spAutoFit/>
          </a:bodyPr>
          <a:lstStyle/>
          <a:p>
            <a:r>
              <a:rPr lang="hr-HR" dirty="0"/>
              <a:t>Test negative</a:t>
            </a:r>
            <a:endParaRPr lang="en-US" dirty="0"/>
          </a:p>
        </p:txBody>
      </p:sp>
      <p:cxnSp>
        <p:nvCxnSpPr>
          <p:cNvPr id="22" name="Straight Arrow Connector 21"/>
          <p:cNvCxnSpPr/>
          <p:nvPr/>
        </p:nvCxnSpPr>
        <p:spPr>
          <a:xfrm flipH="1">
            <a:off x="7289798" y="4635315"/>
            <a:ext cx="1149348" cy="119035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655045" y="4697799"/>
            <a:ext cx="882652" cy="123743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79632" y="5067269"/>
            <a:ext cx="1388533" cy="369332"/>
          </a:xfrm>
          <a:prstGeom prst="rect">
            <a:avLst/>
          </a:prstGeom>
          <a:noFill/>
        </p:spPr>
        <p:txBody>
          <a:bodyPr wrap="square" rtlCol="0">
            <a:spAutoFit/>
          </a:bodyPr>
          <a:lstStyle/>
          <a:p>
            <a:r>
              <a:rPr lang="hr-HR" dirty="0"/>
              <a:t>Test </a:t>
            </a:r>
            <a:r>
              <a:rPr lang="hr-HR" dirty="0" err="1"/>
              <a:t>positive</a:t>
            </a:r>
            <a:endParaRPr lang="en-US" dirty="0"/>
          </a:p>
        </p:txBody>
      </p:sp>
      <p:sp>
        <p:nvSpPr>
          <p:cNvPr id="25" name="TextBox 24"/>
          <p:cNvSpPr txBox="1"/>
          <p:nvPr/>
        </p:nvSpPr>
        <p:spPr>
          <a:xfrm>
            <a:off x="9154579" y="4771038"/>
            <a:ext cx="1388533" cy="646331"/>
          </a:xfrm>
          <a:prstGeom prst="rect">
            <a:avLst/>
          </a:prstGeom>
          <a:noFill/>
        </p:spPr>
        <p:txBody>
          <a:bodyPr wrap="square" rtlCol="0">
            <a:spAutoFit/>
          </a:bodyPr>
          <a:lstStyle/>
          <a:p>
            <a:r>
              <a:rPr lang="hr-HR" dirty="0"/>
              <a:t>Test negative</a:t>
            </a:r>
            <a:endParaRPr lang="en-US" dirty="0"/>
          </a:p>
        </p:txBody>
      </p:sp>
      <p:sp>
        <p:nvSpPr>
          <p:cNvPr id="26" name="Rectangle 25"/>
          <p:cNvSpPr/>
          <p:nvPr/>
        </p:nvSpPr>
        <p:spPr>
          <a:xfrm>
            <a:off x="575733" y="4635315"/>
            <a:ext cx="2878667" cy="210450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625040" y="4614327"/>
            <a:ext cx="2878667" cy="210450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53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44" name="Picture 4" descr="Image result for lipozene clinical stu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823912"/>
            <a:ext cx="9525000" cy="535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51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92"/>
            <a:ext cx="10515600" cy="1325563"/>
          </a:xfrm>
        </p:spPr>
        <p:txBody>
          <a:bodyPr/>
          <a:lstStyle/>
          <a:p>
            <a:endParaRPr lang="en-US"/>
          </a:p>
        </p:txBody>
      </p:sp>
      <p:pic>
        <p:nvPicPr>
          <p:cNvPr id="4" name="Picture 3"/>
          <p:cNvPicPr>
            <a:picLocks noChangeAspect="1"/>
          </p:cNvPicPr>
          <p:nvPr/>
        </p:nvPicPr>
        <p:blipFill>
          <a:blip r:embed="rId2"/>
          <a:stretch>
            <a:fillRect/>
          </a:stretch>
        </p:blipFill>
        <p:spPr>
          <a:xfrm>
            <a:off x="838200" y="582082"/>
            <a:ext cx="10566865" cy="5971118"/>
          </a:xfrm>
          <a:prstGeom prst="rect">
            <a:avLst/>
          </a:prstGeom>
        </p:spPr>
      </p:pic>
    </p:spTree>
    <p:extLst>
      <p:ext uri="{BB962C8B-B14F-4D97-AF65-F5344CB8AC3E}">
        <p14:creationId xmlns:p14="http://schemas.microsoft.com/office/powerpoint/2010/main" val="2501859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hr-HR" sz="3000" dirty="0" err="1"/>
              <a:t>Misuse</a:t>
            </a:r>
            <a:r>
              <a:rPr lang="hr-HR" sz="3000" dirty="0"/>
              <a:t> </a:t>
            </a:r>
            <a:r>
              <a:rPr lang="hr-HR" sz="3000" dirty="0" err="1"/>
              <a:t>of</a:t>
            </a:r>
            <a:r>
              <a:rPr lang="hr-HR" sz="3000" dirty="0"/>
              <a:t> </a:t>
            </a:r>
            <a:r>
              <a:rPr lang="hr-HR" sz="3000" dirty="0" err="1"/>
              <a:t>statistics</a:t>
            </a:r>
            <a:endParaRPr lang="en-US" sz="3000" dirty="0"/>
          </a:p>
        </p:txBody>
      </p:sp>
      <p:sp>
        <p:nvSpPr>
          <p:cNvPr id="4" name="Subtitle 3"/>
          <p:cNvSpPr>
            <a:spLocks noGrp="1"/>
          </p:cNvSpPr>
          <p:nvPr>
            <p:ph type="subTitle" idx="1"/>
          </p:nvPr>
        </p:nvSpPr>
        <p:spPr/>
        <p:txBody>
          <a:bodyPr>
            <a:normAutofit/>
          </a:bodyPr>
          <a:lstStyle/>
          <a:p>
            <a:r>
              <a:rPr lang="hr-HR" sz="4000" dirty="0" err="1"/>
              <a:t>Sometimes</a:t>
            </a:r>
            <a:r>
              <a:rPr lang="hr-HR" sz="4000" dirty="0"/>
              <a:t> </a:t>
            </a:r>
            <a:r>
              <a:rPr lang="hr-HR" sz="4000" dirty="0" err="1"/>
              <a:t>you</a:t>
            </a:r>
            <a:r>
              <a:rPr lang="hr-HR" sz="4000" dirty="0"/>
              <a:t> are </a:t>
            </a:r>
            <a:r>
              <a:rPr lang="hr-HR" sz="4000" dirty="0" err="1"/>
              <a:t>fooling</a:t>
            </a:r>
            <a:r>
              <a:rPr lang="hr-HR" sz="4000" dirty="0"/>
              <a:t> </a:t>
            </a:r>
            <a:r>
              <a:rPr lang="hr-HR" sz="4000" dirty="0" err="1"/>
              <a:t>yourself</a:t>
            </a:r>
            <a:r>
              <a:rPr lang="hr-HR" sz="4000" dirty="0"/>
              <a:t> …</a:t>
            </a:r>
            <a:endParaRPr lang="en-US" sz="4000" dirty="0"/>
          </a:p>
        </p:txBody>
      </p:sp>
    </p:spTree>
    <p:extLst>
      <p:ext uri="{BB962C8B-B14F-4D97-AF65-F5344CB8AC3E}">
        <p14:creationId xmlns:p14="http://schemas.microsoft.com/office/powerpoint/2010/main" val="1408243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Other</a:t>
            </a:r>
            <a:r>
              <a:rPr lang="hr-HR" dirty="0"/>
              <a:t> </a:t>
            </a:r>
            <a:r>
              <a:rPr lang="hr-HR" dirty="0" err="1"/>
              <a:t>types</a:t>
            </a:r>
            <a:r>
              <a:rPr lang="hr-HR" dirty="0"/>
              <a:t> </a:t>
            </a:r>
            <a:r>
              <a:rPr lang="hr-HR" dirty="0" err="1"/>
              <a:t>of</a:t>
            </a:r>
            <a:r>
              <a:rPr lang="hr-HR" dirty="0"/>
              <a:t> </a:t>
            </a:r>
            <a:r>
              <a:rPr lang="hr-HR" dirty="0" err="1"/>
              <a:t>biases</a:t>
            </a:r>
            <a:r>
              <a:rPr lang="hr-HR" dirty="0"/>
              <a:t> </a:t>
            </a:r>
            <a:r>
              <a:rPr lang="hr-HR" dirty="0" err="1"/>
              <a:t>in</a:t>
            </a:r>
            <a:r>
              <a:rPr lang="hr-HR" dirty="0"/>
              <a:t> </a:t>
            </a:r>
            <a:r>
              <a:rPr lang="hr-HR" dirty="0" err="1"/>
              <a:t>decision</a:t>
            </a:r>
            <a:r>
              <a:rPr lang="hr-HR" dirty="0"/>
              <a:t> </a:t>
            </a:r>
            <a:r>
              <a:rPr lang="hr-HR" dirty="0" err="1"/>
              <a:t>making</a:t>
            </a:r>
            <a:endParaRPr lang="en-US" dirty="0"/>
          </a:p>
        </p:txBody>
      </p:sp>
      <p:sp>
        <p:nvSpPr>
          <p:cNvPr id="3" name="Content Placeholder 2"/>
          <p:cNvSpPr>
            <a:spLocks noGrp="1"/>
          </p:cNvSpPr>
          <p:nvPr>
            <p:ph idx="1"/>
          </p:nvPr>
        </p:nvSpPr>
        <p:spPr/>
        <p:txBody>
          <a:bodyPr/>
          <a:lstStyle/>
          <a:p>
            <a:endParaRPr lang="en-US"/>
          </a:p>
        </p:txBody>
      </p:sp>
      <p:pic>
        <p:nvPicPr>
          <p:cNvPr id="15362" name="Picture 2" descr="BI_graphics_20 cognitive biases that screw up your decisions"/>
          <p:cNvPicPr>
            <a:picLocks noChangeAspect="1" noChangeArrowheads="1"/>
          </p:cNvPicPr>
          <p:nvPr/>
        </p:nvPicPr>
        <p:blipFill rotWithShape="1">
          <a:blip r:embed="rId3">
            <a:extLst>
              <a:ext uri="{28A0092B-C50C-407E-A947-70E740481C1C}">
                <a14:useLocalDpi xmlns:a14="http://schemas.microsoft.com/office/drawing/2010/main" val="0"/>
              </a:ext>
            </a:extLst>
          </a:blip>
          <a:srcRect b="78336"/>
          <a:stretch/>
        </p:blipFill>
        <p:spPr bwMode="auto">
          <a:xfrm>
            <a:off x="701674" y="1690688"/>
            <a:ext cx="10779125" cy="437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0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Other</a:t>
            </a:r>
            <a:r>
              <a:rPr lang="hr-HR" dirty="0"/>
              <a:t> </a:t>
            </a:r>
            <a:r>
              <a:rPr lang="hr-HR" dirty="0" err="1"/>
              <a:t>types</a:t>
            </a:r>
            <a:r>
              <a:rPr lang="hr-HR" dirty="0"/>
              <a:t> </a:t>
            </a:r>
            <a:r>
              <a:rPr lang="hr-HR" dirty="0" err="1"/>
              <a:t>of</a:t>
            </a:r>
            <a:r>
              <a:rPr lang="hr-HR" dirty="0"/>
              <a:t> </a:t>
            </a:r>
            <a:r>
              <a:rPr lang="hr-HR" dirty="0" err="1"/>
              <a:t>biases</a:t>
            </a:r>
            <a:r>
              <a:rPr lang="hr-HR" dirty="0"/>
              <a:t> </a:t>
            </a:r>
            <a:r>
              <a:rPr lang="hr-HR" dirty="0" err="1"/>
              <a:t>in</a:t>
            </a:r>
            <a:r>
              <a:rPr lang="hr-HR" dirty="0"/>
              <a:t> </a:t>
            </a:r>
            <a:r>
              <a:rPr lang="hr-HR" dirty="0" err="1"/>
              <a:t>decision</a:t>
            </a:r>
            <a:r>
              <a:rPr lang="hr-HR" dirty="0"/>
              <a:t> </a:t>
            </a:r>
            <a:r>
              <a:rPr lang="hr-HR" dirty="0" err="1"/>
              <a:t>making</a:t>
            </a:r>
            <a:endParaRPr lang="en-US" dirty="0"/>
          </a:p>
        </p:txBody>
      </p:sp>
      <p:sp>
        <p:nvSpPr>
          <p:cNvPr id="3" name="Content Placeholder 2"/>
          <p:cNvSpPr>
            <a:spLocks noGrp="1"/>
          </p:cNvSpPr>
          <p:nvPr>
            <p:ph idx="1"/>
          </p:nvPr>
        </p:nvSpPr>
        <p:spPr/>
        <p:txBody>
          <a:bodyPr/>
          <a:lstStyle/>
          <a:p>
            <a:endParaRPr lang="en-US"/>
          </a:p>
        </p:txBody>
      </p:sp>
      <p:pic>
        <p:nvPicPr>
          <p:cNvPr id="15362" name="Picture 2" descr="BI_graphics_20 cognitive biases that screw up your decisions"/>
          <p:cNvPicPr>
            <a:picLocks noChangeAspect="1" noChangeArrowheads="1"/>
          </p:cNvPicPr>
          <p:nvPr/>
        </p:nvPicPr>
        <p:blipFill rotWithShape="1">
          <a:blip r:embed="rId2">
            <a:extLst>
              <a:ext uri="{28A0092B-C50C-407E-A947-70E740481C1C}">
                <a14:useLocalDpi xmlns:a14="http://schemas.microsoft.com/office/drawing/2010/main" val="0"/>
              </a:ext>
            </a:extLst>
          </a:blip>
          <a:srcRect l="1571" t="22252" r="3029" b="59873"/>
          <a:stretch/>
        </p:blipFill>
        <p:spPr bwMode="auto">
          <a:xfrm>
            <a:off x="706438" y="2048933"/>
            <a:ext cx="10283296"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3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Other</a:t>
            </a:r>
            <a:r>
              <a:rPr lang="hr-HR" dirty="0"/>
              <a:t> </a:t>
            </a:r>
            <a:r>
              <a:rPr lang="hr-HR" dirty="0" err="1"/>
              <a:t>types</a:t>
            </a:r>
            <a:r>
              <a:rPr lang="hr-HR" dirty="0"/>
              <a:t> </a:t>
            </a:r>
            <a:r>
              <a:rPr lang="hr-HR" dirty="0" err="1"/>
              <a:t>of</a:t>
            </a:r>
            <a:r>
              <a:rPr lang="hr-HR" dirty="0"/>
              <a:t> </a:t>
            </a:r>
            <a:r>
              <a:rPr lang="hr-HR" dirty="0" err="1"/>
              <a:t>biases</a:t>
            </a:r>
            <a:r>
              <a:rPr lang="hr-HR" dirty="0"/>
              <a:t> </a:t>
            </a:r>
            <a:r>
              <a:rPr lang="hr-HR" dirty="0" err="1"/>
              <a:t>in</a:t>
            </a:r>
            <a:r>
              <a:rPr lang="hr-HR" dirty="0"/>
              <a:t> </a:t>
            </a:r>
            <a:r>
              <a:rPr lang="hr-HR" dirty="0" err="1"/>
              <a:t>decision</a:t>
            </a:r>
            <a:r>
              <a:rPr lang="hr-HR" dirty="0"/>
              <a:t> </a:t>
            </a:r>
            <a:r>
              <a:rPr lang="hr-HR" dirty="0" err="1"/>
              <a:t>making</a:t>
            </a:r>
            <a:endParaRPr lang="en-US" dirty="0"/>
          </a:p>
        </p:txBody>
      </p:sp>
      <p:sp>
        <p:nvSpPr>
          <p:cNvPr id="3" name="Content Placeholder 2"/>
          <p:cNvSpPr>
            <a:spLocks noGrp="1"/>
          </p:cNvSpPr>
          <p:nvPr>
            <p:ph idx="1"/>
          </p:nvPr>
        </p:nvSpPr>
        <p:spPr/>
        <p:txBody>
          <a:bodyPr/>
          <a:lstStyle/>
          <a:p>
            <a:endParaRPr lang="en-US"/>
          </a:p>
        </p:txBody>
      </p:sp>
      <p:pic>
        <p:nvPicPr>
          <p:cNvPr id="15362" name="Picture 2" descr="BI_graphics_20 cognitive biases that screw up your decisions"/>
          <p:cNvPicPr>
            <a:picLocks noChangeAspect="1" noChangeArrowheads="1"/>
          </p:cNvPicPr>
          <p:nvPr/>
        </p:nvPicPr>
        <p:blipFill rotWithShape="1">
          <a:blip r:embed="rId2">
            <a:extLst>
              <a:ext uri="{28A0092B-C50C-407E-A947-70E740481C1C}">
                <a14:useLocalDpi xmlns:a14="http://schemas.microsoft.com/office/drawing/2010/main" val="0"/>
              </a:ext>
            </a:extLst>
          </a:blip>
          <a:srcRect l="471" t="40966" r="1301" b="41159"/>
          <a:stretch/>
        </p:blipFill>
        <p:spPr bwMode="auto">
          <a:xfrm>
            <a:off x="706437" y="2048933"/>
            <a:ext cx="10588095"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66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Other</a:t>
            </a:r>
            <a:r>
              <a:rPr lang="hr-HR" dirty="0"/>
              <a:t> </a:t>
            </a:r>
            <a:r>
              <a:rPr lang="hr-HR" dirty="0" err="1"/>
              <a:t>types</a:t>
            </a:r>
            <a:r>
              <a:rPr lang="hr-HR" dirty="0"/>
              <a:t> </a:t>
            </a:r>
            <a:r>
              <a:rPr lang="hr-HR" dirty="0" err="1"/>
              <a:t>of</a:t>
            </a:r>
            <a:r>
              <a:rPr lang="hr-HR" dirty="0"/>
              <a:t> </a:t>
            </a:r>
            <a:r>
              <a:rPr lang="hr-HR" dirty="0" err="1"/>
              <a:t>biases</a:t>
            </a:r>
            <a:r>
              <a:rPr lang="hr-HR" dirty="0"/>
              <a:t> </a:t>
            </a:r>
            <a:r>
              <a:rPr lang="hr-HR" dirty="0" err="1"/>
              <a:t>in</a:t>
            </a:r>
            <a:r>
              <a:rPr lang="hr-HR" dirty="0"/>
              <a:t> </a:t>
            </a:r>
            <a:r>
              <a:rPr lang="hr-HR" dirty="0" err="1"/>
              <a:t>decision</a:t>
            </a:r>
            <a:r>
              <a:rPr lang="hr-HR" dirty="0"/>
              <a:t> </a:t>
            </a:r>
            <a:r>
              <a:rPr lang="hr-HR" dirty="0" err="1"/>
              <a:t>making</a:t>
            </a:r>
            <a:endParaRPr lang="en-US" dirty="0"/>
          </a:p>
        </p:txBody>
      </p:sp>
      <p:sp>
        <p:nvSpPr>
          <p:cNvPr id="3" name="Content Placeholder 2"/>
          <p:cNvSpPr>
            <a:spLocks noGrp="1"/>
          </p:cNvSpPr>
          <p:nvPr>
            <p:ph idx="1"/>
          </p:nvPr>
        </p:nvSpPr>
        <p:spPr/>
        <p:txBody>
          <a:bodyPr/>
          <a:lstStyle/>
          <a:p>
            <a:endParaRPr lang="en-US"/>
          </a:p>
        </p:txBody>
      </p:sp>
      <p:pic>
        <p:nvPicPr>
          <p:cNvPr id="15362" name="Picture 2" descr="BI_graphics_20 cognitive biases that screw up your decisions"/>
          <p:cNvPicPr>
            <a:picLocks noChangeAspect="1" noChangeArrowheads="1"/>
          </p:cNvPicPr>
          <p:nvPr/>
        </p:nvPicPr>
        <p:blipFill rotWithShape="1">
          <a:blip r:embed="rId2">
            <a:extLst>
              <a:ext uri="{28A0092B-C50C-407E-A947-70E740481C1C}">
                <a14:useLocalDpi xmlns:a14="http://schemas.microsoft.com/office/drawing/2010/main" val="0"/>
              </a:ext>
            </a:extLst>
          </a:blip>
          <a:srcRect l="1100" t="58170" r="672" b="23955"/>
          <a:stretch/>
        </p:blipFill>
        <p:spPr bwMode="auto">
          <a:xfrm>
            <a:off x="706437" y="2048933"/>
            <a:ext cx="10588095"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056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Other</a:t>
            </a:r>
            <a:r>
              <a:rPr lang="hr-HR" dirty="0"/>
              <a:t> </a:t>
            </a:r>
            <a:r>
              <a:rPr lang="hr-HR" dirty="0" err="1"/>
              <a:t>types</a:t>
            </a:r>
            <a:r>
              <a:rPr lang="hr-HR" dirty="0"/>
              <a:t> </a:t>
            </a:r>
            <a:r>
              <a:rPr lang="hr-HR" dirty="0" err="1"/>
              <a:t>of</a:t>
            </a:r>
            <a:r>
              <a:rPr lang="hr-HR" dirty="0"/>
              <a:t> </a:t>
            </a:r>
            <a:r>
              <a:rPr lang="hr-HR" dirty="0" err="1"/>
              <a:t>biases</a:t>
            </a:r>
            <a:r>
              <a:rPr lang="hr-HR" dirty="0"/>
              <a:t> </a:t>
            </a:r>
            <a:r>
              <a:rPr lang="hr-HR" dirty="0" err="1"/>
              <a:t>in</a:t>
            </a:r>
            <a:r>
              <a:rPr lang="hr-HR" dirty="0"/>
              <a:t> </a:t>
            </a:r>
            <a:r>
              <a:rPr lang="hr-HR" dirty="0" err="1"/>
              <a:t>decision</a:t>
            </a:r>
            <a:r>
              <a:rPr lang="hr-HR" dirty="0"/>
              <a:t> </a:t>
            </a:r>
            <a:r>
              <a:rPr lang="hr-HR" dirty="0" err="1"/>
              <a:t>making</a:t>
            </a:r>
            <a:endParaRPr lang="en-US" dirty="0"/>
          </a:p>
        </p:txBody>
      </p:sp>
      <p:sp>
        <p:nvSpPr>
          <p:cNvPr id="3" name="Content Placeholder 2"/>
          <p:cNvSpPr>
            <a:spLocks noGrp="1"/>
          </p:cNvSpPr>
          <p:nvPr>
            <p:ph idx="1"/>
          </p:nvPr>
        </p:nvSpPr>
        <p:spPr/>
        <p:txBody>
          <a:bodyPr/>
          <a:lstStyle/>
          <a:p>
            <a:endParaRPr lang="en-US"/>
          </a:p>
        </p:txBody>
      </p:sp>
      <p:pic>
        <p:nvPicPr>
          <p:cNvPr id="15362" name="Picture 2" descr="BI_graphics_20 cognitive biases that screw up your decisions"/>
          <p:cNvPicPr>
            <a:picLocks noChangeAspect="1" noChangeArrowheads="1"/>
          </p:cNvPicPr>
          <p:nvPr/>
        </p:nvPicPr>
        <p:blipFill rotWithShape="1">
          <a:blip r:embed="rId2">
            <a:extLst>
              <a:ext uri="{28A0092B-C50C-407E-A947-70E740481C1C}">
                <a14:useLocalDpi xmlns:a14="http://schemas.microsoft.com/office/drawing/2010/main" val="0"/>
              </a:ext>
            </a:extLst>
          </a:blip>
          <a:srcRect l="1" t="76129" r="1771" b="289"/>
          <a:stretch/>
        </p:blipFill>
        <p:spPr bwMode="auto">
          <a:xfrm>
            <a:off x="706437" y="2048932"/>
            <a:ext cx="10588095" cy="475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393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r-HR" dirty="0"/>
              <a:t>PLAN FOR TODAY:</a:t>
            </a:r>
            <a:endParaRPr lang="en-US" dirty="0"/>
          </a:p>
        </p:txBody>
      </p:sp>
      <p:sp>
        <p:nvSpPr>
          <p:cNvPr id="3" name="Content Placeholder 2"/>
          <p:cNvSpPr>
            <a:spLocks noGrp="1"/>
          </p:cNvSpPr>
          <p:nvPr>
            <p:ph idx="1"/>
          </p:nvPr>
        </p:nvSpPr>
        <p:spPr>
          <a:xfrm>
            <a:off x="838200" y="1825625"/>
            <a:ext cx="5418221" cy="4351338"/>
          </a:xfrm>
        </p:spPr>
        <p:txBody>
          <a:bodyPr>
            <a:normAutofit lnSpcReduction="10000"/>
          </a:bodyPr>
          <a:lstStyle/>
          <a:p>
            <a:r>
              <a:rPr lang="hr-HR" dirty="0"/>
              <a:t>9 - 9:45 </a:t>
            </a:r>
          </a:p>
          <a:p>
            <a:pPr marL="457200" lvl="1" indent="0">
              <a:buNone/>
            </a:pPr>
            <a:r>
              <a:rPr lang="hr-HR" dirty="0" err="1">
                <a:solidFill>
                  <a:srgbClr val="FF0000"/>
                </a:solidFill>
              </a:rPr>
              <a:t>Lecture</a:t>
            </a:r>
            <a:r>
              <a:rPr lang="hr-HR" dirty="0">
                <a:solidFill>
                  <a:srgbClr val="FF0000"/>
                </a:solidFill>
              </a:rPr>
              <a:t>: </a:t>
            </a:r>
            <a:r>
              <a:rPr lang="hr-HR" dirty="0" err="1">
                <a:solidFill>
                  <a:srgbClr val="FF0000"/>
                </a:solidFill>
              </a:rPr>
              <a:t>why</a:t>
            </a:r>
            <a:r>
              <a:rPr lang="hr-HR" dirty="0">
                <a:solidFill>
                  <a:srgbClr val="FF0000"/>
                </a:solidFill>
              </a:rPr>
              <a:t> it is </a:t>
            </a:r>
            <a:r>
              <a:rPr lang="hr-HR" dirty="0" err="1">
                <a:solidFill>
                  <a:srgbClr val="FF0000"/>
                </a:solidFill>
              </a:rPr>
              <a:t>important</a:t>
            </a:r>
            <a:r>
              <a:rPr lang="hr-HR" dirty="0">
                <a:solidFill>
                  <a:srgbClr val="FF0000"/>
                </a:solidFill>
              </a:rPr>
              <a:t> to </a:t>
            </a:r>
            <a:r>
              <a:rPr lang="hr-HR" dirty="0" err="1">
                <a:solidFill>
                  <a:srgbClr val="FF0000"/>
                </a:solidFill>
              </a:rPr>
              <a:t>understand</a:t>
            </a:r>
            <a:r>
              <a:rPr lang="hr-HR" dirty="0">
                <a:solidFill>
                  <a:srgbClr val="FF0000"/>
                </a:solidFill>
              </a:rPr>
              <a:t> </a:t>
            </a:r>
            <a:r>
              <a:rPr lang="hr-HR" dirty="0" err="1">
                <a:solidFill>
                  <a:srgbClr val="FF0000"/>
                </a:solidFill>
              </a:rPr>
              <a:t>what</a:t>
            </a:r>
            <a:r>
              <a:rPr lang="hr-HR" dirty="0">
                <a:solidFill>
                  <a:srgbClr val="FF0000"/>
                </a:solidFill>
              </a:rPr>
              <a:t> </a:t>
            </a:r>
            <a:r>
              <a:rPr lang="hr-HR" dirty="0" err="1">
                <a:solidFill>
                  <a:srgbClr val="FF0000"/>
                </a:solidFill>
              </a:rPr>
              <a:t>you</a:t>
            </a:r>
            <a:r>
              <a:rPr lang="hr-HR" dirty="0">
                <a:solidFill>
                  <a:srgbClr val="FF0000"/>
                </a:solidFill>
              </a:rPr>
              <a:t> are </a:t>
            </a:r>
            <a:r>
              <a:rPr lang="hr-HR" dirty="0" err="1">
                <a:solidFill>
                  <a:srgbClr val="FF0000"/>
                </a:solidFill>
              </a:rPr>
              <a:t>doing</a:t>
            </a:r>
            <a:endParaRPr lang="hr-HR" dirty="0">
              <a:solidFill>
                <a:srgbClr val="FF0000"/>
              </a:solidFill>
            </a:endParaRPr>
          </a:p>
          <a:p>
            <a:pPr marL="457200" lvl="1" indent="0">
              <a:buNone/>
            </a:pPr>
            <a:r>
              <a:rPr lang="hr-HR" dirty="0" err="1"/>
              <a:t>Motivational</a:t>
            </a:r>
            <a:r>
              <a:rPr lang="hr-HR" dirty="0"/>
              <a:t> </a:t>
            </a:r>
            <a:r>
              <a:rPr lang="hr-HR" dirty="0" err="1"/>
              <a:t>examples</a:t>
            </a:r>
            <a:endParaRPr lang="hr-HR" dirty="0"/>
          </a:p>
          <a:p>
            <a:r>
              <a:rPr lang="hr-HR" dirty="0"/>
              <a:t>9:45 - 12 </a:t>
            </a:r>
          </a:p>
          <a:p>
            <a:pPr marL="457200" lvl="1" indent="0">
              <a:buNone/>
            </a:pPr>
            <a:r>
              <a:rPr lang="hr-HR" dirty="0">
                <a:solidFill>
                  <a:schemeClr val="accent6">
                    <a:lumMod val="50000"/>
                  </a:schemeClr>
                </a:solidFill>
              </a:rPr>
              <a:t>Workshop: </a:t>
            </a:r>
            <a:r>
              <a:rPr lang="hr-HR" dirty="0" err="1">
                <a:solidFill>
                  <a:schemeClr val="accent6">
                    <a:lumMod val="50000"/>
                  </a:schemeClr>
                </a:solidFill>
              </a:rPr>
              <a:t>Introduction</a:t>
            </a:r>
            <a:r>
              <a:rPr lang="hr-HR" dirty="0">
                <a:solidFill>
                  <a:schemeClr val="accent6">
                    <a:lumMod val="50000"/>
                  </a:schemeClr>
                </a:solidFill>
              </a:rPr>
              <a:t> to </a:t>
            </a:r>
            <a:r>
              <a:rPr lang="hr-HR" dirty="0" err="1">
                <a:solidFill>
                  <a:schemeClr val="accent6">
                    <a:lumMod val="50000"/>
                  </a:schemeClr>
                </a:solidFill>
              </a:rPr>
              <a:t>statistics</a:t>
            </a:r>
            <a:endParaRPr lang="hr-HR" dirty="0">
              <a:solidFill>
                <a:schemeClr val="accent6">
                  <a:lumMod val="50000"/>
                </a:schemeClr>
              </a:solidFill>
            </a:endParaRPr>
          </a:p>
          <a:p>
            <a:pPr marL="457200" lvl="1" indent="0">
              <a:buNone/>
            </a:pPr>
            <a:r>
              <a:rPr lang="hr-HR" dirty="0"/>
              <a:t>	</a:t>
            </a:r>
            <a:r>
              <a:rPr lang="hr-HR" dirty="0" err="1"/>
              <a:t>Random</a:t>
            </a:r>
            <a:r>
              <a:rPr lang="hr-HR" dirty="0"/>
              <a:t> </a:t>
            </a:r>
            <a:r>
              <a:rPr lang="hr-HR" dirty="0" err="1"/>
              <a:t>variables</a:t>
            </a:r>
            <a:endParaRPr lang="hr-HR" dirty="0"/>
          </a:p>
          <a:p>
            <a:pPr marL="457200" lvl="1" indent="0">
              <a:buNone/>
            </a:pPr>
            <a:r>
              <a:rPr lang="hr-HR" dirty="0"/>
              <a:t>	</a:t>
            </a:r>
            <a:r>
              <a:rPr lang="hr-HR" dirty="0" err="1"/>
              <a:t>Null</a:t>
            </a:r>
            <a:r>
              <a:rPr lang="hr-HR" dirty="0"/>
              <a:t> </a:t>
            </a:r>
            <a:r>
              <a:rPr lang="hr-HR" dirty="0" err="1"/>
              <a:t>hypothesis</a:t>
            </a:r>
            <a:r>
              <a:rPr lang="hr-HR" dirty="0"/>
              <a:t> </a:t>
            </a:r>
          </a:p>
          <a:p>
            <a:pPr marL="457200" lvl="1" indent="0">
              <a:buNone/>
            </a:pPr>
            <a:r>
              <a:rPr lang="hr-HR" dirty="0"/>
              <a:t>	</a:t>
            </a:r>
            <a:r>
              <a:rPr lang="hr-HR" dirty="0" err="1"/>
              <a:t>Normal</a:t>
            </a:r>
            <a:r>
              <a:rPr lang="hr-HR" dirty="0"/>
              <a:t> </a:t>
            </a:r>
            <a:r>
              <a:rPr lang="hr-HR" dirty="0" err="1"/>
              <a:t>distribution</a:t>
            </a:r>
            <a:r>
              <a:rPr lang="hr-HR" dirty="0"/>
              <a:t> and </a:t>
            </a:r>
            <a:r>
              <a:rPr lang="hr-HR" dirty="0" err="1"/>
              <a:t>central</a:t>
            </a:r>
            <a:r>
              <a:rPr lang="hr-HR" dirty="0"/>
              <a:t> 		limit </a:t>
            </a:r>
            <a:r>
              <a:rPr lang="hr-HR" dirty="0" err="1"/>
              <a:t>theorem</a:t>
            </a:r>
            <a:endParaRPr lang="hr-HR" dirty="0"/>
          </a:p>
          <a:p>
            <a:pPr marL="457200" lvl="1" indent="0">
              <a:buNone/>
            </a:pPr>
            <a:r>
              <a:rPr lang="hr-HR" dirty="0"/>
              <a:t>	p </a:t>
            </a:r>
            <a:r>
              <a:rPr lang="hr-HR" dirty="0" err="1"/>
              <a:t>value</a:t>
            </a:r>
            <a:endParaRPr lang="hr-HR" dirty="0"/>
          </a:p>
          <a:p>
            <a:pPr lvl="1"/>
            <a:endParaRPr lang="hr-HR" dirty="0"/>
          </a:p>
        </p:txBody>
      </p:sp>
      <p:sp>
        <p:nvSpPr>
          <p:cNvPr id="4" name="Content Placeholder 2"/>
          <p:cNvSpPr txBox="1">
            <a:spLocks/>
          </p:cNvSpPr>
          <p:nvPr/>
        </p:nvSpPr>
        <p:spPr>
          <a:xfrm>
            <a:off x="6460958" y="1825625"/>
            <a:ext cx="5418221"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a:t>14 - 15</a:t>
            </a:r>
          </a:p>
          <a:p>
            <a:pPr marL="457200" lvl="1" indent="0">
              <a:buFont typeface="Arial" panose="020B0604020202020204" pitchFamily="34" charset="0"/>
              <a:buNone/>
            </a:pPr>
            <a:r>
              <a:rPr lang="hr-HR" dirty="0" err="1">
                <a:solidFill>
                  <a:srgbClr val="FF0000"/>
                </a:solidFill>
              </a:rPr>
              <a:t>Lecture</a:t>
            </a:r>
            <a:r>
              <a:rPr lang="hr-HR" dirty="0">
                <a:solidFill>
                  <a:srgbClr val="FF0000"/>
                </a:solidFill>
              </a:rPr>
              <a:t>: How </a:t>
            </a:r>
            <a:r>
              <a:rPr lang="hr-HR" dirty="0" err="1">
                <a:solidFill>
                  <a:srgbClr val="FF0000"/>
                </a:solidFill>
              </a:rPr>
              <a:t>scientists</a:t>
            </a:r>
            <a:r>
              <a:rPr lang="hr-HR" dirty="0">
                <a:solidFill>
                  <a:srgbClr val="FF0000"/>
                </a:solidFill>
              </a:rPr>
              <a:t> </a:t>
            </a:r>
            <a:r>
              <a:rPr lang="hr-HR" dirty="0" err="1">
                <a:solidFill>
                  <a:srgbClr val="FF0000"/>
                </a:solidFill>
              </a:rPr>
              <a:t>fool</a:t>
            </a:r>
            <a:r>
              <a:rPr lang="hr-HR" dirty="0">
                <a:solidFill>
                  <a:srgbClr val="FF0000"/>
                </a:solidFill>
              </a:rPr>
              <a:t> </a:t>
            </a:r>
            <a:r>
              <a:rPr lang="hr-HR" dirty="0" err="1">
                <a:solidFill>
                  <a:srgbClr val="FF0000"/>
                </a:solidFill>
              </a:rPr>
              <a:t>themselves</a:t>
            </a:r>
            <a:r>
              <a:rPr lang="hr-HR" dirty="0">
                <a:solidFill>
                  <a:srgbClr val="FF0000"/>
                </a:solidFill>
              </a:rPr>
              <a:t> and how </a:t>
            </a:r>
            <a:r>
              <a:rPr lang="hr-HR" dirty="0" err="1">
                <a:solidFill>
                  <a:srgbClr val="FF0000"/>
                </a:solidFill>
              </a:rPr>
              <a:t>we</a:t>
            </a:r>
            <a:r>
              <a:rPr lang="hr-HR" dirty="0">
                <a:solidFill>
                  <a:srgbClr val="FF0000"/>
                </a:solidFill>
              </a:rPr>
              <a:t> </a:t>
            </a:r>
            <a:r>
              <a:rPr lang="hr-HR" dirty="0" err="1">
                <a:solidFill>
                  <a:srgbClr val="FF0000"/>
                </a:solidFill>
              </a:rPr>
              <a:t>can</a:t>
            </a:r>
            <a:r>
              <a:rPr lang="hr-HR" dirty="0">
                <a:solidFill>
                  <a:srgbClr val="FF0000"/>
                </a:solidFill>
              </a:rPr>
              <a:t> stop</a:t>
            </a:r>
          </a:p>
          <a:p>
            <a:r>
              <a:rPr lang="hr-HR" dirty="0"/>
              <a:t>15 – 16</a:t>
            </a:r>
          </a:p>
          <a:p>
            <a:pPr marL="457200" lvl="1" indent="0">
              <a:buFont typeface="Arial" panose="020B0604020202020204" pitchFamily="34" charset="0"/>
              <a:buNone/>
            </a:pPr>
            <a:r>
              <a:rPr lang="hr-HR" dirty="0">
                <a:solidFill>
                  <a:schemeClr val="accent6">
                    <a:lumMod val="50000"/>
                  </a:schemeClr>
                </a:solidFill>
              </a:rPr>
              <a:t> Workshop: </a:t>
            </a:r>
            <a:r>
              <a:rPr lang="hr-HR" dirty="0" err="1">
                <a:solidFill>
                  <a:schemeClr val="accent6">
                    <a:lumMod val="50000"/>
                  </a:schemeClr>
                </a:solidFill>
              </a:rPr>
              <a:t>Introduction</a:t>
            </a:r>
            <a:r>
              <a:rPr lang="hr-HR" dirty="0">
                <a:solidFill>
                  <a:schemeClr val="accent6">
                    <a:lumMod val="50000"/>
                  </a:schemeClr>
                </a:solidFill>
              </a:rPr>
              <a:t> to </a:t>
            </a:r>
            <a:r>
              <a:rPr lang="hr-HR" dirty="0" err="1">
                <a:solidFill>
                  <a:schemeClr val="accent6">
                    <a:lumMod val="50000"/>
                  </a:schemeClr>
                </a:solidFill>
              </a:rPr>
              <a:t>statistics</a:t>
            </a:r>
            <a:r>
              <a:rPr lang="hr-HR" dirty="0">
                <a:solidFill>
                  <a:schemeClr val="accent6">
                    <a:lumMod val="50000"/>
                  </a:schemeClr>
                </a:solidFill>
              </a:rPr>
              <a:t> </a:t>
            </a:r>
            <a:r>
              <a:rPr lang="hr-HR" dirty="0" err="1">
                <a:solidFill>
                  <a:schemeClr val="accent6">
                    <a:lumMod val="50000"/>
                  </a:schemeClr>
                </a:solidFill>
              </a:rPr>
              <a:t>continued</a:t>
            </a:r>
            <a:endParaRPr lang="hr-HR" dirty="0">
              <a:solidFill>
                <a:schemeClr val="accent6">
                  <a:lumMod val="50000"/>
                </a:schemeClr>
              </a:solidFill>
            </a:endParaRPr>
          </a:p>
          <a:p>
            <a:pPr marL="457200" lvl="1" indent="0">
              <a:buFont typeface="Arial" panose="020B0604020202020204" pitchFamily="34" charset="0"/>
              <a:buNone/>
            </a:pPr>
            <a:r>
              <a:rPr lang="hr-HR" dirty="0"/>
              <a:t>	Non-</a:t>
            </a:r>
            <a:r>
              <a:rPr lang="hr-HR" dirty="0" err="1"/>
              <a:t>normal</a:t>
            </a:r>
            <a:r>
              <a:rPr lang="hr-HR" dirty="0"/>
              <a:t> </a:t>
            </a:r>
            <a:r>
              <a:rPr lang="hr-HR" dirty="0" err="1"/>
              <a:t>distributions</a:t>
            </a:r>
            <a:endParaRPr lang="hr-HR" dirty="0"/>
          </a:p>
          <a:p>
            <a:pPr marL="457200" lvl="1" indent="0">
              <a:buFont typeface="Arial" panose="020B0604020202020204" pitchFamily="34" charset="0"/>
              <a:buNone/>
            </a:pPr>
            <a:r>
              <a:rPr lang="hr-HR" dirty="0"/>
              <a:t>	</a:t>
            </a:r>
            <a:r>
              <a:rPr lang="hr-HR" dirty="0" err="1"/>
              <a:t>When</a:t>
            </a:r>
            <a:r>
              <a:rPr lang="hr-HR" dirty="0"/>
              <a:t> to use </a:t>
            </a:r>
            <a:r>
              <a:rPr lang="hr-HR" dirty="0" err="1"/>
              <a:t>which</a:t>
            </a:r>
            <a:r>
              <a:rPr lang="hr-HR" dirty="0"/>
              <a:t> test </a:t>
            </a:r>
          </a:p>
          <a:p>
            <a:r>
              <a:rPr lang="hr-HR" dirty="0"/>
              <a:t>16:30 – 18</a:t>
            </a:r>
          </a:p>
          <a:p>
            <a:pPr marL="457200" lvl="1" indent="0">
              <a:buFont typeface="Arial" panose="020B0604020202020204" pitchFamily="34" charset="0"/>
              <a:buNone/>
            </a:pPr>
            <a:r>
              <a:rPr lang="hr-HR" dirty="0">
                <a:solidFill>
                  <a:schemeClr val="accent6">
                    <a:lumMod val="50000"/>
                  </a:schemeClr>
                </a:solidFill>
              </a:rPr>
              <a:t>Workshop: </a:t>
            </a:r>
            <a:r>
              <a:rPr lang="hr-HR" dirty="0" err="1">
                <a:solidFill>
                  <a:schemeClr val="accent6">
                    <a:lumMod val="50000"/>
                  </a:schemeClr>
                </a:solidFill>
              </a:rPr>
              <a:t>Statistical</a:t>
            </a:r>
            <a:r>
              <a:rPr lang="hr-HR" dirty="0">
                <a:solidFill>
                  <a:schemeClr val="accent6">
                    <a:lumMod val="50000"/>
                  </a:schemeClr>
                </a:solidFill>
              </a:rPr>
              <a:t> </a:t>
            </a:r>
            <a:r>
              <a:rPr lang="hr-HR" dirty="0" err="1">
                <a:solidFill>
                  <a:schemeClr val="accent6">
                    <a:lumMod val="50000"/>
                  </a:schemeClr>
                </a:solidFill>
              </a:rPr>
              <a:t>modelling</a:t>
            </a:r>
            <a:endParaRPr lang="hr-HR" dirty="0">
              <a:solidFill>
                <a:schemeClr val="accent6">
                  <a:lumMod val="50000"/>
                </a:schemeClr>
              </a:solidFill>
            </a:endParaRPr>
          </a:p>
          <a:p>
            <a:pPr marL="457200" lvl="1" indent="0">
              <a:buFont typeface="Arial" panose="020B0604020202020204" pitchFamily="34" charset="0"/>
              <a:buNone/>
            </a:pPr>
            <a:r>
              <a:rPr lang="hr-HR" dirty="0"/>
              <a:t>	</a:t>
            </a:r>
            <a:r>
              <a:rPr lang="hr-HR" dirty="0" err="1"/>
              <a:t>Linear</a:t>
            </a:r>
            <a:r>
              <a:rPr lang="hr-HR" dirty="0"/>
              <a:t> </a:t>
            </a:r>
            <a:r>
              <a:rPr lang="hr-HR" dirty="0" err="1"/>
              <a:t>models</a:t>
            </a:r>
            <a:endParaRPr lang="hr-HR" dirty="0"/>
          </a:p>
          <a:p>
            <a:pPr marL="457200" lvl="1" indent="0">
              <a:buFont typeface="Arial" panose="020B0604020202020204" pitchFamily="34" charset="0"/>
              <a:buNone/>
            </a:pPr>
            <a:r>
              <a:rPr lang="hr-HR" dirty="0"/>
              <a:t>	</a:t>
            </a:r>
            <a:r>
              <a:rPr lang="hr-HR" dirty="0" err="1"/>
              <a:t>Cross</a:t>
            </a:r>
            <a:r>
              <a:rPr lang="hr-HR" dirty="0"/>
              <a:t> </a:t>
            </a:r>
            <a:r>
              <a:rPr lang="hr-HR" dirty="0" err="1"/>
              <a:t>Validation</a:t>
            </a:r>
            <a:endParaRPr lang="hr-HR" dirty="0"/>
          </a:p>
          <a:p>
            <a:pPr marL="457200" lvl="1" indent="0">
              <a:buFont typeface="Arial" panose="020B0604020202020204" pitchFamily="34" charset="0"/>
              <a:buNone/>
            </a:pPr>
            <a:r>
              <a:rPr lang="hr-HR" dirty="0"/>
              <a:t>	</a:t>
            </a:r>
            <a:r>
              <a:rPr lang="hr-HR" dirty="0" err="1"/>
              <a:t>Bootstrapping</a:t>
            </a:r>
            <a:endParaRPr lang="hr-HR" dirty="0"/>
          </a:p>
          <a:p>
            <a:endParaRPr lang="hr-HR" dirty="0"/>
          </a:p>
          <a:p>
            <a:pPr lvl="1"/>
            <a:endParaRPr lang="hr-HR" dirty="0"/>
          </a:p>
        </p:txBody>
      </p:sp>
    </p:spTree>
    <p:extLst>
      <p:ext uri="{BB962C8B-B14F-4D97-AF65-F5344CB8AC3E}">
        <p14:creationId xmlns:p14="http://schemas.microsoft.com/office/powerpoint/2010/main" val="228403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0434" y="0"/>
            <a:ext cx="7771132" cy="6858000"/>
          </a:xfrm>
          <a:prstGeom prst="rect">
            <a:avLst/>
          </a:prstGeom>
        </p:spPr>
      </p:pic>
      <p:sp>
        <p:nvSpPr>
          <p:cNvPr id="5" name="Rectangle 4"/>
          <p:cNvSpPr/>
          <p:nvPr/>
        </p:nvSpPr>
        <p:spPr>
          <a:xfrm>
            <a:off x="2433711" y="5050302"/>
            <a:ext cx="7188591" cy="3094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293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a:t>Some </a:t>
            </a:r>
            <a:r>
              <a:rPr lang="hr-HR" sz="3000" dirty="0" err="1"/>
              <a:t>famous</a:t>
            </a:r>
            <a:r>
              <a:rPr lang="hr-HR" sz="3000" dirty="0"/>
              <a:t> </a:t>
            </a:r>
            <a:r>
              <a:rPr lang="hr-HR" sz="3000" dirty="0" err="1"/>
              <a:t>examples</a:t>
            </a:r>
            <a:endParaRPr lang="en-US" sz="3000" dirty="0"/>
          </a:p>
        </p:txBody>
      </p:sp>
      <p:pic>
        <p:nvPicPr>
          <p:cNvPr id="1030" name="Picture 6" descr="Image result for target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42" y="1463041"/>
            <a:ext cx="5017060" cy="33399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arget st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447" y="1463041"/>
            <a:ext cx="6679856" cy="333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9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a:t>Some </a:t>
            </a:r>
            <a:r>
              <a:rPr lang="hr-HR" sz="3000" dirty="0" err="1"/>
              <a:t>famous</a:t>
            </a:r>
            <a:r>
              <a:rPr lang="hr-HR" sz="3000" dirty="0"/>
              <a:t> </a:t>
            </a:r>
            <a:r>
              <a:rPr lang="hr-HR" sz="3000" dirty="0" err="1"/>
              <a:t>examples</a:t>
            </a:r>
            <a:endParaRPr lang="en-US" sz="3000" dirty="0"/>
          </a:p>
        </p:txBody>
      </p:sp>
      <p:pic>
        <p:nvPicPr>
          <p:cNvPr id="1030" name="Picture 6" descr="Image result for target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42" y="1463041"/>
            <a:ext cx="5017060" cy="33399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arget st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447" y="1463041"/>
            <a:ext cx="6679856" cy="33399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ody lotions unscen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315" y="2054348"/>
            <a:ext cx="3445754" cy="34457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6648971" y="2054348"/>
            <a:ext cx="2758807" cy="3332787"/>
          </a:xfrm>
          <a:prstGeom prst="rect">
            <a:avLst/>
          </a:prstGeom>
        </p:spPr>
      </p:pic>
    </p:spTree>
    <p:extLst>
      <p:ext uri="{BB962C8B-B14F-4D97-AF65-F5344CB8AC3E}">
        <p14:creationId xmlns:p14="http://schemas.microsoft.com/office/powerpoint/2010/main" val="198509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hr-HR" sz="3000" dirty="0" err="1"/>
              <a:t>Misuse</a:t>
            </a:r>
            <a:r>
              <a:rPr lang="hr-HR" sz="3000" dirty="0"/>
              <a:t> </a:t>
            </a:r>
            <a:r>
              <a:rPr lang="hr-HR" sz="3000" dirty="0" err="1"/>
              <a:t>of</a:t>
            </a:r>
            <a:r>
              <a:rPr lang="hr-HR" sz="3000" dirty="0"/>
              <a:t> </a:t>
            </a:r>
            <a:r>
              <a:rPr lang="hr-HR" sz="3000" dirty="0" err="1"/>
              <a:t>statistics</a:t>
            </a:r>
            <a:endParaRPr lang="en-US" sz="3000" dirty="0"/>
          </a:p>
        </p:txBody>
      </p:sp>
      <p:sp>
        <p:nvSpPr>
          <p:cNvPr id="4" name="Subtitle 3"/>
          <p:cNvSpPr>
            <a:spLocks noGrp="1"/>
          </p:cNvSpPr>
          <p:nvPr>
            <p:ph type="subTitle" idx="1"/>
          </p:nvPr>
        </p:nvSpPr>
        <p:spPr/>
        <p:txBody>
          <a:bodyPr>
            <a:normAutofit/>
          </a:bodyPr>
          <a:lstStyle/>
          <a:p>
            <a:r>
              <a:rPr lang="hr-HR" sz="4000" dirty="0" err="1"/>
              <a:t>Sometimes</a:t>
            </a:r>
            <a:r>
              <a:rPr lang="hr-HR" sz="4000" dirty="0"/>
              <a:t> </a:t>
            </a:r>
            <a:r>
              <a:rPr lang="hr-HR" sz="4000" dirty="0" err="1"/>
              <a:t>others</a:t>
            </a:r>
            <a:r>
              <a:rPr lang="hr-HR" sz="4000" dirty="0"/>
              <a:t> are </a:t>
            </a:r>
            <a:r>
              <a:rPr lang="hr-HR" sz="4000" dirty="0" err="1"/>
              <a:t>fooling</a:t>
            </a:r>
            <a:r>
              <a:rPr lang="hr-HR" sz="4000" dirty="0"/>
              <a:t> </a:t>
            </a:r>
            <a:r>
              <a:rPr lang="hr-HR" sz="4000" dirty="0" err="1"/>
              <a:t>you</a:t>
            </a:r>
            <a:endParaRPr lang="en-US" sz="4000" dirty="0"/>
          </a:p>
        </p:txBody>
      </p:sp>
    </p:spTree>
    <p:extLst>
      <p:ext uri="{BB962C8B-B14F-4D97-AF65-F5344CB8AC3E}">
        <p14:creationId xmlns:p14="http://schemas.microsoft.com/office/powerpoint/2010/main" val="1659915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0783"/>
          </a:xfrm>
        </p:spPr>
        <p:txBody>
          <a:bodyPr>
            <a:noAutofit/>
          </a:bodyPr>
          <a:lstStyle/>
          <a:p>
            <a:pPr algn="r"/>
            <a:r>
              <a:rPr lang="hr-HR" sz="3000" dirty="0"/>
              <a:t>Some </a:t>
            </a:r>
            <a:r>
              <a:rPr lang="hr-HR" sz="3000" dirty="0" err="1"/>
              <a:t>famous</a:t>
            </a:r>
            <a:r>
              <a:rPr lang="hr-HR" sz="3000" dirty="0"/>
              <a:t> </a:t>
            </a:r>
            <a:r>
              <a:rPr lang="hr-HR" sz="3000" dirty="0" err="1"/>
              <a:t>examples</a:t>
            </a:r>
            <a:endParaRPr lang="en-US" sz="3000" dirty="0"/>
          </a:p>
        </p:txBody>
      </p:sp>
      <p:sp>
        <p:nvSpPr>
          <p:cNvPr id="4" name="Rectangle 3"/>
          <p:cNvSpPr/>
          <p:nvPr/>
        </p:nvSpPr>
        <p:spPr>
          <a:xfrm>
            <a:off x="838200" y="1654816"/>
            <a:ext cx="6096000" cy="4708981"/>
          </a:xfrm>
          <a:prstGeom prst="rect">
            <a:avLst/>
          </a:prstGeom>
        </p:spPr>
        <p:txBody>
          <a:bodyPr>
            <a:spAutoFit/>
          </a:bodyPr>
          <a:lstStyle/>
          <a:p>
            <a:r>
              <a:rPr lang="hr-HR" sz="3000" b="0" i="0" dirty="0" err="1">
                <a:solidFill>
                  <a:srgbClr val="333333"/>
                </a:solidFill>
                <a:effectLst/>
                <a:latin typeface="georgia" panose="02040502050405020303" pitchFamily="18" charset="0"/>
              </a:rPr>
              <a:t>People</a:t>
            </a:r>
            <a:r>
              <a:rPr lang="hr-HR" sz="3000" b="0" i="0" dirty="0">
                <a:solidFill>
                  <a:srgbClr val="333333"/>
                </a:solidFill>
                <a:effectLst/>
                <a:latin typeface="georgia" panose="02040502050405020303" pitchFamily="18" charset="0"/>
              </a:rPr>
              <a:t> v. </a:t>
            </a:r>
            <a:r>
              <a:rPr lang="hr-HR" sz="3000" b="0" i="0" dirty="0" err="1">
                <a:solidFill>
                  <a:srgbClr val="333333"/>
                </a:solidFill>
                <a:effectLst/>
                <a:latin typeface="georgia" panose="02040502050405020303" pitchFamily="18" charset="0"/>
              </a:rPr>
              <a:t>Collins</a:t>
            </a:r>
            <a:endParaRPr lang="hr-HR" sz="3000" b="0" i="0" dirty="0">
              <a:solidFill>
                <a:srgbClr val="333333"/>
              </a:solidFill>
              <a:effectLst/>
              <a:latin typeface="georgia" panose="02040502050405020303" pitchFamily="18" charset="0"/>
            </a:endParaRPr>
          </a:p>
          <a:p>
            <a:endParaRPr lang="hr-HR" b="0" i="0" dirty="0">
              <a:solidFill>
                <a:srgbClr val="333333"/>
              </a:solidFill>
              <a:effectLst/>
              <a:latin typeface="georgia" panose="02040502050405020303" pitchFamily="18" charset="0"/>
            </a:endParaRPr>
          </a:p>
          <a:p>
            <a:r>
              <a:rPr lang="hr-HR" b="0" i="0" dirty="0">
                <a:solidFill>
                  <a:srgbClr val="333333"/>
                </a:solidFill>
                <a:effectLst/>
                <a:latin typeface="georgia" panose="02040502050405020303" pitchFamily="18" charset="0"/>
              </a:rPr>
              <a:t>1964. </a:t>
            </a:r>
          </a:p>
          <a:p>
            <a:endParaRPr lang="hr-HR" b="0" i="0" dirty="0">
              <a:solidFill>
                <a:srgbClr val="333333"/>
              </a:solidFill>
              <a:effectLst/>
              <a:latin typeface="georgia" panose="02040502050405020303" pitchFamily="18" charset="0"/>
            </a:endParaRPr>
          </a:p>
          <a:p>
            <a:r>
              <a:rPr lang="hr-HR" b="0" i="0" dirty="0" err="1">
                <a:solidFill>
                  <a:srgbClr val="333333"/>
                </a:solidFill>
                <a:effectLst/>
                <a:latin typeface="georgia" panose="02040502050405020303" pitchFamily="18" charset="0"/>
              </a:rPr>
              <a:t>Juanita</a:t>
            </a:r>
            <a:r>
              <a:rPr lang="hr-HR" b="0" i="0" dirty="0">
                <a:solidFill>
                  <a:srgbClr val="333333"/>
                </a:solidFill>
                <a:effectLst/>
                <a:latin typeface="georgia" panose="02040502050405020303" pitchFamily="18" charset="0"/>
              </a:rPr>
              <a:t> Brooks:</a:t>
            </a:r>
          </a:p>
          <a:p>
            <a:endParaRPr lang="hr-HR" b="0" i="0" dirty="0">
              <a:solidFill>
                <a:srgbClr val="333333"/>
              </a:solidFill>
              <a:effectLst/>
              <a:latin typeface="georgia" panose="02040502050405020303" pitchFamily="18" charset="0"/>
            </a:endParaRPr>
          </a:p>
          <a:p>
            <a:r>
              <a:rPr lang="hr-HR" b="0" i="0" dirty="0">
                <a:solidFill>
                  <a:srgbClr val="333333"/>
                </a:solidFill>
                <a:effectLst/>
                <a:latin typeface="georgia" panose="02040502050405020303" pitchFamily="18" charset="0"/>
              </a:rPr>
              <a:t>Blonde </a:t>
            </a:r>
            <a:r>
              <a:rPr lang="hr-HR" b="0" i="0" dirty="0" err="1">
                <a:solidFill>
                  <a:srgbClr val="333333"/>
                </a:solidFill>
                <a:effectLst/>
                <a:latin typeface="georgia" panose="02040502050405020303" pitchFamily="18" charset="0"/>
              </a:rPr>
              <a:t>Woman</a:t>
            </a:r>
            <a:endParaRPr lang="hr-HR" b="0" i="0" dirty="0">
              <a:solidFill>
                <a:srgbClr val="333333"/>
              </a:solidFill>
              <a:effectLst/>
              <a:latin typeface="georgia" panose="02040502050405020303" pitchFamily="18" charset="0"/>
            </a:endParaRPr>
          </a:p>
          <a:p>
            <a:r>
              <a:rPr lang="hr-HR" dirty="0" err="1">
                <a:solidFill>
                  <a:srgbClr val="333333"/>
                </a:solidFill>
                <a:latin typeface="georgia" panose="02040502050405020303" pitchFamily="18" charset="0"/>
              </a:rPr>
              <a:t>Ponytail</a:t>
            </a:r>
            <a:endParaRPr lang="hr-HR" dirty="0">
              <a:solidFill>
                <a:srgbClr val="333333"/>
              </a:solidFill>
              <a:latin typeface="georgia" panose="02040502050405020303" pitchFamily="18" charset="0"/>
            </a:endParaRPr>
          </a:p>
          <a:p>
            <a:endParaRPr lang="hr-HR" b="0" i="0" dirty="0">
              <a:solidFill>
                <a:srgbClr val="333333"/>
              </a:solidFill>
              <a:effectLst/>
              <a:latin typeface="georgia" panose="02040502050405020303" pitchFamily="18" charset="0"/>
            </a:endParaRPr>
          </a:p>
          <a:p>
            <a:r>
              <a:rPr lang="hr-HR" dirty="0" err="1">
                <a:solidFill>
                  <a:srgbClr val="333333"/>
                </a:solidFill>
                <a:latin typeface="georgia" panose="02040502050405020303" pitchFamily="18" charset="0"/>
              </a:rPr>
              <a:t>Yellow</a:t>
            </a:r>
            <a:r>
              <a:rPr lang="hr-HR" dirty="0">
                <a:solidFill>
                  <a:srgbClr val="333333"/>
                </a:solidFill>
                <a:latin typeface="georgia" panose="02040502050405020303" pitchFamily="18" charset="0"/>
              </a:rPr>
              <a:t> car</a:t>
            </a:r>
          </a:p>
          <a:p>
            <a:r>
              <a:rPr lang="hr-HR" b="0" i="0" dirty="0">
                <a:solidFill>
                  <a:srgbClr val="333333"/>
                </a:solidFill>
                <a:effectLst/>
                <a:latin typeface="georgia" panose="02040502050405020303" pitchFamily="18" charset="0"/>
              </a:rPr>
              <a:t>Black </a:t>
            </a:r>
            <a:r>
              <a:rPr lang="hr-HR" b="0" i="0" dirty="0" err="1">
                <a:solidFill>
                  <a:srgbClr val="333333"/>
                </a:solidFill>
                <a:effectLst/>
                <a:latin typeface="georgia" panose="02040502050405020303" pitchFamily="18" charset="0"/>
              </a:rPr>
              <a:t>man</a:t>
            </a:r>
            <a:r>
              <a:rPr lang="hr-HR" b="0" i="0" dirty="0">
                <a:solidFill>
                  <a:srgbClr val="333333"/>
                </a:solidFill>
                <a:effectLst/>
                <a:latin typeface="georgia" panose="02040502050405020303" pitchFamily="18" charset="0"/>
              </a:rPr>
              <a:t>, </a:t>
            </a:r>
            <a:r>
              <a:rPr lang="hr-HR" b="0" i="0" dirty="0" err="1">
                <a:solidFill>
                  <a:srgbClr val="333333"/>
                </a:solidFill>
                <a:effectLst/>
                <a:latin typeface="georgia" panose="02040502050405020303" pitchFamily="18" charset="0"/>
              </a:rPr>
              <a:t>beard</a:t>
            </a:r>
            <a:r>
              <a:rPr lang="hr-HR" b="0" i="0" dirty="0">
                <a:solidFill>
                  <a:srgbClr val="333333"/>
                </a:solidFill>
                <a:effectLst/>
                <a:latin typeface="georgia" panose="02040502050405020303" pitchFamily="18" charset="0"/>
              </a:rPr>
              <a:t> and </a:t>
            </a:r>
            <a:r>
              <a:rPr lang="hr-HR" b="0" i="0" dirty="0" err="1">
                <a:solidFill>
                  <a:srgbClr val="333333"/>
                </a:solidFill>
                <a:effectLst/>
                <a:latin typeface="georgia" panose="02040502050405020303" pitchFamily="18" charset="0"/>
              </a:rPr>
              <a:t>mustache</a:t>
            </a:r>
            <a:endParaRPr lang="hr-HR" b="0" i="0" dirty="0">
              <a:solidFill>
                <a:srgbClr val="333333"/>
              </a:solidFill>
              <a:effectLst/>
              <a:latin typeface="georgia" panose="02040502050405020303" pitchFamily="18" charset="0"/>
            </a:endParaRPr>
          </a:p>
          <a:p>
            <a:endParaRPr lang="hr-HR" dirty="0">
              <a:solidFill>
                <a:srgbClr val="333333"/>
              </a:solidFill>
              <a:latin typeface="georgia" panose="02040502050405020303" pitchFamily="18" charset="0"/>
            </a:endParaRPr>
          </a:p>
          <a:p>
            <a:r>
              <a:rPr lang="hr-HR" b="0" i="0" dirty="0">
                <a:solidFill>
                  <a:srgbClr val="333333"/>
                </a:solidFill>
                <a:effectLst/>
                <a:latin typeface="georgia" panose="02040502050405020303" pitchFamily="18" charset="0"/>
              </a:rPr>
              <a:t>= </a:t>
            </a:r>
            <a:r>
              <a:rPr lang="hr-HR" b="0" i="0" dirty="0" err="1">
                <a:solidFill>
                  <a:srgbClr val="FF0000"/>
                </a:solidFill>
                <a:effectLst/>
                <a:latin typeface="georgia" panose="02040502050405020303" pitchFamily="18" charset="0"/>
              </a:rPr>
              <a:t>Janet</a:t>
            </a:r>
            <a:r>
              <a:rPr lang="hr-HR" b="0" i="0" dirty="0">
                <a:solidFill>
                  <a:srgbClr val="FF0000"/>
                </a:solidFill>
                <a:effectLst/>
                <a:latin typeface="georgia" panose="02040502050405020303" pitchFamily="18" charset="0"/>
              </a:rPr>
              <a:t> and </a:t>
            </a:r>
            <a:r>
              <a:rPr lang="hr-HR" b="0" i="0" dirty="0" err="1">
                <a:solidFill>
                  <a:srgbClr val="FF0000"/>
                </a:solidFill>
                <a:effectLst/>
                <a:latin typeface="georgia" panose="02040502050405020303" pitchFamily="18" charset="0"/>
              </a:rPr>
              <a:t>Malcolm</a:t>
            </a:r>
            <a:r>
              <a:rPr lang="hr-HR" b="0" i="0" dirty="0">
                <a:solidFill>
                  <a:srgbClr val="FF0000"/>
                </a:solidFill>
                <a:effectLst/>
                <a:latin typeface="georgia" panose="02040502050405020303" pitchFamily="18" charset="0"/>
              </a:rPr>
              <a:t> </a:t>
            </a:r>
            <a:r>
              <a:rPr lang="hr-HR" b="0" i="0" dirty="0" err="1">
                <a:solidFill>
                  <a:srgbClr val="FF0000"/>
                </a:solidFill>
                <a:effectLst/>
                <a:latin typeface="georgia" panose="02040502050405020303" pitchFamily="18" charset="0"/>
              </a:rPr>
              <a:t>Collins</a:t>
            </a:r>
            <a:endParaRPr lang="hr-HR" b="0" i="0" dirty="0">
              <a:solidFill>
                <a:srgbClr val="FF0000"/>
              </a:solidFill>
              <a:effectLst/>
              <a:latin typeface="georgia" panose="02040502050405020303" pitchFamily="18" charset="0"/>
            </a:endParaRPr>
          </a:p>
          <a:p>
            <a:endParaRPr lang="hr-HR" b="0" i="0" dirty="0">
              <a:solidFill>
                <a:srgbClr val="FF0000"/>
              </a:solidFill>
              <a:effectLst/>
              <a:latin typeface="georgia" panose="02040502050405020303" pitchFamily="18" charset="0"/>
            </a:endParaRPr>
          </a:p>
          <a:p>
            <a:endParaRPr lang="hr-HR" dirty="0">
              <a:solidFill>
                <a:srgbClr val="333333"/>
              </a:solidFill>
              <a:latin typeface="georgia" panose="02040502050405020303" pitchFamily="18" charset="0"/>
            </a:endParaRPr>
          </a:p>
          <a:p>
            <a:endParaRPr lang="en-US" dirty="0"/>
          </a:p>
        </p:txBody>
      </p:sp>
      <p:pic>
        <p:nvPicPr>
          <p:cNvPr id="2050" name="Picture 2" descr="Robbery char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654816"/>
            <a:ext cx="5638800"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795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4485</TotalTime>
  <Words>1513</Words>
  <Application>Microsoft Office PowerPoint</Application>
  <PresentationFormat>Widescreen</PresentationFormat>
  <Paragraphs>344</Paragraphs>
  <Slides>47</Slides>
  <Notes>20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georgia</vt:lpstr>
      <vt:lpstr>Wingdings</vt:lpstr>
      <vt:lpstr>Office Theme</vt:lpstr>
      <vt:lpstr>Introduction to statistics</vt:lpstr>
      <vt:lpstr>PowerPoint Presentation</vt:lpstr>
      <vt:lpstr>PowerPoint Presentation</vt:lpstr>
      <vt:lpstr>PowerPoint Presentation</vt:lpstr>
      <vt:lpstr>PowerPoint Presentation</vt:lpstr>
      <vt:lpstr>Some famous examples</vt:lpstr>
      <vt:lpstr>Some famous examples</vt:lpstr>
      <vt:lpstr>Misuse of statistics</vt:lpstr>
      <vt:lpstr>Some famous examples</vt:lpstr>
      <vt:lpstr>Some famous examples</vt:lpstr>
      <vt:lpstr>Some famous examples</vt:lpstr>
      <vt:lpstr>Some famous examples</vt:lpstr>
      <vt:lpstr>Some famous examples</vt:lpstr>
      <vt:lpstr>None of those were right. Bayes theorem.</vt:lpstr>
      <vt:lpstr>None of those were right. Bayes theorem.</vt:lpstr>
      <vt:lpstr>Some famous examples</vt:lpstr>
      <vt:lpstr>PowerPoint Presentation</vt:lpstr>
      <vt:lpstr>Berkson’s paradox</vt:lpstr>
      <vt:lpstr>Berkson’s paradox</vt:lpstr>
      <vt:lpstr>Berkson’s paradox</vt:lpstr>
      <vt:lpstr>PowerPoint Presentation</vt:lpstr>
      <vt:lpstr>PowerPoint Presentation</vt:lpstr>
      <vt:lpstr>PowerPoint Presentation</vt:lpstr>
      <vt:lpstr>Which treatment is better?</vt:lpstr>
      <vt:lpstr>Which treatment is better?</vt:lpstr>
      <vt:lpstr>What? Simpson's paradox</vt:lpstr>
      <vt:lpstr>British soldier uniforms in WW1</vt:lpstr>
      <vt:lpstr>British soldier uniforms in WW1</vt:lpstr>
      <vt:lpstr>British soldier uniforms in WW1</vt:lpstr>
      <vt:lpstr>Correlation is not causation</vt:lpstr>
      <vt:lpstr>Survivourship bias</vt:lpstr>
      <vt:lpstr>With great power comes great responsibility  Let’s start with some basics </vt:lpstr>
      <vt:lpstr>PowerPoint Presentation</vt:lpstr>
      <vt:lpstr>PowerPoint Presentation</vt:lpstr>
      <vt:lpstr>But surely we would never do that..</vt:lpstr>
      <vt:lpstr>But surely we would never do that..</vt:lpstr>
      <vt:lpstr>But surely we would never do that..</vt:lpstr>
      <vt:lpstr>But surely we would never do that..</vt:lpstr>
      <vt:lpstr>But surely we would never do that..</vt:lpstr>
      <vt:lpstr>PowerPoint Presentation</vt:lpstr>
      <vt:lpstr>Misuse of statistics</vt:lpstr>
      <vt:lpstr>Other types of biases in decision making</vt:lpstr>
      <vt:lpstr>Other types of biases in decision making</vt:lpstr>
      <vt:lpstr>Other types of biases in decision making</vt:lpstr>
      <vt:lpstr>Other types of biases in decision making</vt:lpstr>
      <vt:lpstr>Other types of biases in decision making</vt:lpstr>
      <vt:lpstr>PLAN FOR TODAY: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use statistics?</dc:title>
  <dc:creator>Maja Kuzman</dc:creator>
  <cp:lastModifiedBy>Maja Kuzman</cp:lastModifiedBy>
  <cp:revision>58</cp:revision>
  <dcterms:created xsi:type="dcterms:W3CDTF">2019-08-26T07:20:30Z</dcterms:created>
  <dcterms:modified xsi:type="dcterms:W3CDTF">2019-08-30T06:04:12Z</dcterms:modified>
</cp:coreProperties>
</file>