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2" r:id="rId3"/>
    <p:sldId id="258" r:id="rId4"/>
    <p:sldId id="261" r:id="rId5"/>
    <p:sldId id="263" r:id="rId6"/>
    <p:sldId id="264" r:id="rId7"/>
    <p:sldId id="265" r:id="rId8"/>
    <p:sldId id="266" r:id="rId9"/>
    <p:sldId id="267" r:id="rId10"/>
    <p:sldId id="268" r:id="rId11"/>
    <p:sldId id="259" r:id="rId12"/>
    <p:sldId id="270" r:id="rId13"/>
    <p:sldId id="269" r:id="rId14"/>
    <p:sldId id="273" r:id="rId15"/>
    <p:sldId id="271" r:id="rId16"/>
    <p:sldId id="274" r:id="rId17"/>
    <p:sldId id="272" r:id="rId18"/>
    <p:sldId id="276" r:id="rId19"/>
    <p:sldId id="277" r:id="rId20"/>
    <p:sldId id="278" r:id="rId21"/>
    <p:sldId id="279" r:id="rId22"/>
    <p:sldId id="280" r:id="rId23"/>
    <p:sldId id="291" r:id="rId24"/>
    <p:sldId id="281" r:id="rId25"/>
    <p:sldId id="275" r:id="rId26"/>
    <p:sldId id="299" r:id="rId27"/>
    <p:sldId id="282" r:id="rId28"/>
    <p:sldId id="288" r:id="rId29"/>
    <p:sldId id="300" r:id="rId30"/>
    <p:sldId id="284" r:id="rId31"/>
    <p:sldId id="290" r:id="rId32"/>
    <p:sldId id="301" r:id="rId33"/>
    <p:sldId id="303" r:id="rId34"/>
    <p:sldId id="302" r:id="rId35"/>
    <p:sldId id="304" r:id="rId36"/>
    <p:sldId id="292" r:id="rId37"/>
    <p:sldId id="289" r:id="rId38"/>
    <p:sldId id="305" r:id="rId39"/>
    <p:sldId id="286" r:id="rId40"/>
    <p:sldId id="293" r:id="rId41"/>
    <p:sldId id="296" r:id="rId42"/>
    <p:sldId id="297" r:id="rId43"/>
    <p:sldId id="306" r:id="rId44"/>
    <p:sldId id="294" r:id="rId45"/>
    <p:sldId id="295" r:id="rId46"/>
    <p:sldId id="307" r:id="rId47"/>
    <p:sldId id="308" r:id="rId48"/>
    <p:sldId id="29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B07"/>
    <a:srgbClr val="A4D76B"/>
    <a:srgbClr val="F4E3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59" autoAdjust="0"/>
    <p:restoredTop sz="71614" autoAdjust="0"/>
  </p:normalViewPr>
  <p:slideViewPr>
    <p:cSldViewPr snapToGrid="0">
      <p:cViewPr varScale="1">
        <p:scale>
          <a:sx n="39" d="100"/>
          <a:sy n="39" d="100"/>
        </p:scale>
        <p:origin x="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28DDC-08AA-4241-A14F-CBE9D31C84BA}" type="datetimeFigureOut">
              <a:rPr lang="en-US" smtClean="0"/>
              <a:t>8/31/2019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CBD51-DCDD-4050-9455-F2D294036AB9}" type="slidenum">
              <a:rPr lang="en-US" smtClean="0"/>
              <a:t>‹#›</a:t>
            </a:fld>
            <a:endParaRPr lang="en-US"/>
          </a:p>
        </p:txBody>
      </p:sp>
    </p:spTree>
    <p:extLst>
      <p:ext uri="{BB962C8B-B14F-4D97-AF65-F5344CB8AC3E}">
        <p14:creationId xmlns:p14="http://schemas.microsoft.com/office/powerpoint/2010/main" val="9779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rulIUAN0U3w&amp;app=deskto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rulIUAN0U3w&amp;app=desktop"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What level of measurement</a:t>
            </a:r>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a:t>
            </a:fld>
            <a:endParaRPr lang="en-US"/>
          </a:p>
        </p:txBody>
      </p:sp>
    </p:spTree>
    <p:extLst>
      <p:ext uri="{BB962C8B-B14F-4D97-AF65-F5344CB8AC3E}">
        <p14:creationId xmlns:p14="http://schemas.microsoft.com/office/powerpoint/2010/main" val="3951074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31</a:t>
            </a:fld>
            <a:endParaRPr lang="en-US"/>
          </a:p>
        </p:txBody>
      </p:sp>
    </p:spTree>
    <p:extLst>
      <p:ext uri="{BB962C8B-B14F-4D97-AF65-F5344CB8AC3E}">
        <p14:creationId xmlns:p14="http://schemas.microsoft.com/office/powerpoint/2010/main" val="158023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36</a:t>
            </a:fld>
            <a:endParaRPr lang="en-US"/>
          </a:p>
        </p:txBody>
      </p:sp>
    </p:spTree>
    <p:extLst>
      <p:ext uri="{BB962C8B-B14F-4D97-AF65-F5344CB8AC3E}">
        <p14:creationId xmlns:p14="http://schemas.microsoft.com/office/powerpoint/2010/main" val="421071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37</a:t>
            </a:fld>
            <a:endParaRPr lang="en-US"/>
          </a:p>
        </p:txBody>
      </p:sp>
    </p:spTree>
    <p:extLst>
      <p:ext uri="{BB962C8B-B14F-4D97-AF65-F5344CB8AC3E}">
        <p14:creationId xmlns:p14="http://schemas.microsoft.com/office/powerpoint/2010/main" val="352726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Data: Numerical - for each day: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Samples: 2, day 1 and day 2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Purpose: Test the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Difference of means (independent)</a:t>
            </a:r>
            <a:endParaRPr lang="en-US" sz="1200" dirty="0"/>
          </a:p>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40</a:t>
            </a:fld>
            <a:endParaRPr lang="en-US"/>
          </a:p>
        </p:txBody>
      </p:sp>
    </p:spTree>
    <p:extLst>
      <p:ext uri="{BB962C8B-B14F-4D97-AF65-F5344CB8AC3E}">
        <p14:creationId xmlns:p14="http://schemas.microsoft.com/office/powerpoint/2010/main" val="228995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41</a:t>
            </a:fld>
            <a:endParaRPr lang="en-US"/>
          </a:p>
        </p:txBody>
      </p:sp>
    </p:spTree>
    <p:extLst>
      <p:ext uri="{BB962C8B-B14F-4D97-AF65-F5344CB8AC3E}">
        <p14:creationId xmlns:p14="http://schemas.microsoft.com/office/powerpoint/2010/main" val="298342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Great video: </a:t>
            </a:r>
            <a:r>
              <a:rPr lang="en-US" dirty="0">
                <a:hlinkClick r:id="rId3"/>
              </a:rPr>
              <a:t>https://www.youtube.com/watch?v=rulIUAN0U3w&amp;app=desktop</a:t>
            </a:r>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42</a:t>
            </a:fld>
            <a:endParaRPr lang="en-US"/>
          </a:p>
        </p:txBody>
      </p:sp>
    </p:spTree>
    <p:extLst>
      <p:ext uri="{BB962C8B-B14F-4D97-AF65-F5344CB8AC3E}">
        <p14:creationId xmlns:p14="http://schemas.microsoft.com/office/powerpoint/2010/main" val="178384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Great video: </a:t>
            </a:r>
            <a:r>
              <a:rPr lang="en-US" dirty="0">
                <a:hlinkClick r:id="rId3"/>
              </a:rPr>
              <a:t>https://www.youtube.com/watch?v=rulIUAN0U3w&amp;app=desktop</a:t>
            </a:r>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43</a:t>
            </a:fld>
            <a:endParaRPr lang="en-US"/>
          </a:p>
        </p:txBody>
      </p:sp>
    </p:spTree>
    <p:extLst>
      <p:ext uri="{BB962C8B-B14F-4D97-AF65-F5344CB8AC3E}">
        <p14:creationId xmlns:p14="http://schemas.microsoft.com/office/powerpoint/2010/main" val="376258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Data: Numerical - for each day: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Samples: 2, day 1 and day 2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Purpose: Test the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Difference of means (independent)</a:t>
            </a:r>
            <a:endParaRPr lang="en-US" sz="1200" dirty="0"/>
          </a:p>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45</a:t>
            </a:fld>
            <a:endParaRPr lang="en-US"/>
          </a:p>
        </p:txBody>
      </p:sp>
    </p:spTree>
    <p:extLst>
      <p:ext uri="{BB962C8B-B14F-4D97-AF65-F5344CB8AC3E}">
        <p14:creationId xmlns:p14="http://schemas.microsoft.com/office/powerpoint/2010/main" val="3325857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Data: Numerical - for each day: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Samples: 2, day 1 and day 2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Purpose: Test the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Difference of means (independent)</a:t>
            </a:r>
            <a:endParaRPr lang="en-US" sz="1200" dirty="0"/>
          </a:p>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46</a:t>
            </a:fld>
            <a:endParaRPr lang="en-US"/>
          </a:p>
        </p:txBody>
      </p:sp>
    </p:spTree>
    <p:extLst>
      <p:ext uri="{BB962C8B-B14F-4D97-AF65-F5344CB8AC3E}">
        <p14:creationId xmlns:p14="http://schemas.microsoft.com/office/powerpoint/2010/main" val="34465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Data: Numerical - for each day: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Samples: 2, day 1 and day 2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Purpose: Test the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dirty="0"/>
              <a:t>Difference of means (independent)</a:t>
            </a:r>
            <a:endParaRPr lang="en-US" sz="1200" dirty="0"/>
          </a:p>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47</a:t>
            </a:fld>
            <a:endParaRPr lang="en-US"/>
          </a:p>
        </p:txBody>
      </p:sp>
    </p:spTree>
    <p:extLst>
      <p:ext uri="{BB962C8B-B14F-4D97-AF65-F5344CB8AC3E}">
        <p14:creationId xmlns:p14="http://schemas.microsoft.com/office/powerpoint/2010/main" val="650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7</a:t>
            </a:fld>
            <a:endParaRPr lang="en-US"/>
          </a:p>
        </p:txBody>
      </p:sp>
    </p:spTree>
    <p:extLst>
      <p:ext uri="{BB962C8B-B14F-4D97-AF65-F5344CB8AC3E}">
        <p14:creationId xmlns:p14="http://schemas.microsoft.com/office/powerpoint/2010/main" val="30400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Frequency, proportion, percentage</a:t>
            </a:r>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8</a:t>
            </a:fld>
            <a:endParaRPr lang="en-US"/>
          </a:p>
        </p:txBody>
      </p:sp>
    </p:spTree>
    <p:extLst>
      <p:ext uri="{BB962C8B-B14F-4D97-AF65-F5344CB8AC3E}">
        <p14:creationId xmlns:p14="http://schemas.microsoft.com/office/powerpoint/2010/main" val="15354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Most common way to summarize this data is by using the mean value or median value.</a:t>
            </a:r>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10</a:t>
            </a:fld>
            <a:endParaRPr lang="en-US"/>
          </a:p>
        </p:txBody>
      </p:sp>
    </p:spTree>
    <p:extLst>
      <p:ext uri="{BB962C8B-B14F-4D97-AF65-F5344CB8AC3E}">
        <p14:creationId xmlns:p14="http://schemas.microsoft.com/office/powerpoint/2010/main" val="3364473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25</a:t>
            </a:fld>
            <a:endParaRPr lang="en-US"/>
          </a:p>
        </p:txBody>
      </p:sp>
    </p:spTree>
    <p:extLst>
      <p:ext uri="{BB962C8B-B14F-4D97-AF65-F5344CB8AC3E}">
        <p14:creationId xmlns:p14="http://schemas.microsoft.com/office/powerpoint/2010/main" val="317261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26</a:t>
            </a:fld>
            <a:endParaRPr lang="en-US"/>
          </a:p>
        </p:txBody>
      </p:sp>
    </p:spTree>
    <p:extLst>
      <p:ext uri="{BB962C8B-B14F-4D97-AF65-F5344CB8AC3E}">
        <p14:creationId xmlns:p14="http://schemas.microsoft.com/office/powerpoint/2010/main" val="174772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28</a:t>
            </a:fld>
            <a:endParaRPr lang="en-US"/>
          </a:p>
        </p:txBody>
      </p:sp>
    </p:spTree>
    <p:extLst>
      <p:ext uri="{BB962C8B-B14F-4D97-AF65-F5344CB8AC3E}">
        <p14:creationId xmlns:p14="http://schemas.microsoft.com/office/powerpoint/2010/main" val="226945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29</a:t>
            </a:fld>
            <a:endParaRPr lang="en-US"/>
          </a:p>
        </p:txBody>
      </p:sp>
    </p:spTree>
    <p:extLst>
      <p:ext uri="{BB962C8B-B14F-4D97-AF65-F5344CB8AC3E}">
        <p14:creationId xmlns:p14="http://schemas.microsoft.com/office/powerpoint/2010/main" val="400837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5CBD51-DCDD-4050-9455-F2D294036AB9}" type="slidenum">
              <a:rPr lang="en-US" smtClean="0"/>
              <a:t>30</a:t>
            </a:fld>
            <a:endParaRPr lang="en-US"/>
          </a:p>
        </p:txBody>
      </p:sp>
    </p:spTree>
    <p:extLst>
      <p:ext uri="{BB962C8B-B14F-4D97-AF65-F5344CB8AC3E}">
        <p14:creationId xmlns:p14="http://schemas.microsoft.com/office/powerpoint/2010/main" val="52920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6E09-7FFA-4AD9-838C-8B71E5CBF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577C86-A5EB-4841-B869-695F4D1FA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5B2DB3-9342-4285-A8B9-C491E3D2DC79}"/>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A2016E13-4273-40AF-97BF-3F140F2C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67B2B-DF5C-419A-ADBE-ACCB4802B0B7}"/>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107111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2700-28CD-4BD6-96D6-CCB13D0FF9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07CF1A-9BA2-4ACE-BEFB-095F1DFEC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1C297-AE0C-44EB-B414-BBC09EB2C751}"/>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A3ABA0D7-C8D5-454B-ACC0-67B59C1E9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A45CA-5106-4CDF-A0CD-3AA327D5D3FA}"/>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77939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4CB28-62E0-46B4-8752-3910C910F7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010AA2-F182-4023-BA87-55328148F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9E5B5-B1BC-4585-8F19-ABBA83D70443}"/>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13AB1F65-0802-4F7E-BB72-3E845A85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DB532-877A-460E-BF90-7C36382C15FA}"/>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41834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A830-6C54-430B-B054-C0BB75236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B431B-5E3A-4BB4-969D-5F2185EC8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7295-9747-47D4-B47C-867E35DFFE00}"/>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7E6CC04D-C50F-4DF0-B901-F483D97E4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E629E-F07A-40D8-A9B9-4006F9163DB5}"/>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394373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82E4-030E-4BC3-A694-B9BE30E6A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8ED1B7-4A85-4C49-8C49-796372225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0054B-3ECD-4632-AC0A-FE1DA4F2041D}"/>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45277DF2-9A8C-4F3F-BEEF-9C4EAA6D4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2988D-55A1-48C1-9FCB-F430D09F8D44}"/>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136834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56AC-1E98-4B4C-8172-5DAE8FFC3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42B5F-84B7-4E37-8CD9-DF8D9FA06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B5F0A2-4E23-4C95-B121-74974616A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7E78D-B6FE-460F-8FF7-4BEC3179AA3C}"/>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6" name="Footer Placeholder 5">
            <a:extLst>
              <a:ext uri="{FF2B5EF4-FFF2-40B4-BE49-F238E27FC236}">
                <a16:creationId xmlns:a16="http://schemas.microsoft.com/office/drawing/2014/main" id="{F5F8A80E-D196-407C-8B12-FA54B4882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F0C69-5FFB-4E79-A0ED-CD2B2D46EEE5}"/>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251947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0C3A-289F-4363-A5B3-D683FFA23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48D77C-E7D1-448E-ADEB-FFBC34233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20C07A-841F-4EA5-B14A-65691C410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323FA-1C11-41B5-ABCF-E5360BF35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50311-FB91-4DA3-A516-8BF0920F5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EAE7A-274F-46EA-9678-B5953E2CA0AF}"/>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8" name="Footer Placeholder 7">
            <a:extLst>
              <a:ext uri="{FF2B5EF4-FFF2-40B4-BE49-F238E27FC236}">
                <a16:creationId xmlns:a16="http://schemas.microsoft.com/office/drawing/2014/main" id="{FA8D900F-B200-4DBE-8AD9-061CF158B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9E975A-3E6A-4B8A-9838-32235AED2730}"/>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162585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A061-AC0E-4149-99EE-62CB435DA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432F5-4015-4821-BF2E-C27596EA4B2E}"/>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4" name="Footer Placeholder 3">
            <a:extLst>
              <a:ext uri="{FF2B5EF4-FFF2-40B4-BE49-F238E27FC236}">
                <a16:creationId xmlns:a16="http://schemas.microsoft.com/office/drawing/2014/main" id="{35EDC7FC-C815-4A60-AF96-3B501739D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1BC001-9B07-4B1D-B220-076D1429CF33}"/>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24104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7B22D-AB0C-4FE5-89A2-8D2C9A5F601E}"/>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3" name="Footer Placeholder 2">
            <a:extLst>
              <a:ext uri="{FF2B5EF4-FFF2-40B4-BE49-F238E27FC236}">
                <a16:creationId xmlns:a16="http://schemas.microsoft.com/office/drawing/2014/main" id="{8667FABA-905E-4212-B4A2-44407902D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BEC337-FF8B-4355-BDF0-55FEF69FAA55}"/>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173943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FBA0-D6DC-49AD-9DB5-51756E022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C43E3-07F5-4491-ABBA-62556EC6D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B6A248-9A4C-418D-A284-020D5AEC9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4B9B5-7777-4314-972C-CB917D9A4A6C}"/>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6" name="Footer Placeholder 5">
            <a:extLst>
              <a:ext uri="{FF2B5EF4-FFF2-40B4-BE49-F238E27FC236}">
                <a16:creationId xmlns:a16="http://schemas.microsoft.com/office/drawing/2014/main" id="{96860164-4F9B-442D-B1F2-48D61C3B2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BD3CA-13AF-4BDC-BE03-DDEED8994CAD}"/>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215398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92A3-7724-42D5-8773-F4CEAA85F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F8217-F0C5-47B7-89D4-8F6D1DAF6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3DF3E6-5C4F-4FDF-8134-33B5368D1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93B67-A41D-4831-AC9E-EB1E60F39057}"/>
              </a:ext>
            </a:extLst>
          </p:cNvPr>
          <p:cNvSpPr>
            <a:spLocks noGrp="1"/>
          </p:cNvSpPr>
          <p:nvPr>
            <p:ph type="dt" sz="half" idx="10"/>
          </p:nvPr>
        </p:nvSpPr>
        <p:spPr/>
        <p:txBody>
          <a:bodyPr/>
          <a:lstStyle/>
          <a:p>
            <a:fld id="{1304E43F-9D24-49E2-A39E-6F00E6D704A0}" type="datetimeFigureOut">
              <a:rPr lang="en-US" smtClean="0"/>
              <a:t>8/31/2019</a:t>
            </a:fld>
            <a:endParaRPr lang="en-US"/>
          </a:p>
        </p:txBody>
      </p:sp>
      <p:sp>
        <p:nvSpPr>
          <p:cNvPr id="6" name="Footer Placeholder 5">
            <a:extLst>
              <a:ext uri="{FF2B5EF4-FFF2-40B4-BE49-F238E27FC236}">
                <a16:creationId xmlns:a16="http://schemas.microsoft.com/office/drawing/2014/main" id="{48D10E42-9E4D-4259-AC19-2B1C5487B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3AB38-5B83-490D-A85C-AD26C24D8DD6}"/>
              </a:ext>
            </a:extLst>
          </p:cNvPr>
          <p:cNvSpPr>
            <a:spLocks noGrp="1"/>
          </p:cNvSpPr>
          <p:nvPr>
            <p:ph type="sldNum" sz="quarter" idx="12"/>
          </p:nvPr>
        </p:nvSpPr>
        <p:spPr/>
        <p:txBody>
          <a:bodyPr/>
          <a:lstStyle/>
          <a:p>
            <a:fld id="{39649BD1-FA61-47B2-9AC7-76C540BEAAA5}" type="slidenum">
              <a:rPr lang="en-US" smtClean="0"/>
              <a:t>‹#›</a:t>
            </a:fld>
            <a:endParaRPr lang="en-US"/>
          </a:p>
        </p:txBody>
      </p:sp>
    </p:spTree>
    <p:extLst>
      <p:ext uri="{BB962C8B-B14F-4D97-AF65-F5344CB8AC3E}">
        <p14:creationId xmlns:p14="http://schemas.microsoft.com/office/powerpoint/2010/main" val="425392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FFCE2-0C4F-4D93-AB68-1C2DD940C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BC3E45-3DF9-4E7C-930B-7F4AFA77F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A3268-65C7-42E0-B383-A2CE5BD1A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4E43F-9D24-49E2-A39E-6F00E6D704A0}" type="datetimeFigureOut">
              <a:rPr lang="en-US" smtClean="0"/>
              <a:t>8/31/2019</a:t>
            </a:fld>
            <a:endParaRPr lang="en-US"/>
          </a:p>
        </p:txBody>
      </p:sp>
      <p:sp>
        <p:nvSpPr>
          <p:cNvPr id="5" name="Footer Placeholder 4">
            <a:extLst>
              <a:ext uri="{FF2B5EF4-FFF2-40B4-BE49-F238E27FC236}">
                <a16:creationId xmlns:a16="http://schemas.microsoft.com/office/drawing/2014/main" id="{D7CF5D02-C10F-4E1C-9DF3-2CA1C5660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FE81D-A0C8-4EE4-9BD4-08D60E3FD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49BD1-FA61-47B2-9AC7-76C540BEAAA5}" type="slidenum">
              <a:rPr lang="en-US" smtClean="0"/>
              <a:t>‹#›</a:t>
            </a:fld>
            <a:endParaRPr lang="en-US"/>
          </a:p>
        </p:txBody>
      </p:sp>
    </p:spTree>
    <p:extLst>
      <p:ext uri="{BB962C8B-B14F-4D97-AF65-F5344CB8AC3E}">
        <p14:creationId xmlns:p14="http://schemas.microsoft.com/office/powerpoint/2010/main" val="145840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QrYgXZf-Ay8" TargetMode="External"/><Relationship Id="rId2" Type="http://schemas.openxmlformats.org/officeDocument/2006/relationships/hyperlink" Target="https://www.youtube.com/watch?v=rulIUAN0U3w&amp;app=desktop" TargetMode="External"/><Relationship Id="rId1" Type="http://schemas.openxmlformats.org/officeDocument/2006/relationships/slideLayout" Target="../slideLayouts/slideLayout2.xml"/><Relationship Id="rId4" Type="http://schemas.openxmlformats.org/officeDocument/2006/relationships/hyperlink" Target="https://www.youtube.com/watch?v=UaptUhOush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FEDC-164B-4C08-B04E-57BFF39AD9BA}"/>
              </a:ext>
            </a:extLst>
          </p:cNvPr>
          <p:cNvSpPr>
            <a:spLocks noGrp="1"/>
          </p:cNvSpPr>
          <p:nvPr>
            <p:ph type="ctrTitle"/>
          </p:nvPr>
        </p:nvSpPr>
        <p:spPr/>
        <p:txBody>
          <a:bodyPr/>
          <a:lstStyle/>
          <a:p>
            <a:r>
              <a:rPr lang="hr-HR" dirty="0"/>
              <a:t>When to use which test</a:t>
            </a:r>
            <a:endParaRPr lang="en-US" dirty="0"/>
          </a:p>
        </p:txBody>
      </p:sp>
      <p:sp>
        <p:nvSpPr>
          <p:cNvPr id="3" name="Subtitle 2">
            <a:extLst>
              <a:ext uri="{FF2B5EF4-FFF2-40B4-BE49-F238E27FC236}">
                <a16:creationId xmlns:a16="http://schemas.microsoft.com/office/drawing/2014/main" id="{A9BD710C-426C-4209-A23C-FE4EC2BDF4C5}"/>
              </a:ext>
            </a:extLst>
          </p:cNvPr>
          <p:cNvSpPr>
            <a:spLocks noGrp="1"/>
          </p:cNvSpPr>
          <p:nvPr>
            <p:ph type="subTitle" idx="1"/>
          </p:nvPr>
        </p:nvSpPr>
        <p:spPr/>
        <p:txBody>
          <a:bodyPr/>
          <a:lstStyle/>
          <a:p>
            <a:r>
              <a:rPr lang="hr-HR" dirty="0"/>
              <a:t>Maja Kuzman</a:t>
            </a:r>
            <a:endParaRPr lang="en-US" dirty="0"/>
          </a:p>
        </p:txBody>
      </p:sp>
    </p:spTree>
    <p:extLst>
      <p:ext uri="{BB962C8B-B14F-4D97-AF65-F5344CB8AC3E}">
        <p14:creationId xmlns:p14="http://schemas.microsoft.com/office/powerpoint/2010/main" val="368118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C7C26-086F-469C-A3A8-393A6606FC64}"/>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31">
            <a:extLst>
              <a:ext uri="{FF2B5EF4-FFF2-40B4-BE49-F238E27FC236}">
                <a16:creationId xmlns:a16="http://schemas.microsoft.com/office/drawing/2014/main" id="{833ED687-3477-4CD5-A9F1-D4397B3BC458}"/>
              </a:ext>
            </a:extLst>
          </p:cNvPr>
          <p:cNvSpPr txBox="1">
            <a:spLocks/>
          </p:cNvSpPr>
          <p:nvPr/>
        </p:nvSpPr>
        <p:spPr>
          <a:xfrm>
            <a:off x="990600" y="1978025"/>
            <a:ext cx="10515600"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5000" dirty="0">
              <a:solidFill>
                <a:schemeClr val="bg1">
                  <a:lumMod val="65000"/>
                </a:schemeClr>
              </a:solidFill>
            </a:endParaRPr>
          </a:p>
        </p:txBody>
      </p:sp>
      <p:sp>
        <p:nvSpPr>
          <p:cNvPr id="6" name="Content Placeholder 31">
            <a:extLst>
              <a:ext uri="{FF2B5EF4-FFF2-40B4-BE49-F238E27FC236}">
                <a16:creationId xmlns:a16="http://schemas.microsoft.com/office/drawing/2014/main" id="{99D29CDD-6172-4FC2-8473-BCCBB6E4D535}"/>
              </a:ext>
            </a:extLst>
          </p:cNvPr>
          <p:cNvSpPr txBox="1">
            <a:spLocks/>
          </p:cNvSpPr>
          <p:nvPr/>
        </p:nvSpPr>
        <p:spPr>
          <a:xfrm>
            <a:off x="990600" y="217212"/>
            <a:ext cx="10515600" cy="2022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solidFill>
                <a:schemeClr val="accent4">
                  <a:lumMod val="75000"/>
                </a:schemeClr>
              </a:solidFill>
            </a:endParaRPr>
          </a:p>
        </p:txBody>
      </p:sp>
      <p:sp>
        <p:nvSpPr>
          <p:cNvPr id="7" name="Content Placeholder 31">
            <a:extLst>
              <a:ext uri="{FF2B5EF4-FFF2-40B4-BE49-F238E27FC236}">
                <a16:creationId xmlns:a16="http://schemas.microsoft.com/office/drawing/2014/main" id="{CF744870-9565-4661-8C3A-042CCA69E021}"/>
              </a:ext>
            </a:extLst>
          </p:cNvPr>
          <p:cNvSpPr txBox="1">
            <a:spLocks/>
          </p:cNvSpPr>
          <p:nvPr/>
        </p:nvSpPr>
        <p:spPr>
          <a:xfrm>
            <a:off x="612913" y="3127513"/>
            <a:ext cx="11367052" cy="3863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5000" b="1" dirty="0">
              <a:solidFill>
                <a:schemeClr val="accent2">
                  <a:lumMod val="75000"/>
                </a:schemeClr>
              </a:solidFill>
            </a:endParaRPr>
          </a:p>
          <a:p>
            <a:pPr marL="0" indent="0" algn="ctr">
              <a:buFont typeface="Arial" panose="020B0604020202020204" pitchFamily="34" charset="0"/>
              <a:buNone/>
            </a:pPr>
            <a:endParaRPr lang="hr-HR" sz="5000" b="1" dirty="0">
              <a:solidFill>
                <a:schemeClr val="accent2">
                  <a:lumMod val="75000"/>
                </a:schemeClr>
              </a:solidFill>
            </a:endParaRPr>
          </a:p>
          <a:p>
            <a:pPr marL="0" indent="0" algn="ctr">
              <a:buFont typeface="Arial" panose="020B0604020202020204" pitchFamily="34" charset="0"/>
              <a:buNone/>
            </a:pPr>
            <a:endParaRPr lang="hr-HR" sz="3000" dirty="0">
              <a:solidFill>
                <a:schemeClr val="accent2">
                  <a:lumMod val="75000"/>
                </a:schemeClr>
              </a:solidFill>
            </a:endParaRPr>
          </a:p>
          <a:p>
            <a:pPr marL="0" indent="0" algn="ctr">
              <a:buFont typeface="Arial" panose="020B0604020202020204" pitchFamily="34" charset="0"/>
              <a:buNone/>
            </a:pPr>
            <a:r>
              <a:rPr lang="hr-HR" sz="3000" dirty="0">
                <a:solidFill>
                  <a:schemeClr val="accent2">
                    <a:lumMod val="75000"/>
                  </a:schemeClr>
                </a:solidFill>
              </a:rPr>
              <a:t>Quantitative</a:t>
            </a:r>
          </a:p>
          <a:p>
            <a:pPr marL="0" indent="0" algn="ctr">
              <a:buFont typeface="Arial" panose="020B0604020202020204" pitchFamily="34" charset="0"/>
              <a:buNone/>
            </a:pPr>
            <a:r>
              <a:rPr lang="hr-HR" sz="5000" b="1" dirty="0">
                <a:solidFill>
                  <a:schemeClr val="accent2">
                    <a:lumMod val="75000"/>
                  </a:schemeClr>
                </a:solidFill>
              </a:rPr>
              <a:t>Interval/Ratio</a:t>
            </a:r>
          </a:p>
        </p:txBody>
      </p:sp>
      <p:pic>
        <p:nvPicPr>
          <p:cNvPr id="1026" name="Picture 2" descr="Image result for quantitative variable">
            <a:extLst>
              <a:ext uri="{FF2B5EF4-FFF2-40B4-BE49-F238E27FC236}">
                <a16:creationId xmlns:a16="http://schemas.microsoft.com/office/drawing/2014/main" id="{84C807E6-18E1-4F55-9A66-B19C25C2D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90" y="1122830"/>
            <a:ext cx="4620039" cy="4612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D37774C0-6E7D-4A3D-93DB-830520D6C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6996" y="2504660"/>
            <a:ext cx="29622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human height density">
            <a:extLst>
              <a:ext uri="{FF2B5EF4-FFF2-40B4-BE49-F238E27FC236}">
                <a16:creationId xmlns:a16="http://schemas.microsoft.com/office/drawing/2014/main" id="{4DD7557F-E6AC-4B89-AF92-E16BB82B6C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046" y="2504660"/>
            <a:ext cx="4123911" cy="263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0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2"/>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3"/>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4"/>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5"/>
          <a:stretch>
            <a:fillRect/>
          </a:stretch>
        </p:blipFill>
        <p:spPr>
          <a:xfrm>
            <a:off x="1051422" y="3189261"/>
            <a:ext cx="1660766" cy="1024930"/>
          </a:xfrm>
          <a:prstGeom prst="rect">
            <a:avLst/>
          </a:prstGeom>
        </p:spPr>
      </p:pic>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492443"/>
          </a:xfrm>
          <a:prstGeom prst="rect">
            <a:avLst/>
          </a:prstGeom>
          <a:noFill/>
        </p:spPr>
        <p:txBody>
          <a:bodyPr wrap="square" rtlCol="0">
            <a:spAutoFit/>
          </a:bodyPr>
          <a:lstStyle/>
          <a:p>
            <a:pPr algn="ctr"/>
            <a:r>
              <a:rPr lang="hr-HR" sz="2600" dirty="0"/>
              <a:t>Test for a mean</a:t>
            </a:r>
            <a:endParaRPr lang="en-US" sz="2600" dirty="0"/>
          </a:p>
        </p:txBody>
      </p:sp>
      <p:sp>
        <p:nvSpPr>
          <p:cNvPr id="33" name="Rectangle 32">
            <a:extLst>
              <a:ext uri="{FF2B5EF4-FFF2-40B4-BE49-F238E27FC236}">
                <a16:creationId xmlns:a16="http://schemas.microsoft.com/office/drawing/2014/main" id="{5F1D1228-4480-4ED8-AB70-3F9FCC17FC81}"/>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1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71466F-B086-4E6A-BFC1-6553C78B85DB}"/>
              </a:ext>
            </a:extLst>
          </p:cNvPr>
          <p:cNvSpPr/>
          <p:nvPr/>
        </p:nvSpPr>
        <p:spPr>
          <a:xfrm>
            <a:off x="344555" y="238540"/>
            <a:ext cx="3074506" cy="1842052"/>
          </a:xfrm>
          <a:prstGeom prst="rect">
            <a:avLst/>
          </a:prstGeom>
          <a:solidFill>
            <a:schemeClr val="bg1"/>
          </a:solidFill>
          <a:ln w="38100">
            <a:solidFill>
              <a:schemeClr val="bg2">
                <a:lumMod val="9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39D8F6-01FF-46C5-9746-E65A0F48DA1F}"/>
              </a:ext>
            </a:extLst>
          </p:cNvPr>
          <p:cNvSpPr/>
          <p:nvPr/>
        </p:nvSpPr>
        <p:spPr>
          <a:xfrm>
            <a:off x="4595189" y="238540"/>
            <a:ext cx="3074506" cy="1842052"/>
          </a:xfrm>
          <a:prstGeom prst="rect">
            <a:avLst/>
          </a:prstGeom>
          <a:solidFill>
            <a:schemeClr val="bg1"/>
          </a:solidFill>
          <a:ln w="38100">
            <a:solidFill>
              <a:schemeClr val="bg2">
                <a:lumMod val="90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7C101B-336A-4FB8-B850-BE547AA17229}"/>
              </a:ext>
            </a:extLst>
          </p:cNvPr>
          <p:cNvSpPr/>
          <p:nvPr/>
        </p:nvSpPr>
        <p:spPr>
          <a:xfrm>
            <a:off x="8772941" y="238540"/>
            <a:ext cx="3074504"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2AD9E3-8EA1-4250-A007-E7100A2600EC}"/>
              </a:ext>
            </a:extLst>
          </p:cNvPr>
          <p:cNvSpPr/>
          <p:nvPr/>
        </p:nvSpPr>
        <p:spPr>
          <a:xfrm>
            <a:off x="344554" y="2507974"/>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3D7700-0524-4F03-987F-38CE328F2E91}"/>
              </a:ext>
            </a:extLst>
          </p:cNvPr>
          <p:cNvSpPr/>
          <p:nvPr/>
        </p:nvSpPr>
        <p:spPr>
          <a:xfrm>
            <a:off x="344553" y="4777408"/>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3D2592-FFEC-4BCC-937F-682A6FE45BC0}"/>
              </a:ext>
            </a:extLst>
          </p:cNvPr>
          <p:cNvSpPr/>
          <p:nvPr/>
        </p:nvSpPr>
        <p:spPr>
          <a:xfrm>
            <a:off x="4595189" y="2507974"/>
            <a:ext cx="3074506" cy="1842052"/>
          </a:xfrm>
          <a:prstGeom prst="rect">
            <a:avLst/>
          </a:prstGeom>
          <a:solidFill>
            <a:schemeClr val="bg1"/>
          </a:solidFill>
          <a:ln w="38100">
            <a:solidFill>
              <a:schemeClr val="bg2">
                <a:lumMod val="9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D34BDB0-20B4-4C13-BB44-BAB9E326022F}"/>
              </a:ext>
            </a:extLst>
          </p:cNvPr>
          <p:cNvSpPr/>
          <p:nvPr/>
        </p:nvSpPr>
        <p:spPr>
          <a:xfrm>
            <a:off x="8772939" y="4615069"/>
            <a:ext cx="3074506"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solidFill>
              <a:schemeClr val="bg1"/>
            </a:solidFill>
          </a:ln>
        </p:spPr>
        <p:txBody>
          <a:bodyPr/>
          <a:lstStyle/>
          <a:p>
            <a:pPr algn="ctr"/>
            <a:r>
              <a:rPr lang="hr-HR" dirty="0"/>
              <a:t>Things to consider when choosing a test:	</a:t>
            </a:r>
            <a:endParaRPr lang="en-US" dirty="0"/>
          </a:p>
        </p:txBody>
      </p:sp>
      <p:sp>
        <p:nvSpPr>
          <p:cNvPr id="15" name="Content Placeholder 31">
            <a:extLst>
              <a:ext uri="{FF2B5EF4-FFF2-40B4-BE49-F238E27FC236}">
                <a16:creationId xmlns:a16="http://schemas.microsoft.com/office/drawing/2014/main" id="{E7636A66-0B6A-4257-AF96-3D73BEB9B54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2: Samples</a:t>
            </a:r>
          </a:p>
        </p:txBody>
      </p:sp>
    </p:spTree>
    <p:extLst>
      <p:ext uri="{BB962C8B-B14F-4D97-AF65-F5344CB8AC3E}">
        <p14:creationId xmlns:p14="http://schemas.microsoft.com/office/powerpoint/2010/main" val="428665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7C101B-336A-4FB8-B850-BE547AA17229}"/>
              </a:ext>
            </a:extLst>
          </p:cNvPr>
          <p:cNvSpPr/>
          <p:nvPr/>
        </p:nvSpPr>
        <p:spPr>
          <a:xfrm>
            <a:off x="8772941" y="238540"/>
            <a:ext cx="3074504"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34BDB0-20B4-4C13-BB44-BAB9E326022F}"/>
              </a:ext>
            </a:extLst>
          </p:cNvPr>
          <p:cNvSpPr/>
          <p:nvPr/>
        </p:nvSpPr>
        <p:spPr>
          <a:xfrm>
            <a:off x="8772939" y="4615069"/>
            <a:ext cx="3074506"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solidFill>
              <a:schemeClr val="bg1"/>
            </a:solidFill>
          </a:ln>
        </p:spPr>
        <p:txBody>
          <a:bodyPr/>
          <a:lstStyle/>
          <a:p>
            <a:pPr algn="ctr"/>
            <a:endParaRPr lang="en-US" dirty="0"/>
          </a:p>
        </p:txBody>
      </p:sp>
      <p:sp>
        <p:nvSpPr>
          <p:cNvPr id="15" name="Content Placeholder 31">
            <a:extLst>
              <a:ext uri="{FF2B5EF4-FFF2-40B4-BE49-F238E27FC236}">
                <a16:creationId xmlns:a16="http://schemas.microsoft.com/office/drawing/2014/main" id="{E7636A66-0B6A-4257-AF96-3D73BEB9B54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p:txBody>
      </p:sp>
      <p:pic>
        <p:nvPicPr>
          <p:cNvPr id="13" name="Picture 12">
            <a:extLst>
              <a:ext uri="{FF2B5EF4-FFF2-40B4-BE49-F238E27FC236}">
                <a16:creationId xmlns:a16="http://schemas.microsoft.com/office/drawing/2014/main" id="{368DC3FB-9112-475B-8FA8-A65F356EF26B}"/>
              </a:ext>
            </a:extLst>
          </p:cNvPr>
          <p:cNvPicPr>
            <a:picLocks noChangeAspect="1"/>
          </p:cNvPicPr>
          <p:nvPr/>
        </p:nvPicPr>
        <p:blipFill>
          <a:blip r:embed="rId2"/>
          <a:stretch>
            <a:fillRect/>
          </a:stretch>
        </p:blipFill>
        <p:spPr>
          <a:xfrm>
            <a:off x="552233" y="1850267"/>
            <a:ext cx="3611443" cy="3946525"/>
          </a:xfrm>
          <a:prstGeom prst="rect">
            <a:avLst/>
          </a:prstGeom>
        </p:spPr>
      </p:pic>
      <p:sp>
        <p:nvSpPr>
          <p:cNvPr id="14" name="Rectangle 13">
            <a:extLst>
              <a:ext uri="{FF2B5EF4-FFF2-40B4-BE49-F238E27FC236}">
                <a16:creationId xmlns:a16="http://schemas.microsoft.com/office/drawing/2014/main" id="{02C94ECD-716D-4E20-BF10-5291339EA170}"/>
              </a:ext>
            </a:extLst>
          </p:cNvPr>
          <p:cNvSpPr/>
          <p:nvPr/>
        </p:nvSpPr>
        <p:spPr>
          <a:xfrm>
            <a:off x="5182036" y="2969040"/>
            <a:ext cx="4312739" cy="1001574"/>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03AD30-6A74-4C35-A848-A5AC0F3E78EA}"/>
              </a:ext>
            </a:extLst>
          </p:cNvPr>
          <p:cNvSpPr/>
          <p:nvPr/>
        </p:nvSpPr>
        <p:spPr>
          <a:xfrm>
            <a:off x="5168780" y="2969040"/>
            <a:ext cx="1681291" cy="100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31">
            <a:extLst>
              <a:ext uri="{FF2B5EF4-FFF2-40B4-BE49-F238E27FC236}">
                <a16:creationId xmlns:a16="http://schemas.microsoft.com/office/drawing/2014/main" id="{0D69F7FF-6561-49FA-ABD9-DE148BC60F91}"/>
              </a:ext>
            </a:extLst>
          </p:cNvPr>
          <p:cNvSpPr txBox="1">
            <a:spLocks/>
          </p:cNvSpPr>
          <p:nvPr/>
        </p:nvSpPr>
        <p:spPr>
          <a:xfrm>
            <a:off x="1143000" y="4859061"/>
            <a:ext cx="10515600" cy="1622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One sample</a:t>
            </a:r>
          </a:p>
        </p:txBody>
      </p:sp>
    </p:spTree>
    <p:extLst>
      <p:ext uri="{BB962C8B-B14F-4D97-AF65-F5344CB8AC3E}">
        <p14:creationId xmlns:p14="http://schemas.microsoft.com/office/powerpoint/2010/main" val="108447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7C101B-336A-4FB8-B850-BE547AA17229}"/>
              </a:ext>
            </a:extLst>
          </p:cNvPr>
          <p:cNvSpPr/>
          <p:nvPr/>
        </p:nvSpPr>
        <p:spPr>
          <a:xfrm>
            <a:off x="8772941" y="238540"/>
            <a:ext cx="3074504"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34BDB0-20B4-4C13-BB44-BAB9E326022F}"/>
              </a:ext>
            </a:extLst>
          </p:cNvPr>
          <p:cNvSpPr/>
          <p:nvPr/>
        </p:nvSpPr>
        <p:spPr>
          <a:xfrm>
            <a:off x="8772939" y="4615069"/>
            <a:ext cx="3074506"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solidFill>
              <a:schemeClr val="bg1"/>
            </a:solidFill>
          </a:ln>
        </p:spPr>
        <p:txBody>
          <a:bodyPr/>
          <a:lstStyle/>
          <a:p>
            <a:pPr algn="ctr"/>
            <a:endParaRPr lang="en-US" dirty="0"/>
          </a:p>
        </p:txBody>
      </p:sp>
      <p:sp>
        <p:nvSpPr>
          <p:cNvPr id="15" name="Content Placeholder 31">
            <a:extLst>
              <a:ext uri="{FF2B5EF4-FFF2-40B4-BE49-F238E27FC236}">
                <a16:creationId xmlns:a16="http://schemas.microsoft.com/office/drawing/2014/main" id="{E7636A66-0B6A-4257-AF96-3D73BEB9B54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p:txBody>
      </p:sp>
      <p:pic>
        <p:nvPicPr>
          <p:cNvPr id="13" name="Picture 12">
            <a:extLst>
              <a:ext uri="{FF2B5EF4-FFF2-40B4-BE49-F238E27FC236}">
                <a16:creationId xmlns:a16="http://schemas.microsoft.com/office/drawing/2014/main" id="{368DC3FB-9112-475B-8FA8-A65F356EF26B}"/>
              </a:ext>
            </a:extLst>
          </p:cNvPr>
          <p:cNvPicPr>
            <a:picLocks noChangeAspect="1"/>
          </p:cNvPicPr>
          <p:nvPr/>
        </p:nvPicPr>
        <p:blipFill>
          <a:blip r:embed="rId2"/>
          <a:stretch>
            <a:fillRect/>
          </a:stretch>
        </p:blipFill>
        <p:spPr>
          <a:xfrm>
            <a:off x="552233" y="1850267"/>
            <a:ext cx="3611443" cy="3946525"/>
          </a:xfrm>
          <a:prstGeom prst="rect">
            <a:avLst/>
          </a:prstGeom>
        </p:spPr>
      </p:pic>
      <p:sp>
        <p:nvSpPr>
          <p:cNvPr id="14" name="Rectangle 13">
            <a:extLst>
              <a:ext uri="{FF2B5EF4-FFF2-40B4-BE49-F238E27FC236}">
                <a16:creationId xmlns:a16="http://schemas.microsoft.com/office/drawing/2014/main" id="{02C94ECD-716D-4E20-BF10-5291339EA170}"/>
              </a:ext>
            </a:extLst>
          </p:cNvPr>
          <p:cNvSpPr/>
          <p:nvPr/>
        </p:nvSpPr>
        <p:spPr>
          <a:xfrm>
            <a:off x="5182036" y="2969040"/>
            <a:ext cx="4312739" cy="1001574"/>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03AD30-6A74-4C35-A848-A5AC0F3E78EA}"/>
              </a:ext>
            </a:extLst>
          </p:cNvPr>
          <p:cNvSpPr/>
          <p:nvPr/>
        </p:nvSpPr>
        <p:spPr>
          <a:xfrm>
            <a:off x="5168780" y="2969040"/>
            <a:ext cx="1681291" cy="100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7CD255-25F4-41D4-BBB8-77F5CB0E7644}"/>
              </a:ext>
            </a:extLst>
          </p:cNvPr>
          <p:cNvSpPr/>
          <p:nvPr/>
        </p:nvSpPr>
        <p:spPr>
          <a:xfrm>
            <a:off x="8772941" y="238540"/>
            <a:ext cx="3074504" cy="1842052"/>
          </a:xfrm>
          <a:prstGeom prst="rect">
            <a:avLst/>
          </a:prstGeom>
          <a:solidFill>
            <a:schemeClr val="bg1">
              <a:lumMod val="95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904FD4-2D69-4E25-B7AF-C353D2E0530A}"/>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5040F9-4609-44E4-B125-FA3AED5D5335}"/>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00BC814-08F5-4F7F-8EAA-2526DD7CA436}"/>
              </a:ext>
            </a:extLst>
          </p:cNvPr>
          <p:cNvSpPr/>
          <p:nvPr/>
        </p:nvSpPr>
        <p:spPr>
          <a:xfrm>
            <a:off x="8772939" y="4615069"/>
            <a:ext cx="3074506" cy="1842052"/>
          </a:xfrm>
          <a:prstGeom prst="rect">
            <a:avLst/>
          </a:prstGeom>
          <a:solidFill>
            <a:schemeClr val="bg1">
              <a:lumMod val="95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E51FD25-F579-4C59-81EC-2D20BF9AF37B}"/>
              </a:ext>
            </a:extLst>
          </p:cNvPr>
          <p:cNvPicPr>
            <a:picLocks noChangeAspect="1"/>
          </p:cNvPicPr>
          <p:nvPr/>
        </p:nvPicPr>
        <p:blipFill>
          <a:blip r:embed="rId2"/>
          <a:stretch>
            <a:fillRect/>
          </a:stretch>
        </p:blipFill>
        <p:spPr>
          <a:xfrm>
            <a:off x="9915320" y="5380382"/>
            <a:ext cx="923925" cy="1009650"/>
          </a:xfrm>
          <a:prstGeom prst="rect">
            <a:avLst/>
          </a:prstGeom>
        </p:spPr>
      </p:pic>
      <p:sp>
        <p:nvSpPr>
          <p:cNvPr id="19" name="TextBox 18">
            <a:extLst>
              <a:ext uri="{FF2B5EF4-FFF2-40B4-BE49-F238E27FC236}">
                <a16:creationId xmlns:a16="http://schemas.microsoft.com/office/drawing/2014/main" id="{1A62BC43-E9D4-425A-B0BF-720AC7C5B780}"/>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sp>
        <p:nvSpPr>
          <p:cNvPr id="20" name="TextBox 19">
            <a:extLst>
              <a:ext uri="{FF2B5EF4-FFF2-40B4-BE49-F238E27FC236}">
                <a16:creationId xmlns:a16="http://schemas.microsoft.com/office/drawing/2014/main" id="{B79AD30E-D2D3-40E0-A4C1-EAC9F84F4550}"/>
              </a:ext>
            </a:extLst>
          </p:cNvPr>
          <p:cNvSpPr txBox="1"/>
          <p:nvPr/>
        </p:nvSpPr>
        <p:spPr>
          <a:xfrm>
            <a:off x="8782990" y="4615069"/>
            <a:ext cx="3074507" cy="492443"/>
          </a:xfrm>
          <a:prstGeom prst="rect">
            <a:avLst/>
          </a:prstGeom>
          <a:noFill/>
        </p:spPr>
        <p:txBody>
          <a:bodyPr wrap="square" rtlCol="0">
            <a:spAutoFit/>
          </a:bodyPr>
          <a:lstStyle/>
          <a:p>
            <a:pPr algn="ctr"/>
            <a:r>
              <a:rPr lang="hr-HR" sz="2600" dirty="0"/>
              <a:t>Test for a mean</a:t>
            </a:r>
            <a:endParaRPr lang="en-US" sz="2600" dirty="0"/>
          </a:p>
        </p:txBody>
      </p:sp>
      <p:sp>
        <p:nvSpPr>
          <p:cNvPr id="21" name="Content Placeholder 31">
            <a:extLst>
              <a:ext uri="{FF2B5EF4-FFF2-40B4-BE49-F238E27FC236}">
                <a16:creationId xmlns:a16="http://schemas.microsoft.com/office/drawing/2014/main" id="{77FC9254-30A1-4C65-95C9-1D78A8490447}"/>
              </a:ext>
            </a:extLst>
          </p:cNvPr>
          <p:cNvSpPr txBox="1">
            <a:spLocks/>
          </p:cNvSpPr>
          <p:nvPr/>
        </p:nvSpPr>
        <p:spPr>
          <a:xfrm>
            <a:off x="1143000" y="4859061"/>
            <a:ext cx="10515600" cy="1622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One sample</a:t>
            </a:r>
          </a:p>
        </p:txBody>
      </p:sp>
    </p:spTree>
    <p:extLst>
      <p:ext uri="{BB962C8B-B14F-4D97-AF65-F5344CB8AC3E}">
        <p14:creationId xmlns:p14="http://schemas.microsoft.com/office/powerpoint/2010/main" val="15026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39D8F6-01FF-46C5-9746-E65A0F48DA1F}"/>
              </a:ext>
            </a:extLst>
          </p:cNvPr>
          <p:cNvSpPr/>
          <p:nvPr/>
        </p:nvSpPr>
        <p:spPr>
          <a:xfrm>
            <a:off x="4595189" y="238540"/>
            <a:ext cx="3074506" cy="1842052"/>
          </a:xfrm>
          <a:prstGeom prst="rect">
            <a:avLst/>
          </a:prstGeom>
          <a:solidFill>
            <a:schemeClr val="bg1"/>
          </a:solidFill>
          <a:ln w="38100">
            <a:solidFill>
              <a:schemeClr val="bg2">
                <a:lumMod val="90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3D2592-FFEC-4BCC-937F-682A6FE45BC0}"/>
              </a:ext>
            </a:extLst>
          </p:cNvPr>
          <p:cNvSpPr/>
          <p:nvPr/>
        </p:nvSpPr>
        <p:spPr>
          <a:xfrm>
            <a:off x="4595189" y="2507974"/>
            <a:ext cx="3074506" cy="1842052"/>
          </a:xfrm>
          <a:prstGeom prst="rect">
            <a:avLst/>
          </a:prstGeom>
          <a:solidFill>
            <a:schemeClr val="bg1"/>
          </a:solidFill>
          <a:ln w="38100">
            <a:solidFill>
              <a:schemeClr val="bg2">
                <a:lumMod val="9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31">
            <a:extLst>
              <a:ext uri="{FF2B5EF4-FFF2-40B4-BE49-F238E27FC236}">
                <a16:creationId xmlns:a16="http://schemas.microsoft.com/office/drawing/2014/main" id="{AA75CB8D-CFC9-49EB-B9AB-9C0327AFC291}"/>
              </a:ext>
            </a:extLst>
          </p:cNvPr>
          <p:cNvSpPr txBox="1">
            <a:spLocks/>
          </p:cNvSpPr>
          <p:nvPr/>
        </p:nvSpPr>
        <p:spPr>
          <a:xfrm>
            <a:off x="1143000" y="4859061"/>
            <a:ext cx="10515600" cy="1622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Two samples</a:t>
            </a:r>
          </a:p>
        </p:txBody>
      </p:sp>
      <p:sp>
        <p:nvSpPr>
          <p:cNvPr id="5" name="TextBox 4">
            <a:extLst>
              <a:ext uri="{FF2B5EF4-FFF2-40B4-BE49-F238E27FC236}">
                <a16:creationId xmlns:a16="http://schemas.microsoft.com/office/drawing/2014/main" id="{04AD6622-0A6F-4D29-A360-7D6763DA4BF3}"/>
              </a:ext>
            </a:extLst>
          </p:cNvPr>
          <p:cNvSpPr txBox="1"/>
          <p:nvPr/>
        </p:nvSpPr>
        <p:spPr>
          <a:xfrm>
            <a:off x="7124700" y="2587143"/>
            <a:ext cx="5505450" cy="3323987"/>
          </a:xfrm>
          <a:prstGeom prst="rect">
            <a:avLst/>
          </a:prstGeom>
          <a:noFill/>
        </p:spPr>
        <p:txBody>
          <a:bodyPr wrap="square" rtlCol="0">
            <a:spAutoFit/>
          </a:bodyPr>
          <a:lstStyle/>
          <a:p>
            <a:endParaRPr lang="hr-HR" sz="3000" dirty="0"/>
          </a:p>
          <a:p>
            <a:r>
              <a:rPr lang="hr-HR" sz="3000" dirty="0"/>
              <a:t>sampleA</a:t>
            </a:r>
          </a:p>
          <a:p>
            <a:pPr marL="342900" indent="-342900">
              <a:buAutoNum type="arabicPlain" startAt="4"/>
            </a:pPr>
            <a:r>
              <a:rPr lang="hr-HR" sz="3000" dirty="0"/>
              <a:t>61    4   7   3   6   44 33  12  42</a:t>
            </a:r>
          </a:p>
          <a:p>
            <a:endParaRPr lang="hr-HR" sz="3000" dirty="0"/>
          </a:p>
          <a:p>
            <a:r>
              <a:rPr lang="hr-HR" sz="3000" dirty="0"/>
              <a:t>sampleB</a:t>
            </a:r>
          </a:p>
          <a:p>
            <a:r>
              <a:rPr lang="hr-HR" sz="3000" dirty="0"/>
              <a:t>13     1    4   12     15     5</a:t>
            </a:r>
          </a:p>
          <a:p>
            <a:pPr marL="342900" indent="-342900">
              <a:buAutoNum type="arabicPlain" startAt="4"/>
            </a:pPr>
            <a:endParaRPr lang="en-US" sz="3000" dirty="0"/>
          </a:p>
        </p:txBody>
      </p:sp>
      <p:graphicFrame>
        <p:nvGraphicFramePr>
          <p:cNvPr id="16" name="Table 15">
            <a:extLst>
              <a:ext uri="{FF2B5EF4-FFF2-40B4-BE49-F238E27FC236}">
                <a16:creationId xmlns:a16="http://schemas.microsoft.com/office/drawing/2014/main" id="{51E7B9F2-577A-4672-9FD0-076D813F7DE9}"/>
              </a:ext>
            </a:extLst>
          </p:cNvPr>
          <p:cNvGraphicFramePr>
            <a:graphicFrameLocks noGrp="1"/>
          </p:cNvGraphicFramePr>
          <p:nvPr>
            <p:extLst>
              <p:ext uri="{D42A27DB-BD31-4B8C-83A1-F6EECF244321}">
                <p14:modId xmlns:p14="http://schemas.microsoft.com/office/powerpoint/2010/main" val="1147651658"/>
              </p:ext>
            </p:extLst>
          </p:nvPr>
        </p:nvGraphicFramePr>
        <p:xfrm>
          <a:off x="354493" y="1035237"/>
          <a:ext cx="5505452" cy="1623060"/>
        </p:xfrm>
        <a:graphic>
          <a:graphicData uri="http://schemas.openxmlformats.org/drawingml/2006/table">
            <a:tbl>
              <a:tblPr>
                <a:tableStyleId>{5C22544A-7EE6-4342-B048-85BDC9FD1C3A}</a:tableStyleId>
              </a:tblPr>
              <a:tblGrid>
                <a:gridCol w="1376363">
                  <a:extLst>
                    <a:ext uri="{9D8B030D-6E8A-4147-A177-3AD203B41FA5}">
                      <a16:colId xmlns:a16="http://schemas.microsoft.com/office/drawing/2014/main" val="3694391501"/>
                    </a:ext>
                  </a:extLst>
                </a:gridCol>
                <a:gridCol w="1376363">
                  <a:extLst>
                    <a:ext uri="{9D8B030D-6E8A-4147-A177-3AD203B41FA5}">
                      <a16:colId xmlns:a16="http://schemas.microsoft.com/office/drawing/2014/main" val="4025940785"/>
                    </a:ext>
                  </a:extLst>
                </a:gridCol>
                <a:gridCol w="1376363">
                  <a:extLst>
                    <a:ext uri="{9D8B030D-6E8A-4147-A177-3AD203B41FA5}">
                      <a16:colId xmlns:a16="http://schemas.microsoft.com/office/drawing/2014/main" val="659128721"/>
                    </a:ext>
                  </a:extLst>
                </a:gridCol>
                <a:gridCol w="1376363">
                  <a:extLst>
                    <a:ext uri="{9D8B030D-6E8A-4147-A177-3AD203B41FA5}">
                      <a16:colId xmlns:a16="http://schemas.microsoft.com/office/drawing/2014/main" val="3994069431"/>
                    </a:ext>
                  </a:extLst>
                </a:gridCol>
              </a:tblGrid>
              <a:tr h="333047">
                <a:tc>
                  <a:txBody>
                    <a:bodyPr/>
                    <a:lstStyle/>
                    <a:p>
                      <a:pPr algn="ctr" fontAlgn="ctr"/>
                      <a:r>
                        <a:rPr lang="en-US" sz="2600" u="none" strike="noStrike">
                          <a:effectLst/>
                        </a:rPr>
                        <a:t> </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white</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black</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Total</a:t>
                      </a:r>
                      <a:endParaRPr lang="en-US" sz="2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09375898"/>
                  </a:ext>
                </a:extLst>
              </a:tr>
              <a:tr h="333047">
                <a:tc>
                  <a:txBody>
                    <a:bodyPr/>
                    <a:lstStyle/>
                    <a:p>
                      <a:pPr algn="ctr" fontAlgn="ctr"/>
                      <a:r>
                        <a:rPr lang="en-US" sz="2600" u="none" strike="noStrike">
                          <a:effectLst/>
                        </a:rPr>
                        <a:t>sampleA</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15</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18</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33</a:t>
                      </a:r>
                      <a:endParaRPr lang="en-US" sz="2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1791244"/>
                  </a:ext>
                </a:extLst>
              </a:tr>
              <a:tr h="333047">
                <a:tc>
                  <a:txBody>
                    <a:bodyPr/>
                    <a:lstStyle/>
                    <a:p>
                      <a:pPr algn="ctr" fontAlgn="ctr"/>
                      <a:r>
                        <a:rPr lang="en-US" sz="2600" u="none" strike="noStrike" dirty="0" err="1">
                          <a:effectLst/>
                        </a:rPr>
                        <a:t>sampleB</a:t>
                      </a:r>
                      <a:endParaRPr lang="en-US" sz="2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22</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9</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31</a:t>
                      </a:r>
                      <a:endParaRPr lang="en-US" sz="2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1150114"/>
                  </a:ext>
                </a:extLst>
              </a:tr>
              <a:tr h="333047">
                <a:tc>
                  <a:txBody>
                    <a:bodyPr/>
                    <a:lstStyle/>
                    <a:p>
                      <a:pPr algn="ctr" fontAlgn="ctr"/>
                      <a:r>
                        <a:rPr lang="en-US" sz="2600" u="none" strike="noStrike">
                          <a:effectLst/>
                        </a:rPr>
                        <a:t>Total</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37</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a:effectLst/>
                        </a:rPr>
                        <a:t>27</a:t>
                      </a:r>
                      <a:endParaRPr lang="en-US" sz="2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600" u="none" strike="noStrike" dirty="0">
                          <a:effectLst/>
                        </a:rPr>
                        <a:t>64</a:t>
                      </a:r>
                      <a:endParaRPr lang="en-US" sz="2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6461803"/>
                  </a:ext>
                </a:extLst>
              </a:tr>
            </a:tbl>
          </a:graphicData>
        </a:graphic>
      </p:graphicFrame>
    </p:spTree>
    <p:extLst>
      <p:ext uri="{BB962C8B-B14F-4D97-AF65-F5344CB8AC3E}">
        <p14:creationId xmlns:p14="http://schemas.microsoft.com/office/powerpoint/2010/main" val="152976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F61DB14-17EA-4B4C-BB91-EC1B3433CBEC}"/>
              </a:ext>
            </a:extLst>
          </p:cNvPr>
          <p:cNvSpPr txBox="1"/>
          <p:nvPr/>
        </p:nvSpPr>
        <p:spPr>
          <a:xfrm>
            <a:off x="7124700" y="2587143"/>
            <a:ext cx="5505450" cy="3323987"/>
          </a:xfrm>
          <a:prstGeom prst="rect">
            <a:avLst/>
          </a:prstGeom>
          <a:noFill/>
        </p:spPr>
        <p:txBody>
          <a:bodyPr wrap="square" rtlCol="0">
            <a:spAutoFit/>
          </a:bodyPr>
          <a:lstStyle/>
          <a:p>
            <a:endParaRPr lang="hr-HR" sz="3000" dirty="0">
              <a:solidFill>
                <a:schemeClr val="bg1">
                  <a:lumMod val="85000"/>
                </a:schemeClr>
              </a:solidFill>
            </a:endParaRPr>
          </a:p>
          <a:p>
            <a:r>
              <a:rPr lang="hr-HR" sz="3000" dirty="0">
                <a:solidFill>
                  <a:schemeClr val="bg1">
                    <a:lumMod val="85000"/>
                  </a:schemeClr>
                </a:solidFill>
              </a:rPr>
              <a:t>sampleA</a:t>
            </a:r>
          </a:p>
          <a:p>
            <a:pPr marL="342900" indent="-342900">
              <a:buAutoNum type="arabicPlain" startAt="4"/>
            </a:pPr>
            <a:r>
              <a:rPr lang="hr-HR" sz="3000" dirty="0">
                <a:solidFill>
                  <a:schemeClr val="bg1">
                    <a:lumMod val="85000"/>
                  </a:schemeClr>
                </a:solidFill>
              </a:rPr>
              <a:t>61    4   7   3   6   44 33  12  42</a:t>
            </a:r>
          </a:p>
          <a:p>
            <a:endParaRPr lang="hr-HR" sz="3000" dirty="0">
              <a:solidFill>
                <a:schemeClr val="bg1">
                  <a:lumMod val="85000"/>
                </a:schemeClr>
              </a:solidFill>
            </a:endParaRPr>
          </a:p>
          <a:p>
            <a:r>
              <a:rPr lang="hr-HR" sz="3000" dirty="0">
                <a:solidFill>
                  <a:schemeClr val="bg1">
                    <a:lumMod val="85000"/>
                  </a:schemeClr>
                </a:solidFill>
              </a:rPr>
              <a:t>sampleB</a:t>
            </a:r>
          </a:p>
          <a:p>
            <a:r>
              <a:rPr lang="hr-HR" sz="3000" dirty="0">
                <a:solidFill>
                  <a:schemeClr val="bg1">
                    <a:lumMod val="85000"/>
                  </a:schemeClr>
                </a:solidFill>
              </a:rPr>
              <a:t>13     1    4   12     15     5</a:t>
            </a:r>
          </a:p>
          <a:p>
            <a:pPr marL="342900" indent="-342900">
              <a:buAutoNum type="arabicPlain" startAt="4"/>
            </a:pPr>
            <a:endParaRPr lang="en-US" sz="3000" dirty="0">
              <a:solidFill>
                <a:schemeClr val="bg1">
                  <a:lumMod val="85000"/>
                </a:schemeClr>
              </a:solidFill>
            </a:endParaRPr>
          </a:p>
        </p:txBody>
      </p:sp>
      <p:graphicFrame>
        <p:nvGraphicFramePr>
          <p:cNvPr id="17" name="Table 16">
            <a:extLst>
              <a:ext uri="{FF2B5EF4-FFF2-40B4-BE49-F238E27FC236}">
                <a16:creationId xmlns:a16="http://schemas.microsoft.com/office/drawing/2014/main" id="{C5ECDF10-62E5-4677-9EEE-F3BE4D0458CC}"/>
              </a:ext>
            </a:extLst>
          </p:cNvPr>
          <p:cNvGraphicFramePr>
            <a:graphicFrameLocks noGrp="1"/>
          </p:cNvGraphicFramePr>
          <p:nvPr>
            <p:extLst>
              <p:ext uri="{D42A27DB-BD31-4B8C-83A1-F6EECF244321}">
                <p14:modId xmlns:p14="http://schemas.microsoft.com/office/powerpoint/2010/main" val="3475876835"/>
              </p:ext>
            </p:extLst>
          </p:nvPr>
        </p:nvGraphicFramePr>
        <p:xfrm>
          <a:off x="354493" y="1035237"/>
          <a:ext cx="5505452" cy="1623060"/>
        </p:xfrm>
        <a:graphic>
          <a:graphicData uri="http://schemas.openxmlformats.org/drawingml/2006/table">
            <a:tbl>
              <a:tblPr>
                <a:tableStyleId>{5C22544A-7EE6-4342-B048-85BDC9FD1C3A}</a:tableStyleId>
              </a:tblPr>
              <a:tblGrid>
                <a:gridCol w="1376363">
                  <a:extLst>
                    <a:ext uri="{9D8B030D-6E8A-4147-A177-3AD203B41FA5}">
                      <a16:colId xmlns:a16="http://schemas.microsoft.com/office/drawing/2014/main" val="3694391501"/>
                    </a:ext>
                  </a:extLst>
                </a:gridCol>
                <a:gridCol w="1376363">
                  <a:extLst>
                    <a:ext uri="{9D8B030D-6E8A-4147-A177-3AD203B41FA5}">
                      <a16:colId xmlns:a16="http://schemas.microsoft.com/office/drawing/2014/main" val="4025940785"/>
                    </a:ext>
                  </a:extLst>
                </a:gridCol>
                <a:gridCol w="1376363">
                  <a:extLst>
                    <a:ext uri="{9D8B030D-6E8A-4147-A177-3AD203B41FA5}">
                      <a16:colId xmlns:a16="http://schemas.microsoft.com/office/drawing/2014/main" val="659128721"/>
                    </a:ext>
                  </a:extLst>
                </a:gridCol>
                <a:gridCol w="1376363">
                  <a:extLst>
                    <a:ext uri="{9D8B030D-6E8A-4147-A177-3AD203B41FA5}">
                      <a16:colId xmlns:a16="http://schemas.microsoft.com/office/drawing/2014/main" val="3994069431"/>
                    </a:ext>
                  </a:extLst>
                </a:gridCol>
              </a:tblGrid>
              <a:tr h="333047">
                <a:tc>
                  <a:txBody>
                    <a:bodyPr/>
                    <a:lstStyle/>
                    <a:p>
                      <a:pPr algn="ctr" fontAlgn="ctr"/>
                      <a:r>
                        <a:rPr lang="en-US" sz="2600" u="none" strike="noStrike" dirty="0">
                          <a:solidFill>
                            <a:schemeClr val="bg1">
                              <a:lumMod val="85000"/>
                            </a:schemeClr>
                          </a:solidFill>
                          <a:effectLst/>
                        </a:rPr>
                        <a:t> </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white</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black</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Total</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1609375898"/>
                  </a:ext>
                </a:extLst>
              </a:tr>
              <a:tr h="333047">
                <a:tc>
                  <a:txBody>
                    <a:bodyPr/>
                    <a:lstStyle/>
                    <a:p>
                      <a:pPr algn="ctr" fontAlgn="ctr"/>
                      <a:r>
                        <a:rPr lang="en-US" sz="2600" u="none" strike="noStrike" dirty="0" err="1">
                          <a:solidFill>
                            <a:schemeClr val="bg1">
                              <a:lumMod val="85000"/>
                            </a:schemeClr>
                          </a:solidFill>
                          <a:effectLst/>
                        </a:rPr>
                        <a:t>sampleA</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dirty="0">
                          <a:solidFill>
                            <a:schemeClr val="bg1">
                              <a:lumMod val="85000"/>
                            </a:schemeClr>
                          </a:solidFill>
                          <a:effectLst/>
                        </a:rPr>
                        <a:t>15</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18</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33</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3371791244"/>
                  </a:ext>
                </a:extLst>
              </a:tr>
              <a:tr h="333047">
                <a:tc>
                  <a:txBody>
                    <a:bodyPr/>
                    <a:lstStyle/>
                    <a:p>
                      <a:pPr algn="ctr" fontAlgn="ctr"/>
                      <a:r>
                        <a:rPr lang="en-US" sz="2600" u="none" strike="noStrike">
                          <a:solidFill>
                            <a:schemeClr val="bg1">
                              <a:lumMod val="85000"/>
                            </a:schemeClr>
                          </a:solidFill>
                          <a:effectLst/>
                        </a:rPr>
                        <a:t>sampleB</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dirty="0">
                          <a:solidFill>
                            <a:schemeClr val="bg1">
                              <a:lumMod val="85000"/>
                            </a:schemeClr>
                          </a:solidFill>
                          <a:effectLst/>
                        </a:rPr>
                        <a:t>22</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dirty="0">
                          <a:solidFill>
                            <a:schemeClr val="bg1">
                              <a:lumMod val="85000"/>
                            </a:schemeClr>
                          </a:solidFill>
                          <a:effectLst/>
                        </a:rPr>
                        <a:t>9</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31</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1611150114"/>
                  </a:ext>
                </a:extLst>
              </a:tr>
              <a:tr h="333047">
                <a:tc>
                  <a:txBody>
                    <a:bodyPr/>
                    <a:lstStyle/>
                    <a:p>
                      <a:pPr algn="ctr" fontAlgn="ctr"/>
                      <a:r>
                        <a:rPr lang="en-US" sz="2600" u="none" strike="noStrike">
                          <a:solidFill>
                            <a:schemeClr val="bg1">
                              <a:lumMod val="85000"/>
                            </a:schemeClr>
                          </a:solidFill>
                          <a:effectLst/>
                        </a:rPr>
                        <a:t>Total</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a:solidFill>
                            <a:schemeClr val="bg1">
                              <a:lumMod val="85000"/>
                            </a:schemeClr>
                          </a:solidFill>
                          <a:effectLst/>
                        </a:rPr>
                        <a:t>37</a:t>
                      </a:r>
                      <a:endParaRPr lang="en-US" sz="2600" b="0" i="0" u="none" strike="noStrike">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dirty="0">
                          <a:solidFill>
                            <a:schemeClr val="bg1">
                              <a:lumMod val="85000"/>
                            </a:schemeClr>
                          </a:solidFill>
                          <a:effectLst/>
                        </a:rPr>
                        <a:t>27</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tc>
                  <a:txBody>
                    <a:bodyPr/>
                    <a:lstStyle/>
                    <a:p>
                      <a:pPr algn="ctr" fontAlgn="ctr"/>
                      <a:r>
                        <a:rPr lang="en-US" sz="2600" u="none" strike="noStrike" dirty="0">
                          <a:solidFill>
                            <a:schemeClr val="bg1">
                              <a:lumMod val="85000"/>
                            </a:schemeClr>
                          </a:solidFill>
                          <a:effectLst/>
                        </a:rPr>
                        <a:t>64</a:t>
                      </a:r>
                      <a:endParaRPr lang="en-US" sz="2600" b="0" i="0" u="none" strike="noStrike" dirty="0">
                        <a:solidFill>
                          <a:schemeClr val="bg1">
                            <a:lumMod val="85000"/>
                          </a:schemeClr>
                        </a:solidFill>
                        <a:effectLst/>
                        <a:latin typeface="Calibri" panose="020F0502020204030204" pitchFamily="34" charset="0"/>
                      </a:endParaRPr>
                    </a:p>
                  </a:txBody>
                  <a:tcPr marL="9525" marR="9525" marT="9525" marB="0" anchor="ctr">
                    <a:noFill/>
                  </a:tcPr>
                </a:tc>
                <a:extLst>
                  <a:ext uri="{0D108BD9-81ED-4DB2-BD59-A6C34878D82A}">
                    <a16:rowId xmlns:a16="http://schemas.microsoft.com/office/drawing/2014/main" val="2046461803"/>
                  </a:ext>
                </a:extLst>
              </a:tr>
            </a:tbl>
          </a:graphicData>
        </a:graphic>
      </p:graphicFrame>
      <p:sp>
        <p:nvSpPr>
          <p:cNvPr id="7" name="Rectangle 6">
            <a:extLst>
              <a:ext uri="{FF2B5EF4-FFF2-40B4-BE49-F238E27FC236}">
                <a16:creationId xmlns:a16="http://schemas.microsoft.com/office/drawing/2014/main" id="{E939D8F6-01FF-46C5-9746-E65A0F48DA1F}"/>
              </a:ext>
            </a:extLst>
          </p:cNvPr>
          <p:cNvSpPr/>
          <p:nvPr/>
        </p:nvSpPr>
        <p:spPr>
          <a:xfrm>
            <a:off x="4595189" y="238540"/>
            <a:ext cx="3074506" cy="1842052"/>
          </a:xfrm>
          <a:prstGeom prst="rect">
            <a:avLst/>
          </a:prstGeom>
          <a:solidFill>
            <a:schemeClr val="bg1"/>
          </a:solidFill>
          <a:ln w="38100">
            <a:solidFill>
              <a:schemeClr val="bg2">
                <a:lumMod val="90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3D2592-FFEC-4BCC-937F-682A6FE45BC0}"/>
              </a:ext>
            </a:extLst>
          </p:cNvPr>
          <p:cNvSpPr/>
          <p:nvPr/>
        </p:nvSpPr>
        <p:spPr>
          <a:xfrm>
            <a:off x="4595189" y="2507974"/>
            <a:ext cx="3074506" cy="1842052"/>
          </a:xfrm>
          <a:prstGeom prst="rect">
            <a:avLst/>
          </a:prstGeom>
          <a:solidFill>
            <a:schemeClr val="bg1"/>
          </a:solidFill>
          <a:ln w="38100">
            <a:solidFill>
              <a:schemeClr val="bg2">
                <a:lumMod val="9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D952BC8-85C7-480F-8BFB-4A5317D3E02D}"/>
              </a:ext>
            </a:extLst>
          </p:cNvPr>
          <p:cNvSpPr/>
          <p:nvPr/>
        </p:nvSpPr>
        <p:spPr>
          <a:xfrm>
            <a:off x="4595189" y="238540"/>
            <a:ext cx="3074506" cy="1842052"/>
          </a:xfrm>
          <a:prstGeom prst="rect">
            <a:avLst/>
          </a:prstGeom>
          <a:solidFill>
            <a:schemeClr val="bg1">
              <a:lumMod val="95000"/>
            </a:schemeClr>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93460B-5571-4F0E-8BC9-D91DF1D3705E}"/>
              </a:ext>
            </a:extLst>
          </p:cNvPr>
          <p:cNvSpPr/>
          <p:nvPr/>
        </p:nvSpPr>
        <p:spPr>
          <a:xfrm>
            <a:off x="4595189" y="2507974"/>
            <a:ext cx="3074506" cy="1842052"/>
          </a:xfrm>
          <a:prstGeom prst="rect">
            <a:avLst/>
          </a:prstGeom>
          <a:solidFill>
            <a:schemeClr val="bg1">
              <a:lumMod val="95000"/>
            </a:schemeClr>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960C0E4-AB68-47A8-809C-8C960A2AC31A}"/>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ABD592-9AB5-4990-872F-4ADF11E9ACCC}"/>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75DDC4-2872-4BD5-9FF1-6C6D264E8C84}"/>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941DF-6B45-4C8E-AE58-4C1568A63AD1}"/>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C3166DA-0305-47EE-B36A-F1BD1706666E}"/>
              </a:ext>
            </a:extLst>
          </p:cNvPr>
          <p:cNvPicPr>
            <a:picLocks noChangeAspect="1"/>
          </p:cNvPicPr>
          <p:nvPr/>
        </p:nvPicPr>
        <p:blipFill>
          <a:blip r:embed="rId2"/>
          <a:stretch>
            <a:fillRect/>
          </a:stretch>
        </p:blipFill>
        <p:spPr>
          <a:xfrm>
            <a:off x="5395912" y="3649732"/>
            <a:ext cx="1400175" cy="581025"/>
          </a:xfrm>
          <a:prstGeom prst="rect">
            <a:avLst/>
          </a:prstGeom>
        </p:spPr>
      </p:pic>
      <p:sp>
        <p:nvSpPr>
          <p:cNvPr id="13" name="TextBox 12">
            <a:extLst>
              <a:ext uri="{FF2B5EF4-FFF2-40B4-BE49-F238E27FC236}">
                <a16:creationId xmlns:a16="http://schemas.microsoft.com/office/drawing/2014/main" id="{841886DC-AECC-4843-8D71-91A1B9D171DC}"/>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sp>
        <p:nvSpPr>
          <p:cNvPr id="14" name="TextBox 13">
            <a:extLst>
              <a:ext uri="{FF2B5EF4-FFF2-40B4-BE49-F238E27FC236}">
                <a16:creationId xmlns:a16="http://schemas.microsoft.com/office/drawing/2014/main" id="{ED36C9E6-AAE5-4B25-AC4B-18796BF740DD}"/>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sp>
        <p:nvSpPr>
          <p:cNvPr id="15" name="Content Placeholder 31">
            <a:extLst>
              <a:ext uri="{FF2B5EF4-FFF2-40B4-BE49-F238E27FC236}">
                <a16:creationId xmlns:a16="http://schemas.microsoft.com/office/drawing/2014/main" id="{85643B1B-E9C4-4F8D-8F2F-9C68024094A4}"/>
              </a:ext>
            </a:extLst>
          </p:cNvPr>
          <p:cNvSpPr txBox="1">
            <a:spLocks/>
          </p:cNvSpPr>
          <p:nvPr/>
        </p:nvSpPr>
        <p:spPr>
          <a:xfrm>
            <a:off x="1143000" y="4859061"/>
            <a:ext cx="10515600" cy="1622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Two samples</a:t>
            </a:r>
          </a:p>
        </p:txBody>
      </p:sp>
    </p:spTree>
    <p:extLst>
      <p:ext uri="{BB962C8B-B14F-4D97-AF65-F5344CB8AC3E}">
        <p14:creationId xmlns:p14="http://schemas.microsoft.com/office/powerpoint/2010/main" val="193469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71466F-B086-4E6A-BFC1-6553C78B85DB}"/>
              </a:ext>
            </a:extLst>
          </p:cNvPr>
          <p:cNvSpPr/>
          <p:nvPr/>
        </p:nvSpPr>
        <p:spPr>
          <a:xfrm>
            <a:off x="344555" y="238540"/>
            <a:ext cx="3074506" cy="1842052"/>
          </a:xfrm>
          <a:prstGeom prst="rect">
            <a:avLst/>
          </a:prstGeom>
          <a:solidFill>
            <a:schemeClr val="bg1"/>
          </a:solidFill>
          <a:ln w="38100">
            <a:solidFill>
              <a:schemeClr val="bg2">
                <a:lumMod val="9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2AD9E3-8EA1-4250-A007-E7100A2600EC}"/>
              </a:ext>
            </a:extLst>
          </p:cNvPr>
          <p:cNvSpPr/>
          <p:nvPr/>
        </p:nvSpPr>
        <p:spPr>
          <a:xfrm>
            <a:off x="344554" y="2507974"/>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3D7700-0524-4F03-987F-38CE328F2E91}"/>
              </a:ext>
            </a:extLst>
          </p:cNvPr>
          <p:cNvSpPr/>
          <p:nvPr/>
        </p:nvSpPr>
        <p:spPr>
          <a:xfrm>
            <a:off x="344553" y="4777408"/>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1">
            <a:extLst>
              <a:ext uri="{FF2B5EF4-FFF2-40B4-BE49-F238E27FC236}">
                <a16:creationId xmlns:a16="http://schemas.microsoft.com/office/drawing/2014/main" id="{CF2C66E7-E356-4990-B575-F567A9315D76}"/>
              </a:ext>
            </a:extLst>
          </p:cNvPr>
          <p:cNvSpPr txBox="1">
            <a:spLocks/>
          </p:cNvSpPr>
          <p:nvPr/>
        </p:nvSpPr>
        <p:spPr>
          <a:xfrm>
            <a:off x="1143000" y="4859061"/>
            <a:ext cx="10515600" cy="16227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One sample with multiple measurement</a:t>
            </a:r>
          </a:p>
        </p:txBody>
      </p:sp>
      <p:graphicFrame>
        <p:nvGraphicFramePr>
          <p:cNvPr id="5" name="Table 4">
            <a:extLst>
              <a:ext uri="{FF2B5EF4-FFF2-40B4-BE49-F238E27FC236}">
                <a16:creationId xmlns:a16="http://schemas.microsoft.com/office/drawing/2014/main" id="{088ED29F-0B23-4118-B5F9-6D663E852E77}"/>
              </a:ext>
            </a:extLst>
          </p:cNvPr>
          <p:cNvGraphicFramePr>
            <a:graphicFrameLocks noGrp="1"/>
          </p:cNvGraphicFramePr>
          <p:nvPr>
            <p:extLst>
              <p:ext uri="{D42A27DB-BD31-4B8C-83A1-F6EECF244321}">
                <p14:modId xmlns:p14="http://schemas.microsoft.com/office/powerpoint/2010/main" val="1909026448"/>
              </p:ext>
            </p:extLst>
          </p:nvPr>
        </p:nvGraphicFramePr>
        <p:xfrm>
          <a:off x="8850246" y="3097488"/>
          <a:ext cx="2997200" cy="2505075"/>
        </p:xfrm>
        <a:graphic>
          <a:graphicData uri="http://schemas.openxmlformats.org/drawingml/2006/table">
            <a:tbl>
              <a:tblPr/>
              <a:tblGrid>
                <a:gridCol w="609600">
                  <a:extLst>
                    <a:ext uri="{9D8B030D-6E8A-4147-A177-3AD203B41FA5}">
                      <a16:colId xmlns:a16="http://schemas.microsoft.com/office/drawing/2014/main" val="3718281438"/>
                    </a:ext>
                  </a:extLst>
                </a:gridCol>
                <a:gridCol w="1244600">
                  <a:extLst>
                    <a:ext uri="{9D8B030D-6E8A-4147-A177-3AD203B41FA5}">
                      <a16:colId xmlns:a16="http://schemas.microsoft.com/office/drawing/2014/main" val="4184465195"/>
                    </a:ext>
                  </a:extLst>
                </a:gridCol>
                <a:gridCol w="1143000">
                  <a:extLst>
                    <a:ext uri="{9D8B030D-6E8A-4147-A177-3AD203B41FA5}">
                      <a16:colId xmlns:a16="http://schemas.microsoft.com/office/drawing/2014/main" val="992276396"/>
                    </a:ext>
                  </a:extLst>
                </a:gridCol>
              </a:tblGrid>
              <a:tr h="571500">
                <a:tc>
                  <a:txBody>
                    <a:bodyPr/>
                    <a:lstStyle/>
                    <a:p>
                      <a:pPr algn="ctr" fontAlgn="ctr"/>
                      <a:r>
                        <a:rPr lang="en-US" sz="2000" b="1" i="0" u="none" strike="noStrike">
                          <a:solidFill>
                            <a:srgbClr val="FFFFFF"/>
                          </a:solidFill>
                          <a:effectLst/>
                          <a:latin typeface="Calibri" panose="020F0502020204030204" pitchFamily="34" charset="0"/>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2000" b="1" i="0" u="none" strike="noStrike">
                          <a:solidFill>
                            <a:srgbClr val="FFFFFF"/>
                          </a:solidFill>
                          <a:effectLst/>
                          <a:latin typeface="Calibri" panose="020F0502020204030204" pitchFamily="34" charset="0"/>
                        </a:rPr>
                        <a:t>Before 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2000" b="1" i="0" u="none" strike="noStrike">
                          <a:solidFill>
                            <a:srgbClr val="FFFFFF"/>
                          </a:solidFill>
                          <a:effectLst/>
                          <a:latin typeface="Calibri" panose="020F0502020204030204" pitchFamily="34" charset="0"/>
                        </a:rPr>
                        <a:t>After 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168670254"/>
                  </a:ext>
                </a:extLst>
              </a:tr>
              <a:tr h="190500">
                <a:tc>
                  <a:txBody>
                    <a:bodyPr/>
                    <a:lstStyle/>
                    <a:p>
                      <a:pPr algn="ctr" fontAlgn="ctr"/>
                      <a:r>
                        <a:rPr lang="en-US" sz="2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14.53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93354240"/>
                  </a:ext>
                </a:extLst>
              </a:tr>
              <a:tr h="190500">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299454"/>
                  </a:ext>
                </a:extLst>
              </a:tr>
              <a:tr h="190500">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24.93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63845716"/>
                  </a:ext>
                </a:extLst>
              </a:tr>
              <a:tr h="190500">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16.33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767592"/>
                  </a:ext>
                </a:extLst>
              </a:tr>
              <a:tr h="190500">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1.77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2000" b="0" i="0" u="none" strike="noStrike">
                          <a:solidFill>
                            <a:srgbClr val="000000"/>
                          </a:solidFill>
                          <a:effectLst/>
                          <a:latin typeface="Calibri" panose="020F0502020204030204" pitchFamily="34" charset="0"/>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377610933"/>
                  </a:ext>
                </a:extLst>
              </a:tr>
              <a:tr h="190500">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14.73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16.86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863946"/>
                  </a:ext>
                </a:extLst>
              </a:tr>
            </a:tbl>
          </a:graphicData>
        </a:graphic>
      </p:graphicFrame>
      <p:graphicFrame>
        <p:nvGraphicFramePr>
          <p:cNvPr id="16" name="Table 15">
            <a:extLst>
              <a:ext uri="{FF2B5EF4-FFF2-40B4-BE49-F238E27FC236}">
                <a16:creationId xmlns:a16="http://schemas.microsoft.com/office/drawing/2014/main" id="{4A9AAB0F-511A-4269-8EAE-B224B0EE27B1}"/>
              </a:ext>
            </a:extLst>
          </p:cNvPr>
          <p:cNvGraphicFramePr>
            <a:graphicFrameLocks noGrp="1"/>
          </p:cNvGraphicFramePr>
          <p:nvPr>
            <p:extLst>
              <p:ext uri="{D42A27DB-BD31-4B8C-83A1-F6EECF244321}">
                <p14:modId xmlns:p14="http://schemas.microsoft.com/office/powerpoint/2010/main" val="2643299766"/>
              </p:ext>
            </p:extLst>
          </p:nvPr>
        </p:nvGraphicFramePr>
        <p:xfrm>
          <a:off x="4591050" y="2354780"/>
          <a:ext cx="2419350" cy="2505075"/>
        </p:xfrm>
        <a:graphic>
          <a:graphicData uri="http://schemas.openxmlformats.org/drawingml/2006/table">
            <a:tbl>
              <a:tblPr/>
              <a:tblGrid>
                <a:gridCol w="716844">
                  <a:extLst>
                    <a:ext uri="{9D8B030D-6E8A-4147-A177-3AD203B41FA5}">
                      <a16:colId xmlns:a16="http://schemas.microsoft.com/office/drawing/2014/main" val="1367223486"/>
                    </a:ext>
                  </a:extLst>
                </a:gridCol>
                <a:gridCol w="851253">
                  <a:extLst>
                    <a:ext uri="{9D8B030D-6E8A-4147-A177-3AD203B41FA5}">
                      <a16:colId xmlns:a16="http://schemas.microsoft.com/office/drawing/2014/main" val="1157667185"/>
                    </a:ext>
                  </a:extLst>
                </a:gridCol>
                <a:gridCol w="851253">
                  <a:extLst>
                    <a:ext uri="{9D8B030D-6E8A-4147-A177-3AD203B41FA5}">
                      <a16:colId xmlns:a16="http://schemas.microsoft.com/office/drawing/2014/main" val="2452742960"/>
                    </a:ext>
                  </a:extLst>
                </a:gridCol>
              </a:tblGrid>
              <a:tr h="381000">
                <a:tc>
                  <a:txBody>
                    <a:bodyPr/>
                    <a:lstStyle/>
                    <a:p>
                      <a:pPr algn="ctr" fontAlgn="ctr"/>
                      <a:r>
                        <a:rPr lang="en-US" sz="2000" b="1" i="0" u="none" strike="noStrike">
                          <a:solidFill>
                            <a:srgbClr val="FFFFFF"/>
                          </a:solidFill>
                          <a:effectLst/>
                          <a:latin typeface="Calibri" panose="020F0502020204030204" pitchFamily="34" charset="0"/>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2000" b="1" i="0" u="none" strike="noStrike">
                          <a:solidFill>
                            <a:srgbClr val="FFFFFF"/>
                          </a:solidFill>
                          <a:effectLst/>
                          <a:latin typeface="Calibri" panose="020F0502020204030204" pitchFamily="34" charset="0"/>
                        </a:rPr>
                        <a:t>Petal Length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2000" b="1" i="0" u="none" strike="noStrike">
                          <a:solidFill>
                            <a:srgbClr val="FFFFFF"/>
                          </a:solidFill>
                          <a:effectLst/>
                          <a:latin typeface="Calibri" panose="020F0502020204030204" pitchFamily="34" charset="0"/>
                        </a:rPr>
                        <a:t>Petal Width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759989126"/>
                  </a:ext>
                </a:extLst>
              </a:tr>
              <a:tr h="190500">
                <a:tc>
                  <a:txBody>
                    <a:bodyPr/>
                    <a:lstStyle/>
                    <a:p>
                      <a:pPr algn="ctr" fontAlgn="ctr"/>
                      <a:r>
                        <a:rPr lang="en-US" sz="2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743819"/>
                  </a:ext>
                </a:extLst>
              </a:tr>
              <a:tr h="190500">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859072"/>
                  </a:ext>
                </a:extLst>
              </a:tr>
              <a:tr h="190500">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841044"/>
                  </a:ext>
                </a:extLst>
              </a:tr>
              <a:tr h="190500">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285069"/>
                  </a:ext>
                </a:extLst>
              </a:tr>
              <a:tr h="190500">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16.88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215780"/>
                  </a:ext>
                </a:extLst>
              </a:tr>
              <a:tr h="190500">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252402"/>
                  </a:ext>
                </a:extLst>
              </a:tr>
            </a:tbl>
          </a:graphicData>
        </a:graphic>
      </p:graphicFrame>
      <p:graphicFrame>
        <p:nvGraphicFramePr>
          <p:cNvPr id="18" name="Table 17">
            <a:extLst>
              <a:ext uri="{FF2B5EF4-FFF2-40B4-BE49-F238E27FC236}">
                <a16:creationId xmlns:a16="http://schemas.microsoft.com/office/drawing/2014/main" id="{3A30BBD8-122C-44DE-894F-32C53A2263E6}"/>
              </a:ext>
            </a:extLst>
          </p:cNvPr>
          <p:cNvGraphicFramePr>
            <a:graphicFrameLocks noGrp="1"/>
          </p:cNvGraphicFramePr>
          <p:nvPr>
            <p:extLst>
              <p:ext uri="{D42A27DB-BD31-4B8C-83A1-F6EECF244321}">
                <p14:modId xmlns:p14="http://schemas.microsoft.com/office/powerpoint/2010/main" val="2556818798"/>
              </p:ext>
            </p:extLst>
          </p:nvPr>
        </p:nvGraphicFramePr>
        <p:xfrm>
          <a:off x="8182390" y="220662"/>
          <a:ext cx="2997200" cy="2505075"/>
        </p:xfrm>
        <a:graphic>
          <a:graphicData uri="http://schemas.openxmlformats.org/drawingml/2006/table">
            <a:tbl>
              <a:tblPr/>
              <a:tblGrid>
                <a:gridCol w="910542">
                  <a:extLst>
                    <a:ext uri="{9D8B030D-6E8A-4147-A177-3AD203B41FA5}">
                      <a16:colId xmlns:a16="http://schemas.microsoft.com/office/drawing/2014/main" val="1424791768"/>
                    </a:ext>
                  </a:extLst>
                </a:gridCol>
                <a:gridCol w="910542">
                  <a:extLst>
                    <a:ext uri="{9D8B030D-6E8A-4147-A177-3AD203B41FA5}">
                      <a16:colId xmlns:a16="http://schemas.microsoft.com/office/drawing/2014/main" val="2669078539"/>
                    </a:ext>
                  </a:extLst>
                </a:gridCol>
                <a:gridCol w="1176116">
                  <a:extLst>
                    <a:ext uri="{9D8B030D-6E8A-4147-A177-3AD203B41FA5}">
                      <a16:colId xmlns:a16="http://schemas.microsoft.com/office/drawing/2014/main" val="1218118886"/>
                    </a:ext>
                  </a:extLst>
                </a:gridCol>
              </a:tblGrid>
              <a:tr h="381000">
                <a:tc>
                  <a:txBody>
                    <a:bodyPr/>
                    <a:lstStyle/>
                    <a:p>
                      <a:pPr algn="ctr" fontAlgn="ctr"/>
                      <a:r>
                        <a:rPr lang="en-US" sz="2000" b="1" i="0" u="none" strike="noStrike">
                          <a:solidFill>
                            <a:srgbClr val="FFFFFF"/>
                          </a:solidFill>
                          <a:effectLst/>
                          <a:latin typeface="Calibri" panose="020F0502020204030204" pitchFamily="34" charset="0"/>
                        </a:rPr>
                        <a:t>People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000" b="1" i="0" u="none" strike="noStrike">
                          <a:solidFill>
                            <a:srgbClr val="FFFFFF"/>
                          </a:solidFill>
                          <a:effectLst/>
                          <a:latin typeface="Calibri" panose="020F0502020204030204" pitchFamily="34" charset="0"/>
                        </a:rPr>
                        <a:t>Gender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000" b="1" i="0" u="none" strike="noStrike">
                          <a:solidFill>
                            <a:srgbClr val="FFFFFF"/>
                          </a:solidFill>
                          <a:effectLst/>
                          <a:latin typeface="Calibri" panose="020F0502020204030204" pitchFamily="34" charset="0"/>
                        </a:rPr>
                        <a:t>Preferred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41536743"/>
                  </a:ext>
                </a:extLst>
              </a:tr>
              <a:tr h="190500">
                <a:tc>
                  <a:txBody>
                    <a:bodyPr/>
                    <a:lstStyle/>
                    <a:p>
                      <a:pPr algn="ctr" fontAlgn="ctr"/>
                      <a:r>
                        <a:rPr lang="en-US" sz="2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white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512816399"/>
                  </a:ext>
                </a:extLst>
              </a:tr>
              <a:tr h="190500">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a:solidFill>
                            <a:srgbClr val="000000"/>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2418038"/>
                  </a:ext>
                </a:extLst>
              </a:tr>
              <a:tr h="190500">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572323359"/>
                  </a:ext>
                </a:extLst>
              </a:tr>
              <a:tr h="190500">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a:solidFill>
                            <a:srgbClr val="000000"/>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93146043"/>
                  </a:ext>
                </a:extLst>
              </a:tr>
              <a:tr h="190500">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2000" b="0" i="0" u="none" strike="noStrike">
                          <a:solidFill>
                            <a:srgbClr val="000000"/>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35934141"/>
                  </a:ext>
                </a:extLst>
              </a:tr>
              <a:tr h="190500">
                <a:tc>
                  <a:txBody>
                    <a:bodyPr/>
                    <a:lstStyle/>
                    <a:p>
                      <a:pPr algn="ctr" fontAlgn="ctr"/>
                      <a:r>
                        <a:rPr lang="en-US" sz="20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a:solidFill>
                            <a:srgbClr val="000000"/>
                          </a:solidFill>
                          <a:effectLst/>
                          <a:latin typeface="Calibri" panose="020F050202020403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2000" b="0" i="0" u="none" strike="noStrike" dirty="0">
                          <a:solidFill>
                            <a:srgbClr val="000000"/>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87531805"/>
                  </a:ext>
                </a:extLst>
              </a:tr>
            </a:tbl>
          </a:graphicData>
        </a:graphic>
      </p:graphicFrame>
    </p:spTree>
    <p:extLst>
      <p:ext uri="{BB962C8B-B14F-4D97-AF65-F5344CB8AC3E}">
        <p14:creationId xmlns:p14="http://schemas.microsoft.com/office/powerpoint/2010/main" val="380358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71466F-B086-4E6A-BFC1-6553C78B85DB}"/>
              </a:ext>
            </a:extLst>
          </p:cNvPr>
          <p:cNvSpPr/>
          <p:nvPr/>
        </p:nvSpPr>
        <p:spPr>
          <a:xfrm>
            <a:off x="344555" y="238540"/>
            <a:ext cx="3074506" cy="1842052"/>
          </a:xfrm>
          <a:prstGeom prst="rect">
            <a:avLst/>
          </a:prstGeom>
          <a:solidFill>
            <a:schemeClr val="bg1"/>
          </a:solidFill>
          <a:ln w="38100">
            <a:solidFill>
              <a:schemeClr val="bg2">
                <a:lumMod val="9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2AD9E3-8EA1-4250-A007-E7100A2600EC}"/>
              </a:ext>
            </a:extLst>
          </p:cNvPr>
          <p:cNvSpPr/>
          <p:nvPr/>
        </p:nvSpPr>
        <p:spPr>
          <a:xfrm>
            <a:off x="344554" y="2507974"/>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3D7700-0524-4F03-987F-38CE328F2E91}"/>
              </a:ext>
            </a:extLst>
          </p:cNvPr>
          <p:cNvSpPr/>
          <p:nvPr/>
        </p:nvSpPr>
        <p:spPr>
          <a:xfrm>
            <a:off x="344553" y="4777408"/>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F6A86699-443B-42C6-BB31-8F6482A98A7D}"/>
              </a:ext>
            </a:extLst>
          </p:cNvPr>
          <p:cNvGraphicFramePr>
            <a:graphicFrameLocks noGrp="1"/>
          </p:cNvGraphicFramePr>
          <p:nvPr>
            <p:extLst>
              <p:ext uri="{D42A27DB-BD31-4B8C-83A1-F6EECF244321}">
                <p14:modId xmlns:p14="http://schemas.microsoft.com/office/powerpoint/2010/main" val="1438199493"/>
              </p:ext>
            </p:extLst>
          </p:nvPr>
        </p:nvGraphicFramePr>
        <p:xfrm>
          <a:off x="8850246" y="3097488"/>
          <a:ext cx="2997200" cy="2505075"/>
        </p:xfrm>
        <a:graphic>
          <a:graphicData uri="http://schemas.openxmlformats.org/drawingml/2006/table">
            <a:tbl>
              <a:tblPr/>
              <a:tblGrid>
                <a:gridCol w="609600">
                  <a:extLst>
                    <a:ext uri="{9D8B030D-6E8A-4147-A177-3AD203B41FA5}">
                      <a16:colId xmlns:a16="http://schemas.microsoft.com/office/drawing/2014/main" val="3718281438"/>
                    </a:ext>
                  </a:extLst>
                </a:gridCol>
                <a:gridCol w="1244600">
                  <a:extLst>
                    <a:ext uri="{9D8B030D-6E8A-4147-A177-3AD203B41FA5}">
                      <a16:colId xmlns:a16="http://schemas.microsoft.com/office/drawing/2014/main" val="4184465195"/>
                    </a:ext>
                  </a:extLst>
                </a:gridCol>
                <a:gridCol w="1143000">
                  <a:extLst>
                    <a:ext uri="{9D8B030D-6E8A-4147-A177-3AD203B41FA5}">
                      <a16:colId xmlns:a16="http://schemas.microsoft.com/office/drawing/2014/main" val="992276396"/>
                    </a:ext>
                  </a:extLst>
                </a:gridCol>
              </a:tblGrid>
              <a:tr h="571500">
                <a:tc>
                  <a:txBody>
                    <a:bodyPr/>
                    <a:lstStyle/>
                    <a:p>
                      <a:pPr algn="ctr" fontAlgn="ctr"/>
                      <a:r>
                        <a:rPr lang="en-US" sz="2000" b="1" i="0" u="none" strike="noStrike" dirty="0">
                          <a:solidFill>
                            <a:schemeClr val="bg1">
                              <a:lumMod val="85000"/>
                            </a:schemeClr>
                          </a:solidFill>
                          <a:effectLst/>
                          <a:latin typeface="Calibri" panose="020F0502020204030204" pitchFamily="34" charset="0"/>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dirty="0">
                          <a:solidFill>
                            <a:schemeClr val="bg1">
                              <a:lumMod val="85000"/>
                            </a:schemeClr>
                          </a:solidFill>
                          <a:effectLst/>
                          <a:latin typeface="Calibri" panose="020F0502020204030204" pitchFamily="34" charset="0"/>
                        </a:rPr>
                        <a:t>Before 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dirty="0">
                          <a:solidFill>
                            <a:schemeClr val="bg1">
                              <a:lumMod val="85000"/>
                            </a:schemeClr>
                          </a:solidFill>
                          <a:effectLst/>
                          <a:latin typeface="Calibri" panose="020F0502020204030204" pitchFamily="34" charset="0"/>
                        </a:rPr>
                        <a:t>After 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8670254"/>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3354240"/>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8299454"/>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24.93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3845716"/>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16.33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0767592"/>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7610933"/>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14.73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dirty="0">
                          <a:solidFill>
                            <a:schemeClr val="bg1">
                              <a:lumMod val="85000"/>
                            </a:schemeClr>
                          </a:solidFill>
                          <a:effectLst/>
                          <a:latin typeface="Calibri" panose="020F0502020204030204" pitchFamily="34" charset="0"/>
                        </a:rPr>
                        <a:t>16.86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4863946"/>
                  </a:ext>
                </a:extLst>
              </a:tr>
            </a:tbl>
          </a:graphicData>
        </a:graphic>
      </p:graphicFrame>
      <p:graphicFrame>
        <p:nvGraphicFramePr>
          <p:cNvPr id="8" name="Table 7">
            <a:extLst>
              <a:ext uri="{FF2B5EF4-FFF2-40B4-BE49-F238E27FC236}">
                <a16:creationId xmlns:a16="http://schemas.microsoft.com/office/drawing/2014/main" id="{2AEB031F-AF3F-4986-9438-334E5CD603A8}"/>
              </a:ext>
            </a:extLst>
          </p:cNvPr>
          <p:cNvGraphicFramePr>
            <a:graphicFrameLocks noGrp="1"/>
          </p:cNvGraphicFramePr>
          <p:nvPr>
            <p:extLst>
              <p:ext uri="{D42A27DB-BD31-4B8C-83A1-F6EECF244321}">
                <p14:modId xmlns:p14="http://schemas.microsoft.com/office/powerpoint/2010/main" val="2420840762"/>
              </p:ext>
            </p:extLst>
          </p:nvPr>
        </p:nvGraphicFramePr>
        <p:xfrm>
          <a:off x="4591050" y="2354780"/>
          <a:ext cx="2419350" cy="2505075"/>
        </p:xfrm>
        <a:graphic>
          <a:graphicData uri="http://schemas.openxmlformats.org/drawingml/2006/table">
            <a:tbl>
              <a:tblPr/>
              <a:tblGrid>
                <a:gridCol w="716844">
                  <a:extLst>
                    <a:ext uri="{9D8B030D-6E8A-4147-A177-3AD203B41FA5}">
                      <a16:colId xmlns:a16="http://schemas.microsoft.com/office/drawing/2014/main" val="1367223486"/>
                    </a:ext>
                  </a:extLst>
                </a:gridCol>
                <a:gridCol w="851253">
                  <a:extLst>
                    <a:ext uri="{9D8B030D-6E8A-4147-A177-3AD203B41FA5}">
                      <a16:colId xmlns:a16="http://schemas.microsoft.com/office/drawing/2014/main" val="1157667185"/>
                    </a:ext>
                  </a:extLst>
                </a:gridCol>
                <a:gridCol w="851253">
                  <a:extLst>
                    <a:ext uri="{9D8B030D-6E8A-4147-A177-3AD203B41FA5}">
                      <a16:colId xmlns:a16="http://schemas.microsoft.com/office/drawing/2014/main" val="2452742960"/>
                    </a:ext>
                  </a:extLst>
                </a:gridCol>
              </a:tblGrid>
              <a:tr h="381000">
                <a:tc>
                  <a:txBody>
                    <a:bodyPr/>
                    <a:lstStyle/>
                    <a:p>
                      <a:pPr algn="ctr" fontAlgn="ctr"/>
                      <a:r>
                        <a:rPr lang="en-US" sz="2000" b="1" i="0" u="none" strike="noStrike" dirty="0">
                          <a:solidFill>
                            <a:schemeClr val="bg1">
                              <a:lumMod val="85000"/>
                            </a:schemeClr>
                          </a:solidFill>
                          <a:effectLst/>
                          <a:latin typeface="Calibri" panose="020F0502020204030204" pitchFamily="34" charset="0"/>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dirty="0">
                          <a:solidFill>
                            <a:schemeClr val="bg1">
                              <a:lumMod val="85000"/>
                            </a:schemeClr>
                          </a:solidFill>
                          <a:effectLst/>
                          <a:latin typeface="Calibri" panose="020F0502020204030204" pitchFamily="34" charset="0"/>
                        </a:rPr>
                        <a:t>Petal Length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a:solidFill>
                            <a:schemeClr val="bg1">
                              <a:lumMod val="85000"/>
                            </a:schemeClr>
                          </a:solidFill>
                          <a:effectLst/>
                          <a:latin typeface="Calibri" panose="020F0502020204030204" pitchFamily="34" charset="0"/>
                        </a:rPr>
                        <a:t>Petal Width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9989126"/>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743819"/>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0859072"/>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0841044"/>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8285069"/>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16.88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9215780"/>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dirty="0">
                          <a:solidFill>
                            <a:schemeClr val="bg1">
                              <a:lumMod val="85000"/>
                            </a:schemeClr>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2252402"/>
                  </a:ext>
                </a:extLst>
              </a:tr>
            </a:tbl>
          </a:graphicData>
        </a:graphic>
      </p:graphicFrame>
      <p:graphicFrame>
        <p:nvGraphicFramePr>
          <p:cNvPr id="11" name="Table 10">
            <a:extLst>
              <a:ext uri="{FF2B5EF4-FFF2-40B4-BE49-F238E27FC236}">
                <a16:creationId xmlns:a16="http://schemas.microsoft.com/office/drawing/2014/main" id="{6F824113-F241-4273-ACBE-6D589009C77D}"/>
              </a:ext>
            </a:extLst>
          </p:cNvPr>
          <p:cNvGraphicFramePr>
            <a:graphicFrameLocks noGrp="1"/>
          </p:cNvGraphicFramePr>
          <p:nvPr>
            <p:extLst>
              <p:ext uri="{D42A27DB-BD31-4B8C-83A1-F6EECF244321}">
                <p14:modId xmlns:p14="http://schemas.microsoft.com/office/powerpoint/2010/main" val="1714558243"/>
              </p:ext>
            </p:extLst>
          </p:nvPr>
        </p:nvGraphicFramePr>
        <p:xfrm>
          <a:off x="8182390" y="220662"/>
          <a:ext cx="2997200" cy="2505075"/>
        </p:xfrm>
        <a:graphic>
          <a:graphicData uri="http://schemas.openxmlformats.org/drawingml/2006/table">
            <a:tbl>
              <a:tblPr/>
              <a:tblGrid>
                <a:gridCol w="910542">
                  <a:extLst>
                    <a:ext uri="{9D8B030D-6E8A-4147-A177-3AD203B41FA5}">
                      <a16:colId xmlns:a16="http://schemas.microsoft.com/office/drawing/2014/main" val="1424791768"/>
                    </a:ext>
                  </a:extLst>
                </a:gridCol>
                <a:gridCol w="910542">
                  <a:extLst>
                    <a:ext uri="{9D8B030D-6E8A-4147-A177-3AD203B41FA5}">
                      <a16:colId xmlns:a16="http://schemas.microsoft.com/office/drawing/2014/main" val="2669078539"/>
                    </a:ext>
                  </a:extLst>
                </a:gridCol>
                <a:gridCol w="1176116">
                  <a:extLst>
                    <a:ext uri="{9D8B030D-6E8A-4147-A177-3AD203B41FA5}">
                      <a16:colId xmlns:a16="http://schemas.microsoft.com/office/drawing/2014/main" val="1218118886"/>
                    </a:ext>
                  </a:extLst>
                </a:gridCol>
              </a:tblGrid>
              <a:tr h="381000">
                <a:tc>
                  <a:txBody>
                    <a:bodyPr/>
                    <a:lstStyle/>
                    <a:p>
                      <a:pPr algn="ctr" fontAlgn="ctr"/>
                      <a:r>
                        <a:rPr lang="en-US" sz="2000" b="1" i="0" u="none" strike="noStrike">
                          <a:solidFill>
                            <a:schemeClr val="bg1">
                              <a:lumMod val="85000"/>
                            </a:schemeClr>
                          </a:solidFill>
                          <a:effectLst/>
                          <a:latin typeface="Calibri" panose="020F0502020204030204" pitchFamily="34" charset="0"/>
                        </a:rPr>
                        <a:t>People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a:solidFill>
                            <a:schemeClr val="bg1">
                              <a:lumMod val="85000"/>
                            </a:schemeClr>
                          </a:solidFill>
                          <a:effectLst/>
                          <a:latin typeface="Calibri" panose="020F0502020204030204" pitchFamily="34" charset="0"/>
                        </a:rPr>
                        <a:t>Gender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1" i="0" u="none" strike="noStrike">
                          <a:solidFill>
                            <a:schemeClr val="bg1">
                              <a:lumMod val="85000"/>
                            </a:schemeClr>
                          </a:solidFill>
                          <a:effectLst/>
                          <a:latin typeface="Calibri" panose="020F0502020204030204" pitchFamily="34" charset="0"/>
                        </a:rPr>
                        <a:t>Preferred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536743"/>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white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816399"/>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2418038"/>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2323359"/>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3146043"/>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black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934141"/>
                  </a:ext>
                </a:extLst>
              </a:tr>
              <a:tr h="190500">
                <a:tc>
                  <a:txBody>
                    <a:bodyPr/>
                    <a:lstStyle/>
                    <a:p>
                      <a:pPr algn="ctr" fontAlgn="ctr"/>
                      <a:r>
                        <a:rPr lang="en-US" sz="2000" b="0" i="0" u="none" strike="noStrike">
                          <a:solidFill>
                            <a:schemeClr val="bg1">
                              <a:lumMod val="85000"/>
                            </a:schemeClr>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chemeClr val="bg1">
                              <a:lumMod val="85000"/>
                            </a:schemeClr>
                          </a:solidFill>
                          <a:effectLst/>
                          <a:latin typeface="Calibri" panose="020F050202020403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dirty="0">
                          <a:solidFill>
                            <a:schemeClr val="bg1">
                              <a:lumMod val="85000"/>
                            </a:schemeClr>
                          </a:solidFill>
                          <a:effectLst/>
                          <a:latin typeface="Calibri" panose="020F0502020204030204" pitchFamily="34" charset="0"/>
                        </a:rPr>
                        <a:t>milk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531805"/>
                  </a:ext>
                </a:extLst>
              </a:tr>
            </a:tbl>
          </a:graphicData>
        </a:graphic>
      </p:graphicFrame>
      <p:sp>
        <p:nvSpPr>
          <p:cNvPr id="12" name="Rectangle 11">
            <a:extLst>
              <a:ext uri="{FF2B5EF4-FFF2-40B4-BE49-F238E27FC236}">
                <a16:creationId xmlns:a16="http://schemas.microsoft.com/office/drawing/2014/main" id="{D852E400-2D83-468B-B656-2A30AB511466}"/>
              </a:ext>
            </a:extLst>
          </p:cNvPr>
          <p:cNvSpPr/>
          <p:nvPr/>
        </p:nvSpPr>
        <p:spPr>
          <a:xfrm>
            <a:off x="344555" y="238540"/>
            <a:ext cx="3074506" cy="1842052"/>
          </a:xfrm>
          <a:prstGeom prst="rect">
            <a:avLst/>
          </a:prstGeom>
          <a:solidFill>
            <a:schemeClr val="bg1">
              <a:lumMod val="95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2C629E-D195-4C6A-81AC-082B5BE6017C}"/>
              </a:ext>
            </a:extLst>
          </p:cNvPr>
          <p:cNvSpPr/>
          <p:nvPr/>
        </p:nvSpPr>
        <p:spPr>
          <a:xfrm>
            <a:off x="344554" y="2507974"/>
            <a:ext cx="3074506" cy="1842052"/>
          </a:xfrm>
          <a:prstGeom prst="rect">
            <a:avLst/>
          </a:prstGeom>
          <a:solidFill>
            <a:schemeClr val="bg1">
              <a:lumMod val="95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8A20D1-5DB7-4DDF-8672-402543FEA550}"/>
              </a:ext>
            </a:extLst>
          </p:cNvPr>
          <p:cNvSpPr/>
          <p:nvPr/>
        </p:nvSpPr>
        <p:spPr>
          <a:xfrm>
            <a:off x="344553" y="4777408"/>
            <a:ext cx="3074506" cy="1842052"/>
          </a:xfrm>
          <a:prstGeom prst="rect">
            <a:avLst/>
          </a:prstGeom>
          <a:solidFill>
            <a:schemeClr val="bg1">
              <a:lumMod val="95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517E77F-59CB-4264-80BD-7B8BCD5237B2}"/>
              </a:ext>
            </a:extLst>
          </p:cNvPr>
          <p:cNvPicPr>
            <a:picLocks noChangeAspect="1"/>
          </p:cNvPicPr>
          <p:nvPr/>
        </p:nvPicPr>
        <p:blipFill>
          <a:blip r:embed="rId2"/>
          <a:stretch>
            <a:fillRect/>
          </a:stretch>
        </p:blipFill>
        <p:spPr>
          <a:xfrm>
            <a:off x="1390333" y="5536095"/>
            <a:ext cx="982943" cy="1037050"/>
          </a:xfrm>
          <a:prstGeom prst="rect">
            <a:avLst/>
          </a:prstGeom>
        </p:spPr>
      </p:pic>
      <p:pic>
        <p:nvPicPr>
          <p:cNvPr id="17" name="Picture 16">
            <a:extLst>
              <a:ext uri="{FF2B5EF4-FFF2-40B4-BE49-F238E27FC236}">
                <a16:creationId xmlns:a16="http://schemas.microsoft.com/office/drawing/2014/main" id="{A014563C-1FFA-4287-A75B-77B8E60C1657}"/>
              </a:ext>
            </a:extLst>
          </p:cNvPr>
          <p:cNvPicPr>
            <a:picLocks noChangeAspect="1"/>
          </p:cNvPicPr>
          <p:nvPr/>
        </p:nvPicPr>
        <p:blipFill>
          <a:blip r:embed="rId3"/>
          <a:stretch>
            <a:fillRect/>
          </a:stretch>
        </p:blipFill>
        <p:spPr>
          <a:xfrm>
            <a:off x="1051422" y="3189261"/>
            <a:ext cx="1660766" cy="1024930"/>
          </a:xfrm>
          <a:prstGeom prst="rect">
            <a:avLst/>
          </a:prstGeom>
        </p:spPr>
      </p:pic>
      <p:sp>
        <p:nvSpPr>
          <p:cNvPr id="18" name="TextBox 17">
            <a:extLst>
              <a:ext uri="{FF2B5EF4-FFF2-40B4-BE49-F238E27FC236}">
                <a16:creationId xmlns:a16="http://schemas.microsoft.com/office/drawing/2014/main" id="{8F69C1EF-2A45-45D9-8922-28947494C332}"/>
              </a:ext>
            </a:extLst>
          </p:cNvPr>
          <p:cNvSpPr txBox="1"/>
          <p:nvPr/>
        </p:nvSpPr>
        <p:spPr>
          <a:xfrm>
            <a:off x="313082" y="4711461"/>
            <a:ext cx="3074507"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19" name="TextBox 18">
            <a:extLst>
              <a:ext uri="{FF2B5EF4-FFF2-40B4-BE49-F238E27FC236}">
                <a16:creationId xmlns:a16="http://schemas.microsoft.com/office/drawing/2014/main" id="{D08A2125-8E72-4A35-9B01-1369023440F8}"/>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pic>
        <p:nvPicPr>
          <p:cNvPr id="20" name="Picture 19">
            <a:extLst>
              <a:ext uri="{FF2B5EF4-FFF2-40B4-BE49-F238E27FC236}">
                <a16:creationId xmlns:a16="http://schemas.microsoft.com/office/drawing/2014/main" id="{4086C2B3-2272-4773-8E79-EC68B1037E83}"/>
              </a:ext>
            </a:extLst>
          </p:cNvPr>
          <p:cNvPicPr>
            <a:picLocks noChangeAspect="1"/>
          </p:cNvPicPr>
          <p:nvPr/>
        </p:nvPicPr>
        <p:blipFill>
          <a:blip r:embed="rId4"/>
          <a:stretch>
            <a:fillRect/>
          </a:stretch>
        </p:blipFill>
        <p:spPr>
          <a:xfrm>
            <a:off x="860138" y="946289"/>
            <a:ext cx="2096327" cy="1048164"/>
          </a:xfrm>
          <a:prstGeom prst="rect">
            <a:avLst/>
          </a:prstGeom>
        </p:spPr>
      </p:pic>
      <p:sp>
        <p:nvSpPr>
          <p:cNvPr id="21" name="TextBox 20">
            <a:extLst>
              <a:ext uri="{FF2B5EF4-FFF2-40B4-BE49-F238E27FC236}">
                <a16:creationId xmlns:a16="http://schemas.microsoft.com/office/drawing/2014/main" id="{53E5E66A-DBD7-4C75-A822-261D5B247921}"/>
              </a:ext>
            </a:extLst>
          </p:cNvPr>
          <p:cNvSpPr txBox="1"/>
          <p:nvPr/>
        </p:nvSpPr>
        <p:spPr>
          <a:xfrm>
            <a:off x="443932" y="174194"/>
            <a:ext cx="3001621"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13" name="Content Placeholder 31">
            <a:extLst>
              <a:ext uri="{FF2B5EF4-FFF2-40B4-BE49-F238E27FC236}">
                <a16:creationId xmlns:a16="http://schemas.microsoft.com/office/drawing/2014/main" id="{CF2C66E7-E356-4990-B575-F567A9315D76}"/>
              </a:ext>
            </a:extLst>
          </p:cNvPr>
          <p:cNvSpPr txBox="1">
            <a:spLocks/>
          </p:cNvSpPr>
          <p:nvPr/>
        </p:nvSpPr>
        <p:spPr>
          <a:xfrm>
            <a:off x="1143000" y="4859061"/>
            <a:ext cx="10515600" cy="16227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4000" dirty="0"/>
          </a:p>
          <a:p>
            <a:pPr marL="0" indent="0" algn="ctr">
              <a:buFont typeface="Arial" panose="020B0604020202020204" pitchFamily="34" charset="0"/>
              <a:buNone/>
            </a:pPr>
            <a:r>
              <a:rPr lang="hr-HR" sz="5000" b="1" dirty="0"/>
              <a:t>One sample with multiple measurement</a:t>
            </a:r>
          </a:p>
        </p:txBody>
      </p:sp>
    </p:spTree>
    <p:extLst>
      <p:ext uri="{BB962C8B-B14F-4D97-AF65-F5344CB8AC3E}">
        <p14:creationId xmlns:p14="http://schemas.microsoft.com/office/powerpoint/2010/main" val="1538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087470-CA60-469E-A8C7-86D36D6C8144}"/>
              </a:ext>
            </a:extLst>
          </p:cNvPr>
          <p:cNvSpPr/>
          <p:nvPr/>
        </p:nvSpPr>
        <p:spPr>
          <a:xfrm>
            <a:off x="344555" y="238540"/>
            <a:ext cx="3074506" cy="1842052"/>
          </a:xfrm>
          <a:prstGeom prst="rect">
            <a:avLst/>
          </a:prstGeom>
          <a:solidFill>
            <a:schemeClr val="accent2"/>
          </a:solidFill>
          <a:ln w="38100">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0F309-8E7A-40D5-AD1A-710CF163255B}"/>
              </a:ext>
            </a:extLst>
          </p:cNvPr>
          <p:cNvSpPr/>
          <p:nvPr/>
        </p:nvSpPr>
        <p:spPr>
          <a:xfrm>
            <a:off x="4595189" y="238540"/>
            <a:ext cx="3074506" cy="1842052"/>
          </a:xfrm>
          <a:prstGeom prst="rect">
            <a:avLst/>
          </a:prstGeom>
          <a:solidFill>
            <a:srgbClr val="A4D76B"/>
          </a:solidFill>
          <a:ln w="38100">
            <a:no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2C86F6-E1E7-4208-AB8D-78E8F5F55F31}"/>
              </a:ext>
            </a:extLst>
          </p:cNvPr>
          <p:cNvSpPr/>
          <p:nvPr/>
        </p:nvSpPr>
        <p:spPr>
          <a:xfrm>
            <a:off x="8772941" y="238540"/>
            <a:ext cx="3074504"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2C035A-658D-429E-A600-7F1CB2B79D5E}"/>
              </a:ext>
            </a:extLst>
          </p:cNvPr>
          <p:cNvSpPr/>
          <p:nvPr/>
        </p:nvSpPr>
        <p:spPr>
          <a:xfrm>
            <a:off x="344554" y="2507974"/>
            <a:ext cx="3074506" cy="1842052"/>
          </a:xfrm>
          <a:prstGeom prst="rect">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545B6E-8E56-45DE-98C7-D028879BE0E6}"/>
              </a:ext>
            </a:extLst>
          </p:cNvPr>
          <p:cNvSpPr/>
          <p:nvPr/>
        </p:nvSpPr>
        <p:spPr>
          <a:xfrm>
            <a:off x="344553" y="4777408"/>
            <a:ext cx="3074506" cy="1842052"/>
          </a:xfrm>
          <a:prstGeom prst="rect">
            <a:avLst/>
          </a:prstGeom>
          <a:solidFill>
            <a:schemeClr val="accent1">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C3270F-A1CA-4695-9668-098D07CBAE89}"/>
              </a:ext>
            </a:extLst>
          </p:cNvPr>
          <p:cNvSpPr/>
          <p:nvPr/>
        </p:nvSpPr>
        <p:spPr>
          <a:xfrm>
            <a:off x="4595189" y="2507974"/>
            <a:ext cx="3074506" cy="1842052"/>
          </a:xfrm>
          <a:prstGeom prst="rect">
            <a:avLst/>
          </a:prstGeom>
          <a:solidFill>
            <a:srgbClr val="A4D76B"/>
          </a:solidFill>
          <a:ln w="381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07E00CB-7BD0-4004-8DB9-7304D4FD462F}"/>
              </a:ext>
            </a:extLst>
          </p:cNvPr>
          <p:cNvSpPr/>
          <p:nvPr/>
        </p:nvSpPr>
        <p:spPr>
          <a:xfrm>
            <a:off x="8772939" y="4615069"/>
            <a:ext cx="3074506"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noFill/>
          </a:ln>
        </p:spPr>
        <p:txBody>
          <a:bodyPr/>
          <a:lstStyle/>
          <a:p>
            <a:pPr algn="ctr"/>
            <a:r>
              <a:rPr lang="hr-HR" dirty="0"/>
              <a:t>Things to consider when choosing a test:	</a:t>
            </a:r>
            <a:endParaRPr lang="en-US" dirty="0"/>
          </a:p>
        </p:txBody>
      </p:sp>
      <p:sp>
        <p:nvSpPr>
          <p:cNvPr id="5" name="Content Placeholder 31">
            <a:extLst>
              <a:ext uri="{FF2B5EF4-FFF2-40B4-BE49-F238E27FC236}">
                <a16:creationId xmlns:a16="http://schemas.microsoft.com/office/drawing/2014/main" id="{85EFC65E-EC3E-45A0-8FB9-E0E5DD48BD69}"/>
              </a:ext>
            </a:extLst>
          </p:cNvPr>
          <p:cNvSpPr>
            <a:spLocks noGrp="1"/>
          </p:cNvSpPr>
          <p:nvPr>
            <p:ph idx="1"/>
          </p:nvPr>
        </p:nvSpPr>
        <p:spPr>
          <a:xfrm>
            <a:off x="838200" y="1825625"/>
            <a:ext cx="10515600" cy="4351338"/>
          </a:xfrm>
        </p:spPr>
        <p:txBody>
          <a:bodyPr>
            <a:normAutofit/>
          </a:bodyPr>
          <a:lstStyle/>
          <a:p>
            <a:pPr marL="0" indent="0" algn="ctr">
              <a:buNone/>
            </a:pPr>
            <a:endParaRPr lang="hr-HR" sz="4000" dirty="0"/>
          </a:p>
          <a:p>
            <a:pPr marL="0" indent="0" algn="ctr">
              <a:buNone/>
            </a:pPr>
            <a:endParaRPr lang="hr-HR" sz="4000" b="1" dirty="0"/>
          </a:p>
          <a:p>
            <a:pPr marL="0" indent="0" algn="ctr">
              <a:buNone/>
            </a:pPr>
            <a:r>
              <a:rPr lang="hr-HR" sz="5000" b="1" dirty="0"/>
              <a:t>3. Purpose</a:t>
            </a:r>
            <a:endParaRPr lang="en-US" sz="5000" b="1" dirty="0"/>
          </a:p>
        </p:txBody>
      </p:sp>
    </p:spTree>
    <p:extLst>
      <p:ext uri="{BB962C8B-B14F-4D97-AF65-F5344CB8AC3E}">
        <p14:creationId xmlns:p14="http://schemas.microsoft.com/office/powerpoint/2010/main" val="31199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2"/>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3"/>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4"/>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5"/>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892552"/>
          </a:xfrm>
          <a:prstGeom prst="rect">
            <a:avLst/>
          </a:prstGeom>
          <a:noFill/>
        </p:spPr>
        <p:txBody>
          <a:bodyPr wrap="square" rtlCol="0">
            <a:spAutoFit/>
          </a:bodyPr>
          <a:lstStyle/>
          <a:p>
            <a:pPr algn="ctr"/>
            <a:r>
              <a:rPr lang="hr-HR" sz="2600" dirty="0"/>
              <a:t>Chisq test for independence</a:t>
            </a:r>
            <a:endParaRPr lang="en-US" sz="2600" dirty="0"/>
          </a:p>
        </p:txBody>
      </p:sp>
    </p:spTree>
    <p:extLst>
      <p:ext uri="{BB962C8B-B14F-4D97-AF65-F5344CB8AC3E}">
        <p14:creationId xmlns:p14="http://schemas.microsoft.com/office/powerpoint/2010/main" val="95277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087470-CA60-469E-A8C7-86D36D6C8144}"/>
              </a:ext>
            </a:extLst>
          </p:cNvPr>
          <p:cNvSpPr/>
          <p:nvPr/>
        </p:nvSpPr>
        <p:spPr>
          <a:xfrm>
            <a:off x="344555" y="238540"/>
            <a:ext cx="3074506" cy="1842052"/>
          </a:xfrm>
          <a:prstGeom prst="rect">
            <a:avLst/>
          </a:prstGeom>
          <a:solidFill>
            <a:schemeClr val="bg1">
              <a:lumMod val="95000"/>
            </a:schemeClr>
          </a:solidFill>
          <a:ln w="38100">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0F309-8E7A-40D5-AD1A-710CF163255B}"/>
              </a:ext>
            </a:extLst>
          </p:cNvPr>
          <p:cNvSpPr/>
          <p:nvPr/>
        </p:nvSpPr>
        <p:spPr>
          <a:xfrm>
            <a:off x="4595189" y="238540"/>
            <a:ext cx="3074506" cy="1842052"/>
          </a:xfrm>
          <a:prstGeom prst="rect">
            <a:avLst/>
          </a:prstGeom>
          <a:solidFill>
            <a:schemeClr val="bg1">
              <a:lumMod val="95000"/>
            </a:schemeClr>
          </a:solidFill>
          <a:ln w="38100">
            <a:no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2C86F6-E1E7-4208-AB8D-78E8F5F55F31}"/>
              </a:ext>
            </a:extLst>
          </p:cNvPr>
          <p:cNvSpPr/>
          <p:nvPr/>
        </p:nvSpPr>
        <p:spPr>
          <a:xfrm>
            <a:off x="8772941" y="238540"/>
            <a:ext cx="3074504"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2C035A-658D-429E-A600-7F1CB2B79D5E}"/>
              </a:ext>
            </a:extLst>
          </p:cNvPr>
          <p:cNvSpPr/>
          <p:nvPr/>
        </p:nvSpPr>
        <p:spPr>
          <a:xfrm>
            <a:off x="344554" y="2507974"/>
            <a:ext cx="3074506" cy="1842052"/>
          </a:xfrm>
          <a:prstGeom prst="rect">
            <a:avLst/>
          </a:pr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545B6E-8E56-45DE-98C7-D028879BE0E6}"/>
              </a:ext>
            </a:extLst>
          </p:cNvPr>
          <p:cNvSpPr/>
          <p:nvPr/>
        </p:nvSpPr>
        <p:spPr>
          <a:xfrm>
            <a:off x="344553" y="4777408"/>
            <a:ext cx="3074506" cy="1842052"/>
          </a:xfrm>
          <a:prstGeom prst="rect">
            <a:avLst/>
          </a:prstGeom>
          <a:solidFill>
            <a:schemeClr val="accent1">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C3270F-A1CA-4695-9668-098D07CBAE89}"/>
              </a:ext>
            </a:extLst>
          </p:cNvPr>
          <p:cNvSpPr/>
          <p:nvPr/>
        </p:nvSpPr>
        <p:spPr>
          <a:xfrm>
            <a:off x="4595189" y="2507974"/>
            <a:ext cx="3074506" cy="1842052"/>
          </a:xfrm>
          <a:prstGeom prst="rect">
            <a:avLst/>
          </a:prstGeom>
          <a:solidFill>
            <a:schemeClr val="bg1">
              <a:lumMod val="95000"/>
            </a:schemeClr>
          </a:solidFill>
          <a:ln w="381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07E00CB-7BD0-4004-8DB9-7304D4FD462F}"/>
              </a:ext>
            </a:extLst>
          </p:cNvPr>
          <p:cNvSpPr/>
          <p:nvPr/>
        </p:nvSpPr>
        <p:spPr>
          <a:xfrm>
            <a:off x="8772939" y="4615069"/>
            <a:ext cx="3074506"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35C157-6402-4BCC-BA8C-3520B6212A44}"/>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07E3043-7B2C-4388-A433-5B1DEA295567}"/>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74EA772-F30F-4925-810A-CF6E75365BE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BD33FDB-DB91-4C4A-B8F7-7B27F2856C8A}"/>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A9C84-6DDC-4AE9-9E1D-E2F61B79569E}"/>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DECF542-D603-4E32-8738-ABBCCD9140DD}"/>
              </a:ext>
            </a:extLst>
          </p:cNvPr>
          <p:cNvPicPr>
            <a:picLocks noChangeAspect="1"/>
          </p:cNvPicPr>
          <p:nvPr/>
        </p:nvPicPr>
        <p:blipFill>
          <a:blip r:embed="rId2"/>
          <a:stretch>
            <a:fillRect/>
          </a:stretch>
        </p:blipFill>
        <p:spPr>
          <a:xfrm>
            <a:off x="9915320" y="5380382"/>
            <a:ext cx="923925" cy="1009650"/>
          </a:xfrm>
          <a:prstGeom prst="rect">
            <a:avLst/>
          </a:prstGeom>
        </p:spPr>
      </p:pic>
      <p:sp>
        <p:nvSpPr>
          <p:cNvPr id="26" name="TextBox 25">
            <a:extLst>
              <a:ext uri="{FF2B5EF4-FFF2-40B4-BE49-F238E27FC236}">
                <a16:creationId xmlns:a16="http://schemas.microsoft.com/office/drawing/2014/main" id="{5C2D978B-2A7B-4C45-B16D-C0C498AEB315}"/>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sp>
        <p:nvSpPr>
          <p:cNvPr id="27" name="TextBox 26">
            <a:extLst>
              <a:ext uri="{FF2B5EF4-FFF2-40B4-BE49-F238E27FC236}">
                <a16:creationId xmlns:a16="http://schemas.microsoft.com/office/drawing/2014/main" id="{DC227198-2BE6-4E0F-9004-A38A3FA013A5}"/>
              </a:ext>
            </a:extLst>
          </p:cNvPr>
          <p:cNvSpPr txBox="1"/>
          <p:nvPr/>
        </p:nvSpPr>
        <p:spPr>
          <a:xfrm>
            <a:off x="313082" y="4711461"/>
            <a:ext cx="3074507"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8" name="TextBox 27">
            <a:extLst>
              <a:ext uri="{FF2B5EF4-FFF2-40B4-BE49-F238E27FC236}">
                <a16:creationId xmlns:a16="http://schemas.microsoft.com/office/drawing/2014/main" id="{559638A7-7092-45A5-A038-47D000CD5B2D}"/>
              </a:ext>
            </a:extLst>
          </p:cNvPr>
          <p:cNvSpPr txBox="1"/>
          <p:nvPr/>
        </p:nvSpPr>
        <p:spPr>
          <a:xfrm>
            <a:off x="8782990" y="4615069"/>
            <a:ext cx="3074507" cy="492443"/>
          </a:xfrm>
          <a:prstGeom prst="rect">
            <a:avLst/>
          </a:prstGeom>
          <a:noFill/>
        </p:spPr>
        <p:txBody>
          <a:bodyPr wrap="square" rtlCol="0">
            <a:spAutoFit/>
          </a:bodyPr>
          <a:lstStyle/>
          <a:p>
            <a:pPr algn="ctr"/>
            <a:r>
              <a:rPr lang="hr-HR" sz="2600" dirty="0"/>
              <a:t>Test for a mean</a:t>
            </a:r>
            <a:endParaRPr lang="en-US" sz="2600" dirty="0"/>
          </a:p>
        </p:txBody>
      </p:sp>
      <p:pic>
        <p:nvPicPr>
          <p:cNvPr id="29" name="Picture 28">
            <a:extLst>
              <a:ext uri="{FF2B5EF4-FFF2-40B4-BE49-F238E27FC236}">
                <a16:creationId xmlns:a16="http://schemas.microsoft.com/office/drawing/2014/main" id="{A4E083CD-0AA5-49B4-89ED-DC53CB093AB3}"/>
              </a:ext>
            </a:extLst>
          </p:cNvPr>
          <p:cNvPicPr>
            <a:picLocks noChangeAspect="1"/>
          </p:cNvPicPr>
          <p:nvPr/>
        </p:nvPicPr>
        <p:blipFill>
          <a:blip r:embed="rId3"/>
          <a:stretch>
            <a:fillRect/>
          </a:stretch>
        </p:blipFill>
        <p:spPr>
          <a:xfrm>
            <a:off x="1390333" y="5536095"/>
            <a:ext cx="982943" cy="1037050"/>
          </a:xfrm>
          <a:prstGeom prst="rect">
            <a:avLst/>
          </a:prstGeom>
        </p:spPr>
      </p:pic>
      <p:sp>
        <p:nvSpPr>
          <p:cNvPr id="5" name="Content Placeholder 31">
            <a:extLst>
              <a:ext uri="{FF2B5EF4-FFF2-40B4-BE49-F238E27FC236}">
                <a16:creationId xmlns:a16="http://schemas.microsoft.com/office/drawing/2014/main" id="{85EFC65E-EC3E-45A0-8FB9-E0E5DD48BD69}"/>
              </a:ext>
            </a:extLst>
          </p:cNvPr>
          <p:cNvSpPr>
            <a:spLocks noGrp="1"/>
          </p:cNvSpPr>
          <p:nvPr>
            <p:ph idx="1"/>
          </p:nvPr>
        </p:nvSpPr>
        <p:spPr>
          <a:xfrm>
            <a:off x="874642" y="2839279"/>
            <a:ext cx="10515600" cy="1298575"/>
          </a:xfrm>
        </p:spPr>
        <p:txBody>
          <a:bodyPr>
            <a:normAutofit/>
          </a:bodyPr>
          <a:lstStyle/>
          <a:p>
            <a:pPr marL="0" indent="0" algn="ctr">
              <a:buNone/>
            </a:pPr>
            <a:r>
              <a:rPr lang="hr-HR" sz="5000" b="1" dirty="0"/>
              <a:t>Testing against a hypothesized value</a:t>
            </a:r>
            <a:endParaRPr lang="en-US" sz="5000" b="1" dirty="0"/>
          </a:p>
        </p:txBody>
      </p:sp>
    </p:spTree>
    <p:extLst>
      <p:ext uri="{BB962C8B-B14F-4D97-AF65-F5344CB8AC3E}">
        <p14:creationId xmlns:p14="http://schemas.microsoft.com/office/powerpoint/2010/main" val="296000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087470-CA60-469E-A8C7-86D36D6C8144}"/>
              </a:ext>
            </a:extLst>
          </p:cNvPr>
          <p:cNvSpPr/>
          <p:nvPr/>
        </p:nvSpPr>
        <p:spPr>
          <a:xfrm>
            <a:off x="344555" y="238540"/>
            <a:ext cx="3074506" cy="1842052"/>
          </a:xfrm>
          <a:prstGeom prst="rect">
            <a:avLst/>
          </a:prstGeom>
          <a:solidFill>
            <a:schemeClr val="bg1">
              <a:lumMod val="95000"/>
            </a:schemeClr>
          </a:solidFill>
          <a:ln w="38100">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0F309-8E7A-40D5-AD1A-710CF163255B}"/>
              </a:ext>
            </a:extLst>
          </p:cNvPr>
          <p:cNvSpPr/>
          <p:nvPr/>
        </p:nvSpPr>
        <p:spPr>
          <a:xfrm>
            <a:off x="4595189" y="238540"/>
            <a:ext cx="3074506" cy="1842052"/>
          </a:xfrm>
          <a:prstGeom prst="rect">
            <a:avLst/>
          </a:prstGeom>
          <a:solidFill>
            <a:srgbClr val="A4D76B"/>
          </a:solidFill>
          <a:ln w="38100">
            <a:no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2C86F6-E1E7-4208-AB8D-78E8F5F55F31}"/>
              </a:ext>
            </a:extLst>
          </p:cNvPr>
          <p:cNvSpPr/>
          <p:nvPr/>
        </p:nvSpPr>
        <p:spPr>
          <a:xfrm>
            <a:off x="8772941" y="238540"/>
            <a:ext cx="3074504" cy="1842052"/>
          </a:xfrm>
          <a:prstGeom prst="rect">
            <a:avLst/>
          </a:prstGeom>
          <a:solidFill>
            <a:schemeClr val="bg1">
              <a:lumMod val="95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2C035A-658D-429E-A600-7F1CB2B79D5E}"/>
              </a:ext>
            </a:extLst>
          </p:cNvPr>
          <p:cNvSpPr/>
          <p:nvPr/>
        </p:nvSpPr>
        <p:spPr>
          <a:xfrm>
            <a:off x="344554" y="2507974"/>
            <a:ext cx="3074506" cy="1842052"/>
          </a:xfrm>
          <a:prstGeom prst="rect">
            <a:avLst/>
          </a:pr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545B6E-8E56-45DE-98C7-D028879BE0E6}"/>
              </a:ext>
            </a:extLst>
          </p:cNvPr>
          <p:cNvSpPr/>
          <p:nvPr/>
        </p:nvSpPr>
        <p:spPr>
          <a:xfrm>
            <a:off x="344553" y="4777408"/>
            <a:ext cx="3074506" cy="1842052"/>
          </a:xfrm>
          <a:prstGeom prst="rect">
            <a:avLst/>
          </a:pr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C3270F-A1CA-4695-9668-098D07CBAE89}"/>
              </a:ext>
            </a:extLst>
          </p:cNvPr>
          <p:cNvSpPr/>
          <p:nvPr/>
        </p:nvSpPr>
        <p:spPr>
          <a:xfrm>
            <a:off x="4595189" y="2507974"/>
            <a:ext cx="3074506" cy="1842052"/>
          </a:xfrm>
          <a:prstGeom prst="rect">
            <a:avLst/>
          </a:prstGeom>
          <a:solidFill>
            <a:srgbClr val="A4D76B"/>
          </a:solidFill>
          <a:ln w="381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07E00CB-7BD0-4004-8DB9-7304D4FD462F}"/>
              </a:ext>
            </a:extLst>
          </p:cNvPr>
          <p:cNvSpPr/>
          <p:nvPr/>
        </p:nvSpPr>
        <p:spPr>
          <a:xfrm>
            <a:off x="8772939" y="4615069"/>
            <a:ext cx="3074506" cy="1842052"/>
          </a:xfrm>
          <a:prstGeom prst="rect">
            <a:avLst/>
          </a:prstGeom>
          <a:solidFill>
            <a:schemeClr val="bg1">
              <a:lumMod val="95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ontent Placeholder 31">
            <a:extLst>
              <a:ext uri="{FF2B5EF4-FFF2-40B4-BE49-F238E27FC236}">
                <a16:creationId xmlns:a16="http://schemas.microsoft.com/office/drawing/2014/main" id="{AAF9837D-AC70-40BA-B7F4-F5FD583CF86D}"/>
              </a:ext>
            </a:extLst>
          </p:cNvPr>
          <p:cNvSpPr>
            <a:spLocks noGrp="1"/>
          </p:cNvSpPr>
          <p:nvPr>
            <p:ph idx="1"/>
          </p:nvPr>
        </p:nvSpPr>
        <p:spPr>
          <a:xfrm>
            <a:off x="874642" y="5049146"/>
            <a:ext cx="10515600" cy="1298575"/>
          </a:xfrm>
        </p:spPr>
        <p:txBody>
          <a:bodyPr>
            <a:normAutofit fontScale="92500" lnSpcReduction="10000"/>
          </a:bodyPr>
          <a:lstStyle/>
          <a:p>
            <a:pPr marL="0" indent="0" algn="ctr">
              <a:buNone/>
            </a:pPr>
            <a:r>
              <a:rPr lang="hr-HR" sz="5000" b="1" dirty="0"/>
              <a:t>Comparing two statistics (summary values)</a:t>
            </a:r>
            <a:endParaRPr lang="en-US" sz="5000" b="1" dirty="0"/>
          </a:p>
        </p:txBody>
      </p:sp>
      <p:sp>
        <p:nvSpPr>
          <p:cNvPr id="22" name="Rectangle 21">
            <a:extLst>
              <a:ext uri="{FF2B5EF4-FFF2-40B4-BE49-F238E27FC236}">
                <a16:creationId xmlns:a16="http://schemas.microsoft.com/office/drawing/2014/main" id="{BCE5DE36-A4AA-4F2D-9193-3A6DE8A82BDC}"/>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E35672-2CA1-4526-9BD4-586EEBBB4C0C}"/>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A580C67-A7D8-4235-BC2F-D71EC3A5CC55}"/>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7C903-944A-4631-8B0F-962E085D5EFE}"/>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C2DB81-6DE5-492C-891D-7A4E8CDBF8C2}"/>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DDA1F3-E75E-48E9-B70F-BCFAC53864C0}"/>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0FDE9F3-F780-4563-B97C-CDB184310EBF}"/>
              </a:ext>
            </a:extLst>
          </p:cNvPr>
          <p:cNvPicPr>
            <a:picLocks noChangeAspect="1"/>
          </p:cNvPicPr>
          <p:nvPr/>
        </p:nvPicPr>
        <p:blipFill>
          <a:blip r:embed="rId2"/>
          <a:stretch>
            <a:fillRect/>
          </a:stretch>
        </p:blipFill>
        <p:spPr>
          <a:xfrm>
            <a:off x="5395912" y="3649732"/>
            <a:ext cx="1400175" cy="581025"/>
          </a:xfrm>
          <a:prstGeom prst="rect">
            <a:avLst/>
          </a:prstGeom>
        </p:spPr>
      </p:pic>
      <p:sp>
        <p:nvSpPr>
          <p:cNvPr id="29" name="TextBox 28">
            <a:extLst>
              <a:ext uri="{FF2B5EF4-FFF2-40B4-BE49-F238E27FC236}">
                <a16:creationId xmlns:a16="http://schemas.microsoft.com/office/drawing/2014/main" id="{94CD119A-3B83-46D3-A3DD-01C818589F4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sp>
        <p:nvSpPr>
          <p:cNvPr id="30" name="TextBox 29">
            <a:extLst>
              <a:ext uri="{FF2B5EF4-FFF2-40B4-BE49-F238E27FC236}">
                <a16:creationId xmlns:a16="http://schemas.microsoft.com/office/drawing/2014/main" id="{0F6AAC41-1F19-43F4-B8EB-30C2E1BA68A0}"/>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spTree>
    <p:extLst>
      <p:ext uri="{BB962C8B-B14F-4D97-AF65-F5344CB8AC3E}">
        <p14:creationId xmlns:p14="http://schemas.microsoft.com/office/powerpoint/2010/main" val="2900027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087470-CA60-469E-A8C7-86D36D6C8144}"/>
              </a:ext>
            </a:extLst>
          </p:cNvPr>
          <p:cNvSpPr/>
          <p:nvPr/>
        </p:nvSpPr>
        <p:spPr>
          <a:xfrm>
            <a:off x="344555" y="238540"/>
            <a:ext cx="3074506" cy="1842052"/>
          </a:xfrm>
          <a:prstGeom prst="rect">
            <a:avLst/>
          </a:prstGeom>
          <a:solidFill>
            <a:schemeClr val="accent2"/>
          </a:solidFill>
          <a:ln w="38100">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0F309-8E7A-40D5-AD1A-710CF163255B}"/>
              </a:ext>
            </a:extLst>
          </p:cNvPr>
          <p:cNvSpPr/>
          <p:nvPr/>
        </p:nvSpPr>
        <p:spPr>
          <a:xfrm>
            <a:off x="4595189" y="238540"/>
            <a:ext cx="3074506" cy="1842052"/>
          </a:xfrm>
          <a:prstGeom prst="rect">
            <a:avLst/>
          </a:prstGeom>
          <a:solidFill>
            <a:schemeClr val="bg1">
              <a:lumMod val="95000"/>
            </a:schemeClr>
          </a:solidFill>
          <a:ln w="38100">
            <a:no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2C86F6-E1E7-4208-AB8D-78E8F5F55F31}"/>
              </a:ext>
            </a:extLst>
          </p:cNvPr>
          <p:cNvSpPr/>
          <p:nvPr/>
        </p:nvSpPr>
        <p:spPr>
          <a:xfrm>
            <a:off x="8772941" y="238540"/>
            <a:ext cx="3074504" cy="1842052"/>
          </a:xfrm>
          <a:prstGeom prst="rect">
            <a:avLst/>
          </a:prstGeom>
          <a:solidFill>
            <a:schemeClr val="bg1">
              <a:lumMod val="95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2C035A-658D-429E-A600-7F1CB2B79D5E}"/>
              </a:ext>
            </a:extLst>
          </p:cNvPr>
          <p:cNvSpPr/>
          <p:nvPr/>
        </p:nvSpPr>
        <p:spPr>
          <a:xfrm>
            <a:off x="344554" y="2507974"/>
            <a:ext cx="3074506" cy="1842052"/>
          </a:xfrm>
          <a:prstGeom prst="rect">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545B6E-8E56-45DE-98C7-D028879BE0E6}"/>
              </a:ext>
            </a:extLst>
          </p:cNvPr>
          <p:cNvSpPr/>
          <p:nvPr/>
        </p:nvSpPr>
        <p:spPr>
          <a:xfrm>
            <a:off x="344553" y="4777408"/>
            <a:ext cx="3074506" cy="1842052"/>
          </a:xfrm>
          <a:prstGeom prst="rect">
            <a:avLst/>
          </a:pr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C3270F-A1CA-4695-9668-098D07CBAE89}"/>
              </a:ext>
            </a:extLst>
          </p:cNvPr>
          <p:cNvSpPr/>
          <p:nvPr/>
        </p:nvSpPr>
        <p:spPr>
          <a:xfrm>
            <a:off x="4595189" y="2507974"/>
            <a:ext cx="3074506" cy="1842052"/>
          </a:xfrm>
          <a:prstGeom prst="rect">
            <a:avLst/>
          </a:prstGeom>
          <a:solidFill>
            <a:schemeClr val="bg1">
              <a:lumMod val="95000"/>
            </a:schemeClr>
          </a:solidFill>
          <a:ln w="381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07E00CB-7BD0-4004-8DB9-7304D4FD462F}"/>
              </a:ext>
            </a:extLst>
          </p:cNvPr>
          <p:cNvSpPr/>
          <p:nvPr/>
        </p:nvSpPr>
        <p:spPr>
          <a:xfrm>
            <a:off x="8772939" y="4615069"/>
            <a:ext cx="3074506" cy="1842052"/>
          </a:xfrm>
          <a:prstGeom prst="rect">
            <a:avLst/>
          </a:prstGeom>
          <a:solidFill>
            <a:schemeClr val="bg1">
              <a:lumMod val="95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F3430F-FAA7-4FDF-8C80-76BED93FA9FD}"/>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90290-A8AA-4CE1-ACB5-66B6C908EF36}"/>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FFDE2B5-BDCF-4CAE-8879-D9A26EE6BBD2}"/>
              </a:ext>
            </a:extLst>
          </p:cNvPr>
          <p:cNvPicPr>
            <a:picLocks noChangeAspect="1"/>
          </p:cNvPicPr>
          <p:nvPr/>
        </p:nvPicPr>
        <p:blipFill>
          <a:blip r:embed="rId2"/>
          <a:stretch>
            <a:fillRect/>
          </a:stretch>
        </p:blipFill>
        <p:spPr>
          <a:xfrm>
            <a:off x="1051422" y="3189261"/>
            <a:ext cx="1660766" cy="1024930"/>
          </a:xfrm>
          <a:prstGeom prst="rect">
            <a:avLst/>
          </a:prstGeom>
        </p:spPr>
      </p:pic>
      <p:sp>
        <p:nvSpPr>
          <p:cNvPr id="23" name="TextBox 22">
            <a:extLst>
              <a:ext uri="{FF2B5EF4-FFF2-40B4-BE49-F238E27FC236}">
                <a16:creationId xmlns:a16="http://schemas.microsoft.com/office/drawing/2014/main" id="{420E19A0-BBD0-45AA-A124-310B53818568}"/>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pic>
        <p:nvPicPr>
          <p:cNvPr id="24" name="Picture 23">
            <a:extLst>
              <a:ext uri="{FF2B5EF4-FFF2-40B4-BE49-F238E27FC236}">
                <a16:creationId xmlns:a16="http://schemas.microsoft.com/office/drawing/2014/main" id="{902F6C5D-066C-4358-821C-21366A755540}"/>
              </a:ext>
            </a:extLst>
          </p:cNvPr>
          <p:cNvPicPr>
            <a:picLocks noChangeAspect="1"/>
          </p:cNvPicPr>
          <p:nvPr/>
        </p:nvPicPr>
        <p:blipFill>
          <a:blip r:embed="rId3"/>
          <a:stretch>
            <a:fillRect/>
          </a:stretch>
        </p:blipFill>
        <p:spPr>
          <a:xfrm>
            <a:off x="860138" y="946289"/>
            <a:ext cx="2096327" cy="1048164"/>
          </a:xfrm>
          <a:prstGeom prst="rect">
            <a:avLst/>
          </a:prstGeom>
        </p:spPr>
      </p:pic>
      <p:sp>
        <p:nvSpPr>
          <p:cNvPr id="25" name="TextBox 24">
            <a:extLst>
              <a:ext uri="{FF2B5EF4-FFF2-40B4-BE49-F238E27FC236}">
                <a16:creationId xmlns:a16="http://schemas.microsoft.com/office/drawing/2014/main" id="{50B97F5A-20E9-49FA-A424-7EDE73298D91}"/>
              </a:ext>
            </a:extLst>
          </p:cNvPr>
          <p:cNvSpPr txBox="1"/>
          <p:nvPr/>
        </p:nvSpPr>
        <p:spPr>
          <a:xfrm>
            <a:off x="443932" y="174194"/>
            <a:ext cx="3001621"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26" name="Content Placeholder 31">
            <a:extLst>
              <a:ext uri="{FF2B5EF4-FFF2-40B4-BE49-F238E27FC236}">
                <a16:creationId xmlns:a16="http://schemas.microsoft.com/office/drawing/2014/main" id="{2D65C51B-4654-4315-B2DE-A1AFEFE43470}"/>
              </a:ext>
            </a:extLst>
          </p:cNvPr>
          <p:cNvSpPr>
            <a:spLocks noGrp="1"/>
          </p:cNvSpPr>
          <p:nvPr>
            <p:ph idx="1"/>
          </p:nvPr>
        </p:nvSpPr>
        <p:spPr>
          <a:xfrm>
            <a:off x="874642" y="5049146"/>
            <a:ext cx="10515600" cy="1298575"/>
          </a:xfrm>
        </p:spPr>
        <p:txBody>
          <a:bodyPr>
            <a:normAutofit fontScale="92500"/>
          </a:bodyPr>
          <a:lstStyle/>
          <a:p>
            <a:pPr marL="0" indent="0" algn="ctr">
              <a:buNone/>
            </a:pPr>
            <a:r>
              <a:rPr lang="hr-HR" sz="5000" b="1" dirty="0"/>
              <a:t>Looking for a relationship between values</a:t>
            </a:r>
            <a:endParaRPr lang="en-US" sz="5000" b="1" dirty="0"/>
          </a:p>
        </p:txBody>
      </p:sp>
    </p:spTree>
    <p:extLst>
      <p:ext uri="{BB962C8B-B14F-4D97-AF65-F5344CB8AC3E}">
        <p14:creationId xmlns:p14="http://schemas.microsoft.com/office/powerpoint/2010/main" val="187542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4127D-2560-4A42-A39F-87739F066735}"/>
              </a:ext>
            </a:extLst>
          </p:cNvPr>
          <p:cNvSpPr>
            <a:spLocks noGrp="1"/>
          </p:cNvSpPr>
          <p:nvPr>
            <p:ph type="ctrTitle"/>
          </p:nvPr>
        </p:nvSpPr>
        <p:spPr>
          <a:xfrm>
            <a:off x="1524000" y="1770063"/>
            <a:ext cx="9144000" cy="2387600"/>
          </a:xfrm>
        </p:spPr>
        <p:txBody>
          <a:bodyPr/>
          <a:lstStyle/>
          <a:p>
            <a:r>
              <a:rPr lang="hr-HR" dirty="0"/>
              <a:t>Examples</a:t>
            </a:r>
            <a:endParaRPr lang="en-US" dirty="0"/>
          </a:p>
        </p:txBody>
      </p:sp>
    </p:spTree>
    <p:extLst>
      <p:ext uri="{BB962C8B-B14F-4D97-AF65-F5344CB8AC3E}">
        <p14:creationId xmlns:p14="http://schemas.microsoft.com/office/powerpoint/2010/main" val="157234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The tall people of Split</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hr-HR" sz="3400" dirty="0"/>
              <a:t>We are interested if people from the city of Split in Croatia are on average taller then the general population of Croatia. We measure 30 people from Split. </a:t>
            </a:r>
            <a:r>
              <a:rPr lang="en-US" sz="3400" dirty="0"/>
              <a:t>Mean value for the rest of Croatia is 165</a:t>
            </a:r>
            <a:r>
              <a:rPr lang="hr-HR" sz="3400" dirty="0"/>
              <a:t>.</a:t>
            </a:r>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132110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332045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2269766" y="201434"/>
            <a:ext cx="2574899" cy="1555511"/>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5829671" y="2117845"/>
            <a:ext cx="2574899" cy="1555511"/>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6500277" y="3081996"/>
            <a:ext cx="1172646" cy="490643"/>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5"/>
          <a:stretch>
            <a:fillRect/>
          </a:stretch>
        </p:blipFill>
        <p:spPr>
          <a:xfrm>
            <a:off x="2861767" y="2693154"/>
            <a:ext cx="1390891" cy="865496"/>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1292662"/>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2574899" cy="129266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892552"/>
          </a:xfrm>
          <a:prstGeom prst="rect">
            <a:avLst/>
          </a:prstGeom>
          <a:noFill/>
        </p:spPr>
        <p:txBody>
          <a:bodyPr wrap="square" rtlCol="0">
            <a:spAutoFit/>
          </a:bodyPr>
          <a:lstStyle/>
          <a:p>
            <a:pPr algn="ctr"/>
            <a:r>
              <a:rPr lang="hr-HR" sz="2600" dirty="0"/>
              <a:t>Regression analysis</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2701566" y="799088"/>
            <a:ext cx="1755674" cy="885116"/>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2513857"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
        <p:nvSpPr>
          <p:cNvPr id="47" name="Rectangle 46">
            <a:extLst>
              <a:ext uri="{FF2B5EF4-FFF2-40B4-BE49-F238E27FC236}">
                <a16:creationId xmlns:a16="http://schemas.microsoft.com/office/drawing/2014/main" id="{37E63CCF-9ED5-4D84-B322-6A0DE54DE4B7}"/>
              </a:ext>
            </a:extLst>
          </p:cNvPr>
          <p:cNvSpPr/>
          <p:nvPr/>
        </p:nvSpPr>
        <p:spPr>
          <a:xfrm>
            <a:off x="288565" y="222047"/>
            <a:ext cx="9727758" cy="527111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hr-HR" sz="2600" dirty="0"/>
              <a:t>	</a:t>
            </a:r>
            <a:r>
              <a:rPr lang="en-US" sz="3600" dirty="0" err="1"/>
              <a:t>set.seed</a:t>
            </a:r>
            <a:r>
              <a:rPr lang="en-US" sz="3600" dirty="0"/>
              <a:t>(2)</a:t>
            </a:r>
          </a:p>
          <a:p>
            <a:r>
              <a:rPr lang="hr-HR" sz="3600" dirty="0"/>
              <a:t>	</a:t>
            </a:r>
            <a:r>
              <a:rPr lang="en-US" sz="3600" dirty="0" err="1"/>
              <a:t>peopleFromSplit</a:t>
            </a:r>
            <a:r>
              <a:rPr lang="en-US" sz="3600" dirty="0"/>
              <a:t> &lt;- </a:t>
            </a:r>
            <a:r>
              <a:rPr lang="en-US" sz="3600" dirty="0" err="1"/>
              <a:t>rnorm</a:t>
            </a:r>
            <a:r>
              <a:rPr lang="en-US" sz="3600" dirty="0"/>
              <a:t>(30,171,20)</a:t>
            </a:r>
          </a:p>
          <a:p>
            <a:r>
              <a:rPr lang="hr-HR" sz="3600" dirty="0"/>
              <a:t>	</a:t>
            </a:r>
            <a:r>
              <a:rPr lang="en-US" sz="3600" dirty="0" err="1"/>
              <a:t>peopleFromSplit</a:t>
            </a:r>
            <a:endParaRPr lang="en-US" sz="3600" dirty="0"/>
          </a:p>
          <a:p>
            <a:endParaRPr lang="en-US" sz="3600" dirty="0"/>
          </a:p>
          <a:p>
            <a:r>
              <a:rPr lang="hr-HR" sz="3600" dirty="0"/>
              <a:t>	</a:t>
            </a:r>
            <a:r>
              <a:rPr lang="en-US" sz="3600" dirty="0" err="1"/>
              <a:t>t.test</a:t>
            </a:r>
            <a:r>
              <a:rPr lang="en-US" sz="3600" dirty="0"/>
              <a:t>(</a:t>
            </a:r>
            <a:r>
              <a:rPr lang="en-US" sz="3600" dirty="0" err="1"/>
              <a:t>peopleFromSplit</a:t>
            </a:r>
            <a:r>
              <a:rPr lang="en-US" sz="3600" dirty="0"/>
              <a:t>, mu = 165)</a:t>
            </a:r>
          </a:p>
        </p:txBody>
      </p:sp>
      <p:grpSp>
        <p:nvGrpSpPr>
          <p:cNvPr id="26" name="Group 25">
            <a:extLst>
              <a:ext uri="{FF2B5EF4-FFF2-40B4-BE49-F238E27FC236}">
                <a16:creationId xmlns:a16="http://schemas.microsoft.com/office/drawing/2014/main" id="{DF5D1948-FEA3-4188-9BD9-4A2C5D4542D3}"/>
              </a:ext>
            </a:extLst>
          </p:cNvPr>
          <p:cNvGrpSpPr/>
          <p:nvPr/>
        </p:nvGrpSpPr>
        <p:grpSpPr>
          <a:xfrm>
            <a:off x="8177592" y="2978238"/>
            <a:ext cx="3916548" cy="2402670"/>
            <a:chOff x="9328537" y="3897169"/>
            <a:chExt cx="2583316" cy="1555511"/>
          </a:xfrm>
        </p:grpSpPr>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7"/>
            <a:stretch>
              <a:fillRect/>
            </a:stretch>
          </p:blipFill>
          <p:spPr>
            <a:xfrm>
              <a:off x="10285281" y="4543434"/>
              <a:ext cx="773787" cy="852593"/>
            </a:xfrm>
            <a:prstGeom prst="rect">
              <a:avLst/>
            </a:prstGeom>
          </p:spPr>
        </p:pic>
        <p:sp>
          <p:nvSpPr>
            <p:cNvPr id="30" name="TextBox 29">
              <a:extLst>
                <a:ext uri="{FF2B5EF4-FFF2-40B4-BE49-F238E27FC236}">
                  <a16:creationId xmlns:a16="http://schemas.microsoft.com/office/drawing/2014/main" id="{A7EFD5A1-0F59-4FAC-A568-7EB5961D0EDF}"/>
                </a:ext>
              </a:extLst>
            </p:cNvPr>
            <p:cNvSpPr txBox="1"/>
            <p:nvPr/>
          </p:nvSpPr>
          <p:spPr>
            <a:xfrm>
              <a:off x="9391551" y="3978567"/>
              <a:ext cx="2520302" cy="492443"/>
            </a:xfrm>
            <a:prstGeom prst="rect">
              <a:avLst/>
            </a:prstGeom>
            <a:noFill/>
          </p:spPr>
          <p:txBody>
            <a:bodyPr wrap="square" rtlCol="0">
              <a:spAutoFit/>
            </a:bodyPr>
            <a:lstStyle/>
            <a:p>
              <a:pPr algn="ctr"/>
              <a:r>
                <a:rPr lang="hr-HR" sz="2600" dirty="0"/>
                <a:t>Test for a mean</a:t>
              </a:r>
              <a:endParaRPr lang="en-US" sz="2600" dirty="0"/>
            </a:p>
          </p:txBody>
        </p:sp>
      </p:grpSp>
    </p:spTree>
    <p:extLst>
      <p:ext uri="{BB962C8B-B14F-4D97-AF65-F5344CB8AC3E}">
        <p14:creationId xmlns:p14="http://schemas.microsoft.com/office/powerpoint/2010/main" val="359037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A fair game</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hr-HR" sz="3400" dirty="0"/>
              <a:t>We want to figure out if casinos are trying to trick us. We calculated that the odds of getting two numbers that sum up to 7 is around 17%. We roll 2 dices 10 times and only get this sum once. Is this fair?  </a:t>
            </a:r>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2544013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320098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2269766" y="201434"/>
            <a:ext cx="2574899" cy="1555511"/>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5829671" y="2117845"/>
            <a:ext cx="2574899" cy="1555511"/>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6500277" y="3081996"/>
            <a:ext cx="1172646" cy="490643"/>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10285281" y="4543434"/>
            <a:ext cx="773787" cy="852593"/>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2861767" y="2693154"/>
            <a:ext cx="1390891" cy="865496"/>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2574899" cy="129266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892552"/>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9336954" y="3897169"/>
            <a:ext cx="2574899"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2701566" y="799088"/>
            <a:ext cx="1755674" cy="885116"/>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2513857"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pic>
        <p:nvPicPr>
          <p:cNvPr id="47" name="Picture 46">
            <a:extLst>
              <a:ext uri="{FF2B5EF4-FFF2-40B4-BE49-F238E27FC236}">
                <a16:creationId xmlns:a16="http://schemas.microsoft.com/office/drawing/2014/main" id="{3F4EF795-BD23-47B6-9217-2D1527F841D9}"/>
              </a:ext>
            </a:extLst>
          </p:cNvPr>
          <p:cNvPicPr>
            <a:picLocks noChangeAspect="1"/>
          </p:cNvPicPr>
          <p:nvPr/>
        </p:nvPicPr>
        <p:blipFill>
          <a:blip r:embed="rId8"/>
          <a:stretch>
            <a:fillRect/>
          </a:stretch>
        </p:blipFill>
        <p:spPr>
          <a:xfrm>
            <a:off x="4652" y="28194"/>
            <a:ext cx="8041300" cy="7282382"/>
          </a:xfrm>
          <a:prstGeom prst="rect">
            <a:avLst/>
          </a:prstGeom>
        </p:spPr>
      </p:pic>
      <p:grpSp>
        <p:nvGrpSpPr>
          <p:cNvPr id="26" name="Group 25">
            <a:extLst>
              <a:ext uri="{FF2B5EF4-FFF2-40B4-BE49-F238E27FC236}">
                <a16:creationId xmlns:a16="http://schemas.microsoft.com/office/drawing/2014/main" id="{301AFB9B-C55C-4F49-80B6-0A1C4E3CB446}"/>
              </a:ext>
            </a:extLst>
          </p:cNvPr>
          <p:cNvGrpSpPr/>
          <p:nvPr/>
        </p:nvGrpSpPr>
        <p:grpSpPr>
          <a:xfrm>
            <a:off x="7347337" y="3205852"/>
            <a:ext cx="4851063" cy="3758851"/>
            <a:chOff x="5829671" y="200635"/>
            <a:chExt cx="2574899" cy="1556310"/>
          </a:xfrm>
        </p:grpSpPr>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714829"/>
            </a:xfrm>
            <a:prstGeom prst="rect">
              <a:avLst/>
            </a:prstGeom>
            <a:noFill/>
          </p:spPr>
          <p:txBody>
            <a:bodyPr wrap="square" rtlCol="0">
              <a:spAutoFit/>
            </a:bodyPr>
            <a:lstStyle/>
            <a:p>
              <a:pPr algn="ctr"/>
              <a:r>
                <a:rPr lang="hr-HR" sz="4000" dirty="0"/>
                <a:t>Difference of proportions</a:t>
              </a:r>
              <a:endParaRPr lang="en-US" sz="4000" dirty="0"/>
            </a:p>
          </p:txBody>
        </p:sp>
      </p:grpSp>
    </p:spTree>
    <p:extLst>
      <p:ext uri="{BB962C8B-B14F-4D97-AF65-F5344CB8AC3E}">
        <p14:creationId xmlns:p14="http://schemas.microsoft.com/office/powerpoint/2010/main" val="88749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0948E842-D321-4F0F-9C38-54447B32E8CB}"/>
              </a:ext>
            </a:extLst>
          </p:cNvPr>
          <p:cNvSpPr>
            <a:spLocks noGrp="1"/>
          </p:cNvSpPr>
          <p:nvPr>
            <p:ph type="title"/>
          </p:nvPr>
        </p:nvSpPr>
        <p:spPr/>
        <p:txBody>
          <a:bodyPr/>
          <a:lstStyle/>
          <a:p>
            <a:pPr algn="ctr"/>
            <a:r>
              <a:rPr lang="hr-HR" dirty="0"/>
              <a:t>Things to consider when choosing a test:	</a:t>
            </a:r>
            <a:endParaRPr lang="en-US" dirty="0"/>
          </a:p>
        </p:txBody>
      </p:sp>
      <p:sp>
        <p:nvSpPr>
          <p:cNvPr id="33" name="Content Placeholder 31">
            <a:extLst>
              <a:ext uri="{FF2B5EF4-FFF2-40B4-BE49-F238E27FC236}">
                <a16:creationId xmlns:a16="http://schemas.microsoft.com/office/drawing/2014/main" id="{999B4260-1FAA-4C91-A68C-360F628E8CD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4000" dirty="0"/>
              <a:t>1: Data </a:t>
            </a:r>
          </a:p>
          <a:p>
            <a:pPr marL="0" indent="0" algn="ctr">
              <a:buFont typeface="Arial" panose="020B0604020202020204" pitchFamily="34" charset="0"/>
              <a:buNone/>
            </a:pPr>
            <a:r>
              <a:rPr lang="hr-HR" sz="4000" dirty="0"/>
              <a:t>2: Samples</a:t>
            </a:r>
          </a:p>
          <a:p>
            <a:pPr marL="0" indent="0" algn="ctr">
              <a:buFont typeface="Arial" panose="020B0604020202020204" pitchFamily="34" charset="0"/>
              <a:buNone/>
            </a:pPr>
            <a:r>
              <a:rPr lang="hr-HR" sz="4000" dirty="0"/>
              <a:t>3. Purpose</a:t>
            </a:r>
            <a:endParaRPr lang="en-US" sz="4000" dirty="0"/>
          </a:p>
        </p:txBody>
      </p:sp>
    </p:spTree>
    <p:extLst>
      <p:ext uri="{BB962C8B-B14F-4D97-AF65-F5344CB8AC3E}">
        <p14:creationId xmlns:p14="http://schemas.microsoft.com/office/powerpoint/2010/main" val="75635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Dark chocolate is better.</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hr-HR" sz="3400" dirty="0"/>
              <a:t>We want to see if people like milk chocolate better then dark chocolate. We give dark chocolate to 50 people and ask them to grade it from 1 – 10. Then we give milk chocolate to the same people and ask for their opinion.</a:t>
            </a:r>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2693619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411060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9D5E4CA-3BAF-432E-BA07-E54369F31AEA}"/>
              </a:ext>
            </a:extLst>
          </p:cNvPr>
          <p:cNvGrpSpPr/>
          <p:nvPr/>
        </p:nvGrpSpPr>
        <p:grpSpPr>
          <a:xfrm>
            <a:off x="344553" y="2507974"/>
            <a:ext cx="3074507" cy="1842052"/>
            <a:chOff x="344553" y="2507974"/>
            <a:chExt cx="3074507" cy="1842052"/>
          </a:xfrm>
        </p:grpSpPr>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2"/>
            <a:stretch>
              <a:fillRect/>
            </a:stretch>
          </p:blipFill>
          <p:spPr>
            <a:xfrm>
              <a:off x="1051422" y="3189261"/>
              <a:ext cx="1660766" cy="1024930"/>
            </a:xfrm>
            <a:prstGeom prst="rect">
              <a:avLst/>
            </a:prstGeom>
          </p:spPr>
        </p:pic>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gr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3"/>
          <a:stretch>
            <a:fillRect/>
          </a:stretch>
        </p:blipFill>
        <p:spPr>
          <a:xfrm>
            <a:off x="9915320" y="5380382"/>
            <a:ext cx="923925" cy="1009650"/>
          </a:xfrm>
          <a:prstGeom prst="rect">
            <a:avLst/>
          </a:prstGeom>
        </p:spPr>
      </p:pic>
      <p:grpSp>
        <p:nvGrpSpPr>
          <p:cNvPr id="33" name="Group 32">
            <a:extLst>
              <a:ext uri="{FF2B5EF4-FFF2-40B4-BE49-F238E27FC236}">
                <a16:creationId xmlns:a16="http://schemas.microsoft.com/office/drawing/2014/main" id="{023F29CC-7A7F-48AD-9990-D3B7615B92F1}"/>
              </a:ext>
            </a:extLst>
          </p:cNvPr>
          <p:cNvGrpSpPr/>
          <p:nvPr/>
        </p:nvGrpSpPr>
        <p:grpSpPr>
          <a:xfrm>
            <a:off x="8772941" y="238540"/>
            <a:ext cx="3074504" cy="1842052"/>
            <a:chOff x="8772941" y="238540"/>
            <a:chExt cx="3074504" cy="1842052"/>
          </a:xfrm>
        </p:grpSpPr>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gr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grpSp>
        <p:nvGrpSpPr>
          <p:cNvPr id="16" name="Group 15">
            <a:extLst>
              <a:ext uri="{FF2B5EF4-FFF2-40B4-BE49-F238E27FC236}">
                <a16:creationId xmlns:a16="http://schemas.microsoft.com/office/drawing/2014/main" id="{1C008FD4-CFA7-4CA5-9B28-EEF096BEAF30}"/>
              </a:ext>
            </a:extLst>
          </p:cNvPr>
          <p:cNvGrpSpPr/>
          <p:nvPr/>
        </p:nvGrpSpPr>
        <p:grpSpPr>
          <a:xfrm>
            <a:off x="4595188" y="2507974"/>
            <a:ext cx="3074507" cy="1842052"/>
            <a:chOff x="4595188" y="2507974"/>
            <a:chExt cx="3074507" cy="1842052"/>
          </a:xfrm>
        </p:grpSpPr>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grpSp>
      <p:grpSp>
        <p:nvGrpSpPr>
          <p:cNvPr id="2" name="Group 1">
            <a:extLst>
              <a:ext uri="{FF2B5EF4-FFF2-40B4-BE49-F238E27FC236}">
                <a16:creationId xmlns:a16="http://schemas.microsoft.com/office/drawing/2014/main" id="{1964256C-6009-4EFB-8D39-6C1DFBB5D4B5}"/>
              </a:ext>
            </a:extLst>
          </p:cNvPr>
          <p:cNvGrpSpPr/>
          <p:nvPr/>
        </p:nvGrpSpPr>
        <p:grpSpPr>
          <a:xfrm>
            <a:off x="275510" y="109654"/>
            <a:ext cx="11640977" cy="6347467"/>
            <a:chOff x="639928" y="4635092"/>
            <a:chExt cx="3183474" cy="1918682"/>
          </a:xfrm>
        </p:grpSpPr>
        <p:sp>
          <p:nvSpPr>
            <p:cNvPr id="8" name="Rectangle 7">
              <a:extLst>
                <a:ext uri="{FF2B5EF4-FFF2-40B4-BE49-F238E27FC236}">
                  <a16:creationId xmlns:a16="http://schemas.microsoft.com/office/drawing/2014/main" id="{938DF54A-7ADC-45A1-B114-57ACAEAC0D9F}"/>
                </a:ext>
              </a:extLst>
            </p:cNvPr>
            <p:cNvSpPr/>
            <p:nvPr/>
          </p:nvSpPr>
          <p:spPr>
            <a:xfrm>
              <a:off x="639928" y="4635092"/>
              <a:ext cx="3183474" cy="191868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9485390-D710-4017-B0B5-F88C0DC471DF}"/>
                </a:ext>
              </a:extLst>
            </p:cNvPr>
            <p:cNvSpPr txBox="1"/>
            <p:nvPr/>
          </p:nvSpPr>
          <p:spPr>
            <a:xfrm>
              <a:off x="717425" y="4645775"/>
              <a:ext cx="3074507" cy="1702508"/>
            </a:xfrm>
            <a:prstGeom prst="rect">
              <a:avLst/>
            </a:prstGeom>
            <a:noFill/>
          </p:spPr>
          <p:txBody>
            <a:bodyPr wrap="square" rtlCol="0">
              <a:spAutoFit/>
            </a:bodyPr>
            <a:lstStyle/>
            <a:p>
              <a:pPr algn="ctr"/>
              <a:r>
                <a:rPr lang="hr-HR" sz="4000" dirty="0"/>
                <a:t>Difference of means (paired)</a:t>
              </a:r>
            </a:p>
            <a:p>
              <a:pPr algn="ctr"/>
              <a:endParaRPr lang="hr-HR" sz="4000" dirty="0"/>
            </a:p>
            <a:p>
              <a:pPr algn="ctr"/>
              <a:endParaRPr lang="hr-HR" sz="4000" dirty="0"/>
            </a:p>
            <a:p>
              <a:pPr algn="ctr"/>
              <a:endParaRPr lang="hr-HR" sz="4000" dirty="0"/>
            </a:p>
            <a:p>
              <a:pPr algn="ctr"/>
              <a:endParaRPr lang="hr-HR" sz="4000" dirty="0">
                <a:solidFill>
                  <a:srgbClr val="FF0000"/>
                </a:solidFill>
              </a:endParaRPr>
            </a:p>
            <a:p>
              <a:r>
                <a:rPr lang="hr-HR" sz="4000" dirty="0"/>
                <a:t>T-test in R.</a:t>
              </a:r>
            </a:p>
            <a:p>
              <a:endParaRPr lang="en-US" sz="4000" dirty="0"/>
            </a:p>
            <a:p>
              <a:r>
                <a:rPr lang="en-US" sz="4000" dirty="0" err="1"/>
                <a:t>t.test</a:t>
              </a:r>
              <a:r>
                <a:rPr lang="en-US" sz="4000" dirty="0"/>
                <a:t>(</a:t>
              </a:r>
              <a:r>
                <a:rPr lang="en-US" sz="4000" dirty="0" err="1"/>
                <a:t>peoplesOpinions$darkChocolate</a:t>
              </a:r>
              <a:r>
                <a:rPr lang="en-US" sz="4000" dirty="0"/>
                <a:t>, </a:t>
              </a:r>
              <a:r>
                <a:rPr lang="en-US" sz="4000" dirty="0" err="1"/>
                <a:t>peoplesOpinions$milkChocolate</a:t>
              </a:r>
              <a:r>
                <a:rPr lang="en-US" sz="4000" dirty="0"/>
                <a:t>, paired = T)</a:t>
              </a:r>
            </a:p>
          </p:txBody>
        </p:sp>
      </p:grpSp>
    </p:spTree>
    <p:extLst>
      <p:ext uri="{BB962C8B-B14F-4D97-AF65-F5344CB8AC3E}">
        <p14:creationId xmlns:p14="http://schemas.microsoft.com/office/powerpoint/2010/main" val="201949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9D5E4CA-3BAF-432E-BA07-E54369F31AEA}"/>
              </a:ext>
            </a:extLst>
          </p:cNvPr>
          <p:cNvGrpSpPr/>
          <p:nvPr/>
        </p:nvGrpSpPr>
        <p:grpSpPr>
          <a:xfrm>
            <a:off x="344553" y="2507974"/>
            <a:ext cx="3074507" cy="1842052"/>
            <a:chOff x="344553" y="2507974"/>
            <a:chExt cx="3074507" cy="1842052"/>
          </a:xfrm>
        </p:grpSpPr>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2"/>
            <a:stretch>
              <a:fillRect/>
            </a:stretch>
          </p:blipFill>
          <p:spPr>
            <a:xfrm>
              <a:off x="1051422" y="3189261"/>
              <a:ext cx="1660766" cy="1024930"/>
            </a:xfrm>
            <a:prstGeom prst="rect">
              <a:avLst/>
            </a:prstGeom>
          </p:spPr>
        </p:pic>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gr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3"/>
          <a:stretch>
            <a:fillRect/>
          </a:stretch>
        </p:blipFill>
        <p:spPr>
          <a:xfrm>
            <a:off x="9915320" y="5380382"/>
            <a:ext cx="923925" cy="1009650"/>
          </a:xfrm>
          <a:prstGeom prst="rect">
            <a:avLst/>
          </a:prstGeom>
        </p:spPr>
      </p:pic>
      <p:grpSp>
        <p:nvGrpSpPr>
          <p:cNvPr id="33" name="Group 32">
            <a:extLst>
              <a:ext uri="{FF2B5EF4-FFF2-40B4-BE49-F238E27FC236}">
                <a16:creationId xmlns:a16="http://schemas.microsoft.com/office/drawing/2014/main" id="{023F29CC-7A7F-48AD-9990-D3B7615B92F1}"/>
              </a:ext>
            </a:extLst>
          </p:cNvPr>
          <p:cNvGrpSpPr/>
          <p:nvPr/>
        </p:nvGrpSpPr>
        <p:grpSpPr>
          <a:xfrm>
            <a:off x="8772941" y="238540"/>
            <a:ext cx="3074504" cy="1842052"/>
            <a:chOff x="8772941" y="238540"/>
            <a:chExt cx="3074504" cy="1842052"/>
          </a:xfrm>
        </p:grpSpPr>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gr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grpSp>
        <p:nvGrpSpPr>
          <p:cNvPr id="16" name="Group 15">
            <a:extLst>
              <a:ext uri="{FF2B5EF4-FFF2-40B4-BE49-F238E27FC236}">
                <a16:creationId xmlns:a16="http://schemas.microsoft.com/office/drawing/2014/main" id="{1C008FD4-CFA7-4CA5-9B28-EEF096BEAF30}"/>
              </a:ext>
            </a:extLst>
          </p:cNvPr>
          <p:cNvGrpSpPr/>
          <p:nvPr/>
        </p:nvGrpSpPr>
        <p:grpSpPr>
          <a:xfrm>
            <a:off x="4595188" y="2507974"/>
            <a:ext cx="3074507" cy="1842052"/>
            <a:chOff x="4595188" y="2507974"/>
            <a:chExt cx="3074507" cy="1842052"/>
          </a:xfrm>
        </p:grpSpPr>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grpSp>
      <p:grpSp>
        <p:nvGrpSpPr>
          <p:cNvPr id="2" name="Group 1">
            <a:extLst>
              <a:ext uri="{FF2B5EF4-FFF2-40B4-BE49-F238E27FC236}">
                <a16:creationId xmlns:a16="http://schemas.microsoft.com/office/drawing/2014/main" id="{1964256C-6009-4EFB-8D39-6C1DFBB5D4B5}"/>
              </a:ext>
            </a:extLst>
          </p:cNvPr>
          <p:cNvGrpSpPr/>
          <p:nvPr/>
        </p:nvGrpSpPr>
        <p:grpSpPr>
          <a:xfrm>
            <a:off x="275510" y="109654"/>
            <a:ext cx="11640977" cy="6347467"/>
            <a:chOff x="639928" y="4635092"/>
            <a:chExt cx="3183474" cy="1918682"/>
          </a:xfrm>
        </p:grpSpPr>
        <p:sp>
          <p:nvSpPr>
            <p:cNvPr id="8" name="Rectangle 7">
              <a:extLst>
                <a:ext uri="{FF2B5EF4-FFF2-40B4-BE49-F238E27FC236}">
                  <a16:creationId xmlns:a16="http://schemas.microsoft.com/office/drawing/2014/main" id="{938DF54A-7ADC-45A1-B114-57ACAEAC0D9F}"/>
                </a:ext>
              </a:extLst>
            </p:cNvPr>
            <p:cNvSpPr/>
            <p:nvPr/>
          </p:nvSpPr>
          <p:spPr>
            <a:xfrm>
              <a:off x="639928" y="4635092"/>
              <a:ext cx="3183474" cy="191868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9485390-D710-4017-B0B5-F88C0DC471DF}"/>
                </a:ext>
              </a:extLst>
            </p:cNvPr>
            <p:cNvSpPr txBox="1"/>
            <p:nvPr/>
          </p:nvSpPr>
          <p:spPr>
            <a:xfrm>
              <a:off x="717425" y="4645775"/>
              <a:ext cx="3074507" cy="1702508"/>
            </a:xfrm>
            <a:prstGeom prst="rect">
              <a:avLst/>
            </a:prstGeom>
            <a:noFill/>
          </p:spPr>
          <p:txBody>
            <a:bodyPr wrap="square" rtlCol="0">
              <a:spAutoFit/>
            </a:bodyPr>
            <a:lstStyle/>
            <a:p>
              <a:pPr algn="ctr"/>
              <a:r>
                <a:rPr lang="hr-HR" sz="4000" dirty="0"/>
                <a:t>Difference of means (paired)</a:t>
              </a:r>
            </a:p>
            <a:p>
              <a:pPr algn="ctr"/>
              <a:endParaRPr lang="hr-HR" sz="4000" dirty="0"/>
            </a:p>
            <a:p>
              <a:pPr algn="ctr"/>
              <a:endParaRPr lang="hr-HR" sz="4000" dirty="0"/>
            </a:p>
            <a:p>
              <a:pPr algn="ctr"/>
              <a:endParaRPr lang="hr-HR" sz="4000" dirty="0"/>
            </a:p>
            <a:p>
              <a:pPr algn="ctr"/>
              <a:r>
                <a:rPr lang="hr-HR" sz="4000" dirty="0">
                  <a:solidFill>
                    <a:srgbClr val="FF0000"/>
                  </a:solidFill>
                </a:rPr>
                <a:t>BE CAREFUL!</a:t>
              </a:r>
            </a:p>
            <a:p>
              <a:r>
                <a:rPr lang="hr-HR" sz="4000" dirty="0"/>
                <a:t>T-test in R.</a:t>
              </a:r>
            </a:p>
            <a:p>
              <a:endParaRPr lang="en-US" sz="4000" dirty="0"/>
            </a:p>
            <a:p>
              <a:r>
                <a:rPr lang="en-US" sz="4000" dirty="0" err="1"/>
                <a:t>t.test</a:t>
              </a:r>
              <a:r>
                <a:rPr lang="en-US" sz="4000" dirty="0"/>
                <a:t>(</a:t>
              </a:r>
              <a:r>
                <a:rPr lang="en-US" sz="4000" dirty="0" err="1"/>
                <a:t>peoplesOpinions$darkChocolate</a:t>
              </a:r>
              <a:r>
                <a:rPr lang="en-US" sz="4000" dirty="0"/>
                <a:t>, </a:t>
              </a:r>
              <a:r>
                <a:rPr lang="en-US" sz="4000" dirty="0" err="1"/>
                <a:t>peoplesOpinions$milkChocolate</a:t>
              </a:r>
              <a:r>
                <a:rPr lang="en-US" sz="4000" dirty="0"/>
                <a:t>, paired = T)</a:t>
              </a:r>
            </a:p>
          </p:txBody>
        </p:sp>
      </p:grpSp>
    </p:spTree>
    <p:extLst>
      <p:ext uri="{BB962C8B-B14F-4D97-AF65-F5344CB8AC3E}">
        <p14:creationId xmlns:p14="http://schemas.microsoft.com/office/powerpoint/2010/main" val="1491800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9D5E4CA-3BAF-432E-BA07-E54369F31AEA}"/>
              </a:ext>
            </a:extLst>
          </p:cNvPr>
          <p:cNvGrpSpPr/>
          <p:nvPr/>
        </p:nvGrpSpPr>
        <p:grpSpPr>
          <a:xfrm>
            <a:off x="344553" y="2507974"/>
            <a:ext cx="3074507" cy="1842052"/>
            <a:chOff x="344553" y="2507974"/>
            <a:chExt cx="3074507" cy="1842052"/>
          </a:xfrm>
        </p:grpSpPr>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2"/>
            <a:stretch>
              <a:fillRect/>
            </a:stretch>
          </p:blipFill>
          <p:spPr>
            <a:xfrm>
              <a:off x="1051422" y="3189261"/>
              <a:ext cx="1660766" cy="1024930"/>
            </a:xfrm>
            <a:prstGeom prst="rect">
              <a:avLst/>
            </a:prstGeom>
          </p:spPr>
        </p:pic>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gr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3"/>
          <a:stretch>
            <a:fillRect/>
          </a:stretch>
        </p:blipFill>
        <p:spPr>
          <a:xfrm>
            <a:off x="9915320" y="5380382"/>
            <a:ext cx="923925" cy="1009650"/>
          </a:xfrm>
          <a:prstGeom prst="rect">
            <a:avLst/>
          </a:prstGeom>
        </p:spPr>
      </p:pic>
      <p:grpSp>
        <p:nvGrpSpPr>
          <p:cNvPr id="33" name="Group 32">
            <a:extLst>
              <a:ext uri="{FF2B5EF4-FFF2-40B4-BE49-F238E27FC236}">
                <a16:creationId xmlns:a16="http://schemas.microsoft.com/office/drawing/2014/main" id="{023F29CC-7A7F-48AD-9990-D3B7615B92F1}"/>
              </a:ext>
            </a:extLst>
          </p:cNvPr>
          <p:cNvGrpSpPr/>
          <p:nvPr/>
        </p:nvGrpSpPr>
        <p:grpSpPr>
          <a:xfrm>
            <a:off x="8772941" y="238540"/>
            <a:ext cx="3074504" cy="1842052"/>
            <a:chOff x="8772941" y="238540"/>
            <a:chExt cx="3074504" cy="1842052"/>
          </a:xfrm>
        </p:grpSpPr>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gr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grpSp>
        <p:nvGrpSpPr>
          <p:cNvPr id="16" name="Group 15">
            <a:extLst>
              <a:ext uri="{FF2B5EF4-FFF2-40B4-BE49-F238E27FC236}">
                <a16:creationId xmlns:a16="http://schemas.microsoft.com/office/drawing/2014/main" id="{1C008FD4-CFA7-4CA5-9B28-EEF096BEAF30}"/>
              </a:ext>
            </a:extLst>
          </p:cNvPr>
          <p:cNvGrpSpPr/>
          <p:nvPr/>
        </p:nvGrpSpPr>
        <p:grpSpPr>
          <a:xfrm>
            <a:off x="4595188" y="2507974"/>
            <a:ext cx="3074507" cy="1842052"/>
            <a:chOff x="4595188" y="2507974"/>
            <a:chExt cx="3074507" cy="1842052"/>
          </a:xfrm>
        </p:grpSpPr>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grpSp>
      <p:grpSp>
        <p:nvGrpSpPr>
          <p:cNvPr id="2" name="Group 1">
            <a:extLst>
              <a:ext uri="{FF2B5EF4-FFF2-40B4-BE49-F238E27FC236}">
                <a16:creationId xmlns:a16="http://schemas.microsoft.com/office/drawing/2014/main" id="{1964256C-6009-4EFB-8D39-6C1DFBB5D4B5}"/>
              </a:ext>
            </a:extLst>
          </p:cNvPr>
          <p:cNvGrpSpPr/>
          <p:nvPr/>
        </p:nvGrpSpPr>
        <p:grpSpPr>
          <a:xfrm>
            <a:off x="275510" y="109653"/>
            <a:ext cx="11640977" cy="6898759"/>
            <a:chOff x="639928" y="4635092"/>
            <a:chExt cx="3183474" cy="2085324"/>
          </a:xfrm>
        </p:grpSpPr>
        <p:sp>
          <p:nvSpPr>
            <p:cNvPr id="8" name="Rectangle 7">
              <a:extLst>
                <a:ext uri="{FF2B5EF4-FFF2-40B4-BE49-F238E27FC236}">
                  <a16:creationId xmlns:a16="http://schemas.microsoft.com/office/drawing/2014/main" id="{938DF54A-7ADC-45A1-B114-57ACAEAC0D9F}"/>
                </a:ext>
              </a:extLst>
            </p:cNvPr>
            <p:cNvSpPr/>
            <p:nvPr/>
          </p:nvSpPr>
          <p:spPr>
            <a:xfrm>
              <a:off x="639928" y="4635092"/>
              <a:ext cx="3183474" cy="191868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9485390-D710-4017-B0B5-F88C0DC471DF}"/>
                </a:ext>
              </a:extLst>
            </p:cNvPr>
            <p:cNvSpPr txBox="1"/>
            <p:nvPr/>
          </p:nvSpPr>
          <p:spPr>
            <a:xfrm>
              <a:off x="717425" y="4645775"/>
              <a:ext cx="3074507" cy="2074641"/>
            </a:xfrm>
            <a:prstGeom prst="rect">
              <a:avLst/>
            </a:prstGeom>
            <a:noFill/>
          </p:spPr>
          <p:txBody>
            <a:bodyPr wrap="square" rtlCol="0">
              <a:spAutoFit/>
            </a:bodyPr>
            <a:lstStyle/>
            <a:p>
              <a:pPr algn="ctr"/>
              <a:r>
                <a:rPr lang="hr-HR" sz="4000" dirty="0"/>
                <a:t>Difference of means (paired)</a:t>
              </a:r>
            </a:p>
            <a:p>
              <a:pPr algn="ctr"/>
              <a:endParaRPr lang="hr-HR" sz="4000" dirty="0"/>
            </a:p>
            <a:p>
              <a:pPr algn="ctr"/>
              <a:endParaRPr lang="hr-HR" sz="4000" dirty="0"/>
            </a:p>
            <a:p>
              <a:pPr algn="ctr"/>
              <a:endParaRPr lang="hr-HR" sz="4000" dirty="0"/>
            </a:p>
            <a:p>
              <a:pPr algn="ctr"/>
              <a:r>
                <a:rPr lang="hr-HR" sz="4000" dirty="0"/>
                <a:t>Are the assumptions of t-test met?</a:t>
              </a:r>
            </a:p>
            <a:p>
              <a:pPr algn="ctr"/>
              <a:endParaRPr lang="hr-HR" sz="4000" dirty="0"/>
            </a:p>
            <a:p>
              <a:pPr algn="ctr"/>
              <a:endParaRPr lang="hr-HR" sz="4000" dirty="0"/>
            </a:p>
            <a:p>
              <a:pPr algn="ctr"/>
              <a:r>
                <a:rPr lang="en-US" sz="4000" dirty="0" err="1"/>
                <a:t>allopinions</a:t>
              </a:r>
              <a:r>
                <a:rPr lang="en-US" sz="4000" dirty="0"/>
                <a:t> &lt;- c(</a:t>
              </a:r>
              <a:r>
                <a:rPr lang="en-US" sz="4000" dirty="0" err="1"/>
                <a:t>milkChocolate</a:t>
              </a:r>
              <a:r>
                <a:rPr lang="en-US" sz="4000" dirty="0"/>
                <a:t>, </a:t>
              </a:r>
              <a:r>
                <a:rPr lang="en-US" sz="4000" dirty="0" err="1"/>
                <a:t>darkChocolate</a:t>
              </a:r>
              <a:r>
                <a:rPr lang="en-US" sz="4000" dirty="0"/>
                <a:t>)</a:t>
              </a:r>
            </a:p>
            <a:p>
              <a:pPr algn="ctr"/>
              <a:r>
                <a:rPr lang="en-US" sz="4000" dirty="0"/>
                <a:t>plot(density(</a:t>
              </a:r>
              <a:r>
                <a:rPr lang="en-US" sz="4000" dirty="0" err="1"/>
                <a:t>allopinions</a:t>
              </a:r>
              <a:r>
                <a:rPr lang="en-US" sz="4000" dirty="0"/>
                <a:t>))</a:t>
              </a:r>
            </a:p>
            <a:p>
              <a:pPr algn="ctr"/>
              <a:r>
                <a:rPr lang="en-US" sz="4000" dirty="0" err="1"/>
                <a:t>shapiro.test</a:t>
              </a:r>
              <a:r>
                <a:rPr lang="en-US" sz="4000" dirty="0"/>
                <a:t>(c(</a:t>
              </a:r>
              <a:r>
                <a:rPr lang="en-US" sz="4000" dirty="0" err="1"/>
                <a:t>milkChocolate</a:t>
              </a:r>
              <a:r>
                <a:rPr lang="en-US" sz="4000" dirty="0"/>
                <a:t>, </a:t>
              </a:r>
              <a:r>
                <a:rPr lang="en-US" sz="4000" dirty="0" err="1"/>
                <a:t>darkChocolate</a:t>
              </a:r>
              <a:r>
                <a:rPr lang="en-US" sz="4000" dirty="0"/>
                <a:t>))</a:t>
              </a:r>
              <a:r>
                <a:rPr lang="hr-HR" sz="4000" dirty="0"/>
                <a:t> </a:t>
              </a:r>
            </a:p>
            <a:p>
              <a:endParaRPr lang="en-US" sz="4000" dirty="0"/>
            </a:p>
          </p:txBody>
        </p:sp>
      </p:grpSp>
    </p:spTree>
    <p:extLst>
      <p:ext uri="{BB962C8B-B14F-4D97-AF65-F5344CB8AC3E}">
        <p14:creationId xmlns:p14="http://schemas.microsoft.com/office/powerpoint/2010/main" val="118756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9D5E4CA-3BAF-432E-BA07-E54369F31AEA}"/>
              </a:ext>
            </a:extLst>
          </p:cNvPr>
          <p:cNvGrpSpPr/>
          <p:nvPr/>
        </p:nvGrpSpPr>
        <p:grpSpPr>
          <a:xfrm>
            <a:off x="344553" y="2507974"/>
            <a:ext cx="3074507" cy="1842052"/>
            <a:chOff x="344553" y="2507974"/>
            <a:chExt cx="3074507" cy="1842052"/>
          </a:xfrm>
        </p:grpSpPr>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2"/>
            <a:stretch>
              <a:fillRect/>
            </a:stretch>
          </p:blipFill>
          <p:spPr>
            <a:xfrm>
              <a:off x="1051422" y="3189261"/>
              <a:ext cx="1660766" cy="1024930"/>
            </a:xfrm>
            <a:prstGeom prst="rect">
              <a:avLst/>
            </a:prstGeom>
          </p:spPr>
        </p:pic>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gr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3"/>
          <a:stretch>
            <a:fillRect/>
          </a:stretch>
        </p:blipFill>
        <p:spPr>
          <a:xfrm>
            <a:off x="9915320" y="5380382"/>
            <a:ext cx="923925" cy="1009650"/>
          </a:xfrm>
          <a:prstGeom prst="rect">
            <a:avLst/>
          </a:prstGeom>
        </p:spPr>
      </p:pic>
      <p:grpSp>
        <p:nvGrpSpPr>
          <p:cNvPr id="33" name="Group 32">
            <a:extLst>
              <a:ext uri="{FF2B5EF4-FFF2-40B4-BE49-F238E27FC236}">
                <a16:creationId xmlns:a16="http://schemas.microsoft.com/office/drawing/2014/main" id="{023F29CC-7A7F-48AD-9990-D3B7615B92F1}"/>
              </a:ext>
            </a:extLst>
          </p:cNvPr>
          <p:cNvGrpSpPr/>
          <p:nvPr/>
        </p:nvGrpSpPr>
        <p:grpSpPr>
          <a:xfrm>
            <a:off x="8772941" y="238540"/>
            <a:ext cx="3074504" cy="1842052"/>
            <a:chOff x="8772941" y="238540"/>
            <a:chExt cx="3074504" cy="1842052"/>
          </a:xfrm>
        </p:grpSpPr>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gr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grpSp>
        <p:nvGrpSpPr>
          <p:cNvPr id="16" name="Group 15">
            <a:extLst>
              <a:ext uri="{FF2B5EF4-FFF2-40B4-BE49-F238E27FC236}">
                <a16:creationId xmlns:a16="http://schemas.microsoft.com/office/drawing/2014/main" id="{1C008FD4-CFA7-4CA5-9B28-EEF096BEAF30}"/>
              </a:ext>
            </a:extLst>
          </p:cNvPr>
          <p:cNvGrpSpPr/>
          <p:nvPr/>
        </p:nvGrpSpPr>
        <p:grpSpPr>
          <a:xfrm>
            <a:off x="4595188" y="2507974"/>
            <a:ext cx="3074507" cy="1842052"/>
            <a:chOff x="4595188" y="2507974"/>
            <a:chExt cx="3074507" cy="1842052"/>
          </a:xfrm>
        </p:grpSpPr>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grpSp>
      <p:grpSp>
        <p:nvGrpSpPr>
          <p:cNvPr id="2" name="Group 1">
            <a:extLst>
              <a:ext uri="{FF2B5EF4-FFF2-40B4-BE49-F238E27FC236}">
                <a16:creationId xmlns:a16="http://schemas.microsoft.com/office/drawing/2014/main" id="{1964256C-6009-4EFB-8D39-6C1DFBB5D4B5}"/>
              </a:ext>
            </a:extLst>
          </p:cNvPr>
          <p:cNvGrpSpPr/>
          <p:nvPr/>
        </p:nvGrpSpPr>
        <p:grpSpPr>
          <a:xfrm>
            <a:off x="275510" y="109654"/>
            <a:ext cx="11640977" cy="6347467"/>
            <a:chOff x="639928" y="4635092"/>
            <a:chExt cx="3183474" cy="1918682"/>
          </a:xfrm>
        </p:grpSpPr>
        <p:sp>
          <p:nvSpPr>
            <p:cNvPr id="8" name="Rectangle 7">
              <a:extLst>
                <a:ext uri="{FF2B5EF4-FFF2-40B4-BE49-F238E27FC236}">
                  <a16:creationId xmlns:a16="http://schemas.microsoft.com/office/drawing/2014/main" id="{938DF54A-7ADC-45A1-B114-57ACAEAC0D9F}"/>
                </a:ext>
              </a:extLst>
            </p:cNvPr>
            <p:cNvSpPr/>
            <p:nvPr/>
          </p:nvSpPr>
          <p:spPr>
            <a:xfrm>
              <a:off x="639928" y="4635092"/>
              <a:ext cx="3183474" cy="191868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9485390-D710-4017-B0B5-F88C0DC471DF}"/>
                </a:ext>
              </a:extLst>
            </p:cNvPr>
            <p:cNvSpPr txBox="1"/>
            <p:nvPr/>
          </p:nvSpPr>
          <p:spPr>
            <a:xfrm>
              <a:off x="717425" y="4645775"/>
              <a:ext cx="3074507" cy="1395498"/>
            </a:xfrm>
            <a:prstGeom prst="rect">
              <a:avLst/>
            </a:prstGeom>
            <a:noFill/>
          </p:spPr>
          <p:txBody>
            <a:bodyPr wrap="square" rtlCol="0">
              <a:spAutoFit/>
            </a:bodyPr>
            <a:lstStyle/>
            <a:p>
              <a:pPr algn="ctr"/>
              <a:r>
                <a:rPr lang="hr-HR" sz="4000" dirty="0"/>
                <a:t>Difference of means (paired)</a:t>
              </a:r>
            </a:p>
            <a:p>
              <a:pPr algn="ctr"/>
              <a:endParaRPr lang="hr-HR" sz="4000" dirty="0"/>
            </a:p>
            <a:p>
              <a:pPr algn="ctr"/>
              <a:endParaRPr lang="hr-HR" sz="4000" dirty="0"/>
            </a:p>
            <a:p>
              <a:pPr algn="ctr"/>
              <a:endParaRPr lang="hr-HR" sz="4000" dirty="0"/>
            </a:p>
            <a:p>
              <a:pPr algn="ctr"/>
              <a:r>
                <a:rPr lang="hr-HR" sz="4000" dirty="0"/>
                <a:t>Use wilcoxon sum rank test for non parametric distributions! </a:t>
              </a:r>
            </a:p>
            <a:p>
              <a:pPr algn="ctr"/>
              <a:r>
                <a:rPr lang="hr-HR" sz="1400" dirty="0"/>
                <a:t>(also be careful about assumptions)</a:t>
              </a:r>
            </a:p>
            <a:p>
              <a:endParaRPr lang="en-US" sz="4000" dirty="0"/>
            </a:p>
          </p:txBody>
        </p:sp>
      </p:grpSp>
      <p:sp>
        <p:nvSpPr>
          <p:cNvPr id="4" name="Rectangle 3">
            <a:extLst>
              <a:ext uri="{FF2B5EF4-FFF2-40B4-BE49-F238E27FC236}">
                <a16:creationId xmlns:a16="http://schemas.microsoft.com/office/drawing/2014/main" id="{0A5E3548-E7CC-4DDE-B207-C47AD1ABE1E3}"/>
              </a:ext>
            </a:extLst>
          </p:cNvPr>
          <p:cNvSpPr/>
          <p:nvPr/>
        </p:nvSpPr>
        <p:spPr>
          <a:xfrm>
            <a:off x="723962" y="4120309"/>
            <a:ext cx="10744072" cy="2308324"/>
          </a:xfrm>
          <a:prstGeom prst="rect">
            <a:avLst/>
          </a:prstGeom>
        </p:spPr>
        <p:txBody>
          <a:bodyPr wrap="square">
            <a:spAutoFit/>
          </a:bodyPr>
          <a:lstStyle/>
          <a:p>
            <a:r>
              <a:rPr lang="en-US" sz="3600" dirty="0" err="1"/>
              <a:t>wilcox.test</a:t>
            </a:r>
            <a:r>
              <a:rPr lang="en-US" sz="3600" dirty="0"/>
              <a:t>(</a:t>
            </a:r>
            <a:r>
              <a:rPr lang="en-US" sz="3600" dirty="0" err="1"/>
              <a:t>peoplesOpinions$darkChocolate</a:t>
            </a:r>
            <a:r>
              <a:rPr lang="en-US" sz="3600" dirty="0"/>
              <a:t>, </a:t>
            </a:r>
            <a:r>
              <a:rPr lang="hr-HR" sz="3600" dirty="0"/>
              <a:t>	</a:t>
            </a:r>
            <a:r>
              <a:rPr lang="en-US" sz="3600" dirty="0" err="1"/>
              <a:t>peoplesOpinions$milkChocolate</a:t>
            </a:r>
            <a:r>
              <a:rPr lang="en-US" sz="3600" dirty="0"/>
              <a:t>, </a:t>
            </a:r>
            <a:endParaRPr lang="hr-HR" sz="3600" dirty="0"/>
          </a:p>
          <a:p>
            <a:r>
              <a:rPr lang="hr-HR" sz="3600" dirty="0"/>
              <a:t>	</a:t>
            </a:r>
            <a:r>
              <a:rPr lang="en-US" sz="3600" dirty="0"/>
              <a:t>paired=T, </a:t>
            </a:r>
            <a:endParaRPr lang="hr-HR" sz="3600" dirty="0"/>
          </a:p>
          <a:p>
            <a:r>
              <a:rPr lang="hr-HR" sz="3600" dirty="0"/>
              <a:t>	</a:t>
            </a:r>
            <a:r>
              <a:rPr lang="en-US" sz="3600" dirty="0"/>
              <a:t>exact = F)</a:t>
            </a:r>
          </a:p>
        </p:txBody>
      </p:sp>
    </p:spTree>
    <p:extLst>
      <p:ext uri="{BB962C8B-B14F-4D97-AF65-F5344CB8AC3E}">
        <p14:creationId xmlns:p14="http://schemas.microsoft.com/office/powerpoint/2010/main" val="2204569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If dark chocolate is not better you are doing it wrong.</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en-US" sz="3400" dirty="0"/>
              <a:t>We want to see if results from our experiment agrees with results from the other experiment. In our experiment, 28 out of 50 people preferred dark chocolate, while in the other one 70 out of a </a:t>
            </a:r>
            <a:r>
              <a:rPr lang="en-US" sz="3400" dirty="0" err="1"/>
              <a:t>hundread</a:t>
            </a:r>
            <a:r>
              <a:rPr lang="en-US" sz="3400" dirty="0"/>
              <a:t> prefer it. </a:t>
            </a:r>
            <a:endParaRPr lang="hr-HR" sz="3400" dirty="0"/>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2028383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4254461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2"/>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3"/>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4"/>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5"/>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8" y="2601052"/>
            <a:ext cx="3074507" cy="89255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5"/>
            <a:ext cx="3074507" cy="492443"/>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892552"/>
          </a:xfrm>
          <a:prstGeom prst="rect">
            <a:avLst/>
          </a:prstGeom>
          <a:noFill/>
        </p:spPr>
        <p:txBody>
          <a:bodyPr wrap="square" rtlCol="0">
            <a:spAutoFit/>
          </a:bodyPr>
          <a:lstStyle/>
          <a:p>
            <a:pPr algn="ctr"/>
            <a:r>
              <a:rPr lang="hr-HR" sz="2600" dirty="0"/>
              <a:t>Chisq test for independence</a:t>
            </a:r>
            <a:endParaRPr lang="en-US" sz="2600" dirty="0"/>
          </a:p>
        </p:txBody>
      </p:sp>
      <p:grpSp>
        <p:nvGrpSpPr>
          <p:cNvPr id="2" name="Group 1">
            <a:extLst>
              <a:ext uri="{FF2B5EF4-FFF2-40B4-BE49-F238E27FC236}">
                <a16:creationId xmlns:a16="http://schemas.microsoft.com/office/drawing/2014/main" id="{101DA17A-5528-4560-B4A8-283CBA9B97E9}"/>
              </a:ext>
            </a:extLst>
          </p:cNvPr>
          <p:cNvGrpSpPr/>
          <p:nvPr/>
        </p:nvGrpSpPr>
        <p:grpSpPr>
          <a:xfrm>
            <a:off x="443933" y="237594"/>
            <a:ext cx="11304136" cy="6620406"/>
            <a:chOff x="4595189" y="237594"/>
            <a:chExt cx="3074506" cy="1842998"/>
          </a:xfrm>
        </p:grpSpPr>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6474" y="1600116"/>
              <a:ext cx="2381716" cy="121339"/>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6475" y="1600116"/>
              <a:ext cx="470761" cy="12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820105"/>
              <a:ext cx="2381716" cy="121339"/>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820105"/>
              <a:ext cx="813132" cy="12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4" y="237594"/>
              <a:ext cx="2134547" cy="1105263"/>
            </a:xfrm>
            <a:prstGeom prst="rect">
              <a:avLst/>
            </a:prstGeom>
            <a:noFill/>
          </p:spPr>
          <p:txBody>
            <a:bodyPr wrap="square" rtlCol="0">
              <a:spAutoFit/>
            </a:bodyPr>
            <a:lstStyle/>
            <a:p>
              <a:pPr algn="ctr"/>
              <a:r>
                <a:rPr lang="hr-HR" sz="3600" dirty="0"/>
                <a:t>Difference of proportions</a:t>
              </a:r>
            </a:p>
            <a:p>
              <a:pPr algn="ctr"/>
              <a:endParaRPr lang="hr-HR" sz="3600" dirty="0"/>
            </a:p>
            <a:p>
              <a:pPr algn="ctr"/>
              <a:endParaRPr lang="hr-HR" sz="3600" dirty="0"/>
            </a:p>
            <a:p>
              <a:pPr algn="ctr"/>
              <a:endParaRPr lang="hr-HR" sz="3600" dirty="0"/>
            </a:p>
            <a:p>
              <a:pPr algn="ctr"/>
              <a:endParaRPr lang="hr-HR" sz="3600" dirty="0"/>
            </a:p>
            <a:p>
              <a:pPr algn="ctr"/>
              <a:r>
                <a:rPr lang="hr-HR" sz="3600" dirty="0"/>
                <a:t>prop.test(preferences)</a:t>
              </a:r>
            </a:p>
            <a:p>
              <a:pPr algn="ctr"/>
              <a:endParaRPr lang="en-US" sz="3600" dirty="0"/>
            </a:p>
          </p:txBody>
        </p:sp>
      </p:grpSp>
    </p:spTree>
    <p:extLst>
      <p:ext uri="{BB962C8B-B14F-4D97-AF65-F5344CB8AC3E}">
        <p14:creationId xmlns:p14="http://schemas.microsoft.com/office/powerpoint/2010/main" val="3836122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If it’s free, I’m buying!</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hr-HR" sz="3400" dirty="0"/>
              <a:t>We are selling chocolate. We want to know if free samples are helping sales. One day we gave 80 free samples and we recorded the sales. Another day we did not give any free samples and we recorded the sales.</a:t>
            </a:r>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15373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C7C26-086F-469C-A3A8-393A6606FC64}"/>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p:spPr>
        <p:txBody>
          <a:bodyPr/>
          <a:lstStyle/>
          <a:p>
            <a:pPr algn="ctr"/>
            <a:r>
              <a:rPr lang="hr-HR" dirty="0"/>
              <a:t>Things to consider when choosing a test:	</a:t>
            </a:r>
            <a:endParaRPr lang="en-US" dirty="0"/>
          </a:p>
        </p:txBody>
      </p:sp>
      <p:sp>
        <p:nvSpPr>
          <p:cNvPr id="8" name="Content Placeholder 31">
            <a:extLst>
              <a:ext uri="{FF2B5EF4-FFF2-40B4-BE49-F238E27FC236}">
                <a16:creationId xmlns:a16="http://schemas.microsoft.com/office/drawing/2014/main" id="{833ED687-3477-4CD5-A9F1-D4397B3BC45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t>1: Data </a:t>
            </a:r>
          </a:p>
          <a:p>
            <a:pPr marL="0" indent="0" algn="ctr">
              <a:buFont typeface="Arial" panose="020B0604020202020204" pitchFamily="34" charset="0"/>
              <a:buNone/>
            </a:pPr>
            <a:r>
              <a:rPr lang="hr-HR" sz="4000" dirty="0"/>
              <a:t>2: Samples</a:t>
            </a:r>
          </a:p>
          <a:p>
            <a:pPr marL="0" indent="0" algn="ctr">
              <a:buFont typeface="Arial" panose="020B0604020202020204" pitchFamily="34" charset="0"/>
              <a:buNone/>
            </a:pPr>
            <a:r>
              <a:rPr lang="hr-HR" sz="4000" dirty="0"/>
              <a:t>3. Purpose</a:t>
            </a:r>
            <a:endParaRPr lang="en-US" sz="4000" dirty="0"/>
          </a:p>
        </p:txBody>
      </p:sp>
    </p:spTree>
    <p:extLst>
      <p:ext uri="{BB962C8B-B14F-4D97-AF65-F5344CB8AC3E}">
        <p14:creationId xmlns:p14="http://schemas.microsoft.com/office/powerpoint/2010/main" val="146980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2269766" y="201434"/>
            <a:ext cx="2574899" cy="1555511"/>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4"/>
          <a:stretch>
            <a:fillRect/>
          </a:stretch>
        </p:blipFill>
        <p:spPr>
          <a:xfrm>
            <a:off x="10285281" y="4543434"/>
            <a:ext cx="773787" cy="852593"/>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5"/>
          <a:stretch>
            <a:fillRect/>
          </a:stretch>
        </p:blipFill>
        <p:spPr>
          <a:xfrm>
            <a:off x="2861767" y="2693154"/>
            <a:ext cx="1390891" cy="865496"/>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1292662"/>
          </a:xfrm>
          <a:prstGeom prst="rect">
            <a:avLst/>
          </a:prstGeom>
          <a:noFill/>
        </p:spPr>
        <p:txBody>
          <a:bodyPr wrap="square" rtlCol="0">
            <a:spAutoFit/>
          </a:bodyPr>
          <a:lstStyle/>
          <a:p>
            <a:pPr algn="ctr"/>
            <a:r>
              <a:rPr lang="hr-HR" sz="2600" dirty="0"/>
              <a:t>Difference of proportions</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892552"/>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9336954" y="3897169"/>
            <a:ext cx="2574899"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2701566" y="799088"/>
            <a:ext cx="1755674" cy="885116"/>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2513857"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grpSp>
        <p:nvGrpSpPr>
          <p:cNvPr id="26" name="Group 25">
            <a:extLst>
              <a:ext uri="{FF2B5EF4-FFF2-40B4-BE49-F238E27FC236}">
                <a16:creationId xmlns:a16="http://schemas.microsoft.com/office/drawing/2014/main" id="{334D6B72-C465-4EBD-AFA4-1628548BAC55}"/>
              </a:ext>
            </a:extLst>
          </p:cNvPr>
          <p:cNvGrpSpPr/>
          <p:nvPr/>
        </p:nvGrpSpPr>
        <p:grpSpPr>
          <a:xfrm>
            <a:off x="288565" y="0"/>
            <a:ext cx="11623289" cy="6605611"/>
            <a:chOff x="5829670" y="2117845"/>
            <a:chExt cx="4095531" cy="2753274"/>
          </a:xfrm>
        </p:grpSpPr>
        <p:sp>
          <p:nvSpPr>
            <p:cNvPr id="9" name="Rectangle 8">
              <a:extLst>
                <a:ext uri="{FF2B5EF4-FFF2-40B4-BE49-F238E27FC236}">
                  <a16:creationId xmlns:a16="http://schemas.microsoft.com/office/drawing/2014/main" id="{D633A8D0-5873-4B15-AD5F-43D620E2AE3E}"/>
                </a:ext>
              </a:extLst>
            </p:cNvPr>
            <p:cNvSpPr/>
            <p:nvPr/>
          </p:nvSpPr>
          <p:spPr>
            <a:xfrm>
              <a:off x="5829671" y="2117845"/>
              <a:ext cx="4092564" cy="2753274"/>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4095531" cy="1321324"/>
            </a:xfrm>
            <a:prstGeom prst="rect">
              <a:avLst/>
            </a:prstGeom>
            <a:noFill/>
          </p:spPr>
          <p:txBody>
            <a:bodyPr wrap="square" rtlCol="0">
              <a:spAutoFit/>
            </a:bodyPr>
            <a:lstStyle/>
            <a:p>
              <a:pPr algn="ctr"/>
              <a:r>
                <a:rPr lang="hr-HR" sz="4000" dirty="0"/>
                <a:t>Difference of means (independent)</a:t>
              </a:r>
            </a:p>
            <a:p>
              <a:pPr algn="ctr"/>
              <a:endParaRPr lang="hr-HR" sz="4000" dirty="0"/>
            </a:p>
            <a:p>
              <a:pPr algn="ctr"/>
              <a:endParaRPr lang="hr-HR" sz="4000" dirty="0"/>
            </a:p>
            <a:p>
              <a:pPr algn="ctr"/>
              <a:endParaRPr lang="hr-HR" sz="4000" dirty="0"/>
            </a:p>
            <a:p>
              <a:pPr algn="ctr"/>
              <a:r>
                <a:rPr lang="hr-HR" sz="4000" dirty="0"/>
                <a:t>... You know this one already ... </a:t>
              </a:r>
              <a:endParaRPr lang="en-US" sz="4000" dirty="0"/>
            </a:p>
          </p:txBody>
        </p:sp>
      </p:grpSp>
    </p:spTree>
    <p:extLst>
      <p:ext uri="{BB962C8B-B14F-4D97-AF65-F5344CB8AC3E}">
        <p14:creationId xmlns:p14="http://schemas.microsoft.com/office/powerpoint/2010/main" val="2338420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Men, right?</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a:bodyPr>
          <a:lstStyle/>
          <a:p>
            <a:pPr marL="0" indent="0" algn="ctr">
              <a:buNone/>
            </a:pPr>
            <a:r>
              <a:rPr lang="hr-HR" sz="3400" dirty="0"/>
              <a:t>We want to see if women or men are affected more by the free samples. </a:t>
            </a:r>
            <a:r>
              <a:rPr lang="en-US" sz="3400" dirty="0"/>
              <a:t>We recorded who bought the chocolate and if it was a day with free samples or no</a:t>
            </a:r>
            <a:r>
              <a:rPr lang="hr-HR" sz="3400" dirty="0"/>
              <a:t>.</a:t>
            </a:r>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747966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362716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5829671" y="2117845"/>
            <a:ext cx="2574899" cy="1555511"/>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6500277" y="3081996"/>
            <a:ext cx="1172646" cy="490643"/>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10285281" y="4543434"/>
            <a:ext cx="773787" cy="852593"/>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2861767" y="2693154"/>
            <a:ext cx="1390891" cy="865496"/>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1292662"/>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2574899" cy="129266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892552"/>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9336954" y="3897169"/>
            <a:ext cx="2574899" cy="492443"/>
          </a:xfrm>
          <a:prstGeom prst="rect">
            <a:avLst/>
          </a:prstGeom>
          <a:noFill/>
        </p:spPr>
        <p:txBody>
          <a:bodyPr wrap="square" rtlCol="0">
            <a:spAutoFit/>
          </a:bodyPr>
          <a:lstStyle/>
          <a:p>
            <a:pPr algn="ctr"/>
            <a:r>
              <a:rPr lang="hr-HR" sz="2600" dirty="0"/>
              <a:t>Test for a mean</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grpSp>
        <p:nvGrpSpPr>
          <p:cNvPr id="26" name="Group 25">
            <a:extLst>
              <a:ext uri="{FF2B5EF4-FFF2-40B4-BE49-F238E27FC236}">
                <a16:creationId xmlns:a16="http://schemas.microsoft.com/office/drawing/2014/main" id="{6282F615-81CC-4CFD-BC38-917B57EC2924}"/>
              </a:ext>
            </a:extLst>
          </p:cNvPr>
          <p:cNvGrpSpPr/>
          <p:nvPr/>
        </p:nvGrpSpPr>
        <p:grpSpPr>
          <a:xfrm>
            <a:off x="536217" y="100300"/>
            <a:ext cx="11500570" cy="6757700"/>
            <a:chOff x="2269766" y="147097"/>
            <a:chExt cx="9642087" cy="6130135"/>
          </a:xfrm>
        </p:grpSpPr>
        <p:sp>
          <p:nvSpPr>
            <p:cNvPr id="4" name="Rectangle 3">
              <a:extLst>
                <a:ext uri="{FF2B5EF4-FFF2-40B4-BE49-F238E27FC236}">
                  <a16:creationId xmlns:a16="http://schemas.microsoft.com/office/drawing/2014/main" id="{3994A876-E36E-41CA-9348-1EA629E12D89}"/>
                </a:ext>
              </a:extLst>
            </p:cNvPr>
            <p:cNvSpPr/>
            <p:nvPr/>
          </p:nvSpPr>
          <p:spPr>
            <a:xfrm>
              <a:off x="2269766" y="201434"/>
              <a:ext cx="9642087" cy="6075798"/>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8041025" cy="707886"/>
            </a:xfrm>
            <a:prstGeom prst="rect">
              <a:avLst/>
            </a:prstGeom>
            <a:noFill/>
          </p:spPr>
          <p:txBody>
            <a:bodyPr wrap="square" rtlCol="0">
              <a:spAutoFit/>
            </a:bodyPr>
            <a:lstStyle/>
            <a:p>
              <a:pPr algn="ctr"/>
              <a:r>
                <a:rPr lang="hr-HR" sz="4000" dirty="0"/>
                <a:t>Chisq test for independence</a:t>
              </a:r>
              <a:endParaRPr lang="en-US" sz="4000" dirty="0"/>
            </a:p>
          </p:txBody>
        </p:sp>
      </p:grpSp>
      <p:pic>
        <p:nvPicPr>
          <p:cNvPr id="47" name="Picture 46">
            <a:extLst>
              <a:ext uri="{FF2B5EF4-FFF2-40B4-BE49-F238E27FC236}">
                <a16:creationId xmlns:a16="http://schemas.microsoft.com/office/drawing/2014/main" id="{4AF63239-4CDA-49AA-8CEF-F3AC3BEF37E8}"/>
              </a:ext>
            </a:extLst>
          </p:cNvPr>
          <p:cNvPicPr>
            <a:picLocks noChangeAspect="1"/>
          </p:cNvPicPr>
          <p:nvPr/>
        </p:nvPicPr>
        <p:blipFill>
          <a:blip r:embed="rId7"/>
          <a:stretch>
            <a:fillRect/>
          </a:stretch>
        </p:blipFill>
        <p:spPr>
          <a:xfrm>
            <a:off x="2870745" y="789760"/>
            <a:ext cx="7077848" cy="5915591"/>
          </a:xfrm>
          <a:prstGeom prst="rect">
            <a:avLst/>
          </a:prstGeom>
        </p:spPr>
      </p:pic>
    </p:spTree>
    <p:extLst>
      <p:ext uri="{BB962C8B-B14F-4D97-AF65-F5344CB8AC3E}">
        <p14:creationId xmlns:p14="http://schemas.microsoft.com/office/powerpoint/2010/main" val="3276874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F5E-986F-415B-94B2-3B04DD8EDA68}"/>
              </a:ext>
            </a:extLst>
          </p:cNvPr>
          <p:cNvSpPr>
            <a:spLocks noGrp="1"/>
          </p:cNvSpPr>
          <p:nvPr>
            <p:ph type="title"/>
          </p:nvPr>
        </p:nvSpPr>
        <p:spPr>
          <a:xfrm>
            <a:off x="838200" y="365125"/>
            <a:ext cx="11353800" cy="511175"/>
          </a:xfrm>
        </p:spPr>
        <p:txBody>
          <a:bodyPr>
            <a:normAutofit/>
          </a:bodyPr>
          <a:lstStyle/>
          <a:p>
            <a:pPr algn="r"/>
            <a:r>
              <a:rPr lang="hr-HR" sz="2600" dirty="0"/>
              <a:t>Example: If it’s free, I’m buying again!</a:t>
            </a:r>
            <a:endParaRPr lang="en-US" sz="2600" dirty="0"/>
          </a:p>
        </p:txBody>
      </p:sp>
      <p:sp>
        <p:nvSpPr>
          <p:cNvPr id="3" name="Content Placeholder 2">
            <a:extLst>
              <a:ext uri="{FF2B5EF4-FFF2-40B4-BE49-F238E27FC236}">
                <a16:creationId xmlns:a16="http://schemas.microsoft.com/office/drawing/2014/main" id="{67A2A93C-6807-4F72-BA25-33648EE7746B}"/>
              </a:ext>
            </a:extLst>
          </p:cNvPr>
          <p:cNvSpPr>
            <a:spLocks noGrp="1"/>
          </p:cNvSpPr>
          <p:nvPr>
            <p:ph idx="1"/>
          </p:nvPr>
        </p:nvSpPr>
        <p:spPr>
          <a:xfrm>
            <a:off x="971550" y="2778125"/>
            <a:ext cx="10515600" cy="2898775"/>
          </a:xfrm>
        </p:spPr>
        <p:txBody>
          <a:bodyPr>
            <a:normAutofit lnSpcReduction="10000"/>
          </a:bodyPr>
          <a:lstStyle/>
          <a:p>
            <a:pPr marL="0" indent="0" algn="ctr">
              <a:buNone/>
            </a:pPr>
            <a:r>
              <a:rPr lang="hr-HR" sz="3400" dirty="0"/>
              <a:t>Again we want to see what connection is there between free samples and sales of chocolate. We give different amounts of free samples for 15 days and record the sales for each day.</a:t>
            </a:r>
          </a:p>
          <a:p>
            <a:pPr marL="0" indent="0" algn="ctr">
              <a:buNone/>
            </a:pPr>
            <a:endParaRPr lang="hr-HR" sz="3400" dirty="0"/>
          </a:p>
          <a:p>
            <a:pPr marL="0" indent="0" algn="ctr">
              <a:buNone/>
            </a:pPr>
            <a:r>
              <a:rPr lang="hr-HR" sz="3400" dirty="0"/>
              <a:t>Which test should we use?</a:t>
            </a:r>
            <a:endParaRPr lang="en-US" sz="3400" dirty="0"/>
          </a:p>
        </p:txBody>
      </p:sp>
    </p:spTree>
    <p:extLst>
      <p:ext uri="{BB962C8B-B14F-4D97-AF65-F5344CB8AC3E}">
        <p14:creationId xmlns:p14="http://schemas.microsoft.com/office/powerpoint/2010/main" val="4106989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71CF08-C1E6-43C7-B2FE-F9EE974DE33D}"/>
              </a:ext>
            </a:extLst>
          </p:cNvPr>
          <p:cNvGrpSpPr/>
          <p:nvPr/>
        </p:nvGrpSpPr>
        <p:grpSpPr>
          <a:xfrm>
            <a:off x="1981200" y="0"/>
            <a:ext cx="10210800" cy="5791200"/>
            <a:chOff x="-1" y="0"/>
            <a:chExt cx="12192001" cy="6858000"/>
          </a:xfrm>
        </p:grpSpPr>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75A9FC-9016-422B-A4E2-66DA093230AA}"/>
                </a:ext>
              </a:extLst>
            </p:cNvPr>
            <p:cNvSpPr/>
            <p:nvPr/>
          </p:nvSpPr>
          <p:spPr>
            <a:xfrm>
              <a:off x="344554" y="2507974"/>
              <a:ext cx="3074506" cy="1842052"/>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344553" y="4777408"/>
              <a:ext cx="3074506" cy="184205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4595189" y="2507974"/>
              <a:ext cx="3074506" cy="1842052"/>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218554" y="1391478"/>
              <a:ext cx="826603"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8772939" y="4615069"/>
              <a:ext cx="3074506"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1390333" y="5536095"/>
              <a:ext cx="982943" cy="1037050"/>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5395912" y="3649732"/>
              <a:ext cx="1400175" cy="581025"/>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9915320" y="5380382"/>
              <a:ext cx="923925" cy="1009650"/>
            </a:xfrm>
            <a:prstGeom prst="rect">
              <a:avLst/>
            </a:prstGeom>
          </p:spPr>
        </p:pic>
        <p:pic>
          <p:nvPicPr>
            <p:cNvPr id="23" name="Picture 22">
              <a:extLst>
                <a:ext uri="{FF2B5EF4-FFF2-40B4-BE49-F238E27FC236}">
                  <a16:creationId xmlns:a16="http://schemas.microsoft.com/office/drawing/2014/main" id="{8D4E03AC-399B-4D82-B66B-034562577E6E}"/>
                </a:ext>
              </a:extLst>
            </p:cNvPr>
            <p:cNvPicPr>
              <a:picLocks noChangeAspect="1"/>
            </p:cNvPicPr>
            <p:nvPr/>
          </p:nvPicPr>
          <p:blipFill>
            <a:blip r:embed="rId6"/>
            <a:stretch>
              <a:fillRect/>
            </a:stretch>
          </p:blipFill>
          <p:spPr>
            <a:xfrm>
              <a:off x="1051422" y="3189261"/>
              <a:ext cx="1660766" cy="1024930"/>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231811" y="367296"/>
              <a:ext cx="2120348" cy="1056969"/>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5046473" y="237594"/>
              <a:ext cx="2134547" cy="1530784"/>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4595187" y="2601052"/>
              <a:ext cx="3074507" cy="1530784"/>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313082" y="4711461"/>
              <a:ext cx="3074507" cy="1056969"/>
            </a:xfrm>
            <a:prstGeom prst="rect">
              <a:avLst/>
            </a:prstGeom>
            <a:noFill/>
          </p:spPr>
          <p:txBody>
            <a:bodyPr wrap="square" rtlCol="0">
              <a:spAutoFit/>
            </a:bodyPr>
            <a:lstStyle/>
            <a:p>
              <a:pPr algn="ctr"/>
              <a:r>
                <a:rPr lang="hr-HR" sz="2600" dirty="0"/>
                <a:t>Difference of means (paired)</a:t>
              </a:r>
              <a:endParaRPr lang="en-US" sz="2600" dirty="0"/>
            </a:p>
          </p:txBody>
        </p:sp>
        <p:sp>
          <p:nvSpPr>
            <p:cNvPr id="29" name="TextBox 28">
              <a:extLst>
                <a:ext uri="{FF2B5EF4-FFF2-40B4-BE49-F238E27FC236}">
                  <a16:creationId xmlns:a16="http://schemas.microsoft.com/office/drawing/2014/main" id="{BF4BEE8A-C7EE-41C1-8D38-F3627BED7489}"/>
                </a:ext>
              </a:extLst>
            </p:cNvPr>
            <p:cNvSpPr txBox="1"/>
            <p:nvPr/>
          </p:nvSpPr>
          <p:spPr>
            <a:xfrm>
              <a:off x="344553" y="2554884"/>
              <a:ext cx="3074507" cy="1056969"/>
            </a:xfrm>
            <a:prstGeom prst="rect">
              <a:avLst/>
            </a:prstGeom>
            <a:noFill/>
          </p:spPr>
          <p:txBody>
            <a:bodyPr wrap="square" rtlCol="0">
              <a:spAutoFit/>
            </a:bodyPr>
            <a:lstStyle/>
            <a:p>
              <a:pPr algn="ctr"/>
              <a:r>
                <a:rPr lang="hr-HR" sz="2600" dirty="0"/>
                <a:t>Regression analysis</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8782990" y="4615069"/>
              <a:ext cx="3074507" cy="583156"/>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7"/>
            <a:stretch>
              <a:fillRect/>
            </a:stretch>
          </p:blipFill>
          <p:spPr>
            <a:xfrm>
              <a:off x="860138" y="946289"/>
              <a:ext cx="2096327" cy="1048164"/>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443932" y="174194"/>
              <a:ext cx="3001621" cy="1056969"/>
            </a:xfrm>
            <a:prstGeom prst="rect">
              <a:avLst/>
            </a:prstGeom>
            <a:noFill/>
          </p:spPr>
          <p:txBody>
            <a:bodyPr wrap="square" rtlCol="0">
              <a:spAutoFit/>
            </a:bodyPr>
            <a:lstStyle/>
            <a:p>
              <a:pPr algn="ctr"/>
              <a:r>
                <a:rPr lang="hr-HR" sz="2600" dirty="0"/>
                <a:t>Chisq test for independence</a:t>
              </a:r>
              <a:endParaRPr lang="en-US" sz="2600" dirty="0"/>
            </a:p>
          </p:txBody>
        </p:sp>
      </p:gr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spTree>
    <p:extLst>
      <p:ext uri="{BB962C8B-B14F-4D97-AF65-F5344CB8AC3E}">
        <p14:creationId xmlns:p14="http://schemas.microsoft.com/office/powerpoint/2010/main" val="359864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2269766" y="201434"/>
            <a:ext cx="2574899" cy="1555511"/>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5829671" y="2117845"/>
            <a:ext cx="2574899" cy="1555511"/>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6500277" y="3081996"/>
            <a:ext cx="1172646" cy="490643"/>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10285281" y="4543434"/>
            <a:ext cx="773787" cy="852593"/>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1292662"/>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2574899" cy="129266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9336954" y="3897169"/>
            <a:ext cx="2574899"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2701566" y="799088"/>
            <a:ext cx="1755674" cy="885116"/>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2513857"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grpSp>
        <p:nvGrpSpPr>
          <p:cNvPr id="26" name="Group 25">
            <a:extLst>
              <a:ext uri="{FF2B5EF4-FFF2-40B4-BE49-F238E27FC236}">
                <a16:creationId xmlns:a16="http://schemas.microsoft.com/office/drawing/2014/main" id="{3ADCD3FE-2583-4BD2-BA20-001E9A6D9AB3}"/>
              </a:ext>
            </a:extLst>
          </p:cNvPr>
          <p:cNvGrpSpPr/>
          <p:nvPr/>
        </p:nvGrpSpPr>
        <p:grpSpPr>
          <a:xfrm>
            <a:off x="-29961" y="147097"/>
            <a:ext cx="11933395" cy="6607594"/>
            <a:chOff x="2269764" y="2117845"/>
            <a:chExt cx="2574900" cy="1555511"/>
          </a:xfrm>
        </p:grpSpPr>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166645"/>
            </a:xfrm>
            <a:prstGeom prst="rect">
              <a:avLst/>
            </a:prstGeom>
            <a:noFill/>
          </p:spPr>
          <p:txBody>
            <a:bodyPr wrap="square" rtlCol="0">
              <a:spAutoFit/>
            </a:bodyPr>
            <a:lstStyle/>
            <a:p>
              <a:pPr algn="ctr"/>
              <a:r>
                <a:rPr lang="hr-HR" sz="4000" dirty="0"/>
                <a:t>Regression analysis</a:t>
              </a:r>
              <a:endParaRPr lang="en-US" sz="4000" dirty="0"/>
            </a:p>
          </p:txBody>
        </p:sp>
      </p:grpSp>
      <p:sp>
        <p:nvSpPr>
          <p:cNvPr id="47" name="Rectangle 46">
            <a:extLst>
              <a:ext uri="{FF2B5EF4-FFF2-40B4-BE49-F238E27FC236}">
                <a16:creationId xmlns:a16="http://schemas.microsoft.com/office/drawing/2014/main" id="{7DC1064C-5337-4EFB-B1B1-1D20E413669B}"/>
              </a:ext>
            </a:extLst>
          </p:cNvPr>
          <p:cNvSpPr/>
          <p:nvPr/>
        </p:nvSpPr>
        <p:spPr>
          <a:xfrm>
            <a:off x="1027171" y="2397084"/>
            <a:ext cx="10448617" cy="3139321"/>
          </a:xfrm>
          <a:prstGeom prst="rect">
            <a:avLst/>
          </a:prstGeom>
        </p:spPr>
        <p:txBody>
          <a:bodyPr wrap="square">
            <a:spAutoFit/>
          </a:bodyPr>
          <a:lstStyle/>
          <a:p>
            <a:r>
              <a:rPr lang="en-US" sz="3600" dirty="0"/>
              <a:t>library(ggplot2)</a:t>
            </a:r>
          </a:p>
          <a:p>
            <a:endParaRPr lang="hr-HR" sz="3600" dirty="0"/>
          </a:p>
          <a:p>
            <a:r>
              <a:rPr lang="en-US" sz="3600" dirty="0"/>
              <a:t>ggplot(</a:t>
            </a:r>
            <a:r>
              <a:rPr lang="en-US" sz="3600" dirty="0" err="1"/>
              <a:t>salesTable</a:t>
            </a:r>
            <a:r>
              <a:rPr lang="en-US" sz="3600" dirty="0"/>
              <a:t>, </a:t>
            </a:r>
            <a:r>
              <a:rPr lang="en-US" sz="3600" dirty="0" err="1"/>
              <a:t>aes</a:t>
            </a:r>
            <a:r>
              <a:rPr lang="en-US" sz="3600" dirty="0"/>
              <a:t>(</a:t>
            </a:r>
            <a:r>
              <a:rPr lang="en-US" sz="3600" dirty="0" err="1"/>
              <a:t>freeSamples</a:t>
            </a:r>
            <a:r>
              <a:rPr lang="en-US" sz="3600" dirty="0"/>
              <a:t>, </a:t>
            </a:r>
            <a:r>
              <a:rPr lang="en-US" sz="3600" dirty="0" err="1"/>
              <a:t>salesThisDay</a:t>
            </a:r>
            <a:r>
              <a:rPr lang="en-US" sz="3600" dirty="0"/>
              <a:t>))+ </a:t>
            </a:r>
          </a:p>
          <a:p>
            <a:r>
              <a:rPr lang="en-US" sz="3600" dirty="0"/>
              <a:t>     </a:t>
            </a:r>
            <a:r>
              <a:rPr lang="en-US" sz="3600" dirty="0" err="1"/>
              <a:t>geom_point</a:t>
            </a:r>
            <a:r>
              <a:rPr lang="en-US" sz="3600" dirty="0"/>
              <a:t>() + </a:t>
            </a:r>
          </a:p>
          <a:p>
            <a:r>
              <a:rPr lang="en-US" sz="3600" dirty="0"/>
              <a:t>     </a:t>
            </a:r>
            <a:r>
              <a:rPr lang="en-US" sz="3600" dirty="0" err="1"/>
              <a:t>geom_smooth</a:t>
            </a:r>
            <a:r>
              <a:rPr lang="en-US" sz="3600" dirty="0"/>
              <a:t>(method="</a:t>
            </a:r>
            <a:r>
              <a:rPr lang="en-US" sz="3600" dirty="0" err="1"/>
              <a:t>lm</a:t>
            </a:r>
            <a:r>
              <a:rPr lang="en-US" sz="3600" dirty="0"/>
              <a:t>")+ </a:t>
            </a:r>
            <a:r>
              <a:rPr lang="en-US" sz="3600" dirty="0" err="1"/>
              <a:t>theme_light</a:t>
            </a:r>
            <a:r>
              <a:rPr lang="en-US" sz="3600" dirty="0"/>
              <a:t>()</a:t>
            </a:r>
          </a:p>
          <a:p>
            <a:endParaRPr lang="en-US" dirty="0"/>
          </a:p>
        </p:txBody>
      </p:sp>
    </p:spTree>
    <p:extLst>
      <p:ext uri="{BB962C8B-B14F-4D97-AF65-F5344CB8AC3E}">
        <p14:creationId xmlns:p14="http://schemas.microsoft.com/office/powerpoint/2010/main" val="757471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6FAFCF-51BA-4B21-BF75-0A44DC9833D2}"/>
              </a:ext>
            </a:extLst>
          </p:cNvPr>
          <p:cNvSpPr/>
          <p:nvPr/>
        </p:nvSpPr>
        <p:spPr>
          <a:xfrm>
            <a:off x="1981200" y="2003140"/>
            <a:ext cx="10210799" cy="37880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D39EFE-B96A-4D69-B4CB-DF8553D3437B}"/>
              </a:ext>
            </a:extLst>
          </p:cNvPr>
          <p:cNvSpPr/>
          <p:nvPr/>
        </p:nvSpPr>
        <p:spPr>
          <a:xfrm>
            <a:off x="1981201" y="0"/>
            <a:ext cx="10210799" cy="200314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94A876-E36E-41CA-9348-1EA629E12D89}"/>
              </a:ext>
            </a:extLst>
          </p:cNvPr>
          <p:cNvSpPr/>
          <p:nvPr/>
        </p:nvSpPr>
        <p:spPr>
          <a:xfrm>
            <a:off x="2269766" y="201434"/>
            <a:ext cx="2574899" cy="1555511"/>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76B228-73BB-43CF-BD2F-1B6DA3AC0660}"/>
              </a:ext>
            </a:extLst>
          </p:cNvPr>
          <p:cNvSpPr/>
          <p:nvPr/>
        </p:nvSpPr>
        <p:spPr>
          <a:xfrm>
            <a:off x="5829671" y="201434"/>
            <a:ext cx="2574899" cy="1555511"/>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5D46F5-F996-4D7A-919B-5436020E8453}"/>
              </a:ext>
            </a:extLst>
          </p:cNvPr>
          <p:cNvSpPr/>
          <p:nvPr/>
        </p:nvSpPr>
        <p:spPr>
          <a:xfrm>
            <a:off x="9328538" y="201434"/>
            <a:ext cx="2574897"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DF54A-7ADC-45A1-B114-57ACAEAC0D9F}"/>
              </a:ext>
            </a:extLst>
          </p:cNvPr>
          <p:cNvSpPr/>
          <p:nvPr/>
        </p:nvSpPr>
        <p:spPr>
          <a:xfrm>
            <a:off x="2269764" y="4034256"/>
            <a:ext cx="2574899" cy="1555511"/>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33A8D0-5873-4B15-AD5F-43D620E2AE3E}"/>
              </a:ext>
            </a:extLst>
          </p:cNvPr>
          <p:cNvSpPr/>
          <p:nvPr/>
        </p:nvSpPr>
        <p:spPr>
          <a:xfrm>
            <a:off x="5829671" y="2117845"/>
            <a:ext cx="2574899" cy="1555511"/>
          </a:xfrm>
          <a:prstGeom prst="rect">
            <a:avLst/>
          </a:prstGeom>
          <a:solidFill>
            <a:srgbClr val="A4D76B"/>
          </a:solidFill>
          <a:ln w="3810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43F2E-1805-4F99-AF55-82DA9E3AB79D}"/>
              </a:ext>
            </a:extLst>
          </p:cNvPr>
          <p:cNvSpPr/>
          <p:nvPr/>
        </p:nvSpPr>
        <p:spPr>
          <a:xfrm>
            <a:off x="9712842" y="1186216"/>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91A144-FD93-4CED-84B8-97F0235BCA32}"/>
              </a:ext>
            </a:extLst>
          </p:cNvPr>
          <p:cNvSpPr/>
          <p:nvPr/>
        </p:nvSpPr>
        <p:spPr>
          <a:xfrm>
            <a:off x="9701739" y="1175026"/>
            <a:ext cx="692280"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2695-5734-43DD-8325-4D83D1C31E93}"/>
              </a:ext>
            </a:extLst>
          </p:cNvPr>
          <p:cNvSpPr/>
          <p:nvPr/>
        </p:nvSpPr>
        <p:spPr>
          <a:xfrm>
            <a:off x="6202867" y="828113"/>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B758B8-5DE2-4F08-B918-B84A61C85F27}"/>
              </a:ext>
            </a:extLst>
          </p:cNvPr>
          <p:cNvSpPr/>
          <p:nvPr/>
        </p:nvSpPr>
        <p:spPr>
          <a:xfrm>
            <a:off x="6202868" y="828113"/>
            <a:ext cx="350996"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703764-1FCB-4495-945E-48C34E55DF89}"/>
              </a:ext>
            </a:extLst>
          </p:cNvPr>
          <p:cNvSpPr/>
          <p:nvPr/>
        </p:nvSpPr>
        <p:spPr>
          <a:xfrm>
            <a:off x="6202867" y="1292529"/>
            <a:ext cx="1775791" cy="346913"/>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ACF5D0-191A-4E17-AA7E-B0724D1EA498}"/>
              </a:ext>
            </a:extLst>
          </p:cNvPr>
          <p:cNvSpPr/>
          <p:nvPr/>
        </p:nvSpPr>
        <p:spPr>
          <a:xfrm>
            <a:off x="6202867" y="1292529"/>
            <a:ext cx="606265" cy="3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41E0EC-F55E-414C-A0A8-0FA1394F77C5}"/>
              </a:ext>
            </a:extLst>
          </p:cNvPr>
          <p:cNvSpPr/>
          <p:nvPr/>
        </p:nvSpPr>
        <p:spPr>
          <a:xfrm>
            <a:off x="9328537" y="3897169"/>
            <a:ext cx="2574899" cy="1555511"/>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F704852-FCD2-423D-86F0-5AFE2073F927}"/>
              </a:ext>
            </a:extLst>
          </p:cNvPr>
          <p:cNvPicPr>
            <a:picLocks noChangeAspect="1"/>
          </p:cNvPicPr>
          <p:nvPr/>
        </p:nvPicPr>
        <p:blipFill>
          <a:blip r:embed="rId3"/>
          <a:stretch>
            <a:fillRect/>
          </a:stretch>
        </p:blipFill>
        <p:spPr>
          <a:xfrm>
            <a:off x="3145605" y="4674925"/>
            <a:ext cx="823215" cy="875731"/>
          </a:xfrm>
          <a:prstGeom prst="rect">
            <a:avLst/>
          </a:prstGeom>
        </p:spPr>
      </p:pic>
      <p:pic>
        <p:nvPicPr>
          <p:cNvPr id="21" name="Picture 20">
            <a:extLst>
              <a:ext uri="{FF2B5EF4-FFF2-40B4-BE49-F238E27FC236}">
                <a16:creationId xmlns:a16="http://schemas.microsoft.com/office/drawing/2014/main" id="{AE2B68A8-66F6-4549-B811-41BE97A800EC}"/>
              </a:ext>
            </a:extLst>
          </p:cNvPr>
          <p:cNvPicPr>
            <a:picLocks noChangeAspect="1"/>
          </p:cNvPicPr>
          <p:nvPr/>
        </p:nvPicPr>
        <p:blipFill>
          <a:blip r:embed="rId4"/>
          <a:stretch>
            <a:fillRect/>
          </a:stretch>
        </p:blipFill>
        <p:spPr>
          <a:xfrm>
            <a:off x="6500277" y="3081996"/>
            <a:ext cx="1172646" cy="490643"/>
          </a:xfrm>
          <a:prstGeom prst="rect">
            <a:avLst/>
          </a:prstGeom>
        </p:spPr>
      </p:pic>
      <p:pic>
        <p:nvPicPr>
          <p:cNvPr id="22" name="Picture 21">
            <a:extLst>
              <a:ext uri="{FF2B5EF4-FFF2-40B4-BE49-F238E27FC236}">
                <a16:creationId xmlns:a16="http://schemas.microsoft.com/office/drawing/2014/main" id="{0DA893F8-C8B0-4BFB-8E19-F67C08C61B48}"/>
              </a:ext>
            </a:extLst>
          </p:cNvPr>
          <p:cNvPicPr>
            <a:picLocks noChangeAspect="1"/>
          </p:cNvPicPr>
          <p:nvPr/>
        </p:nvPicPr>
        <p:blipFill>
          <a:blip r:embed="rId5"/>
          <a:stretch>
            <a:fillRect/>
          </a:stretch>
        </p:blipFill>
        <p:spPr>
          <a:xfrm>
            <a:off x="10285281" y="4543434"/>
            <a:ext cx="773787" cy="852593"/>
          </a:xfrm>
          <a:prstGeom prst="rect">
            <a:avLst/>
          </a:prstGeom>
        </p:spPr>
      </p:pic>
      <p:sp>
        <p:nvSpPr>
          <p:cNvPr id="24" name="TextBox 23">
            <a:extLst>
              <a:ext uri="{FF2B5EF4-FFF2-40B4-BE49-F238E27FC236}">
                <a16:creationId xmlns:a16="http://schemas.microsoft.com/office/drawing/2014/main" id="{649949BC-EB26-48F2-B87F-4C141C58BC19}"/>
              </a:ext>
            </a:extLst>
          </p:cNvPr>
          <p:cNvSpPr txBox="1"/>
          <p:nvPr/>
        </p:nvSpPr>
        <p:spPr>
          <a:xfrm>
            <a:off x="9712842" y="310161"/>
            <a:ext cx="1775791" cy="892552"/>
          </a:xfrm>
          <a:prstGeom prst="rect">
            <a:avLst/>
          </a:prstGeom>
          <a:noFill/>
        </p:spPr>
        <p:txBody>
          <a:bodyPr wrap="square" rtlCol="0">
            <a:spAutoFit/>
          </a:bodyPr>
          <a:lstStyle/>
          <a:p>
            <a:pPr algn="ctr"/>
            <a:r>
              <a:rPr lang="hr-HR" sz="2600" dirty="0"/>
              <a:t>Test for proportion</a:t>
            </a:r>
            <a:endParaRPr lang="en-US" sz="2600" dirty="0"/>
          </a:p>
        </p:txBody>
      </p:sp>
      <p:sp>
        <p:nvSpPr>
          <p:cNvPr id="25" name="TextBox 24">
            <a:extLst>
              <a:ext uri="{FF2B5EF4-FFF2-40B4-BE49-F238E27FC236}">
                <a16:creationId xmlns:a16="http://schemas.microsoft.com/office/drawing/2014/main" id="{AC8BFAB0-4DA6-4DD7-99DE-8A24EFA27993}"/>
              </a:ext>
            </a:extLst>
          </p:cNvPr>
          <p:cNvSpPr txBox="1"/>
          <p:nvPr/>
        </p:nvSpPr>
        <p:spPr>
          <a:xfrm>
            <a:off x="6207622" y="200635"/>
            <a:ext cx="1787683" cy="1292662"/>
          </a:xfrm>
          <a:prstGeom prst="rect">
            <a:avLst/>
          </a:prstGeom>
          <a:noFill/>
        </p:spPr>
        <p:txBody>
          <a:bodyPr wrap="square" rtlCol="0">
            <a:spAutoFit/>
          </a:bodyPr>
          <a:lstStyle/>
          <a:p>
            <a:pPr algn="ctr"/>
            <a:r>
              <a:rPr lang="hr-HR" sz="2600" dirty="0"/>
              <a:t>Difference of proportions</a:t>
            </a:r>
            <a:endParaRPr lang="en-US" sz="2600" dirty="0"/>
          </a:p>
        </p:txBody>
      </p:sp>
      <p:sp>
        <p:nvSpPr>
          <p:cNvPr id="27" name="TextBox 26">
            <a:extLst>
              <a:ext uri="{FF2B5EF4-FFF2-40B4-BE49-F238E27FC236}">
                <a16:creationId xmlns:a16="http://schemas.microsoft.com/office/drawing/2014/main" id="{20196011-9147-468B-965A-A226E17D8B08}"/>
              </a:ext>
            </a:extLst>
          </p:cNvPr>
          <p:cNvSpPr txBox="1"/>
          <p:nvPr/>
        </p:nvSpPr>
        <p:spPr>
          <a:xfrm>
            <a:off x="5829670" y="2196444"/>
            <a:ext cx="2574899" cy="1292662"/>
          </a:xfrm>
          <a:prstGeom prst="rect">
            <a:avLst/>
          </a:prstGeom>
          <a:noFill/>
        </p:spPr>
        <p:txBody>
          <a:bodyPr wrap="square" rtlCol="0">
            <a:spAutoFit/>
          </a:bodyPr>
          <a:lstStyle/>
          <a:p>
            <a:pPr algn="ctr"/>
            <a:r>
              <a:rPr lang="hr-HR" sz="2600" dirty="0"/>
              <a:t>Difference of means (independent)</a:t>
            </a:r>
            <a:endParaRPr lang="en-US" sz="2600" dirty="0"/>
          </a:p>
        </p:txBody>
      </p:sp>
      <p:sp>
        <p:nvSpPr>
          <p:cNvPr id="28" name="TextBox 27">
            <a:extLst>
              <a:ext uri="{FF2B5EF4-FFF2-40B4-BE49-F238E27FC236}">
                <a16:creationId xmlns:a16="http://schemas.microsoft.com/office/drawing/2014/main" id="{19485390-D710-4017-B0B5-F88C0DC471DF}"/>
              </a:ext>
            </a:extLst>
          </p:cNvPr>
          <p:cNvSpPr txBox="1"/>
          <p:nvPr/>
        </p:nvSpPr>
        <p:spPr>
          <a:xfrm>
            <a:off x="2243407" y="3978567"/>
            <a:ext cx="2574899" cy="892552"/>
          </a:xfrm>
          <a:prstGeom prst="rect">
            <a:avLst/>
          </a:prstGeom>
          <a:noFill/>
        </p:spPr>
        <p:txBody>
          <a:bodyPr wrap="square" rtlCol="0">
            <a:spAutoFit/>
          </a:bodyPr>
          <a:lstStyle/>
          <a:p>
            <a:pPr algn="ctr"/>
            <a:r>
              <a:rPr lang="hr-HR" sz="2600" dirty="0"/>
              <a:t>Difference of means (paired)</a:t>
            </a:r>
            <a:endParaRPr lang="en-US" sz="2600" dirty="0"/>
          </a:p>
        </p:txBody>
      </p:sp>
      <p:sp>
        <p:nvSpPr>
          <p:cNvPr id="30" name="TextBox 29">
            <a:extLst>
              <a:ext uri="{FF2B5EF4-FFF2-40B4-BE49-F238E27FC236}">
                <a16:creationId xmlns:a16="http://schemas.microsoft.com/office/drawing/2014/main" id="{A7EFD5A1-0F59-4FAC-A568-7EB5961D0EDF}"/>
              </a:ext>
            </a:extLst>
          </p:cNvPr>
          <p:cNvSpPr txBox="1"/>
          <p:nvPr/>
        </p:nvSpPr>
        <p:spPr>
          <a:xfrm>
            <a:off x="9336954" y="3897169"/>
            <a:ext cx="2574899" cy="492443"/>
          </a:xfrm>
          <a:prstGeom prst="rect">
            <a:avLst/>
          </a:prstGeom>
          <a:noFill/>
        </p:spPr>
        <p:txBody>
          <a:bodyPr wrap="square" rtlCol="0">
            <a:spAutoFit/>
          </a:bodyPr>
          <a:lstStyle/>
          <a:p>
            <a:pPr algn="ctr"/>
            <a:r>
              <a:rPr lang="hr-HR" sz="2600" dirty="0"/>
              <a:t>Test for a mean</a:t>
            </a:r>
            <a:endParaRPr lang="en-US" sz="2600" dirty="0"/>
          </a:p>
        </p:txBody>
      </p:sp>
      <p:pic>
        <p:nvPicPr>
          <p:cNvPr id="31" name="Picture 30">
            <a:extLst>
              <a:ext uri="{FF2B5EF4-FFF2-40B4-BE49-F238E27FC236}">
                <a16:creationId xmlns:a16="http://schemas.microsoft.com/office/drawing/2014/main" id="{E9DB98B1-64EC-4D32-95D6-A9B1FAB9BAC4}"/>
              </a:ext>
            </a:extLst>
          </p:cNvPr>
          <p:cNvPicPr>
            <a:picLocks noChangeAspect="1"/>
          </p:cNvPicPr>
          <p:nvPr/>
        </p:nvPicPr>
        <p:blipFill>
          <a:blip r:embed="rId6"/>
          <a:stretch>
            <a:fillRect/>
          </a:stretch>
        </p:blipFill>
        <p:spPr>
          <a:xfrm>
            <a:off x="2701566" y="799088"/>
            <a:ext cx="1755674" cy="885116"/>
          </a:xfrm>
          <a:prstGeom prst="rect">
            <a:avLst/>
          </a:prstGeom>
        </p:spPr>
      </p:pic>
      <p:sp>
        <p:nvSpPr>
          <p:cNvPr id="32" name="TextBox 31">
            <a:extLst>
              <a:ext uri="{FF2B5EF4-FFF2-40B4-BE49-F238E27FC236}">
                <a16:creationId xmlns:a16="http://schemas.microsoft.com/office/drawing/2014/main" id="{1EC8668C-E18F-48EF-A7C8-1C35EFB9F12D}"/>
              </a:ext>
            </a:extLst>
          </p:cNvPr>
          <p:cNvSpPr txBox="1"/>
          <p:nvPr/>
        </p:nvSpPr>
        <p:spPr>
          <a:xfrm>
            <a:off x="2352994" y="147097"/>
            <a:ext cx="2513857" cy="892552"/>
          </a:xfrm>
          <a:prstGeom prst="rect">
            <a:avLst/>
          </a:prstGeom>
          <a:noFill/>
        </p:spPr>
        <p:txBody>
          <a:bodyPr wrap="square" rtlCol="0">
            <a:spAutoFit/>
          </a:bodyPr>
          <a:lstStyle/>
          <a:p>
            <a:pPr algn="ctr"/>
            <a:r>
              <a:rPr lang="hr-HR" sz="2600" dirty="0"/>
              <a:t>Chisq test for independence</a:t>
            </a:r>
            <a:endParaRPr lang="en-US" sz="2600" dirty="0"/>
          </a:p>
        </p:txBody>
      </p:sp>
      <p:sp>
        <p:nvSpPr>
          <p:cNvPr id="3" name="Rectangle 2">
            <a:extLst>
              <a:ext uri="{FF2B5EF4-FFF2-40B4-BE49-F238E27FC236}">
                <a16:creationId xmlns:a16="http://schemas.microsoft.com/office/drawing/2014/main" id="{2C4FD511-30B5-4F23-9B25-711B53B312CE}"/>
              </a:ext>
            </a:extLst>
          </p:cNvPr>
          <p:cNvSpPr/>
          <p:nvPr/>
        </p:nvSpPr>
        <p:spPr>
          <a:xfrm>
            <a:off x="0" y="0"/>
            <a:ext cx="2017035" cy="202533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33CDD12-AB7B-4744-B9E2-04B4B0811D71}"/>
              </a:ext>
            </a:extLst>
          </p:cNvPr>
          <p:cNvSpPr/>
          <p:nvPr/>
        </p:nvSpPr>
        <p:spPr>
          <a:xfrm>
            <a:off x="-29961" y="2003140"/>
            <a:ext cx="2042242" cy="37880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CCA93-1326-4073-90CF-DD568BA9191D}"/>
              </a:ext>
            </a:extLst>
          </p:cNvPr>
          <p:cNvSpPr txBox="1"/>
          <p:nvPr/>
        </p:nvSpPr>
        <p:spPr>
          <a:xfrm>
            <a:off x="-21909" y="577490"/>
            <a:ext cx="2041164" cy="892552"/>
          </a:xfrm>
          <a:prstGeom prst="rect">
            <a:avLst/>
          </a:prstGeom>
          <a:noFill/>
        </p:spPr>
        <p:txBody>
          <a:bodyPr wrap="square" rtlCol="0">
            <a:spAutoFit/>
          </a:bodyPr>
          <a:lstStyle/>
          <a:p>
            <a:pPr algn="ctr"/>
            <a:r>
              <a:rPr lang="hr-HR" sz="2600" dirty="0"/>
              <a:t>Cathegorical data</a:t>
            </a:r>
            <a:endParaRPr lang="en-US" sz="2600" dirty="0"/>
          </a:p>
        </p:txBody>
      </p:sp>
      <p:sp>
        <p:nvSpPr>
          <p:cNvPr id="34" name="TextBox 33">
            <a:extLst>
              <a:ext uri="{FF2B5EF4-FFF2-40B4-BE49-F238E27FC236}">
                <a16:creationId xmlns:a16="http://schemas.microsoft.com/office/drawing/2014/main" id="{37A57E73-CB7D-44D4-A001-9E591605930C}"/>
              </a:ext>
            </a:extLst>
          </p:cNvPr>
          <p:cNvSpPr txBox="1"/>
          <p:nvPr/>
        </p:nvSpPr>
        <p:spPr>
          <a:xfrm>
            <a:off x="-4246" y="3360384"/>
            <a:ext cx="2041164" cy="892552"/>
          </a:xfrm>
          <a:prstGeom prst="rect">
            <a:avLst/>
          </a:prstGeom>
          <a:noFill/>
        </p:spPr>
        <p:txBody>
          <a:bodyPr wrap="square" rtlCol="0">
            <a:spAutoFit/>
          </a:bodyPr>
          <a:lstStyle/>
          <a:p>
            <a:pPr algn="ctr"/>
            <a:r>
              <a:rPr lang="hr-HR" sz="2600" dirty="0"/>
              <a:t>Numerical data</a:t>
            </a:r>
            <a:endParaRPr lang="en-US" sz="2600" dirty="0"/>
          </a:p>
        </p:txBody>
      </p:sp>
      <p:sp>
        <p:nvSpPr>
          <p:cNvPr id="35" name="Rectangle 34">
            <a:extLst>
              <a:ext uri="{FF2B5EF4-FFF2-40B4-BE49-F238E27FC236}">
                <a16:creationId xmlns:a16="http://schemas.microsoft.com/office/drawing/2014/main" id="{DD402A44-8F2D-4D62-BC28-5ACBCDC9DC70}"/>
              </a:ext>
            </a:extLst>
          </p:cNvPr>
          <p:cNvSpPr/>
          <p:nvPr/>
        </p:nvSpPr>
        <p:spPr>
          <a:xfrm>
            <a:off x="94709" y="5911778"/>
            <a:ext cx="1638841" cy="71762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1E579B-0DFE-4820-861F-C2F9C2535134}"/>
              </a:ext>
            </a:extLst>
          </p:cNvPr>
          <p:cNvSpPr/>
          <p:nvPr/>
        </p:nvSpPr>
        <p:spPr>
          <a:xfrm>
            <a:off x="1981200" y="5911778"/>
            <a:ext cx="1638841" cy="717622"/>
          </a:xfrm>
          <a:prstGeom prst="rect">
            <a:avLst/>
          </a:prstGeom>
          <a:solidFill>
            <a:srgbClr val="92D050"/>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EEC7E2-9B81-4F88-9959-700F9CEAC0E3}"/>
              </a:ext>
            </a:extLst>
          </p:cNvPr>
          <p:cNvSpPr/>
          <p:nvPr/>
        </p:nvSpPr>
        <p:spPr>
          <a:xfrm>
            <a:off x="3867691" y="5887989"/>
            <a:ext cx="1638841" cy="717622"/>
          </a:xfrm>
          <a:prstGeom prst="rect">
            <a:avLst/>
          </a:prstGeom>
          <a:solidFill>
            <a:schemeClr val="accent1">
              <a:lumMod val="40000"/>
              <a:lumOff val="60000"/>
            </a:schemeClr>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500611-48B3-4A16-8A8C-3365244B6B81}"/>
              </a:ext>
            </a:extLst>
          </p:cNvPr>
          <p:cNvSpPr/>
          <p:nvPr/>
        </p:nvSpPr>
        <p:spPr>
          <a:xfrm>
            <a:off x="6685468" y="5946830"/>
            <a:ext cx="1638841" cy="717622"/>
          </a:xfrm>
          <a:prstGeom prst="rect">
            <a:avLst/>
          </a:prstGeom>
          <a:no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3B9901A-6FAE-4590-9D75-37D953DA40EA}"/>
              </a:ext>
            </a:extLst>
          </p:cNvPr>
          <p:cNvSpPr/>
          <p:nvPr/>
        </p:nvSpPr>
        <p:spPr>
          <a:xfrm>
            <a:off x="8571959" y="5946830"/>
            <a:ext cx="1638841" cy="717622"/>
          </a:xfrm>
          <a:prstGeom prst="rect">
            <a:avLst/>
          </a:prstGeom>
          <a:no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518AB28-A261-4702-B3F4-ACEB1C44274B}"/>
              </a:ext>
            </a:extLst>
          </p:cNvPr>
          <p:cNvSpPr/>
          <p:nvPr/>
        </p:nvSpPr>
        <p:spPr>
          <a:xfrm>
            <a:off x="10458450" y="5923041"/>
            <a:ext cx="1638841" cy="717622"/>
          </a:xfrm>
          <a:prstGeom prst="rect">
            <a:avLst/>
          </a:prstGeom>
          <a:no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A25E37-91FD-4FE4-9C1B-4CB14ABFDF33}"/>
              </a:ext>
            </a:extLst>
          </p:cNvPr>
          <p:cNvSpPr txBox="1"/>
          <p:nvPr/>
        </p:nvSpPr>
        <p:spPr>
          <a:xfrm>
            <a:off x="0" y="6015967"/>
            <a:ext cx="1808318" cy="461665"/>
          </a:xfrm>
          <a:prstGeom prst="rect">
            <a:avLst/>
          </a:prstGeom>
          <a:noFill/>
        </p:spPr>
        <p:txBody>
          <a:bodyPr wrap="square" rtlCol="0">
            <a:spAutoFit/>
          </a:bodyPr>
          <a:lstStyle/>
          <a:p>
            <a:pPr algn="ctr"/>
            <a:r>
              <a:rPr lang="hr-HR" sz="2400" dirty="0"/>
              <a:t>Relationship</a:t>
            </a:r>
            <a:endParaRPr lang="en-US" sz="2400" dirty="0"/>
          </a:p>
        </p:txBody>
      </p:sp>
      <p:sp>
        <p:nvSpPr>
          <p:cNvPr id="42" name="TextBox 41">
            <a:extLst>
              <a:ext uri="{FF2B5EF4-FFF2-40B4-BE49-F238E27FC236}">
                <a16:creationId xmlns:a16="http://schemas.microsoft.com/office/drawing/2014/main" id="{F50CC62B-9860-4B4F-9075-78755B5A1D9F}"/>
              </a:ext>
            </a:extLst>
          </p:cNvPr>
          <p:cNvSpPr txBox="1"/>
          <p:nvPr/>
        </p:nvSpPr>
        <p:spPr>
          <a:xfrm>
            <a:off x="1943808" y="5828079"/>
            <a:ext cx="1808318" cy="830997"/>
          </a:xfrm>
          <a:prstGeom prst="rect">
            <a:avLst/>
          </a:prstGeom>
          <a:noFill/>
        </p:spPr>
        <p:txBody>
          <a:bodyPr wrap="square" rtlCol="0">
            <a:spAutoFit/>
          </a:bodyPr>
          <a:lstStyle/>
          <a:p>
            <a:pPr algn="ctr"/>
            <a:r>
              <a:rPr lang="hr-HR" sz="2400" dirty="0"/>
              <a:t>Comparing statistics</a:t>
            </a:r>
            <a:endParaRPr lang="en-US" sz="2400" dirty="0"/>
          </a:p>
        </p:txBody>
      </p:sp>
      <p:sp>
        <p:nvSpPr>
          <p:cNvPr id="43" name="TextBox 42">
            <a:extLst>
              <a:ext uri="{FF2B5EF4-FFF2-40B4-BE49-F238E27FC236}">
                <a16:creationId xmlns:a16="http://schemas.microsoft.com/office/drawing/2014/main" id="{A5DEBCD8-3889-4000-8767-E23EA0640EFD}"/>
              </a:ext>
            </a:extLst>
          </p:cNvPr>
          <p:cNvSpPr txBox="1"/>
          <p:nvPr/>
        </p:nvSpPr>
        <p:spPr>
          <a:xfrm>
            <a:off x="3665990" y="5907270"/>
            <a:ext cx="2042242" cy="646331"/>
          </a:xfrm>
          <a:prstGeom prst="rect">
            <a:avLst/>
          </a:prstGeom>
          <a:noFill/>
        </p:spPr>
        <p:txBody>
          <a:bodyPr wrap="square" rtlCol="0">
            <a:spAutoFit/>
          </a:bodyPr>
          <a:lstStyle/>
          <a:p>
            <a:pPr algn="ctr"/>
            <a:r>
              <a:rPr lang="hr-HR" dirty="0"/>
              <a:t>Test one value against hypothesis</a:t>
            </a:r>
            <a:endParaRPr lang="en-US" dirty="0"/>
          </a:p>
        </p:txBody>
      </p:sp>
      <p:sp>
        <p:nvSpPr>
          <p:cNvPr id="44" name="TextBox 43">
            <a:extLst>
              <a:ext uri="{FF2B5EF4-FFF2-40B4-BE49-F238E27FC236}">
                <a16:creationId xmlns:a16="http://schemas.microsoft.com/office/drawing/2014/main" id="{B39FB71A-70A5-40C9-ACE3-7F54380E3B56}"/>
              </a:ext>
            </a:extLst>
          </p:cNvPr>
          <p:cNvSpPr txBox="1"/>
          <p:nvPr/>
        </p:nvSpPr>
        <p:spPr>
          <a:xfrm>
            <a:off x="6356516" y="5648789"/>
            <a:ext cx="2352770" cy="1015663"/>
          </a:xfrm>
          <a:prstGeom prst="rect">
            <a:avLst/>
          </a:prstGeom>
          <a:noFill/>
        </p:spPr>
        <p:txBody>
          <a:bodyPr wrap="square" rtlCol="0">
            <a:spAutoFit/>
          </a:bodyPr>
          <a:lstStyle/>
          <a:p>
            <a:pPr algn="ctr"/>
            <a:r>
              <a:rPr lang="hr-HR" sz="2000" dirty="0"/>
              <a:t>One sample repeated measurements</a:t>
            </a:r>
            <a:endParaRPr lang="en-US" sz="2000" dirty="0"/>
          </a:p>
        </p:txBody>
      </p:sp>
      <p:sp>
        <p:nvSpPr>
          <p:cNvPr id="45" name="TextBox 44">
            <a:extLst>
              <a:ext uri="{FF2B5EF4-FFF2-40B4-BE49-F238E27FC236}">
                <a16:creationId xmlns:a16="http://schemas.microsoft.com/office/drawing/2014/main" id="{17FBD239-41D1-4260-8D8A-A350332F5824}"/>
              </a:ext>
            </a:extLst>
          </p:cNvPr>
          <p:cNvSpPr txBox="1"/>
          <p:nvPr/>
        </p:nvSpPr>
        <p:spPr>
          <a:xfrm>
            <a:off x="8538481" y="5843398"/>
            <a:ext cx="1688003" cy="830997"/>
          </a:xfrm>
          <a:prstGeom prst="rect">
            <a:avLst/>
          </a:prstGeom>
          <a:noFill/>
        </p:spPr>
        <p:txBody>
          <a:bodyPr wrap="square" rtlCol="0">
            <a:spAutoFit/>
          </a:bodyPr>
          <a:lstStyle/>
          <a:p>
            <a:pPr algn="ctr"/>
            <a:r>
              <a:rPr lang="hr-HR" sz="2400" dirty="0"/>
              <a:t>Two samples</a:t>
            </a:r>
            <a:endParaRPr lang="en-US" sz="2400" dirty="0"/>
          </a:p>
        </p:txBody>
      </p:sp>
      <p:sp>
        <p:nvSpPr>
          <p:cNvPr id="46" name="TextBox 45">
            <a:extLst>
              <a:ext uri="{FF2B5EF4-FFF2-40B4-BE49-F238E27FC236}">
                <a16:creationId xmlns:a16="http://schemas.microsoft.com/office/drawing/2014/main" id="{AD148396-0CA0-4574-88A9-846A9F0FF76D}"/>
              </a:ext>
            </a:extLst>
          </p:cNvPr>
          <p:cNvSpPr txBox="1"/>
          <p:nvPr/>
        </p:nvSpPr>
        <p:spPr>
          <a:xfrm>
            <a:off x="10518953" y="5843398"/>
            <a:ext cx="1517834" cy="830997"/>
          </a:xfrm>
          <a:prstGeom prst="rect">
            <a:avLst/>
          </a:prstGeom>
          <a:noFill/>
        </p:spPr>
        <p:txBody>
          <a:bodyPr wrap="square" rtlCol="0">
            <a:spAutoFit/>
          </a:bodyPr>
          <a:lstStyle/>
          <a:p>
            <a:pPr algn="ctr"/>
            <a:r>
              <a:rPr lang="hr-HR" sz="2400" dirty="0"/>
              <a:t>One sample</a:t>
            </a:r>
            <a:endParaRPr lang="en-US" sz="2400" dirty="0"/>
          </a:p>
        </p:txBody>
      </p:sp>
      <p:grpSp>
        <p:nvGrpSpPr>
          <p:cNvPr id="26" name="Group 25">
            <a:extLst>
              <a:ext uri="{FF2B5EF4-FFF2-40B4-BE49-F238E27FC236}">
                <a16:creationId xmlns:a16="http://schemas.microsoft.com/office/drawing/2014/main" id="{3ADCD3FE-2583-4BD2-BA20-001E9A6D9AB3}"/>
              </a:ext>
            </a:extLst>
          </p:cNvPr>
          <p:cNvGrpSpPr/>
          <p:nvPr/>
        </p:nvGrpSpPr>
        <p:grpSpPr>
          <a:xfrm>
            <a:off x="-29961" y="147097"/>
            <a:ext cx="11933395" cy="6607594"/>
            <a:chOff x="2269764" y="2117845"/>
            <a:chExt cx="2574900" cy="1555511"/>
          </a:xfrm>
        </p:grpSpPr>
        <p:sp>
          <p:nvSpPr>
            <p:cNvPr id="7" name="Rectangle 6">
              <a:extLst>
                <a:ext uri="{FF2B5EF4-FFF2-40B4-BE49-F238E27FC236}">
                  <a16:creationId xmlns:a16="http://schemas.microsoft.com/office/drawing/2014/main" id="{A275A9FC-9016-422B-A4E2-66DA093230AA}"/>
                </a:ext>
              </a:extLst>
            </p:cNvPr>
            <p:cNvSpPr/>
            <p:nvPr/>
          </p:nvSpPr>
          <p:spPr>
            <a:xfrm>
              <a:off x="2269765" y="2117845"/>
              <a:ext cx="2574899" cy="1555511"/>
            </a:xfrm>
            <a:prstGeom prst="rect">
              <a:avLst/>
            </a:prstGeom>
            <a:solidFill>
              <a:schemeClr val="accent2"/>
            </a:solidFill>
            <a:ln w="3810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F4BEE8A-C7EE-41C1-8D38-F3627BED7489}"/>
                </a:ext>
              </a:extLst>
            </p:cNvPr>
            <p:cNvSpPr txBox="1"/>
            <p:nvPr/>
          </p:nvSpPr>
          <p:spPr>
            <a:xfrm>
              <a:off x="2269764" y="2157458"/>
              <a:ext cx="2574899" cy="166645"/>
            </a:xfrm>
            <a:prstGeom prst="rect">
              <a:avLst/>
            </a:prstGeom>
            <a:noFill/>
          </p:spPr>
          <p:txBody>
            <a:bodyPr wrap="square" rtlCol="0">
              <a:spAutoFit/>
            </a:bodyPr>
            <a:lstStyle/>
            <a:p>
              <a:pPr algn="ctr"/>
              <a:r>
                <a:rPr lang="hr-HR" sz="4000" dirty="0"/>
                <a:t>Regression analysis</a:t>
              </a:r>
              <a:endParaRPr lang="en-US" sz="4000" dirty="0"/>
            </a:p>
          </p:txBody>
        </p:sp>
      </p:grpSp>
      <p:sp>
        <p:nvSpPr>
          <p:cNvPr id="47" name="Rectangle 46">
            <a:extLst>
              <a:ext uri="{FF2B5EF4-FFF2-40B4-BE49-F238E27FC236}">
                <a16:creationId xmlns:a16="http://schemas.microsoft.com/office/drawing/2014/main" id="{7DC1064C-5337-4EFB-B1B1-1D20E413669B}"/>
              </a:ext>
            </a:extLst>
          </p:cNvPr>
          <p:cNvSpPr/>
          <p:nvPr/>
        </p:nvSpPr>
        <p:spPr>
          <a:xfrm>
            <a:off x="10486" y="918454"/>
            <a:ext cx="13493578" cy="5909310"/>
          </a:xfrm>
          <a:prstGeom prst="rect">
            <a:avLst/>
          </a:prstGeom>
        </p:spPr>
        <p:txBody>
          <a:bodyPr wrap="square">
            <a:spAutoFit/>
          </a:bodyPr>
          <a:lstStyle/>
          <a:p>
            <a:r>
              <a:rPr lang="hr-HR" sz="3600" dirty="0"/>
              <a:t>To get this ourselves:</a:t>
            </a:r>
          </a:p>
          <a:p>
            <a:endParaRPr lang="hr-HR" sz="3600" dirty="0"/>
          </a:p>
          <a:p>
            <a:r>
              <a:rPr lang="en-US" sz="3600" dirty="0"/>
              <a:t>plot(</a:t>
            </a:r>
            <a:r>
              <a:rPr lang="en-US" sz="3600" dirty="0" err="1"/>
              <a:t>salesTable$freeSamples</a:t>
            </a:r>
            <a:r>
              <a:rPr lang="en-US" sz="3600" dirty="0"/>
              <a:t>, </a:t>
            </a:r>
            <a:r>
              <a:rPr lang="en-US" sz="3600" dirty="0" err="1"/>
              <a:t>salesTable$salesThisDay</a:t>
            </a:r>
            <a:r>
              <a:rPr lang="en-US" sz="3600" dirty="0"/>
              <a:t>)</a:t>
            </a:r>
          </a:p>
          <a:p>
            <a:endParaRPr lang="en-US" sz="3600" dirty="0"/>
          </a:p>
          <a:p>
            <a:r>
              <a:rPr lang="en-US" sz="3400" dirty="0" err="1"/>
              <a:t>linearModel</a:t>
            </a:r>
            <a:r>
              <a:rPr lang="en-US" sz="3400" dirty="0"/>
              <a:t> &lt;- </a:t>
            </a:r>
            <a:r>
              <a:rPr lang="en-US" sz="3400" dirty="0" err="1"/>
              <a:t>lm</a:t>
            </a:r>
            <a:r>
              <a:rPr lang="en-US" sz="3400" dirty="0"/>
              <a:t>( </a:t>
            </a:r>
            <a:r>
              <a:rPr lang="en-US" sz="3400" dirty="0" err="1"/>
              <a:t>salesThisDay</a:t>
            </a:r>
            <a:r>
              <a:rPr lang="en-US" sz="3400" dirty="0"/>
              <a:t> ~ </a:t>
            </a:r>
            <a:r>
              <a:rPr lang="en-US" sz="3400" dirty="0" err="1"/>
              <a:t>freeSamples</a:t>
            </a:r>
            <a:r>
              <a:rPr lang="en-US" sz="3400" dirty="0"/>
              <a:t>, data = </a:t>
            </a:r>
            <a:r>
              <a:rPr lang="en-US" sz="3400" dirty="0" err="1"/>
              <a:t>salesTable</a:t>
            </a:r>
            <a:r>
              <a:rPr lang="en-US" sz="3400" dirty="0"/>
              <a:t>)</a:t>
            </a:r>
          </a:p>
          <a:p>
            <a:endParaRPr lang="hr-HR" sz="3600" dirty="0"/>
          </a:p>
          <a:p>
            <a:r>
              <a:rPr lang="hr-HR" sz="3600" dirty="0"/>
              <a:t>s</a:t>
            </a:r>
            <a:r>
              <a:rPr lang="en-US" sz="3600" dirty="0" err="1"/>
              <a:t>ummary</a:t>
            </a:r>
            <a:r>
              <a:rPr lang="en-US" sz="3600" dirty="0"/>
              <a:t>(</a:t>
            </a:r>
            <a:r>
              <a:rPr lang="en-US" sz="3600" dirty="0" err="1"/>
              <a:t>linearModel</a:t>
            </a:r>
            <a:r>
              <a:rPr lang="en-US" sz="3600" dirty="0"/>
              <a:t>)</a:t>
            </a:r>
          </a:p>
          <a:p>
            <a:endParaRPr lang="hr-HR" sz="3600" dirty="0"/>
          </a:p>
          <a:p>
            <a:r>
              <a:rPr lang="en-US" sz="3600" dirty="0" err="1"/>
              <a:t>abline</a:t>
            </a:r>
            <a:r>
              <a:rPr lang="en-US" sz="3600" dirty="0"/>
              <a:t>(</a:t>
            </a:r>
            <a:r>
              <a:rPr lang="en-US" sz="3600" dirty="0" err="1"/>
              <a:t>linearModel$coefficients</a:t>
            </a:r>
            <a:r>
              <a:rPr lang="en-US" sz="3600" dirty="0"/>
              <a:t>)</a:t>
            </a:r>
          </a:p>
          <a:p>
            <a:endParaRPr lang="en-US" sz="3600" dirty="0"/>
          </a:p>
          <a:p>
            <a:endParaRPr lang="en-US" dirty="0"/>
          </a:p>
        </p:txBody>
      </p:sp>
    </p:spTree>
    <p:extLst>
      <p:ext uri="{BB962C8B-B14F-4D97-AF65-F5344CB8AC3E}">
        <p14:creationId xmlns:p14="http://schemas.microsoft.com/office/powerpoint/2010/main" val="3452107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58D-83E7-4E33-8F69-D9123CDED92B}"/>
              </a:ext>
            </a:extLst>
          </p:cNvPr>
          <p:cNvSpPr>
            <a:spLocks noGrp="1"/>
          </p:cNvSpPr>
          <p:nvPr>
            <p:ph type="title"/>
          </p:nvPr>
        </p:nvSpPr>
        <p:spPr/>
        <p:txBody>
          <a:bodyPr/>
          <a:lstStyle/>
          <a:p>
            <a:r>
              <a:rPr lang="hr-HR" dirty="0"/>
              <a:t>A lot of resources and examples:</a:t>
            </a:r>
            <a:endParaRPr lang="en-US" dirty="0"/>
          </a:p>
        </p:txBody>
      </p:sp>
      <p:sp>
        <p:nvSpPr>
          <p:cNvPr id="3" name="Content Placeholder 2">
            <a:extLst>
              <a:ext uri="{FF2B5EF4-FFF2-40B4-BE49-F238E27FC236}">
                <a16:creationId xmlns:a16="http://schemas.microsoft.com/office/drawing/2014/main" id="{FF3021C5-25A9-4515-B298-5166A5C813FB}"/>
              </a:ext>
            </a:extLst>
          </p:cNvPr>
          <p:cNvSpPr>
            <a:spLocks noGrp="1"/>
          </p:cNvSpPr>
          <p:nvPr>
            <p:ph idx="1"/>
          </p:nvPr>
        </p:nvSpPr>
        <p:spPr/>
        <p:txBody>
          <a:bodyPr/>
          <a:lstStyle/>
          <a:p>
            <a:r>
              <a:rPr lang="hr-HR" dirty="0">
                <a:hlinkClick r:id="rId2"/>
              </a:rPr>
              <a:t>Practice scenarios:</a:t>
            </a:r>
            <a:r>
              <a:rPr lang="hr-HR" dirty="0"/>
              <a:t> </a:t>
            </a:r>
            <a:r>
              <a:rPr lang="en-US" dirty="0">
                <a:hlinkClick r:id="rId3"/>
              </a:rPr>
              <a:t>https://www.youtube.com/watch?v=QrYgXZf-Ay8</a:t>
            </a:r>
            <a:endParaRPr lang="hr-HR" dirty="0">
              <a:hlinkClick r:id="rId2"/>
            </a:endParaRPr>
          </a:p>
          <a:p>
            <a:r>
              <a:rPr lang="en-US" dirty="0">
                <a:hlinkClick r:id="rId2"/>
              </a:rPr>
              <a:t>https://www.youtube.com/watch?v=rulIUAN0U3w&amp;app=desktop</a:t>
            </a:r>
            <a:endParaRPr lang="hr-HR" dirty="0"/>
          </a:p>
          <a:p>
            <a:r>
              <a:rPr lang="en-US" dirty="0">
                <a:hlinkClick r:id="rId4"/>
              </a:rPr>
              <a:t>https://www.youtube.com/watch?v=UaptUhOushw</a:t>
            </a:r>
            <a:endParaRPr lang="hr-HR" dirty="0"/>
          </a:p>
          <a:p>
            <a:endParaRPr lang="en-US" dirty="0"/>
          </a:p>
        </p:txBody>
      </p:sp>
    </p:spTree>
    <p:extLst>
      <p:ext uri="{BB962C8B-B14F-4D97-AF65-F5344CB8AC3E}">
        <p14:creationId xmlns:p14="http://schemas.microsoft.com/office/powerpoint/2010/main" val="109713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71466F-B086-4E6A-BFC1-6553C78B85DB}"/>
              </a:ext>
            </a:extLst>
          </p:cNvPr>
          <p:cNvSpPr/>
          <p:nvPr/>
        </p:nvSpPr>
        <p:spPr>
          <a:xfrm>
            <a:off x="344555" y="238540"/>
            <a:ext cx="3074506" cy="1842052"/>
          </a:xfrm>
          <a:prstGeom prst="rect">
            <a:avLst/>
          </a:prstGeom>
          <a:solidFill>
            <a:schemeClr val="bg1"/>
          </a:solidFill>
          <a:ln w="38100">
            <a:solidFill>
              <a:schemeClr val="bg2">
                <a:lumMod val="9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39D8F6-01FF-46C5-9746-E65A0F48DA1F}"/>
              </a:ext>
            </a:extLst>
          </p:cNvPr>
          <p:cNvSpPr/>
          <p:nvPr/>
        </p:nvSpPr>
        <p:spPr>
          <a:xfrm>
            <a:off x="4595189" y="238540"/>
            <a:ext cx="3074506" cy="1842052"/>
          </a:xfrm>
          <a:prstGeom prst="rect">
            <a:avLst/>
          </a:prstGeom>
          <a:solidFill>
            <a:schemeClr val="bg1"/>
          </a:solidFill>
          <a:ln w="38100">
            <a:solidFill>
              <a:schemeClr val="bg2">
                <a:lumMod val="90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7C101B-336A-4FB8-B850-BE547AA17229}"/>
              </a:ext>
            </a:extLst>
          </p:cNvPr>
          <p:cNvSpPr/>
          <p:nvPr/>
        </p:nvSpPr>
        <p:spPr>
          <a:xfrm>
            <a:off x="8772941" y="238540"/>
            <a:ext cx="3074504"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2AD9E3-8EA1-4250-A007-E7100A2600EC}"/>
              </a:ext>
            </a:extLst>
          </p:cNvPr>
          <p:cNvSpPr/>
          <p:nvPr/>
        </p:nvSpPr>
        <p:spPr>
          <a:xfrm>
            <a:off x="344554" y="2507974"/>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3D7700-0524-4F03-987F-38CE328F2E91}"/>
              </a:ext>
            </a:extLst>
          </p:cNvPr>
          <p:cNvSpPr/>
          <p:nvPr/>
        </p:nvSpPr>
        <p:spPr>
          <a:xfrm>
            <a:off x="344553" y="4777408"/>
            <a:ext cx="3074506" cy="1842052"/>
          </a:xfrm>
          <a:prstGeom prst="rect">
            <a:avLst/>
          </a:prstGeom>
          <a:solidFill>
            <a:schemeClr val="bg1"/>
          </a:solid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3D2592-FFEC-4BCC-937F-682A6FE45BC0}"/>
              </a:ext>
            </a:extLst>
          </p:cNvPr>
          <p:cNvSpPr/>
          <p:nvPr/>
        </p:nvSpPr>
        <p:spPr>
          <a:xfrm>
            <a:off x="4595189" y="2507974"/>
            <a:ext cx="3074506" cy="1842052"/>
          </a:xfrm>
          <a:prstGeom prst="rect">
            <a:avLst/>
          </a:prstGeom>
          <a:solidFill>
            <a:schemeClr val="bg1"/>
          </a:solidFill>
          <a:ln w="38100">
            <a:solidFill>
              <a:schemeClr val="bg2">
                <a:lumMod val="9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D34BDB0-20B4-4C13-BB44-BAB9E326022F}"/>
              </a:ext>
            </a:extLst>
          </p:cNvPr>
          <p:cNvSpPr/>
          <p:nvPr/>
        </p:nvSpPr>
        <p:spPr>
          <a:xfrm>
            <a:off x="8772939" y="4615069"/>
            <a:ext cx="3074506" cy="1842052"/>
          </a:xfrm>
          <a:prstGeom prst="rect">
            <a:avLst/>
          </a:prstGeom>
          <a:solidFill>
            <a:schemeClr val="bg1"/>
          </a:solidFill>
          <a:ln w="38100">
            <a:solidFill>
              <a:schemeClr val="bg2">
                <a:lumMod val="9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solidFill>
              <a:schemeClr val="bg1"/>
            </a:solidFill>
          </a:ln>
        </p:spPr>
        <p:txBody>
          <a:bodyPr/>
          <a:lstStyle/>
          <a:p>
            <a:pPr algn="ctr"/>
            <a:r>
              <a:rPr lang="hr-HR" dirty="0"/>
              <a:t>Things to consider when choosing a test:	</a:t>
            </a:r>
            <a:endParaRPr lang="en-US" dirty="0"/>
          </a:p>
        </p:txBody>
      </p:sp>
      <p:sp>
        <p:nvSpPr>
          <p:cNvPr id="15" name="Content Placeholder 31">
            <a:extLst>
              <a:ext uri="{FF2B5EF4-FFF2-40B4-BE49-F238E27FC236}">
                <a16:creationId xmlns:a16="http://schemas.microsoft.com/office/drawing/2014/main" id="{E7636A66-0B6A-4257-AF96-3D73BEB9B54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4000" dirty="0"/>
              <a:t>1: Data </a:t>
            </a:r>
          </a:p>
          <a:p>
            <a:pPr marL="0" indent="0" algn="ctr">
              <a:buFont typeface="Arial" panose="020B0604020202020204" pitchFamily="34" charset="0"/>
              <a:buNone/>
            </a:pPr>
            <a:r>
              <a:rPr lang="hr-HR" sz="5000" b="1" dirty="0"/>
              <a:t>2: Samples</a:t>
            </a:r>
          </a:p>
          <a:p>
            <a:pPr marL="0" indent="0" algn="ctr">
              <a:buFont typeface="Arial" panose="020B0604020202020204" pitchFamily="34" charset="0"/>
              <a:buNone/>
            </a:pPr>
            <a:r>
              <a:rPr lang="hr-HR" sz="4000" dirty="0"/>
              <a:t>3. Purpose</a:t>
            </a:r>
            <a:endParaRPr lang="en-US" sz="4000" dirty="0"/>
          </a:p>
        </p:txBody>
      </p:sp>
    </p:spTree>
    <p:extLst>
      <p:ext uri="{BB962C8B-B14F-4D97-AF65-F5344CB8AC3E}">
        <p14:creationId xmlns:p14="http://schemas.microsoft.com/office/powerpoint/2010/main" val="267328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087470-CA60-469E-A8C7-86D36D6C8144}"/>
              </a:ext>
            </a:extLst>
          </p:cNvPr>
          <p:cNvSpPr/>
          <p:nvPr/>
        </p:nvSpPr>
        <p:spPr>
          <a:xfrm>
            <a:off x="344555" y="238540"/>
            <a:ext cx="3074506" cy="1842052"/>
          </a:xfrm>
          <a:prstGeom prst="rect">
            <a:avLst/>
          </a:prstGeom>
          <a:solidFill>
            <a:schemeClr val="accent2"/>
          </a:solidFill>
          <a:ln w="38100">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0F309-8E7A-40D5-AD1A-710CF163255B}"/>
              </a:ext>
            </a:extLst>
          </p:cNvPr>
          <p:cNvSpPr/>
          <p:nvPr/>
        </p:nvSpPr>
        <p:spPr>
          <a:xfrm>
            <a:off x="4595189" y="238540"/>
            <a:ext cx="3074506" cy="1842052"/>
          </a:xfrm>
          <a:prstGeom prst="rect">
            <a:avLst/>
          </a:prstGeom>
          <a:solidFill>
            <a:srgbClr val="A4D76B"/>
          </a:solidFill>
          <a:ln w="38100">
            <a:no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2C86F6-E1E7-4208-AB8D-78E8F5F55F31}"/>
              </a:ext>
            </a:extLst>
          </p:cNvPr>
          <p:cNvSpPr/>
          <p:nvPr/>
        </p:nvSpPr>
        <p:spPr>
          <a:xfrm>
            <a:off x="8772941" y="238540"/>
            <a:ext cx="3074504"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2C035A-658D-429E-A600-7F1CB2B79D5E}"/>
              </a:ext>
            </a:extLst>
          </p:cNvPr>
          <p:cNvSpPr/>
          <p:nvPr/>
        </p:nvSpPr>
        <p:spPr>
          <a:xfrm>
            <a:off x="344554" y="2507974"/>
            <a:ext cx="3074506" cy="1842052"/>
          </a:xfrm>
          <a:prstGeom prst="rect">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545B6E-8E56-45DE-98C7-D028879BE0E6}"/>
              </a:ext>
            </a:extLst>
          </p:cNvPr>
          <p:cNvSpPr/>
          <p:nvPr/>
        </p:nvSpPr>
        <p:spPr>
          <a:xfrm>
            <a:off x="344553" y="4777408"/>
            <a:ext cx="3074506" cy="1842052"/>
          </a:xfrm>
          <a:prstGeom prst="rect">
            <a:avLst/>
          </a:prstGeom>
          <a:solidFill>
            <a:schemeClr val="accent1">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C3270F-A1CA-4695-9668-098D07CBAE89}"/>
              </a:ext>
            </a:extLst>
          </p:cNvPr>
          <p:cNvSpPr/>
          <p:nvPr/>
        </p:nvSpPr>
        <p:spPr>
          <a:xfrm>
            <a:off x="4595189" y="2507974"/>
            <a:ext cx="3074506" cy="1842052"/>
          </a:xfrm>
          <a:prstGeom prst="rect">
            <a:avLst/>
          </a:prstGeom>
          <a:solidFill>
            <a:srgbClr val="A4D76B"/>
          </a:solidFill>
          <a:ln w="3810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07E00CB-7BD0-4004-8DB9-7304D4FD462F}"/>
              </a:ext>
            </a:extLst>
          </p:cNvPr>
          <p:cNvSpPr/>
          <p:nvPr/>
        </p:nvSpPr>
        <p:spPr>
          <a:xfrm>
            <a:off x="8772939" y="4615069"/>
            <a:ext cx="3074506" cy="1842052"/>
          </a:xfrm>
          <a:prstGeom prst="rect">
            <a:avLst/>
          </a:prstGeom>
          <a:solidFill>
            <a:schemeClr val="accent5">
              <a:lumMod val="60000"/>
              <a:lumOff val="40000"/>
            </a:schemeClr>
          </a:solidFill>
          <a:ln w="38100">
            <a:no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itle 30">
            <a:extLst>
              <a:ext uri="{FF2B5EF4-FFF2-40B4-BE49-F238E27FC236}">
                <a16:creationId xmlns:a16="http://schemas.microsoft.com/office/drawing/2014/main" id="{6606485D-FDBF-4B3C-A86B-1CCCCE7F7BC2}"/>
              </a:ext>
            </a:extLst>
          </p:cNvPr>
          <p:cNvSpPr>
            <a:spLocks noGrp="1"/>
          </p:cNvSpPr>
          <p:nvPr>
            <p:ph type="title"/>
          </p:nvPr>
        </p:nvSpPr>
        <p:spPr>
          <a:xfrm>
            <a:off x="838200" y="365125"/>
            <a:ext cx="10515600" cy="1325563"/>
          </a:xfrm>
          <a:ln>
            <a:noFill/>
          </a:ln>
        </p:spPr>
        <p:txBody>
          <a:bodyPr/>
          <a:lstStyle/>
          <a:p>
            <a:pPr algn="ctr"/>
            <a:r>
              <a:rPr lang="hr-HR" dirty="0"/>
              <a:t>Things to consider when choosing a test:	</a:t>
            </a:r>
            <a:endParaRPr lang="en-US" dirty="0"/>
          </a:p>
        </p:txBody>
      </p:sp>
      <p:sp>
        <p:nvSpPr>
          <p:cNvPr id="5" name="Content Placeholder 31">
            <a:extLst>
              <a:ext uri="{FF2B5EF4-FFF2-40B4-BE49-F238E27FC236}">
                <a16:creationId xmlns:a16="http://schemas.microsoft.com/office/drawing/2014/main" id="{85EFC65E-EC3E-45A0-8FB9-E0E5DD48BD69}"/>
              </a:ext>
            </a:extLst>
          </p:cNvPr>
          <p:cNvSpPr>
            <a:spLocks noGrp="1"/>
          </p:cNvSpPr>
          <p:nvPr>
            <p:ph idx="1"/>
          </p:nvPr>
        </p:nvSpPr>
        <p:spPr>
          <a:xfrm>
            <a:off x="838200" y="1825625"/>
            <a:ext cx="10515600" cy="4351338"/>
          </a:xfrm>
        </p:spPr>
        <p:txBody>
          <a:bodyPr>
            <a:normAutofit/>
          </a:bodyPr>
          <a:lstStyle/>
          <a:p>
            <a:pPr marL="0" indent="0" algn="ctr">
              <a:buNone/>
            </a:pPr>
            <a:r>
              <a:rPr lang="hr-HR" sz="4000" dirty="0"/>
              <a:t>1: Data </a:t>
            </a:r>
          </a:p>
          <a:p>
            <a:pPr marL="0" indent="0" algn="ctr">
              <a:buNone/>
            </a:pPr>
            <a:r>
              <a:rPr lang="hr-HR" sz="4000" dirty="0"/>
              <a:t>2: Samples</a:t>
            </a:r>
          </a:p>
          <a:p>
            <a:pPr marL="0" indent="0" algn="ctr">
              <a:buNone/>
            </a:pPr>
            <a:r>
              <a:rPr lang="hr-HR" sz="5000" b="1" dirty="0"/>
              <a:t>3. Purpose</a:t>
            </a:r>
            <a:endParaRPr lang="en-US" sz="5000" b="1" dirty="0"/>
          </a:p>
        </p:txBody>
      </p:sp>
    </p:spTree>
    <p:extLst>
      <p:ext uri="{BB962C8B-B14F-4D97-AF65-F5344CB8AC3E}">
        <p14:creationId xmlns:p14="http://schemas.microsoft.com/office/powerpoint/2010/main" val="206648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C7C26-086F-469C-A3A8-393A6606FC64}"/>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1">
            <a:extLst>
              <a:ext uri="{FF2B5EF4-FFF2-40B4-BE49-F238E27FC236}">
                <a16:creationId xmlns:a16="http://schemas.microsoft.com/office/drawing/2014/main" id="{99D29CDD-6172-4FC2-8473-BCCBB6E4D535}"/>
              </a:ext>
            </a:extLst>
          </p:cNvPr>
          <p:cNvSpPr txBox="1">
            <a:spLocks/>
          </p:cNvSpPr>
          <p:nvPr/>
        </p:nvSpPr>
        <p:spPr>
          <a:xfrm>
            <a:off x="990600" y="217212"/>
            <a:ext cx="10515600"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solidFill>
                  <a:schemeClr val="accent4">
                    <a:lumMod val="75000"/>
                  </a:schemeClr>
                </a:solidFill>
              </a:rPr>
              <a:t>Nominal </a:t>
            </a:r>
          </a:p>
        </p:txBody>
      </p:sp>
      <p:sp>
        <p:nvSpPr>
          <p:cNvPr id="7" name="Content Placeholder 31">
            <a:extLst>
              <a:ext uri="{FF2B5EF4-FFF2-40B4-BE49-F238E27FC236}">
                <a16:creationId xmlns:a16="http://schemas.microsoft.com/office/drawing/2014/main" id="{CF744870-9565-4661-8C3A-042CCA69E021}"/>
              </a:ext>
            </a:extLst>
          </p:cNvPr>
          <p:cNvSpPr txBox="1">
            <a:spLocks/>
          </p:cNvSpPr>
          <p:nvPr/>
        </p:nvSpPr>
        <p:spPr>
          <a:xfrm>
            <a:off x="612913" y="5841033"/>
            <a:ext cx="11367052"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solidFill>
                  <a:schemeClr val="accent2">
                    <a:lumMod val="75000"/>
                  </a:schemeClr>
                </a:solidFill>
              </a:rPr>
              <a:t>Interval/Ratio</a:t>
            </a:r>
          </a:p>
        </p:txBody>
      </p:sp>
      <p:sp>
        <p:nvSpPr>
          <p:cNvPr id="8" name="Title 30">
            <a:extLst>
              <a:ext uri="{FF2B5EF4-FFF2-40B4-BE49-F238E27FC236}">
                <a16:creationId xmlns:a16="http://schemas.microsoft.com/office/drawing/2014/main" id="{A03BC3B3-4B33-47C8-9875-AF6C66D43CA7}"/>
              </a:ext>
            </a:extLst>
          </p:cNvPr>
          <p:cNvSpPr>
            <a:spLocks noGrp="1"/>
          </p:cNvSpPr>
          <p:nvPr>
            <p:ph type="title"/>
          </p:nvPr>
        </p:nvSpPr>
        <p:spPr>
          <a:xfrm>
            <a:off x="838200" y="365125"/>
            <a:ext cx="10515600" cy="1325563"/>
          </a:xfrm>
        </p:spPr>
        <p:txBody>
          <a:bodyPr/>
          <a:lstStyle/>
          <a:p>
            <a:pPr algn="ctr"/>
            <a:r>
              <a:rPr lang="hr-HR" dirty="0"/>
              <a:t>Things to consider when choosing a test:	</a:t>
            </a:r>
            <a:endParaRPr lang="en-US" dirty="0"/>
          </a:p>
        </p:txBody>
      </p:sp>
      <p:sp>
        <p:nvSpPr>
          <p:cNvPr id="11" name="Content Placeholder 31">
            <a:extLst>
              <a:ext uri="{FF2B5EF4-FFF2-40B4-BE49-F238E27FC236}">
                <a16:creationId xmlns:a16="http://schemas.microsoft.com/office/drawing/2014/main" id="{C7242A3B-AC7C-49C3-9D52-928BC2F5998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t>1: Data </a:t>
            </a:r>
          </a:p>
        </p:txBody>
      </p:sp>
    </p:spTree>
    <p:extLst>
      <p:ext uri="{BB962C8B-B14F-4D97-AF65-F5344CB8AC3E}">
        <p14:creationId xmlns:p14="http://schemas.microsoft.com/office/powerpoint/2010/main" val="49708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C7C26-086F-469C-A3A8-393A6606FC64}"/>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1">
            <a:extLst>
              <a:ext uri="{FF2B5EF4-FFF2-40B4-BE49-F238E27FC236}">
                <a16:creationId xmlns:a16="http://schemas.microsoft.com/office/drawing/2014/main" id="{99D29CDD-6172-4FC2-8473-BCCBB6E4D535}"/>
              </a:ext>
            </a:extLst>
          </p:cNvPr>
          <p:cNvSpPr txBox="1">
            <a:spLocks/>
          </p:cNvSpPr>
          <p:nvPr/>
        </p:nvSpPr>
        <p:spPr>
          <a:xfrm>
            <a:off x="990600" y="217212"/>
            <a:ext cx="10515600" cy="27244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solidFill>
                  <a:schemeClr val="accent4">
                    <a:lumMod val="75000"/>
                  </a:schemeClr>
                </a:solidFill>
              </a:rPr>
              <a:t>Nominal</a:t>
            </a:r>
          </a:p>
          <a:p>
            <a:pPr marL="0" indent="0" algn="ctr">
              <a:buFont typeface="Arial" panose="020B0604020202020204" pitchFamily="34" charset="0"/>
              <a:buNone/>
            </a:pPr>
            <a:r>
              <a:rPr lang="hr-HR" sz="5000" b="1" dirty="0">
                <a:solidFill>
                  <a:schemeClr val="accent4">
                    <a:lumMod val="75000"/>
                  </a:schemeClr>
                </a:solidFill>
              </a:rPr>
              <a:t>Categorical</a:t>
            </a:r>
          </a:p>
          <a:p>
            <a:pPr marL="0" indent="0" algn="ctr">
              <a:buFont typeface="Arial" panose="020B0604020202020204" pitchFamily="34" charset="0"/>
              <a:buNone/>
            </a:pPr>
            <a:r>
              <a:rPr lang="hr-HR" sz="5000" b="1" dirty="0">
                <a:solidFill>
                  <a:schemeClr val="accent4">
                    <a:lumMod val="75000"/>
                  </a:schemeClr>
                </a:solidFill>
              </a:rPr>
              <a:t>Qualitative</a:t>
            </a:r>
          </a:p>
          <a:p>
            <a:pPr marL="0" indent="0" algn="ctr">
              <a:buFont typeface="Arial" panose="020B0604020202020204" pitchFamily="34" charset="0"/>
              <a:buNone/>
            </a:pPr>
            <a:r>
              <a:rPr lang="hr-HR" sz="5000" b="1" dirty="0">
                <a:solidFill>
                  <a:schemeClr val="accent4">
                    <a:lumMod val="75000"/>
                  </a:schemeClr>
                </a:solidFill>
              </a:rPr>
              <a:t> </a:t>
            </a:r>
          </a:p>
        </p:txBody>
      </p:sp>
      <p:sp>
        <p:nvSpPr>
          <p:cNvPr id="7" name="Content Placeholder 31">
            <a:extLst>
              <a:ext uri="{FF2B5EF4-FFF2-40B4-BE49-F238E27FC236}">
                <a16:creationId xmlns:a16="http://schemas.microsoft.com/office/drawing/2014/main" id="{CF744870-9565-4661-8C3A-042CCA69E021}"/>
              </a:ext>
            </a:extLst>
          </p:cNvPr>
          <p:cNvSpPr txBox="1">
            <a:spLocks/>
          </p:cNvSpPr>
          <p:nvPr/>
        </p:nvSpPr>
        <p:spPr>
          <a:xfrm>
            <a:off x="612913" y="5841033"/>
            <a:ext cx="11367052"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5000" b="1" dirty="0">
              <a:solidFill>
                <a:schemeClr val="accent2">
                  <a:lumMod val="75000"/>
                </a:schemeClr>
              </a:solidFill>
            </a:endParaRPr>
          </a:p>
        </p:txBody>
      </p:sp>
      <p:sp>
        <p:nvSpPr>
          <p:cNvPr id="2" name="Oval 1">
            <a:extLst>
              <a:ext uri="{FF2B5EF4-FFF2-40B4-BE49-F238E27FC236}">
                <a16:creationId xmlns:a16="http://schemas.microsoft.com/office/drawing/2014/main" id="{77899D27-CD64-45EC-B5D5-B403C30623D2}"/>
              </a:ext>
            </a:extLst>
          </p:cNvPr>
          <p:cNvSpPr/>
          <p:nvPr/>
        </p:nvSpPr>
        <p:spPr>
          <a:xfrm>
            <a:off x="2133601" y="715616"/>
            <a:ext cx="463826" cy="507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E15C664-F572-4DE9-B61F-C7A7B00F443E}"/>
              </a:ext>
            </a:extLst>
          </p:cNvPr>
          <p:cNvSpPr/>
          <p:nvPr/>
        </p:nvSpPr>
        <p:spPr>
          <a:xfrm>
            <a:off x="2173358" y="969133"/>
            <a:ext cx="463826" cy="507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6304B99-7AE1-46F0-A483-C1EC4C9D5F46}"/>
              </a:ext>
            </a:extLst>
          </p:cNvPr>
          <p:cNvSpPr/>
          <p:nvPr/>
        </p:nvSpPr>
        <p:spPr>
          <a:xfrm>
            <a:off x="2286001" y="868016"/>
            <a:ext cx="463826" cy="507035"/>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37E2E9-5663-43F4-8762-DC1488EDE66A}"/>
              </a:ext>
            </a:extLst>
          </p:cNvPr>
          <p:cNvSpPr/>
          <p:nvPr/>
        </p:nvSpPr>
        <p:spPr>
          <a:xfrm>
            <a:off x="2663688" y="853037"/>
            <a:ext cx="463826" cy="50703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33430B3-EC1F-4778-BD6A-827453444218}"/>
              </a:ext>
            </a:extLst>
          </p:cNvPr>
          <p:cNvSpPr/>
          <p:nvPr/>
        </p:nvSpPr>
        <p:spPr>
          <a:xfrm>
            <a:off x="2961862" y="1013789"/>
            <a:ext cx="463826" cy="507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526A0D5-3017-44D6-8F63-A66624F01CF6}"/>
              </a:ext>
            </a:extLst>
          </p:cNvPr>
          <p:cNvSpPr/>
          <p:nvPr/>
        </p:nvSpPr>
        <p:spPr>
          <a:xfrm>
            <a:off x="2928732" y="663470"/>
            <a:ext cx="463826" cy="50703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E881B61-CF38-4140-A8F2-3070D719C246}"/>
              </a:ext>
            </a:extLst>
          </p:cNvPr>
          <p:cNvSpPr/>
          <p:nvPr/>
        </p:nvSpPr>
        <p:spPr>
          <a:xfrm>
            <a:off x="2842593" y="1131333"/>
            <a:ext cx="463826" cy="507035"/>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CD1AC6-D630-4597-B05E-894B6F8BC9D1}"/>
              </a:ext>
            </a:extLst>
          </p:cNvPr>
          <p:cNvSpPr/>
          <p:nvPr/>
        </p:nvSpPr>
        <p:spPr>
          <a:xfrm>
            <a:off x="2491410" y="1338469"/>
            <a:ext cx="463826" cy="507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3E1083D-338C-4BC3-9B31-F473103311F4}"/>
              </a:ext>
            </a:extLst>
          </p:cNvPr>
          <p:cNvSpPr/>
          <p:nvPr/>
        </p:nvSpPr>
        <p:spPr>
          <a:xfrm>
            <a:off x="2418523" y="1053547"/>
            <a:ext cx="463826" cy="50703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096271-055B-4F3A-BDA2-D886AA6C935C}"/>
              </a:ext>
            </a:extLst>
          </p:cNvPr>
          <p:cNvPicPr>
            <a:picLocks noChangeAspect="1"/>
          </p:cNvPicPr>
          <p:nvPr/>
        </p:nvPicPr>
        <p:blipFill>
          <a:blip r:embed="rId3"/>
          <a:stretch>
            <a:fillRect/>
          </a:stretch>
        </p:blipFill>
        <p:spPr>
          <a:xfrm>
            <a:off x="912745" y="440495"/>
            <a:ext cx="838200" cy="1362075"/>
          </a:xfrm>
          <a:prstGeom prst="rect">
            <a:avLst/>
          </a:prstGeom>
        </p:spPr>
      </p:pic>
      <p:sp>
        <p:nvSpPr>
          <p:cNvPr id="19" name="Content Placeholder 31">
            <a:extLst>
              <a:ext uri="{FF2B5EF4-FFF2-40B4-BE49-F238E27FC236}">
                <a16:creationId xmlns:a16="http://schemas.microsoft.com/office/drawing/2014/main" id="{F45DEB80-43E0-4AC3-BB09-3F69137E8EFA}"/>
              </a:ext>
            </a:extLst>
          </p:cNvPr>
          <p:cNvSpPr txBox="1">
            <a:spLocks/>
          </p:cNvSpPr>
          <p:nvPr/>
        </p:nvSpPr>
        <p:spPr>
          <a:xfrm>
            <a:off x="8325135" y="689390"/>
            <a:ext cx="3563721" cy="2022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solidFill>
                  <a:schemeClr val="accent4">
                    <a:lumMod val="75000"/>
                  </a:schemeClr>
                </a:solidFill>
              </a:rPr>
              <a:t>%</a:t>
            </a:r>
          </a:p>
        </p:txBody>
      </p:sp>
      <p:sp>
        <p:nvSpPr>
          <p:cNvPr id="20" name="Content Placeholder 31">
            <a:extLst>
              <a:ext uri="{FF2B5EF4-FFF2-40B4-BE49-F238E27FC236}">
                <a16:creationId xmlns:a16="http://schemas.microsoft.com/office/drawing/2014/main" id="{8DC959A4-C4DD-4935-9E21-E93047B8D27F}"/>
              </a:ext>
            </a:extLst>
          </p:cNvPr>
          <p:cNvSpPr txBox="1">
            <a:spLocks/>
          </p:cNvSpPr>
          <p:nvPr/>
        </p:nvSpPr>
        <p:spPr>
          <a:xfrm>
            <a:off x="990600" y="1978025"/>
            <a:ext cx="10515600"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hr-HR" sz="5000" dirty="0">
              <a:solidFill>
                <a:schemeClr val="bg1">
                  <a:lumMod val="65000"/>
                </a:schemeClr>
              </a:solidFill>
            </a:endParaRPr>
          </a:p>
        </p:txBody>
      </p:sp>
    </p:spTree>
    <p:extLst>
      <p:ext uri="{BB962C8B-B14F-4D97-AF65-F5344CB8AC3E}">
        <p14:creationId xmlns:p14="http://schemas.microsoft.com/office/powerpoint/2010/main" val="3675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C7C26-086F-469C-A3A8-393A6606FC64}"/>
              </a:ext>
            </a:extLst>
          </p:cNvPr>
          <p:cNvSpPr/>
          <p:nvPr/>
        </p:nvSpPr>
        <p:spPr>
          <a:xfrm>
            <a:off x="0" y="0"/>
            <a:ext cx="12192000" cy="237213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6FAFCF-51BA-4B21-BF75-0A44DC9833D2}"/>
              </a:ext>
            </a:extLst>
          </p:cNvPr>
          <p:cNvSpPr/>
          <p:nvPr/>
        </p:nvSpPr>
        <p:spPr>
          <a:xfrm>
            <a:off x="-1" y="2372139"/>
            <a:ext cx="12192000" cy="448586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1">
            <a:extLst>
              <a:ext uri="{FF2B5EF4-FFF2-40B4-BE49-F238E27FC236}">
                <a16:creationId xmlns:a16="http://schemas.microsoft.com/office/drawing/2014/main" id="{99D29CDD-6172-4FC2-8473-BCCBB6E4D535}"/>
              </a:ext>
            </a:extLst>
          </p:cNvPr>
          <p:cNvSpPr txBox="1">
            <a:spLocks/>
          </p:cNvSpPr>
          <p:nvPr/>
        </p:nvSpPr>
        <p:spPr>
          <a:xfrm>
            <a:off x="990600" y="217212"/>
            <a:ext cx="10515600" cy="1149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hr-HR" sz="5000" b="1" dirty="0">
                <a:solidFill>
                  <a:schemeClr val="accent4">
                    <a:lumMod val="75000"/>
                  </a:schemeClr>
                </a:solidFill>
              </a:rPr>
              <a:t>Nominal </a:t>
            </a:r>
          </a:p>
        </p:txBody>
      </p:sp>
      <p:sp>
        <p:nvSpPr>
          <p:cNvPr id="10" name="Rectangle 9">
            <a:extLst>
              <a:ext uri="{FF2B5EF4-FFF2-40B4-BE49-F238E27FC236}">
                <a16:creationId xmlns:a16="http://schemas.microsoft.com/office/drawing/2014/main" id="{62EEE93D-43B0-4DB2-A9EF-0387F442AAC4}"/>
              </a:ext>
            </a:extLst>
          </p:cNvPr>
          <p:cNvSpPr/>
          <p:nvPr/>
        </p:nvSpPr>
        <p:spPr>
          <a:xfrm>
            <a:off x="344555" y="238540"/>
            <a:ext cx="3074506" cy="1842052"/>
          </a:xfrm>
          <a:prstGeom prst="rect">
            <a:avLst/>
          </a:prstGeom>
          <a:solidFill>
            <a:schemeClr val="accent2"/>
          </a:solidFill>
          <a:ln w="38100">
            <a:solidFill>
              <a:schemeClr val="tx1">
                <a:lumMod val="65000"/>
                <a:lumOff val="35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1F35B4-2CA2-4E19-93CD-47ADC93C86B3}"/>
              </a:ext>
            </a:extLst>
          </p:cNvPr>
          <p:cNvSpPr/>
          <p:nvPr/>
        </p:nvSpPr>
        <p:spPr>
          <a:xfrm>
            <a:off x="4595189" y="238540"/>
            <a:ext cx="3074506" cy="1842052"/>
          </a:xfrm>
          <a:prstGeom prst="rect">
            <a:avLst/>
          </a:prstGeom>
          <a:solidFill>
            <a:srgbClr val="A4D76B"/>
          </a:solidFill>
          <a:ln w="38100">
            <a:solidFill>
              <a:schemeClr val="tx1">
                <a:lumMod val="65000"/>
                <a:lumOff val="35000"/>
              </a:schemeClr>
            </a:solidFill>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7F9E35-7CA4-40A3-AEB1-C4254658E9EC}"/>
              </a:ext>
            </a:extLst>
          </p:cNvPr>
          <p:cNvSpPr/>
          <p:nvPr/>
        </p:nvSpPr>
        <p:spPr>
          <a:xfrm>
            <a:off x="8772941" y="238540"/>
            <a:ext cx="3074504" cy="1842052"/>
          </a:xfrm>
          <a:prstGeom prst="rect">
            <a:avLst/>
          </a:prstGeom>
          <a:solidFill>
            <a:schemeClr val="accent5">
              <a:lumMod val="60000"/>
              <a:lumOff val="40000"/>
            </a:schemeClr>
          </a:solidFill>
          <a:ln w="38100">
            <a:solidFill>
              <a:schemeClr val="tx1">
                <a:lumMod val="65000"/>
                <a:lumOff val="35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BCE1B-F3E7-4182-82FD-E45679C624A0}"/>
              </a:ext>
            </a:extLst>
          </p:cNvPr>
          <p:cNvSpPr/>
          <p:nvPr/>
        </p:nvSpPr>
        <p:spPr>
          <a:xfrm>
            <a:off x="9231811" y="140473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38776A-DBD9-41EE-A452-E3D58DCCD6CA}"/>
              </a:ext>
            </a:extLst>
          </p:cNvPr>
          <p:cNvSpPr/>
          <p:nvPr/>
        </p:nvSpPr>
        <p:spPr>
          <a:xfrm>
            <a:off x="9218554" y="1404730"/>
            <a:ext cx="826603" cy="397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F43C82-685A-4EBF-B2BB-DC71E0128A80}"/>
              </a:ext>
            </a:extLst>
          </p:cNvPr>
          <p:cNvSpPr/>
          <p:nvPr/>
        </p:nvSpPr>
        <p:spPr>
          <a:xfrm>
            <a:off x="5040796" y="980660"/>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45578B-3FD5-4257-8B20-639A36985493}"/>
              </a:ext>
            </a:extLst>
          </p:cNvPr>
          <p:cNvSpPr/>
          <p:nvPr/>
        </p:nvSpPr>
        <p:spPr>
          <a:xfrm>
            <a:off x="5040797" y="980660"/>
            <a:ext cx="419100"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AD1A407-E98D-4766-A701-1076502B102C}"/>
              </a:ext>
            </a:extLst>
          </p:cNvPr>
          <p:cNvSpPr/>
          <p:nvPr/>
        </p:nvSpPr>
        <p:spPr>
          <a:xfrm>
            <a:off x="5040796" y="1530626"/>
            <a:ext cx="2120348" cy="410818"/>
          </a:xfrm>
          <a:prstGeom prst="rect">
            <a:avLst/>
          </a:prstGeom>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4CC775-B6CA-482A-B529-C970FD602DAE}"/>
              </a:ext>
            </a:extLst>
          </p:cNvPr>
          <p:cNvSpPr/>
          <p:nvPr/>
        </p:nvSpPr>
        <p:spPr>
          <a:xfrm>
            <a:off x="5040796" y="1530626"/>
            <a:ext cx="723899" cy="410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D2C5F09-FA80-4C39-A35C-EF33D45ACC56}"/>
              </a:ext>
            </a:extLst>
          </p:cNvPr>
          <p:cNvSpPr txBox="1"/>
          <p:nvPr/>
        </p:nvSpPr>
        <p:spPr>
          <a:xfrm>
            <a:off x="9231811" y="367296"/>
            <a:ext cx="2120348" cy="892552"/>
          </a:xfrm>
          <a:prstGeom prst="rect">
            <a:avLst/>
          </a:prstGeom>
          <a:noFill/>
        </p:spPr>
        <p:txBody>
          <a:bodyPr wrap="square" rtlCol="0">
            <a:spAutoFit/>
          </a:bodyPr>
          <a:lstStyle/>
          <a:p>
            <a:pPr algn="ctr"/>
            <a:r>
              <a:rPr lang="hr-HR" sz="2600" dirty="0"/>
              <a:t>Test for proportion</a:t>
            </a:r>
            <a:endParaRPr lang="en-US" sz="2600" dirty="0"/>
          </a:p>
        </p:txBody>
      </p:sp>
      <p:sp>
        <p:nvSpPr>
          <p:cNvPr id="21" name="TextBox 20">
            <a:extLst>
              <a:ext uri="{FF2B5EF4-FFF2-40B4-BE49-F238E27FC236}">
                <a16:creationId xmlns:a16="http://schemas.microsoft.com/office/drawing/2014/main" id="{F6CE8F24-8AF3-4D55-887A-735914671FC5}"/>
              </a:ext>
            </a:extLst>
          </p:cNvPr>
          <p:cNvSpPr txBox="1"/>
          <p:nvPr/>
        </p:nvSpPr>
        <p:spPr>
          <a:xfrm>
            <a:off x="5046474" y="237594"/>
            <a:ext cx="2134547" cy="892552"/>
          </a:xfrm>
          <a:prstGeom prst="rect">
            <a:avLst/>
          </a:prstGeom>
          <a:noFill/>
        </p:spPr>
        <p:txBody>
          <a:bodyPr wrap="square" rtlCol="0">
            <a:spAutoFit/>
          </a:bodyPr>
          <a:lstStyle/>
          <a:p>
            <a:pPr algn="ctr"/>
            <a:r>
              <a:rPr lang="hr-HR" sz="2600" dirty="0"/>
              <a:t>Difference of proportions</a:t>
            </a:r>
            <a:endParaRPr lang="en-US" sz="2600" dirty="0"/>
          </a:p>
        </p:txBody>
      </p:sp>
      <p:pic>
        <p:nvPicPr>
          <p:cNvPr id="22" name="Picture 21">
            <a:extLst>
              <a:ext uri="{FF2B5EF4-FFF2-40B4-BE49-F238E27FC236}">
                <a16:creationId xmlns:a16="http://schemas.microsoft.com/office/drawing/2014/main" id="{8987F405-E20B-46CA-9523-A04419006264}"/>
              </a:ext>
            </a:extLst>
          </p:cNvPr>
          <p:cNvPicPr>
            <a:picLocks noChangeAspect="1"/>
          </p:cNvPicPr>
          <p:nvPr/>
        </p:nvPicPr>
        <p:blipFill>
          <a:blip r:embed="rId2"/>
          <a:stretch>
            <a:fillRect/>
          </a:stretch>
        </p:blipFill>
        <p:spPr>
          <a:xfrm>
            <a:off x="860138" y="946289"/>
            <a:ext cx="2096327" cy="1048164"/>
          </a:xfrm>
          <a:prstGeom prst="rect">
            <a:avLst/>
          </a:prstGeom>
        </p:spPr>
      </p:pic>
      <p:sp>
        <p:nvSpPr>
          <p:cNvPr id="23" name="TextBox 22">
            <a:extLst>
              <a:ext uri="{FF2B5EF4-FFF2-40B4-BE49-F238E27FC236}">
                <a16:creationId xmlns:a16="http://schemas.microsoft.com/office/drawing/2014/main" id="{C76C00F5-71F8-4F4E-858C-A8359DEFB7C4}"/>
              </a:ext>
            </a:extLst>
          </p:cNvPr>
          <p:cNvSpPr txBox="1"/>
          <p:nvPr/>
        </p:nvSpPr>
        <p:spPr>
          <a:xfrm>
            <a:off x="443932" y="174194"/>
            <a:ext cx="3001621" cy="892552"/>
          </a:xfrm>
          <a:prstGeom prst="rect">
            <a:avLst/>
          </a:prstGeom>
          <a:noFill/>
        </p:spPr>
        <p:txBody>
          <a:bodyPr wrap="square" rtlCol="0">
            <a:spAutoFit/>
          </a:bodyPr>
          <a:lstStyle/>
          <a:p>
            <a:pPr algn="ctr"/>
            <a:r>
              <a:rPr lang="hr-HR" sz="2600" dirty="0"/>
              <a:t>Chisq test for independence</a:t>
            </a:r>
            <a:endParaRPr lang="en-US" sz="2600" dirty="0"/>
          </a:p>
        </p:txBody>
      </p:sp>
    </p:spTree>
    <p:extLst>
      <p:ext uri="{BB962C8B-B14F-4D97-AF65-F5344CB8AC3E}">
        <p14:creationId xmlns:p14="http://schemas.microsoft.com/office/powerpoint/2010/main" val="2167749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1987</Words>
  <Application>Microsoft Office PowerPoint</Application>
  <PresentationFormat>Widescreen</PresentationFormat>
  <Paragraphs>591</Paragraphs>
  <Slides>48</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When to use which test</vt:lpstr>
      <vt:lpstr>PowerPoint Presentation</vt:lpstr>
      <vt:lpstr>Things to consider when choosing a test: </vt:lpstr>
      <vt:lpstr>Things to consider when choosing a test: </vt:lpstr>
      <vt:lpstr>Things to consider when choosing a test: </vt:lpstr>
      <vt:lpstr>Things to consider when choosing a test: </vt:lpstr>
      <vt:lpstr>Things to consider when choosing a test: </vt:lpstr>
      <vt:lpstr>PowerPoint Presentation</vt:lpstr>
      <vt:lpstr>PowerPoint Presentation</vt:lpstr>
      <vt:lpstr>PowerPoint Presentation</vt:lpstr>
      <vt:lpstr>PowerPoint Presentation</vt:lpstr>
      <vt:lpstr>Things to consider when choosing a test: </vt:lpstr>
      <vt:lpstr>PowerPoint Presentation</vt:lpstr>
      <vt:lpstr>PowerPoint Presentation</vt:lpstr>
      <vt:lpstr>PowerPoint Presentation</vt:lpstr>
      <vt:lpstr>PowerPoint Presentation</vt:lpstr>
      <vt:lpstr>PowerPoint Presentation</vt:lpstr>
      <vt:lpstr>PowerPoint Presentation</vt:lpstr>
      <vt:lpstr>Things to consider when choosing a test: </vt:lpstr>
      <vt:lpstr>PowerPoint Presentation</vt:lpstr>
      <vt:lpstr>PowerPoint Presentation</vt:lpstr>
      <vt:lpstr>PowerPoint Presentation</vt:lpstr>
      <vt:lpstr>Examples</vt:lpstr>
      <vt:lpstr>Example: The tall people of Split</vt:lpstr>
      <vt:lpstr>PowerPoint Presentation</vt:lpstr>
      <vt:lpstr>PowerPoint Presentation</vt:lpstr>
      <vt:lpstr>Example: A fair game</vt:lpstr>
      <vt:lpstr>PowerPoint Presentation</vt:lpstr>
      <vt:lpstr>PowerPoint Presentation</vt:lpstr>
      <vt:lpstr>Example: Dark chocolate is better.</vt:lpstr>
      <vt:lpstr>PowerPoint Presentation</vt:lpstr>
      <vt:lpstr>PowerPoint Presentation</vt:lpstr>
      <vt:lpstr>PowerPoint Presentation</vt:lpstr>
      <vt:lpstr>PowerPoint Presentation</vt:lpstr>
      <vt:lpstr>PowerPoint Presentation</vt:lpstr>
      <vt:lpstr>Example: If dark chocolate is not better you are doing it wrong.</vt:lpstr>
      <vt:lpstr>PowerPoint Presentation</vt:lpstr>
      <vt:lpstr>PowerPoint Presentation</vt:lpstr>
      <vt:lpstr>Example: If it’s free, I’m buying!</vt:lpstr>
      <vt:lpstr>PowerPoint Presentation</vt:lpstr>
      <vt:lpstr>Example: Men, right?</vt:lpstr>
      <vt:lpstr>PowerPoint Presentation</vt:lpstr>
      <vt:lpstr>PowerPoint Presentation</vt:lpstr>
      <vt:lpstr>Example: If it’s free, I’m buying again!</vt:lpstr>
      <vt:lpstr>PowerPoint Presentation</vt:lpstr>
      <vt:lpstr>PowerPoint Presentation</vt:lpstr>
      <vt:lpstr>PowerPoint Presentation</vt:lpstr>
      <vt:lpstr>A lot of resources and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to use which test</dc:title>
  <dc:creator>majak</dc:creator>
  <cp:lastModifiedBy>majak</cp:lastModifiedBy>
  <cp:revision>52</cp:revision>
  <dcterms:created xsi:type="dcterms:W3CDTF">2019-08-30T15:24:22Z</dcterms:created>
  <dcterms:modified xsi:type="dcterms:W3CDTF">2019-08-31T13:02:05Z</dcterms:modified>
</cp:coreProperties>
</file>