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63" r:id="rId4"/>
    <p:sldId id="261" r:id="rId5"/>
    <p:sldId id="262" r:id="rId6"/>
    <p:sldId id="266" r:id="rId7"/>
    <p:sldId id="267" r:id="rId8"/>
    <p:sldId id="268" r:id="rId9"/>
    <p:sldId id="264" r:id="rId10"/>
    <p:sldId id="265" r:id="rId11"/>
    <p:sldId id="257" r:id="rId12"/>
    <p:sldId id="269" r:id="rId13"/>
    <p:sldId id="270" r:id="rId14"/>
    <p:sldId id="306" r:id="rId15"/>
    <p:sldId id="271" r:id="rId16"/>
    <p:sldId id="272" r:id="rId17"/>
    <p:sldId id="274" r:id="rId18"/>
    <p:sldId id="276" r:id="rId19"/>
    <p:sldId id="304" r:id="rId20"/>
    <p:sldId id="305" r:id="rId21"/>
    <p:sldId id="273" r:id="rId22"/>
    <p:sldId id="277" r:id="rId23"/>
    <p:sldId id="278" r:id="rId24"/>
    <p:sldId id="279" r:id="rId25"/>
    <p:sldId id="310" r:id="rId26"/>
    <p:sldId id="309" r:id="rId27"/>
    <p:sldId id="307" r:id="rId28"/>
    <p:sldId id="308"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40" autoAdjust="0"/>
  </p:normalViewPr>
  <p:slideViewPr>
    <p:cSldViewPr snapToGrid="0">
      <p:cViewPr varScale="1">
        <p:scale>
          <a:sx n="75" d="100"/>
          <a:sy n="75" d="100"/>
        </p:scale>
        <p:origin x="60" y="2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68AFA-5673-400D-BD14-F1BD4B86614A}" type="datetimeFigureOut">
              <a:rPr lang="en-US" smtClean="0"/>
              <a:t>8/30/2019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049D6-4EE1-47F5-AB15-D6E79F55CF72}" type="slidenum">
              <a:rPr lang="en-US" smtClean="0"/>
              <a:t>‹#›</a:t>
            </a:fld>
            <a:endParaRPr lang="en-US"/>
          </a:p>
        </p:txBody>
      </p:sp>
    </p:spTree>
    <p:extLst>
      <p:ext uri="{BB962C8B-B14F-4D97-AF65-F5344CB8AC3E}">
        <p14:creationId xmlns:p14="http://schemas.microsoft.com/office/powerpoint/2010/main" val="365096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nature.com/articles/483531a#article-info" TargetMode="External"/><Relationship Id="rId3" Type="http://schemas.openxmlformats.org/officeDocument/2006/relationships/hyperlink" Target="https://www.nature.com/articles/nrd3439-c1#article-info" TargetMode="External"/><Relationship Id="rId7" Type="http://schemas.openxmlformats.org/officeDocument/2006/relationships/hyperlink" Target="https://www.nature.com/articles/nrd3439-c1.ri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nature.com/articles/nrd3439-c1#auth-3" TargetMode="External"/><Relationship Id="rId5" Type="http://schemas.openxmlformats.org/officeDocument/2006/relationships/hyperlink" Target="https://www.nature.com/articles/nrd3439-c1#auth-2" TargetMode="External"/><Relationship Id="rId10" Type="http://schemas.openxmlformats.org/officeDocument/2006/relationships/hyperlink" Target="https://www.nature.com/articles/483531a#auth-2" TargetMode="External"/><Relationship Id="rId4" Type="http://schemas.openxmlformats.org/officeDocument/2006/relationships/hyperlink" Target="https://www.nature.com/articles/nrd3439-c1#auth-1" TargetMode="External"/><Relationship Id="rId9" Type="http://schemas.openxmlformats.org/officeDocument/2006/relationships/hyperlink" Target="https://www.nature.com/articles/483531a#auth-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o.nature.com/blkpk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ature.com/news/scientific-method-statistical-errors-1.1470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ature.com/news/scientific-method-statistical-errors-1.14700"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ature.com/news/scientific-method-statistical-errors-1.1470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ature.com/news/scientific-method-statistical-errors-1.14700"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ature.com/news/how-scientists-fool-themselves-and-how-they-can-stop-1.18517#b8"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nature.com/news/how-scientists-fool-themselves-and-how-they-can-stop-1.18517#b9"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ature.com/news/how-scientists-fool-themselves-and-how-they-can-stop-1.18517#b8"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nature.com/news/how-scientists-fool-themselves-and-how-they-can-stop-1.18517#b9"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nature.com/articles/nrd3439-c1.ris" TargetMode="External"/><Relationship Id="rId3" Type="http://schemas.openxmlformats.org/officeDocument/2006/relationships/hyperlink" Target="https://www.nature.com/articles/483531a#ref4" TargetMode="External"/><Relationship Id="rId7" Type="http://schemas.openxmlformats.org/officeDocument/2006/relationships/hyperlink" Target="https://www.nature.com/articles/nrd3439-c1#auth-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nature.com/articles/nrd3439-c1#auth-2" TargetMode="External"/><Relationship Id="rId11" Type="http://schemas.openxmlformats.org/officeDocument/2006/relationships/hyperlink" Target="https://www.nature.com/articles/483531a#auth-2" TargetMode="External"/><Relationship Id="rId5" Type="http://schemas.openxmlformats.org/officeDocument/2006/relationships/hyperlink" Target="https://www.nature.com/articles/nrd3439-c1#auth-1" TargetMode="External"/><Relationship Id="rId10" Type="http://schemas.openxmlformats.org/officeDocument/2006/relationships/hyperlink" Target="https://www.nature.com/articles/483531a#auth-1" TargetMode="External"/><Relationship Id="rId4" Type="http://schemas.openxmlformats.org/officeDocument/2006/relationships/hyperlink" Target="https://www.nature.com/articles/nrd3439-c1#article-info" TargetMode="External"/><Relationship Id="rId9" Type="http://schemas.openxmlformats.org/officeDocument/2006/relationships/hyperlink" Target="https://www.nature.com/articles/483531a#article-info"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ature.com/articles/d41586-018-04590-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ature.com/news/how-scientists-fool-themselves-and-how-they-can-stop-1.18517#b7"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go.nature.com/blkpk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nature.com/blkpk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nature.com/blkpk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Correspondence | </a:t>
            </a:r>
            <a:r>
              <a:rPr lang="en-US" sz="1200" b="0" i="0" u="none" strike="noStrike" kern="1200" dirty="0">
                <a:solidFill>
                  <a:schemeClr val="tx1"/>
                </a:solidFill>
                <a:effectLst/>
                <a:latin typeface="+mn-lt"/>
                <a:ea typeface="+mn-ea"/>
                <a:cs typeface="+mn-cs"/>
                <a:hlinkClick r:id="rId3"/>
              </a:rPr>
              <a:t>Published: 31 August 2011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Believe it or not: how much can we rely on published data on potential drug targets?</a:t>
            </a:r>
          </a:p>
          <a:p>
            <a:r>
              <a:rPr lang="en-US" sz="1200" b="0" i="0" u="none" strike="noStrike" kern="1200" dirty="0">
                <a:solidFill>
                  <a:schemeClr val="tx1"/>
                </a:solidFill>
                <a:effectLst/>
                <a:latin typeface="+mn-lt"/>
                <a:ea typeface="+mn-ea"/>
                <a:cs typeface="+mn-cs"/>
                <a:hlinkClick r:id="rId4"/>
              </a:rPr>
              <a:t>Florian Prinz</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Thomas </a:t>
            </a:r>
            <a:r>
              <a:rPr lang="en-US" sz="1200" b="0" i="0" u="none" strike="noStrike" kern="1200" dirty="0" err="1">
                <a:solidFill>
                  <a:schemeClr val="tx1"/>
                </a:solidFill>
                <a:effectLst/>
                <a:latin typeface="+mn-lt"/>
                <a:ea typeface="+mn-ea"/>
                <a:cs typeface="+mn-cs"/>
                <a:hlinkClick r:id="rId5"/>
              </a:rPr>
              <a:t>Schlange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&amp; </a:t>
            </a:r>
            <a:r>
              <a:rPr lang="en-US" sz="1200" b="0" i="0" u="none" strike="noStrike" kern="1200" dirty="0" err="1">
                <a:solidFill>
                  <a:schemeClr val="tx1"/>
                </a:solidFill>
                <a:effectLst/>
                <a:latin typeface="+mn-lt"/>
                <a:ea typeface="+mn-ea"/>
                <a:cs typeface="+mn-cs"/>
                <a:hlinkClick r:id="rId6"/>
              </a:rPr>
              <a:t>Khusru</a:t>
            </a:r>
            <a:r>
              <a:rPr lang="en-US" sz="1200" b="0" i="0" u="none" strike="noStrike" kern="1200" dirty="0">
                <a:solidFill>
                  <a:schemeClr val="tx1"/>
                </a:solidFill>
                <a:effectLst/>
                <a:latin typeface="+mn-lt"/>
                <a:ea typeface="+mn-ea"/>
                <a:cs typeface="+mn-cs"/>
                <a:hlinkClick r:id="rId6"/>
              </a:rPr>
              <a:t> Asadullah</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Nature Reviews Drug Discovery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volume10</a:t>
            </a:r>
            <a:r>
              <a:rPr lang="en-US" sz="1200" b="0" i="0" kern="1200" dirty="0">
                <a:solidFill>
                  <a:schemeClr val="tx1"/>
                </a:solidFill>
                <a:effectLst/>
                <a:latin typeface="+mn-lt"/>
                <a:ea typeface="+mn-ea"/>
                <a:cs typeface="+mn-cs"/>
              </a:rPr>
              <a:t>, page712 (2011) | </a:t>
            </a:r>
            <a:r>
              <a:rPr lang="en-US" sz="1200" b="0" i="0" u="none" strike="noStrike" kern="1200" dirty="0">
                <a:solidFill>
                  <a:schemeClr val="tx1"/>
                </a:solidFill>
                <a:effectLst/>
                <a:latin typeface="+mn-lt"/>
                <a:ea typeface="+mn-ea"/>
                <a:cs typeface="+mn-cs"/>
                <a:hlinkClick r:id="rId7"/>
              </a:rPr>
              <a:t>Download Citation</a:t>
            </a:r>
            <a:endParaRPr lang="en-US" sz="1200" b="0" i="0" kern="1200" dirty="0">
              <a:solidFill>
                <a:schemeClr val="tx1"/>
              </a:solidFill>
              <a:effectLst/>
              <a:latin typeface="+mn-lt"/>
              <a:ea typeface="+mn-ea"/>
              <a:cs typeface="+mn-cs"/>
            </a:endParaRPr>
          </a:p>
          <a:p>
            <a:endParaRPr lang="hr-HR" dirty="0"/>
          </a:p>
          <a:p>
            <a:endParaRPr lang="hr-HR" dirty="0"/>
          </a:p>
          <a:p>
            <a:r>
              <a:rPr lang="en-US" sz="1200" b="0" i="0" kern="1200" dirty="0">
                <a:solidFill>
                  <a:schemeClr val="tx1"/>
                </a:solidFill>
                <a:effectLst/>
                <a:latin typeface="+mn-lt"/>
                <a:ea typeface="+mn-ea"/>
                <a:cs typeface="+mn-cs"/>
              </a:rPr>
              <a:t>Comment | </a:t>
            </a:r>
            <a:r>
              <a:rPr lang="en-US" sz="1200" b="0" i="0" u="none" strike="noStrike" kern="1200" dirty="0">
                <a:solidFill>
                  <a:schemeClr val="tx1"/>
                </a:solidFill>
                <a:effectLst/>
                <a:latin typeface="+mn-lt"/>
                <a:ea typeface="+mn-ea"/>
                <a:cs typeface="+mn-cs"/>
                <a:hlinkClick r:id="rId8"/>
              </a:rPr>
              <a:t>Published: 28 March 2012</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Drug development</a:t>
            </a:r>
          </a:p>
          <a:p>
            <a:r>
              <a:rPr lang="en-US" sz="1200" b="0" i="0" kern="1200" dirty="0">
                <a:solidFill>
                  <a:schemeClr val="tx1"/>
                </a:solidFill>
                <a:effectLst/>
                <a:latin typeface="+mn-lt"/>
                <a:ea typeface="+mn-ea"/>
                <a:cs typeface="+mn-cs"/>
              </a:rPr>
              <a:t>Raise standards for preclinical cancer research</a:t>
            </a:r>
          </a:p>
          <a:p>
            <a:r>
              <a:rPr lang="en-US" sz="1200" b="0" i="0" u="none" strike="noStrike" kern="1200" dirty="0">
                <a:solidFill>
                  <a:schemeClr val="tx1"/>
                </a:solidFill>
                <a:effectLst/>
                <a:latin typeface="+mn-lt"/>
                <a:ea typeface="+mn-ea"/>
                <a:cs typeface="+mn-cs"/>
                <a:hlinkClick r:id="rId9"/>
              </a:rPr>
              <a:t>C. Glenn Begley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&amp; </a:t>
            </a:r>
            <a:r>
              <a:rPr lang="en-US" sz="1200" b="0" i="0" u="none" strike="noStrike" kern="1200" dirty="0">
                <a:solidFill>
                  <a:schemeClr val="tx1"/>
                </a:solidFill>
                <a:effectLst/>
                <a:latin typeface="+mn-lt"/>
                <a:ea typeface="+mn-ea"/>
                <a:cs typeface="+mn-cs"/>
                <a:hlinkClick r:id="rId10"/>
              </a:rPr>
              <a:t>Lee M. Ellis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Nature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volume483</a:t>
            </a:r>
            <a:r>
              <a:rPr lang="en-US" sz="1200" b="0" i="0" kern="1200" dirty="0">
                <a:solidFill>
                  <a:schemeClr val="tx1"/>
                </a:solidFill>
                <a:effectLst/>
                <a:latin typeface="+mn-lt"/>
                <a:ea typeface="+mn-ea"/>
                <a:cs typeface="+mn-cs"/>
              </a:rPr>
              <a:t>, pages531–533 (29 March 2012)</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4</a:t>
            </a:fld>
            <a:endParaRPr lang="en-US"/>
          </a:p>
        </p:txBody>
      </p:sp>
    </p:spTree>
    <p:extLst>
      <p:ext uri="{BB962C8B-B14F-4D97-AF65-F5344CB8AC3E}">
        <p14:creationId xmlns:p14="http://schemas.microsoft.com/office/powerpoint/2010/main" val="1317437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May, a journalist described how he had teamed up with a German documentary filmmaker and demonstrated that creative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carried out over one “beer-fueled” weekend, could be used to 'prove' that eating chocolate leads to weight loss, reduced cholesterol levels and improved well-being (see </a:t>
            </a:r>
            <a:r>
              <a:rPr lang="en-US" sz="1200" b="0" i="0" u="none" strike="noStrike" kern="1200" dirty="0">
                <a:solidFill>
                  <a:schemeClr val="tx1"/>
                </a:solidFill>
                <a:effectLst/>
                <a:latin typeface="+mn-lt"/>
                <a:ea typeface="+mn-ea"/>
                <a:cs typeface="+mn-cs"/>
                <a:hlinkClick r:id="rId3"/>
              </a:rPr>
              <a:t>go.nature.com/</a:t>
            </a:r>
            <a:r>
              <a:rPr lang="en-US" sz="1200" b="0" i="0" u="none" strike="noStrike" kern="1200" dirty="0" err="1">
                <a:solidFill>
                  <a:schemeClr val="tx1"/>
                </a:solidFill>
                <a:effectLst/>
                <a:latin typeface="+mn-lt"/>
                <a:ea typeface="+mn-ea"/>
                <a:cs typeface="+mn-cs"/>
                <a:hlinkClick r:id="rId3"/>
              </a:rPr>
              <a:t>blkpke</a:t>
            </a:r>
            <a:r>
              <a:rPr lang="en-US" sz="1200" b="0" i="0" kern="1200" dirty="0">
                <a:solidFill>
                  <a:schemeClr val="tx1"/>
                </a:solidFill>
                <a:effectLst/>
                <a:latin typeface="+mn-lt"/>
                <a:ea typeface="+mn-ea"/>
                <a:cs typeface="+mn-cs"/>
              </a:rPr>
              <a:t>). They gathered 18 different measurements — including weight, blood protein levels and sleep quality — on 15 people, a handful of whom had eaten some extra chocolate for a few weeks. With that many comparisons, the odds were better than 50–50 that at least one of them would look statistically significant just by chance. As it turns out, three of them did — and the team cherry-picked only those to report.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18</a:t>
            </a:fld>
            <a:endParaRPr lang="en-US"/>
          </a:p>
        </p:txBody>
      </p:sp>
    </p:spTree>
    <p:extLst>
      <p:ext uri="{BB962C8B-B14F-4D97-AF65-F5344CB8AC3E}">
        <p14:creationId xmlns:p14="http://schemas.microsoft.com/office/powerpoint/2010/main" val="212043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https://www.nature.com/news/scientific-method-statistical-errors-1.14700</a:t>
            </a:r>
            <a:endParaRPr lang="hr-HR" dirty="0"/>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21</a:t>
            </a:fld>
            <a:endParaRPr lang="en-US"/>
          </a:p>
        </p:txBody>
      </p:sp>
    </p:spTree>
    <p:extLst>
      <p:ext uri="{BB962C8B-B14F-4D97-AF65-F5344CB8AC3E}">
        <p14:creationId xmlns:p14="http://schemas.microsoft.com/office/powerpoint/2010/main" val="171832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https://www.nature.com/news/scientific-method-statistical-errors-1.14700</a:t>
            </a:r>
            <a:endParaRPr lang="hr-HR" dirty="0"/>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22</a:t>
            </a:fld>
            <a:endParaRPr lang="en-US"/>
          </a:p>
        </p:txBody>
      </p:sp>
    </p:spTree>
    <p:extLst>
      <p:ext uri="{BB962C8B-B14F-4D97-AF65-F5344CB8AC3E}">
        <p14:creationId xmlns:p14="http://schemas.microsoft.com/office/powerpoint/2010/main" val="582553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https://www.nature.com/news/scientific-method-statistical-errors-1.14700</a:t>
            </a:r>
            <a:endParaRPr lang="hr-HR" dirty="0"/>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23</a:t>
            </a:fld>
            <a:endParaRPr lang="en-US"/>
          </a:p>
        </p:txBody>
      </p:sp>
    </p:spTree>
    <p:extLst>
      <p:ext uri="{BB962C8B-B14F-4D97-AF65-F5344CB8AC3E}">
        <p14:creationId xmlns:p14="http://schemas.microsoft.com/office/powerpoint/2010/main" val="159340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https://www.nature.com/news/scientific-method-statistical-errors-1.14700</a:t>
            </a:r>
            <a:endParaRPr lang="hr-HR" dirty="0"/>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24</a:t>
            </a:fld>
            <a:endParaRPr lang="en-US"/>
          </a:p>
        </p:txBody>
      </p:sp>
    </p:spTree>
    <p:extLst>
      <p:ext uri="{BB962C8B-B14F-4D97-AF65-F5344CB8AC3E}">
        <p14:creationId xmlns:p14="http://schemas.microsoft.com/office/powerpoint/2010/main" val="2509413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JARKing = justifying after results are known</a:t>
            </a:r>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25</a:t>
            </a:fld>
            <a:endParaRPr lang="en-US"/>
          </a:p>
        </p:txBody>
      </p:sp>
    </p:spTree>
    <p:extLst>
      <p:ext uri="{BB962C8B-B14F-4D97-AF65-F5344CB8AC3E}">
        <p14:creationId xmlns:p14="http://schemas.microsoft.com/office/powerpoint/2010/main" val="1861041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JARKing = justifying after results are known</a:t>
            </a:r>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26</a:t>
            </a:fld>
            <a:endParaRPr lang="en-US"/>
          </a:p>
        </p:txBody>
      </p:sp>
    </p:spTree>
    <p:extLst>
      <p:ext uri="{BB962C8B-B14F-4D97-AF65-F5344CB8AC3E}">
        <p14:creationId xmlns:p14="http://schemas.microsoft.com/office/powerpoint/2010/main" val="420076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data-checking phase holds another trap: asymmetric attention to detail. Sometimes known as disconfirmation bias, this happens when we give expected results a relatively free pass, but we rigorously check non-intuitive results. “When the data don't seem to match previous estimates, you think, 'Oh, boy! Did I make a mistake?'” </a:t>
            </a:r>
            <a:r>
              <a:rPr lang="en-US" sz="1200" b="0" i="0" kern="1200" dirty="0" err="1">
                <a:solidFill>
                  <a:schemeClr val="tx1"/>
                </a:solidFill>
                <a:effectLst/>
                <a:latin typeface="+mn-lt"/>
                <a:ea typeface="+mn-ea"/>
                <a:cs typeface="+mn-cs"/>
              </a:rPr>
              <a:t>MacCoun</a:t>
            </a:r>
            <a:r>
              <a:rPr lang="en-US" sz="1200" b="0" i="0" kern="1200" dirty="0">
                <a:solidFill>
                  <a:schemeClr val="tx1"/>
                </a:solidFill>
                <a:effectLst/>
                <a:latin typeface="+mn-lt"/>
                <a:ea typeface="+mn-ea"/>
                <a:cs typeface="+mn-cs"/>
              </a:rPr>
              <a:t> says. “We don't realize that probably we would have needed corrections in the other situation as well.”</a:t>
            </a:r>
          </a:p>
          <a:p>
            <a:r>
              <a:rPr lang="en-US" sz="1200" b="0" i="0" kern="1200" dirty="0">
                <a:solidFill>
                  <a:schemeClr val="tx1"/>
                </a:solidFill>
                <a:effectLst/>
                <a:latin typeface="+mn-lt"/>
                <a:ea typeface="+mn-ea"/>
                <a:cs typeface="+mn-cs"/>
              </a:rPr>
              <a:t>“When the data don't seem to match previous estimates, you think, 'oh, boy! Did I make a mistake?'”</a:t>
            </a:r>
          </a:p>
          <a:p>
            <a:r>
              <a:rPr lang="en-US" sz="1200" b="0" i="0" kern="1200" dirty="0">
                <a:solidFill>
                  <a:schemeClr val="tx1"/>
                </a:solidFill>
                <a:effectLst/>
                <a:latin typeface="+mn-lt"/>
                <a:ea typeface="+mn-ea"/>
                <a:cs typeface="+mn-cs"/>
              </a:rPr>
              <a:t>The evidence suggests that scientists are more prone to this than one would think. A 2004 study</a:t>
            </a:r>
            <a:r>
              <a:rPr lang="en-US" sz="1200" b="0" i="0" u="none" strike="noStrike" kern="1200" baseline="30000" dirty="0">
                <a:solidFill>
                  <a:schemeClr val="tx1"/>
                </a:solidFill>
                <a:effectLst/>
                <a:latin typeface="+mn-lt"/>
                <a:ea typeface="+mn-ea"/>
                <a:cs typeface="+mn-cs"/>
                <a:hlinkClick r:id="rId3" tooltip="Fugelsang, J. A., Stein, C. B., Green, A. E. &amp; Dunbar, K. N. Can. J. Exp. Psychol. 58, 86–95 (2004)."/>
              </a:rPr>
              <a:t>8</a:t>
            </a:r>
            <a:r>
              <a:rPr lang="en-US" sz="1200" b="0" i="0" kern="1200" dirty="0">
                <a:solidFill>
                  <a:schemeClr val="tx1"/>
                </a:solidFill>
                <a:effectLst/>
                <a:latin typeface="+mn-lt"/>
                <a:ea typeface="+mn-ea"/>
                <a:cs typeface="+mn-cs"/>
              </a:rPr>
              <a:t> observed the discussions of researchers from 3 leading molecular-biology laboratories as they worked through 165 different lab experiments. In 88% of cases in which results did not align with expectations, the scientists blamed the inconsistencies on how the experiments were conducted, rather than on their own theories. Consistent results, by contrast, were given little to no scrutiny.</a:t>
            </a:r>
          </a:p>
          <a:p>
            <a:r>
              <a:rPr lang="en-US" sz="1200" b="0" i="0" kern="1200" dirty="0">
                <a:solidFill>
                  <a:schemeClr val="tx1"/>
                </a:solidFill>
                <a:effectLst/>
                <a:latin typeface="+mn-lt"/>
                <a:ea typeface="+mn-ea"/>
                <a:cs typeface="+mn-cs"/>
              </a:rPr>
              <a:t>In 2011, an analysis of over 250 psychology papers found</a:t>
            </a:r>
            <a:r>
              <a:rPr lang="en-US" sz="1200" b="0" i="0" u="none" strike="noStrike" kern="1200" baseline="30000" dirty="0">
                <a:solidFill>
                  <a:schemeClr val="tx1"/>
                </a:solidFill>
                <a:effectLst/>
                <a:latin typeface="+mn-lt"/>
                <a:ea typeface="+mn-ea"/>
                <a:cs typeface="+mn-cs"/>
                <a:hlinkClick r:id="rId4" tooltip="Bakker, M. &amp; Wicherts, J. M. Behav. Res. Meth. 43, 666–68 (2011)."/>
              </a:rPr>
              <a:t>9</a:t>
            </a:r>
            <a:r>
              <a:rPr lang="en-US" sz="1200" b="0" i="0" kern="1200" dirty="0">
                <a:solidFill>
                  <a:schemeClr val="tx1"/>
                </a:solidFill>
                <a:effectLst/>
                <a:latin typeface="+mn-lt"/>
                <a:ea typeface="+mn-ea"/>
                <a:cs typeface="+mn-cs"/>
              </a:rPr>
              <a:t> that more than 1 in 10 of the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-values was incorrect — and that when the errors were big enough to change the statistical significance of the result, more than 90% of the mistakes were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of the researchers' expectations, making a non-significant finding significant.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27</a:t>
            </a:fld>
            <a:endParaRPr lang="en-US"/>
          </a:p>
        </p:txBody>
      </p:sp>
    </p:spTree>
    <p:extLst>
      <p:ext uri="{BB962C8B-B14F-4D97-AF65-F5344CB8AC3E}">
        <p14:creationId xmlns:p14="http://schemas.microsoft.com/office/powerpoint/2010/main" val="589723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data-checking phase holds another trap: asymmetric attention to detail. Sometimes known as disconfirmation bias, this happens when we give expected results a relatively free pass, but we rigorously check non-intuitive results. “When the data don't seem to match previous estimates, you think, 'Oh, boy! Did I make a mistake?'” </a:t>
            </a:r>
            <a:r>
              <a:rPr lang="en-US" sz="1200" b="0" i="0" kern="1200" dirty="0" err="1">
                <a:solidFill>
                  <a:schemeClr val="tx1"/>
                </a:solidFill>
                <a:effectLst/>
                <a:latin typeface="+mn-lt"/>
                <a:ea typeface="+mn-ea"/>
                <a:cs typeface="+mn-cs"/>
              </a:rPr>
              <a:t>MacCoun</a:t>
            </a:r>
            <a:r>
              <a:rPr lang="en-US" sz="1200" b="0" i="0" kern="1200" dirty="0">
                <a:solidFill>
                  <a:schemeClr val="tx1"/>
                </a:solidFill>
                <a:effectLst/>
                <a:latin typeface="+mn-lt"/>
                <a:ea typeface="+mn-ea"/>
                <a:cs typeface="+mn-cs"/>
              </a:rPr>
              <a:t> says. “We don't realize that probably we would have needed corrections in the other situation as well.”</a:t>
            </a:r>
          </a:p>
          <a:p>
            <a:r>
              <a:rPr lang="en-US" sz="1200" b="0" i="0" kern="1200" dirty="0">
                <a:solidFill>
                  <a:schemeClr val="tx1"/>
                </a:solidFill>
                <a:effectLst/>
                <a:latin typeface="+mn-lt"/>
                <a:ea typeface="+mn-ea"/>
                <a:cs typeface="+mn-cs"/>
              </a:rPr>
              <a:t>“When the data don't seem to match previous estimates, you think, 'oh, boy! Did I make a mistake?'”</a:t>
            </a:r>
          </a:p>
          <a:p>
            <a:r>
              <a:rPr lang="en-US" sz="1200" b="0" i="0" kern="1200" dirty="0">
                <a:solidFill>
                  <a:schemeClr val="tx1"/>
                </a:solidFill>
                <a:effectLst/>
                <a:latin typeface="+mn-lt"/>
                <a:ea typeface="+mn-ea"/>
                <a:cs typeface="+mn-cs"/>
              </a:rPr>
              <a:t>The evidence suggests that scientists are more prone to this than one would think. A 2004 study</a:t>
            </a:r>
            <a:r>
              <a:rPr lang="en-US" sz="1200" b="0" i="0" u="none" strike="noStrike" kern="1200" baseline="30000" dirty="0">
                <a:solidFill>
                  <a:schemeClr val="tx1"/>
                </a:solidFill>
                <a:effectLst/>
                <a:latin typeface="+mn-lt"/>
                <a:ea typeface="+mn-ea"/>
                <a:cs typeface="+mn-cs"/>
                <a:hlinkClick r:id="rId3" tooltip="Fugelsang, J. A., Stein, C. B., Green, A. E. &amp; Dunbar, K. N. Can. J. Exp. Psychol. 58, 86–95 (2004)."/>
              </a:rPr>
              <a:t>8</a:t>
            </a:r>
            <a:r>
              <a:rPr lang="en-US" sz="1200" b="0" i="0" kern="1200" dirty="0">
                <a:solidFill>
                  <a:schemeClr val="tx1"/>
                </a:solidFill>
                <a:effectLst/>
                <a:latin typeface="+mn-lt"/>
                <a:ea typeface="+mn-ea"/>
                <a:cs typeface="+mn-cs"/>
              </a:rPr>
              <a:t> observed the discussions of researchers from 3 leading molecular-biology laboratories as they worked through 165 different lab experiments. In 88% of cases in which results did not align with expectations, the scientists blamed the inconsistencies on how the experiments were conducted, rather than on their own theories. Consistent results, by contrast, were given little to no scrutiny.</a:t>
            </a:r>
          </a:p>
          <a:p>
            <a:r>
              <a:rPr lang="en-US" sz="1200" b="0" i="0" kern="1200" dirty="0">
                <a:solidFill>
                  <a:schemeClr val="tx1"/>
                </a:solidFill>
                <a:effectLst/>
                <a:latin typeface="+mn-lt"/>
                <a:ea typeface="+mn-ea"/>
                <a:cs typeface="+mn-cs"/>
              </a:rPr>
              <a:t>In 2011, an analysis of over 250 psychology papers found</a:t>
            </a:r>
            <a:r>
              <a:rPr lang="en-US" sz="1200" b="0" i="0" u="none" strike="noStrike" kern="1200" baseline="30000" dirty="0">
                <a:solidFill>
                  <a:schemeClr val="tx1"/>
                </a:solidFill>
                <a:effectLst/>
                <a:latin typeface="+mn-lt"/>
                <a:ea typeface="+mn-ea"/>
                <a:cs typeface="+mn-cs"/>
                <a:hlinkClick r:id="rId4" tooltip="Bakker, M. &amp; Wicherts, J. M. Behav. Res. Meth. 43, 666–68 (2011)."/>
              </a:rPr>
              <a:t>9</a:t>
            </a:r>
            <a:r>
              <a:rPr lang="en-US" sz="1200" b="0" i="0" kern="1200" dirty="0">
                <a:solidFill>
                  <a:schemeClr val="tx1"/>
                </a:solidFill>
                <a:effectLst/>
                <a:latin typeface="+mn-lt"/>
                <a:ea typeface="+mn-ea"/>
                <a:cs typeface="+mn-cs"/>
              </a:rPr>
              <a:t> that more than 1 in 10 of the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-values was incorrect — and that when the errors were big enough to change the statistical significance of the result, more than 90% of the mistakes were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of the researchers' expectations, making a non-significant finding significant.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28</a:t>
            </a:fld>
            <a:endParaRPr lang="en-US"/>
          </a:p>
        </p:txBody>
      </p:sp>
    </p:spTree>
    <p:extLst>
      <p:ext uri="{BB962C8B-B14F-4D97-AF65-F5344CB8AC3E}">
        <p14:creationId xmlns:p14="http://schemas.microsoft.com/office/powerpoint/2010/main" val="200028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team at Bayer HealthCare in Germany last year reported</a:t>
            </a:r>
            <a:r>
              <a:rPr lang="en-US" sz="1200" b="0" i="0" u="none" strike="noStrike" kern="1200" baseline="30000" dirty="0">
                <a:solidFill>
                  <a:schemeClr val="tx1"/>
                </a:solidFill>
                <a:effectLst/>
                <a:latin typeface="+mn-lt"/>
                <a:ea typeface="+mn-ea"/>
                <a:cs typeface="+mn-cs"/>
                <a:hlinkClick r:id="rId3" tooltip="Prinz, F., Schlange, T. &amp; Asadullah, K. Nature Rev. Drug Discov. 10, 712 (2011)."/>
              </a:rPr>
              <a:t>4</a:t>
            </a:r>
            <a:r>
              <a:rPr lang="en-US" sz="1200" b="0" i="0" kern="1200" dirty="0">
                <a:solidFill>
                  <a:schemeClr val="tx1"/>
                </a:solidFill>
                <a:effectLst/>
                <a:latin typeface="+mn-lt"/>
                <a:ea typeface="+mn-ea"/>
                <a:cs typeface="+mn-cs"/>
              </a:rPr>
              <a:t> that only about 25% of published preclinical studies could be validated to the point at which projects could continue. Notably, published cancer research represented 70% of the studies </a:t>
            </a:r>
            <a:r>
              <a:rPr lang="en-US" sz="1200" b="0" i="0" kern="1200" dirty="0" err="1">
                <a:solidFill>
                  <a:schemeClr val="tx1"/>
                </a:solidFill>
                <a:effectLst/>
                <a:latin typeface="+mn-lt"/>
                <a:ea typeface="+mn-ea"/>
                <a:cs typeface="+mn-cs"/>
              </a:rPr>
              <a:t>analysed</a:t>
            </a:r>
            <a:r>
              <a:rPr lang="en-US" sz="1200" b="0" i="0" kern="1200" dirty="0">
                <a:solidFill>
                  <a:schemeClr val="tx1"/>
                </a:solidFill>
                <a:effectLst/>
                <a:latin typeface="+mn-lt"/>
                <a:ea typeface="+mn-ea"/>
                <a:cs typeface="+mn-cs"/>
              </a:rPr>
              <a:t> in that report, some of which might overlap with the 53 papers examined at Amgen.</a:t>
            </a:r>
          </a:p>
          <a:p>
            <a:endParaRPr lang="hr-HR"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non-reproducible preclinical papers had spawned an entire field, with hundreds of secondary publications that expanded on elements of the original observation, but did not actually seek to confirm or falsify its fundamental basis. More troubling, some of the research has triggered a series of clinical studies — suggesting that many patients had subjected themselves to a trial of a regimen or agent that probably wouldn't work.</a:t>
            </a:r>
          </a:p>
          <a:p>
            <a:endParaRPr lang="hr-HR" sz="1200" b="0" i="0" kern="1200" dirty="0">
              <a:solidFill>
                <a:schemeClr val="tx1"/>
              </a:solidFill>
              <a:effectLst/>
              <a:latin typeface="+mn-lt"/>
              <a:ea typeface="+mn-ea"/>
              <a:cs typeface="+mn-cs"/>
            </a:endParaRPr>
          </a:p>
          <a:p>
            <a:endParaRPr lang="hr-HR"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Correspondence | </a:t>
            </a:r>
            <a:r>
              <a:rPr lang="en-US" sz="1200" b="0" i="0" u="none" strike="noStrike" kern="1200" dirty="0">
                <a:solidFill>
                  <a:schemeClr val="tx1"/>
                </a:solidFill>
                <a:effectLst/>
                <a:latin typeface="+mn-lt"/>
                <a:ea typeface="+mn-ea"/>
                <a:cs typeface="+mn-cs"/>
                <a:hlinkClick r:id="rId4"/>
              </a:rPr>
              <a:t>Published: 31 August 2011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Believe it or not: how much can we rely on published data on potential drug targets?</a:t>
            </a:r>
          </a:p>
          <a:p>
            <a:r>
              <a:rPr lang="en-US" sz="1200" b="0" i="0" u="none" strike="noStrike" kern="1200" dirty="0">
                <a:solidFill>
                  <a:schemeClr val="tx1"/>
                </a:solidFill>
                <a:effectLst/>
                <a:latin typeface="+mn-lt"/>
                <a:ea typeface="+mn-ea"/>
                <a:cs typeface="+mn-cs"/>
                <a:hlinkClick r:id="rId5"/>
              </a:rPr>
              <a:t>Florian Prinz</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Thomas </a:t>
            </a:r>
            <a:r>
              <a:rPr lang="en-US" sz="1200" b="0" i="0" u="none" strike="noStrike" kern="1200" dirty="0" err="1">
                <a:solidFill>
                  <a:schemeClr val="tx1"/>
                </a:solidFill>
                <a:effectLst/>
                <a:latin typeface="+mn-lt"/>
                <a:ea typeface="+mn-ea"/>
                <a:cs typeface="+mn-cs"/>
                <a:hlinkClick r:id="rId6"/>
              </a:rPr>
              <a:t>Schlange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&amp; </a:t>
            </a:r>
            <a:r>
              <a:rPr lang="en-US" sz="1200" b="0" i="0" u="none" strike="noStrike" kern="1200" dirty="0" err="1">
                <a:solidFill>
                  <a:schemeClr val="tx1"/>
                </a:solidFill>
                <a:effectLst/>
                <a:latin typeface="+mn-lt"/>
                <a:ea typeface="+mn-ea"/>
                <a:cs typeface="+mn-cs"/>
                <a:hlinkClick r:id="rId7"/>
              </a:rPr>
              <a:t>Khusru</a:t>
            </a:r>
            <a:r>
              <a:rPr lang="en-US" sz="1200" b="0" i="0" u="none" strike="noStrike" kern="1200" dirty="0">
                <a:solidFill>
                  <a:schemeClr val="tx1"/>
                </a:solidFill>
                <a:effectLst/>
                <a:latin typeface="+mn-lt"/>
                <a:ea typeface="+mn-ea"/>
                <a:cs typeface="+mn-cs"/>
                <a:hlinkClick r:id="rId7"/>
              </a:rPr>
              <a:t> Asadullah</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Nature Reviews Drug Discovery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volume10</a:t>
            </a:r>
            <a:r>
              <a:rPr lang="en-US" sz="1200" b="0" i="0" kern="1200" dirty="0">
                <a:solidFill>
                  <a:schemeClr val="tx1"/>
                </a:solidFill>
                <a:effectLst/>
                <a:latin typeface="+mn-lt"/>
                <a:ea typeface="+mn-ea"/>
                <a:cs typeface="+mn-cs"/>
              </a:rPr>
              <a:t>, page712 (2011) | </a:t>
            </a:r>
            <a:r>
              <a:rPr lang="en-US" sz="1200" b="0" i="0" u="none" strike="noStrike" kern="1200" dirty="0">
                <a:solidFill>
                  <a:schemeClr val="tx1"/>
                </a:solidFill>
                <a:effectLst/>
                <a:latin typeface="+mn-lt"/>
                <a:ea typeface="+mn-ea"/>
                <a:cs typeface="+mn-cs"/>
                <a:hlinkClick r:id="rId8"/>
              </a:rPr>
              <a:t>Download Citation</a:t>
            </a:r>
            <a:endParaRPr lang="en-US" sz="1200" b="0" i="0" kern="1200" dirty="0">
              <a:solidFill>
                <a:schemeClr val="tx1"/>
              </a:solidFill>
              <a:effectLst/>
              <a:latin typeface="+mn-lt"/>
              <a:ea typeface="+mn-ea"/>
              <a:cs typeface="+mn-cs"/>
            </a:endParaRPr>
          </a:p>
          <a:p>
            <a:endParaRPr lang="hr-HR" dirty="0"/>
          </a:p>
          <a:p>
            <a:endParaRPr lang="hr-HR" dirty="0"/>
          </a:p>
          <a:p>
            <a:r>
              <a:rPr lang="en-US" sz="1200" b="0" i="0" kern="1200" dirty="0">
                <a:solidFill>
                  <a:schemeClr val="tx1"/>
                </a:solidFill>
                <a:effectLst/>
                <a:latin typeface="+mn-lt"/>
                <a:ea typeface="+mn-ea"/>
                <a:cs typeface="+mn-cs"/>
              </a:rPr>
              <a:t>Comment | </a:t>
            </a:r>
            <a:r>
              <a:rPr lang="en-US" sz="1200" b="0" i="0" u="none" strike="noStrike" kern="1200" dirty="0">
                <a:solidFill>
                  <a:schemeClr val="tx1"/>
                </a:solidFill>
                <a:effectLst/>
                <a:latin typeface="+mn-lt"/>
                <a:ea typeface="+mn-ea"/>
                <a:cs typeface="+mn-cs"/>
                <a:hlinkClick r:id="rId9"/>
              </a:rPr>
              <a:t>Published: 28 March 2012</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Drug development</a:t>
            </a:r>
          </a:p>
          <a:p>
            <a:r>
              <a:rPr lang="en-US" sz="1200" b="0" i="0" kern="1200" dirty="0">
                <a:solidFill>
                  <a:schemeClr val="tx1"/>
                </a:solidFill>
                <a:effectLst/>
                <a:latin typeface="+mn-lt"/>
                <a:ea typeface="+mn-ea"/>
                <a:cs typeface="+mn-cs"/>
              </a:rPr>
              <a:t>Raise standards for preclinical cancer research</a:t>
            </a:r>
          </a:p>
          <a:p>
            <a:r>
              <a:rPr lang="en-US" sz="1200" b="0" i="0" u="none" strike="noStrike" kern="1200" dirty="0">
                <a:solidFill>
                  <a:schemeClr val="tx1"/>
                </a:solidFill>
                <a:effectLst/>
                <a:latin typeface="+mn-lt"/>
                <a:ea typeface="+mn-ea"/>
                <a:cs typeface="+mn-cs"/>
                <a:hlinkClick r:id="rId10"/>
              </a:rPr>
              <a:t>C. Glenn Begley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&amp; </a:t>
            </a:r>
            <a:r>
              <a:rPr lang="en-US" sz="1200" b="0" i="0" u="none" strike="noStrike" kern="1200" dirty="0">
                <a:solidFill>
                  <a:schemeClr val="tx1"/>
                </a:solidFill>
                <a:effectLst/>
                <a:latin typeface="+mn-lt"/>
                <a:ea typeface="+mn-ea"/>
                <a:cs typeface="+mn-cs"/>
                <a:hlinkClick r:id="rId11"/>
              </a:rPr>
              <a:t>Lee M. Ellis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Nature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volume483</a:t>
            </a:r>
            <a:r>
              <a:rPr lang="en-US" sz="1200" b="0" i="0" kern="1200" dirty="0">
                <a:solidFill>
                  <a:schemeClr val="tx1"/>
                </a:solidFill>
                <a:effectLst/>
                <a:latin typeface="+mn-lt"/>
                <a:ea typeface="+mn-ea"/>
                <a:cs typeface="+mn-cs"/>
              </a:rPr>
              <a:t>, pages531–533 (29 March 2012)</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5</a:t>
            </a:fld>
            <a:endParaRPr lang="en-US"/>
          </a:p>
        </p:txBody>
      </p:sp>
    </p:spTree>
    <p:extLst>
      <p:ext uri="{BB962C8B-B14F-4D97-AF65-F5344CB8AC3E}">
        <p14:creationId xmlns:p14="http://schemas.microsoft.com/office/powerpoint/2010/main" val="194389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https://www.nature.com/articles/d41586-018-04590-7</a:t>
            </a:r>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10</a:t>
            </a:fld>
            <a:endParaRPr lang="en-US"/>
          </a:p>
        </p:txBody>
      </p:sp>
    </p:spTree>
    <p:extLst>
      <p:ext uri="{BB962C8B-B14F-4D97-AF65-F5344CB8AC3E}">
        <p14:creationId xmlns:p14="http://schemas.microsoft.com/office/powerpoint/2010/main" val="183546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it is impossible to document how often researchers fool themselves in data analysis, says Ioannidis, findings of irreproducibility beg for an explanation. The study of 100 psychology papers is a case in point: if one assumes that the vast majority of the original researchers were honest and diligent, then a large proportion of the problems can be explained only by unconscious biases. </a:t>
            </a:r>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11</a:t>
            </a:fld>
            <a:endParaRPr lang="en-US"/>
          </a:p>
        </p:txBody>
      </p:sp>
    </p:spTree>
    <p:extLst>
      <p:ext uri="{BB962C8B-B14F-4D97-AF65-F5344CB8AC3E}">
        <p14:creationId xmlns:p14="http://schemas.microsoft.com/office/powerpoint/2010/main" val="367754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13</a:t>
            </a:fld>
            <a:endParaRPr lang="en-US"/>
          </a:p>
        </p:txBody>
      </p:sp>
    </p:spTree>
    <p:extLst>
      <p:ext uri="{BB962C8B-B14F-4D97-AF65-F5344CB8AC3E}">
        <p14:creationId xmlns:p14="http://schemas.microsoft.com/office/powerpoint/2010/main" val="313115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14</a:t>
            </a:fld>
            <a:endParaRPr lang="en-US"/>
          </a:p>
        </p:txBody>
      </p:sp>
    </p:spTree>
    <p:extLst>
      <p:ext uri="{BB962C8B-B14F-4D97-AF65-F5344CB8AC3E}">
        <p14:creationId xmlns:p14="http://schemas.microsoft.com/office/powerpoint/2010/main" val="139474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Psychologist Uri </a:t>
            </a:r>
            <a:r>
              <a:rPr lang="en-US" sz="1200" b="0" i="0" kern="1200" dirty="0" err="1">
                <a:solidFill>
                  <a:schemeClr val="tx1"/>
                </a:solidFill>
                <a:effectLst/>
                <a:latin typeface="+mn-lt"/>
                <a:ea typeface="+mn-ea"/>
                <a:cs typeface="+mn-cs"/>
              </a:rPr>
              <a:t>Simonsohn</a:t>
            </a:r>
            <a:r>
              <a:rPr lang="en-US" sz="1200" b="0" i="0" kern="1200" dirty="0">
                <a:solidFill>
                  <a:schemeClr val="tx1"/>
                </a:solidFill>
                <a:effectLst/>
                <a:latin typeface="+mn-lt"/>
                <a:ea typeface="+mn-ea"/>
                <a:cs typeface="+mn-cs"/>
              </a:rPr>
              <a:t> at the University of Pennsylvania, gives an explicit nod to this naivety in his definition of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“Exploiting — perhaps unconsciously — researcher degrees of freedom until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&lt; 0.05.” In 2012, a study of more than 2,000 US psychologists</a:t>
            </a:r>
            <a:r>
              <a:rPr lang="en-US" sz="1200" b="0" i="0" u="none" strike="noStrike" kern="1200" baseline="30000" dirty="0">
                <a:solidFill>
                  <a:schemeClr val="tx1"/>
                </a:solidFill>
                <a:effectLst/>
                <a:latin typeface="+mn-lt"/>
                <a:ea typeface="+mn-ea"/>
                <a:cs typeface="+mn-cs"/>
                <a:hlinkClick r:id="rId3" tooltip="John, L. K., Loewenstein, G. &amp; Prelec, D. Psychol. Sci. 23, 524–532 (2012)."/>
              </a:rPr>
              <a:t>7</a:t>
            </a:r>
            <a:r>
              <a:rPr lang="en-US" sz="1200" b="0" i="0" kern="1200" dirty="0">
                <a:solidFill>
                  <a:schemeClr val="tx1"/>
                </a:solidFill>
                <a:effectLst/>
                <a:latin typeface="+mn-lt"/>
                <a:ea typeface="+mn-ea"/>
                <a:cs typeface="+mn-cs"/>
              </a:rPr>
              <a:t> suggested how common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is. Half had selectively reported only studies that 'worked', 58% had peeked at the results and then decided whether to collect more data, 43% had decided to throw out data only after checking its impact on the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and 35% had reported unexpected findings as having been predicted from the start, a practice that psychologist Norbert Kerr of Michigan State University in East Lansing has called </a:t>
            </a:r>
            <a:r>
              <a:rPr lang="en-US" sz="1200" b="0" i="0" kern="1200" dirty="0" err="1">
                <a:solidFill>
                  <a:schemeClr val="tx1"/>
                </a:solidFill>
                <a:effectLst/>
                <a:latin typeface="+mn-lt"/>
                <a:ea typeface="+mn-ea"/>
                <a:cs typeface="+mn-cs"/>
              </a:rPr>
              <a:t>HARKing</a:t>
            </a:r>
            <a:r>
              <a:rPr lang="en-US" sz="1200" b="0" i="0" kern="1200" dirty="0">
                <a:solidFill>
                  <a:schemeClr val="tx1"/>
                </a:solidFill>
                <a:effectLst/>
                <a:latin typeface="+mn-lt"/>
                <a:ea typeface="+mn-ea"/>
                <a:cs typeface="+mn-cs"/>
              </a:rPr>
              <a:t>, or hypothesizing after results are known. Not only did the researchers admit to these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practices, but they defended them.</a:t>
            </a:r>
          </a:p>
          <a:p>
            <a:endParaRPr lang="hr-HR"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May, a journalist described how he had teamed up with a German documentary filmmaker and demonstrated that creative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carried out over one “beer-fueled” weekend, could be used to 'prove' that eating chocolate leads to weight loss, reduced cholesterol levels and improved well-being (see </a:t>
            </a:r>
            <a:r>
              <a:rPr lang="en-US" sz="1200" b="0" i="0" u="none" strike="noStrike" kern="1200" dirty="0">
                <a:solidFill>
                  <a:schemeClr val="tx1"/>
                </a:solidFill>
                <a:effectLst/>
                <a:latin typeface="+mn-lt"/>
                <a:ea typeface="+mn-ea"/>
                <a:cs typeface="+mn-cs"/>
                <a:hlinkClick r:id="rId4"/>
              </a:rPr>
              <a:t>go.nature.com/</a:t>
            </a:r>
            <a:r>
              <a:rPr lang="en-US" sz="1200" b="0" i="0" u="none" strike="noStrike" kern="1200" dirty="0" err="1">
                <a:solidFill>
                  <a:schemeClr val="tx1"/>
                </a:solidFill>
                <a:effectLst/>
                <a:latin typeface="+mn-lt"/>
                <a:ea typeface="+mn-ea"/>
                <a:cs typeface="+mn-cs"/>
                <a:hlinkClick r:id="rId4"/>
              </a:rPr>
              <a:t>blkpke</a:t>
            </a:r>
            <a:r>
              <a:rPr lang="en-US" sz="1200" b="0" i="0" kern="1200" dirty="0">
                <a:solidFill>
                  <a:schemeClr val="tx1"/>
                </a:solidFill>
                <a:effectLst/>
                <a:latin typeface="+mn-lt"/>
                <a:ea typeface="+mn-ea"/>
                <a:cs typeface="+mn-cs"/>
              </a:rPr>
              <a:t>). They gathered 18 different measurements — including weight, blood protein levels and sleep quality — on 15 people, a handful of whom had eaten some extra chocolate for a few weeks. With that many comparisons, the odds were better than 50–50 that at least one of them would look statistically significant just by chance. As it turns out, three of them did — and the team cherry-picked only those to report.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15</a:t>
            </a:fld>
            <a:endParaRPr lang="en-US"/>
          </a:p>
        </p:txBody>
      </p:sp>
    </p:spTree>
    <p:extLst>
      <p:ext uri="{BB962C8B-B14F-4D97-AF65-F5344CB8AC3E}">
        <p14:creationId xmlns:p14="http://schemas.microsoft.com/office/powerpoint/2010/main" val="41639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May, a journalist described how he had teamed up with a German documentary filmmaker and demonstrated that creative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carried out over one “beer-fueled” weekend, could be used to 'prove' that eating chocolate leads to weight loss, reduced cholesterol levels and improved well-being (see </a:t>
            </a:r>
            <a:r>
              <a:rPr lang="en-US" sz="1200" b="0" i="0" u="none" strike="noStrike" kern="1200" dirty="0">
                <a:solidFill>
                  <a:schemeClr val="tx1"/>
                </a:solidFill>
                <a:effectLst/>
                <a:latin typeface="+mn-lt"/>
                <a:ea typeface="+mn-ea"/>
                <a:cs typeface="+mn-cs"/>
                <a:hlinkClick r:id="rId3"/>
              </a:rPr>
              <a:t>go.nature.com/</a:t>
            </a:r>
            <a:r>
              <a:rPr lang="en-US" sz="1200" b="0" i="0" u="none" strike="noStrike" kern="1200" dirty="0" err="1">
                <a:solidFill>
                  <a:schemeClr val="tx1"/>
                </a:solidFill>
                <a:effectLst/>
                <a:latin typeface="+mn-lt"/>
                <a:ea typeface="+mn-ea"/>
                <a:cs typeface="+mn-cs"/>
                <a:hlinkClick r:id="rId3"/>
              </a:rPr>
              <a:t>blkpke</a:t>
            </a:r>
            <a:r>
              <a:rPr lang="en-US" sz="1200" b="0" i="0" kern="1200" dirty="0">
                <a:solidFill>
                  <a:schemeClr val="tx1"/>
                </a:solidFill>
                <a:effectLst/>
                <a:latin typeface="+mn-lt"/>
                <a:ea typeface="+mn-ea"/>
                <a:cs typeface="+mn-cs"/>
              </a:rPr>
              <a:t>). They gathered 18 different measurements — including weight, blood protein levels and sleep quality — on 15 people, a handful of whom had eaten some extra chocolate for a few weeks. With that many comparisons, the odds were better than 50–50 that at least one of them would look statistically significant just by chance. As it turns out, three of them did — and the team cherry-picked only those to report.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16</a:t>
            </a:fld>
            <a:endParaRPr lang="en-US"/>
          </a:p>
        </p:txBody>
      </p:sp>
    </p:spTree>
    <p:extLst>
      <p:ext uri="{BB962C8B-B14F-4D97-AF65-F5344CB8AC3E}">
        <p14:creationId xmlns:p14="http://schemas.microsoft.com/office/powerpoint/2010/main" val="198749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May, a journalist described how he had teamed up with a German documentary filmmaker and demonstrated that creative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-hacking, carried out over one “beer-fueled” weekend, could be used to 'prove' that eating chocolate leads to weight loss, reduced cholesterol levels and improved well-being (see </a:t>
            </a:r>
            <a:r>
              <a:rPr lang="en-US" sz="1200" b="0" i="0" u="none" strike="noStrike" kern="1200" dirty="0">
                <a:solidFill>
                  <a:schemeClr val="tx1"/>
                </a:solidFill>
                <a:effectLst/>
                <a:latin typeface="+mn-lt"/>
                <a:ea typeface="+mn-ea"/>
                <a:cs typeface="+mn-cs"/>
                <a:hlinkClick r:id="rId3"/>
              </a:rPr>
              <a:t>go.nature.com/</a:t>
            </a:r>
            <a:r>
              <a:rPr lang="en-US" sz="1200" b="0" i="0" u="none" strike="noStrike" kern="1200" dirty="0" err="1">
                <a:solidFill>
                  <a:schemeClr val="tx1"/>
                </a:solidFill>
                <a:effectLst/>
                <a:latin typeface="+mn-lt"/>
                <a:ea typeface="+mn-ea"/>
                <a:cs typeface="+mn-cs"/>
                <a:hlinkClick r:id="rId3"/>
              </a:rPr>
              <a:t>blkpke</a:t>
            </a:r>
            <a:r>
              <a:rPr lang="en-US" sz="1200" b="0" i="0" kern="1200" dirty="0">
                <a:solidFill>
                  <a:schemeClr val="tx1"/>
                </a:solidFill>
                <a:effectLst/>
                <a:latin typeface="+mn-lt"/>
                <a:ea typeface="+mn-ea"/>
                <a:cs typeface="+mn-cs"/>
              </a:rPr>
              <a:t>). They gathered 18 different measurements — including weight, blood protein levels and sleep quality — on 15 people, a handful of whom had eaten some extra chocolate for a few weeks. With that many comparisons, the odds were better than 50–50 that at least one of them would look statistically significant just by chance. As it turns out, three of them did — and the team cherry-picked only those to report.</a:t>
            </a:r>
          </a:p>
          <a:p>
            <a:endParaRPr lang="en-US" dirty="0"/>
          </a:p>
        </p:txBody>
      </p:sp>
      <p:sp>
        <p:nvSpPr>
          <p:cNvPr id="4" name="Slide Number Placeholder 3"/>
          <p:cNvSpPr>
            <a:spLocks noGrp="1"/>
          </p:cNvSpPr>
          <p:nvPr>
            <p:ph type="sldNum" sz="quarter" idx="5"/>
          </p:nvPr>
        </p:nvSpPr>
        <p:spPr/>
        <p:txBody>
          <a:bodyPr/>
          <a:lstStyle/>
          <a:p>
            <a:fld id="{E62049D6-4EE1-47F5-AB15-D6E79F55CF72}" type="slidenum">
              <a:rPr lang="en-US" smtClean="0"/>
              <a:t>17</a:t>
            </a:fld>
            <a:endParaRPr lang="en-US"/>
          </a:p>
        </p:txBody>
      </p:sp>
    </p:spTree>
    <p:extLst>
      <p:ext uri="{BB962C8B-B14F-4D97-AF65-F5344CB8AC3E}">
        <p14:creationId xmlns:p14="http://schemas.microsoft.com/office/powerpoint/2010/main" val="323406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A0BE64-08DD-4A6A-911D-63D9C53F2838}"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340997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0BE64-08DD-4A6A-911D-63D9C53F2838}"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240713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0BE64-08DD-4A6A-911D-63D9C53F2838}"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86030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0BE64-08DD-4A6A-911D-63D9C53F2838}"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81377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BE64-08DD-4A6A-911D-63D9C53F2838}"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22147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A0BE64-08DD-4A6A-911D-63D9C53F2838}"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417349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A0BE64-08DD-4A6A-911D-63D9C53F2838}"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423502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A0BE64-08DD-4A6A-911D-63D9C53F2838}" type="datetimeFigureOut">
              <a:rPr lang="en-US" smtClean="0"/>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230380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0BE64-08DD-4A6A-911D-63D9C53F2838}" type="datetimeFigureOut">
              <a:rPr lang="en-US" smtClean="0"/>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172236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0BE64-08DD-4A6A-911D-63D9C53F2838}"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237565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0BE64-08DD-4A6A-911D-63D9C53F2838}"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142A-8625-4F58-B9FE-7DCF78CAE047}" type="slidenum">
              <a:rPr lang="en-US" smtClean="0"/>
              <a:t>‹#›</a:t>
            </a:fld>
            <a:endParaRPr lang="en-US"/>
          </a:p>
        </p:txBody>
      </p:sp>
    </p:spTree>
    <p:extLst>
      <p:ext uri="{BB962C8B-B14F-4D97-AF65-F5344CB8AC3E}">
        <p14:creationId xmlns:p14="http://schemas.microsoft.com/office/powerpoint/2010/main" val="222397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0BE64-08DD-4A6A-911D-63D9C53F2838}" type="datetimeFigureOut">
              <a:rPr lang="en-US" smtClean="0"/>
              <a:t>8/30/2019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142A-8625-4F58-B9FE-7DCF78CAE047}" type="slidenum">
              <a:rPr lang="en-US" smtClean="0"/>
              <a:t>‹#›</a:t>
            </a:fld>
            <a:endParaRPr lang="en-US"/>
          </a:p>
        </p:txBody>
      </p:sp>
    </p:spTree>
    <p:extLst>
      <p:ext uri="{BB962C8B-B14F-4D97-AF65-F5344CB8AC3E}">
        <p14:creationId xmlns:p14="http://schemas.microsoft.com/office/powerpoint/2010/main" val="85342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oi.org/rc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r-HR" dirty="0"/>
              <a:t>How scientists fool themselves and how they can stop</a:t>
            </a:r>
            <a:endParaRPr lang="en-US" dirty="0"/>
          </a:p>
        </p:txBody>
      </p:sp>
      <p:sp>
        <p:nvSpPr>
          <p:cNvPr id="3" name="Subtitle 2"/>
          <p:cNvSpPr>
            <a:spLocks noGrp="1"/>
          </p:cNvSpPr>
          <p:nvPr>
            <p:ph type="subTitle" idx="1"/>
          </p:nvPr>
        </p:nvSpPr>
        <p:spPr>
          <a:xfrm>
            <a:off x="1524000" y="4249152"/>
            <a:ext cx="9144000" cy="1655762"/>
          </a:xfrm>
        </p:spPr>
        <p:txBody>
          <a:bodyPr/>
          <a:lstStyle/>
          <a:p>
            <a:r>
              <a:rPr lang="en-US" i="1" dirty="0"/>
              <a:t>“The most dangerous result is the one you were hoping for.”</a:t>
            </a:r>
            <a:endParaRPr lang="hr-HR" i="1" dirty="0"/>
          </a:p>
          <a:p>
            <a:r>
              <a:rPr lang="hr-HR" i="1" dirty="0"/>
              <a:t>„</a:t>
            </a:r>
            <a:r>
              <a:rPr lang="en-US" dirty="0"/>
              <a:t>Those who study the science of science joke that the definition of reproducibility itself is not reproducible.</a:t>
            </a:r>
            <a:r>
              <a:rPr lang="hr-HR" dirty="0"/>
              <a:t>”</a:t>
            </a:r>
            <a:r>
              <a:rPr lang="en-US" i="1" dirty="0"/>
              <a:t> </a:t>
            </a:r>
          </a:p>
        </p:txBody>
      </p:sp>
    </p:spTree>
    <p:extLst>
      <p:ext uri="{BB962C8B-B14F-4D97-AF65-F5344CB8AC3E}">
        <p14:creationId xmlns:p14="http://schemas.microsoft.com/office/powerpoint/2010/main" val="260666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0B183-44FC-4076-AFCB-DBF0F39AB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E56DC80-0552-4658-BEC5-39CE07A166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CFC31C72-64A7-4102-920C-55388BBF6367}"/>
              </a:ext>
            </a:extLst>
          </p:cNvPr>
          <p:cNvPicPr>
            <a:picLocks noChangeAspect="1"/>
          </p:cNvPicPr>
          <p:nvPr/>
        </p:nvPicPr>
        <p:blipFill>
          <a:blip r:embed="rId3"/>
          <a:stretch>
            <a:fillRect/>
          </a:stretch>
        </p:blipFill>
        <p:spPr>
          <a:xfrm>
            <a:off x="2850983" y="104143"/>
            <a:ext cx="6490034" cy="6753857"/>
          </a:xfrm>
          <a:prstGeom prst="rect">
            <a:avLst/>
          </a:prstGeom>
        </p:spPr>
      </p:pic>
    </p:spTree>
    <p:extLst>
      <p:ext uri="{BB962C8B-B14F-4D97-AF65-F5344CB8AC3E}">
        <p14:creationId xmlns:p14="http://schemas.microsoft.com/office/powerpoint/2010/main" val="321332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ature.com/polopoly_fs/7.30171.1444233846!/image/Reproducibility_graphic2.jpeg_gen/derivatives/landscape_630/Reproducibility_graphic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013" y="0"/>
            <a:ext cx="587029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78E29-E047-43B7-875D-501660A0855A}"/>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xmlns="" id="{8DD65EA9-FBA0-4F9D-B907-42C1A7F221D5}"/>
              </a:ext>
            </a:extLst>
          </p:cNvPr>
          <p:cNvPicPr>
            <a:picLocks noChangeAspect="1"/>
          </p:cNvPicPr>
          <p:nvPr/>
        </p:nvPicPr>
        <p:blipFill>
          <a:blip r:embed="rId2"/>
          <a:stretch>
            <a:fillRect/>
          </a:stretch>
        </p:blipFill>
        <p:spPr>
          <a:xfrm>
            <a:off x="4473617" y="703396"/>
            <a:ext cx="3244766" cy="5451207"/>
          </a:xfrm>
          <a:prstGeom prst="rect">
            <a:avLst/>
          </a:prstGeom>
        </p:spPr>
      </p:pic>
    </p:spTree>
    <p:extLst>
      <p:ext uri="{BB962C8B-B14F-4D97-AF65-F5344CB8AC3E}">
        <p14:creationId xmlns:p14="http://schemas.microsoft.com/office/powerpoint/2010/main" val="59401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78E29-E047-43B7-875D-501660A0855A}"/>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xmlns="" id="{8DD65EA9-FBA0-4F9D-B907-42C1A7F221D5}"/>
              </a:ext>
            </a:extLst>
          </p:cNvPr>
          <p:cNvPicPr>
            <a:picLocks noChangeAspect="1"/>
          </p:cNvPicPr>
          <p:nvPr/>
        </p:nvPicPr>
        <p:blipFill>
          <a:blip r:embed="rId3"/>
          <a:stretch>
            <a:fillRect/>
          </a:stretch>
        </p:blipFill>
        <p:spPr>
          <a:xfrm>
            <a:off x="9578351" y="0"/>
            <a:ext cx="2613649" cy="4390930"/>
          </a:xfrm>
          <a:prstGeom prst="rect">
            <a:avLst/>
          </a:prstGeom>
        </p:spPr>
      </p:pic>
      <p:pic>
        <p:nvPicPr>
          <p:cNvPr id="5" name="Picture 4" descr="Solicitor Sally Clark and her husband Stephen outside the High Court in central London in 2003">
            <a:extLst>
              <a:ext uri="{FF2B5EF4-FFF2-40B4-BE49-F238E27FC236}">
                <a16:creationId xmlns:a16="http://schemas.microsoft.com/office/drawing/2014/main" xmlns="" id="{D631792E-25B2-44F2-99A5-3E6174A1A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416" y="1210786"/>
            <a:ext cx="5203711" cy="26885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A7FF11CC-13DC-46C0-A4A0-A990047B6BD7}"/>
              </a:ext>
            </a:extLst>
          </p:cNvPr>
          <p:cNvPicPr>
            <a:picLocks noChangeAspect="1"/>
          </p:cNvPicPr>
          <p:nvPr/>
        </p:nvPicPr>
        <p:blipFill>
          <a:blip r:embed="rId5"/>
          <a:stretch>
            <a:fillRect/>
          </a:stretch>
        </p:blipFill>
        <p:spPr>
          <a:xfrm>
            <a:off x="329185" y="4623111"/>
            <a:ext cx="11533629" cy="1623935"/>
          </a:xfrm>
          <a:prstGeom prst="rect">
            <a:avLst/>
          </a:prstGeom>
        </p:spPr>
      </p:pic>
    </p:spTree>
    <p:extLst>
      <p:ext uri="{BB962C8B-B14F-4D97-AF65-F5344CB8AC3E}">
        <p14:creationId xmlns:p14="http://schemas.microsoft.com/office/powerpoint/2010/main" val="33050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78E29-E047-43B7-875D-501660A0855A}"/>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xmlns="" id="{8DD65EA9-FBA0-4F9D-B907-42C1A7F221D5}"/>
              </a:ext>
            </a:extLst>
          </p:cNvPr>
          <p:cNvPicPr>
            <a:picLocks noChangeAspect="1"/>
          </p:cNvPicPr>
          <p:nvPr/>
        </p:nvPicPr>
        <p:blipFill>
          <a:blip r:embed="rId3"/>
          <a:stretch>
            <a:fillRect/>
          </a:stretch>
        </p:blipFill>
        <p:spPr>
          <a:xfrm>
            <a:off x="9578351" y="0"/>
            <a:ext cx="2613649" cy="4390930"/>
          </a:xfrm>
          <a:prstGeom prst="rect">
            <a:avLst/>
          </a:prstGeom>
        </p:spPr>
      </p:pic>
      <p:pic>
        <p:nvPicPr>
          <p:cNvPr id="5" name="Picture 4" descr="Solicitor Sally Clark and her husband Stephen outside the High Court in central London in 2003">
            <a:extLst>
              <a:ext uri="{FF2B5EF4-FFF2-40B4-BE49-F238E27FC236}">
                <a16:creationId xmlns:a16="http://schemas.microsoft.com/office/drawing/2014/main" xmlns="" id="{D631792E-25B2-44F2-99A5-3E6174A1A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416" y="1210786"/>
            <a:ext cx="5203711" cy="26885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A7FF11CC-13DC-46C0-A4A0-A990047B6BD7}"/>
              </a:ext>
            </a:extLst>
          </p:cNvPr>
          <p:cNvPicPr>
            <a:picLocks noChangeAspect="1"/>
          </p:cNvPicPr>
          <p:nvPr/>
        </p:nvPicPr>
        <p:blipFill>
          <a:blip r:embed="rId5"/>
          <a:stretch>
            <a:fillRect/>
          </a:stretch>
        </p:blipFill>
        <p:spPr>
          <a:xfrm>
            <a:off x="329185" y="4623111"/>
            <a:ext cx="11533629" cy="1623935"/>
          </a:xfrm>
          <a:prstGeom prst="rect">
            <a:avLst/>
          </a:prstGeom>
        </p:spPr>
      </p:pic>
      <p:pic>
        <p:nvPicPr>
          <p:cNvPr id="6" name="Picture 5">
            <a:extLst>
              <a:ext uri="{FF2B5EF4-FFF2-40B4-BE49-F238E27FC236}">
                <a16:creationId xmlns:a16="http://schemas.microsoft.com/office/drawing/2014/main" xmlns="" id="{16107D6A-2F2C-4FF8-B0E5-10F48B8BCBA9}"/>
              </a:ext>
            </a:extLst>
          </p:cNvPr>
          <p:cNvPicPr>
            <a:picLocks noChangeAspect="1"/>
          </p:cNvPicPr>
          <p:nvPr/>
        </p:nvPicPr>
        <p:blipFill>
          <a:blip r:embed="rId6"/>
          <a:stretch>
            <a:fillRect/>
          </a:stretch>
        </p:blipFill>
        <p:spPr>
          <a:xfrm>
            <a:off x="6570343" y="834976"/>
            <a:ext cx="3807714" cy="5763027"/>
          </a:xfrm>
          <a:prstGeom prst="rect">
            <a:avLst/>
          </a:prstGeom>
        </p:spPr>
      </p:pic>
    </p:spTree>
    <p:extLst>
      <p:ext uri="{BB962C8B-B14F-4D97-AF65-F5344CB8AC3E}">
        <p14:creationId xmlns:p14="http://schemas.microsoft.com/office/powerpoint/2010/main" val="383753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CFBF48-6FC5-41B1-A209-79E50C5C85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4411579" y="681037"/>
            <a:ext cx="3368841" cy="5675027"/>
          </a:xfrm>
          <a:prstGeom prst="rect">
            <a:avLst/>
          </a:prstGeom>
        </p:spPr>
      </p:pic>
    </p:spTree>
    <p:extLst>
      <p:ext uri="{BB962C8B-B14F-4D97-AF65-F5344CB8AC3E}">
        <p14:creationId xmlns:p14="http://schemas.microsoft.com/office/powerpoint/2010/main" val="304299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CFBF48-6FC5-41B1-A209-79E50C5C85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pic>
        <p:nvPicPr>
          <p:cNvPr id="3078" name="Picture 6">
            <a:extLst>
              <a:ext uri="{FF2B5EF4-FFF2-40B4-BE49-F238E27FC236}">
                <a16:creationId xmlns:a16="http://schemas.microsoft.com/office/drawing/2014/main" xmlns="" id="{E7AE3402-FE4A-447B-95E0-957569789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781550" cy="660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46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CFBF48-6FC5-41B1-A209-79E50C5C85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pic>
        <p:nvPicPr>
          <p:cNvPr id="3078" name="Picture 6">
            <a:extLst>
              <a:ext uri="{FF2B5EF4-FFF2-40B4-BE49-F238E27FC236}">
                <a16:creationId xmlns:a16="http://schemas.microsoft.com/office/drawing/2014/main" xmlns="" id="{E7AE3402-FE4A-447B-95E0-957569789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7815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3449C4D2-BE8E-4496-9AA9-0D8A3151D74F}"/>
              </a:ext>
            </a:extLst>
          </p:cNvPr>
          <p:cNvPicPr>
            <a:picLocks noChangeAspect="1"/>
          </p:cNvPicPr>
          <p:nvPr/>
        </p:nvPicPr>
        <p:blipFill>
          <a:blip r:embed="rId5"/>
          <a:stretch>
            <a:fillRect/>
          </a:stretch>
        </p:blipFill>
        <p:spPr>
          <a:xfrm>
            <a:off x="6938195" y="805751"/>
            <a:ext cx="1861579" cy="5687124"/>
          </a:xfrm>
          <a:prstGeom prst="rect">
            <a:avLst/>
          </a:prstGeom>
        </p:spPr>
      </p:pic>
      <p:pic>
        <p:nvPicPr>
          <p:cNvPr id="5122" name="Picture 2">
            <a:extLst>
              <a:ext uri="{FF2B5EF4-FFF2-40B4-BE49-F238E27FC236}">
                <a16:creationId xmlns:a16="http://schemas.microsoft.com/office/drawing/2014/main" xmlns="" id="{45109632-04F8-400E-8AFA-FCD38DF85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407" y="681037"/>
            <a:ext cx="3732466" cy="6701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CFBF48-6FC5-41B1-A209-79E50C5C85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pic>
        <p:nvPicPr>
          <p:cNvPr id="3078" name="Picture 6">
            <a:extLst>
              <a:ext uri="{FF2B5EF4-FFF2-40B4-BE49-F238E27FC236}">
                <a16:creationId xmlns:a16="http://schemas.microsoft.com/office/drawing/2014/main" xmlns="" id="{E7AE3402-FE4A-447B-95E0-957569789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7815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3449C4D2-BE8E-4496-9AA9-0D8A3151D74F}"/>
              </a:ext>
            </a:extLst>
          </p:cNvPr>
          <p:cNvPicPr>
            <a:picLocks noChangeAspect="1"/>
          </p:cNvPicPr>
          <p:nvPr/>
        </p:nvPicPr>
        <p:blipFill>
          <a:blip r:embed="rId5"/>
          <a:stretch>
            <a:fillRect/>
          </a:stretch>
        </p:blipFill>
        <p:spPr>
          <a:xfrm>
            <a:off x="6938195" y="805751"/>
            <a:ext cx="1861579" cy="5687124"/>
          </a:xfrm>
          <a:prstGeom prst="rect">
            <a:avLst/>
          </a:prstGeom>
        </p:spPr>
      </p:pic>
      <p:pic>
        <p:nvPicPr>
          <p:cNvPr id="5122" name="Picture 2">
            <a:extLst>
              <a:ext uri="{FF2B5EF4-FFF2-40B4-BE49-F238E27FC236}">
                <a16:creationId xmlns:a16="http://schemas.microsoft.com/office/drawing/2014/main" xmlns="" id="{45109632-04F8-400E-8AFA-FCD38DF85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407" y="681037"/>
            <a:ext cx="3732466" cy="67016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61628DF9-08B2-40C2-94EF-C3B3AF18D81F}"/>
              </a:ext>
            </a:extLst>
          </p:cNvPr>
          <p:cNvPicPr>
            <a:picLocks noChangeAspect="1"/>
          </p:cNvPicPr>
          <p:nvPr/>
        </p:nvPicPr>
        <p:blipFill>
          <a:blip r:embed="rId7"/>
          <a:stretch>
            <a:fillRect/>
          </a:stretch>
        </p:blipFill>
        <p:spPr>
          <a:xfrm>
            <a:off x="2787061" y="365125"/>
            <a:ext cx="5067300" cy="4695825"/>
          </a:xfrm>
          <a:prstGeom prst="rect">
            <a:avLst/>
          </a:prstGeom>
        </p:spPr>
      </p:pic>
    </p:spTree>
    <p:extLst>
      <p:ext uri="{BB962C8B-B14F-4D97-AF65-F5344CB8AC3E}">
        <p14:creationId xmlns:p14="http://schemas.microsoft.com/office/powerpoint/2010/main" val="27872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046692"/>
            <a:ext cx="10515600" cy="4351338"/>
          </a:xfrm>
        </p:spPr>
        <p:txBody>
          <a:bodyPr/>
          <a:lstStyle/>
          <a:p>
            <a:r>
              <a:rPr lang="hr-HR" b="1" dirty="0"/>
              <a:t>1/1000 </a:t>
            </a:r>
            <a:r>
              <a:rPr lang="hr-HR" b="1" dirty="0" err="1">
                <a:solidFill>
                  <a:schemeClr val="bg1">
                    <a:lumMod val="85000"/>
                  </a:schemeClr>
                </a:solidFill>
              </a:rPr>
              <a:t>people</a:t>
            </a:r>
            <a:r>
              <a:rPr lang="hr-HR" b="1" dirty="0">
                <a:solidFill>
                  <a:schemeClr val="bg1">
                    <a:lumMod val="85000"/>
                  </a:schemeClr>
                </a:solidFill>
              </a:rPr>
              <a:t> have the </a:t>
            </a:r>
            <a:r>
              <a:rPr lang="hr-HR" b="1" dirty="0" err="1">
                <a:solidFill>
                  <a:schemeClr val="bg1">
                    <a:lumMod val="85000"/>
                  </a:schemeClr>
                </a:solidFill>
              </a:rPr>
              <a:t>disease</a:t>
            </a:r>
            <a:r>
              <a:rPr lang="hr-HR" b="1" dirty="0">
                <a:solidFill>
                  <a:schemeClr val="bg1">
                    <a:lumMod val="85000"/>
                  </a:schemeClr>
                </a:solidFill>
              </a:rPr>
              <a:t>. </a:t>
            </a:r>
            <a:r>
              <a:rPr lang="hr-HR" b="1" dirty="0" err="1">
                <a:solidFill>
                  <a:schemeClr val="bg1">
                    <a:lumMod val="85000"/>
                  </a:schemeClr>
                </a:solidFill>
              </a:rPr>
              <a:t>False</a:t>
            </a:r>
            <a:r>
              <a:rPr lang="hr-HR" b="1" dirty="0">
                <a:solidFill>
                  <a:schemeClr val="bg1">
                    <a:lumMod val="85000"/>
                  </a:schemeClr>
                </a:solidFill>
              </a:rPr>
              <a:t> </a:t>
            </a:r>
            <a:r>
              <a:rPr lang="hr-HR" b="1" dirty="0" err="1">
                <a:solidFill>
                  <a:schemeClr val="bg1">
                    <a:lumMod val="85000"/>
                  </a:schemeClr>
                </a:solidFill>
              </a:rPr>
              <a:t>positive</a:t>
            </a:r>
            <a:r>
              <a:rPr lang="hr-HR" b="1" dirty="0">
                <a:solidFill>
                  <a:schemeClr val="bg1">
                    <a:lumMod val="85000"/>
                  </a:schemeClr>
                </a:solidFill>
              </a:rPr>
              <a:t> rate is 1% and </a:t>
            </a:r>
            <a:r>
              <a:rPr lang="hr-HR" b="1" dirty="0" err="1">
                <a:solidFill>
                  <a:schemeClr val="bg1">
                    <a:lumMod val="85000"/>
                  </a:schemeClr>
                </a:solidFill>
              </a:rPr>
              <a:t>false</a:t>
            </a:r>
            <a:r>
              <a:rPr lang="hr-HR" b="1" dirty="0">
                <a:solidFill>
                  <a:schemeClr val="bg1">
                    <a:lumMod val="85000"/>
                  </a:schemeClr>
                </a:solidFill>
              </a:rPr>
              <a:t> negative 1%. The </a:t>
            </a:r>
            <a:r>
              <a:rPr lang="hr-HR" b="1" dirty="0" err="1">
                <a:solidFill>
                  <a:schemeClr val="bg1">
                    <a:lumMod val="85000"/>
                  </a:schemeClr>
                </a:solidFill>
              </a:rPr>
              <a:t>results</a:t>
            </a:r>
            <a:r>
              <a:rPr lang="hr-HR" b="1" dirty="0">
                <a:solidFill>
                  <a:schemeClr val="bg1">
                    <a:lumMod val="85000"/>
                  </a:schemeClr>
                </a:solidFill>
              </a:rPr>
              <a:t> are: </a:t>
            </a:r>
            <a:r>
              <a:rPr lang="hr-HR" b="1" dirty="0" err="1">
                <a:solidFill>
                  <a:schemeClr val="bg1">
                    <a:lumMod val="85000"/>
                  </a:schemeClr>
                </a:solidFill>
              </a:rPr>
              <a:t>positive</a:t>
            </a:r>
            <a:r>
              <a:rPr lang="hr-HR" b="1" dirty="0">
                <a:solidFill>
                  <a:schemeClr val="bg1">
                    <a:lumMod val="85000"/>
                  </a:schemeClr>
                </a:solidFill>
              </a:rPr>
              <a:t>. W</a:t>
            </a:r>
            <a:r>
              <a:rPr lang="en-US" b="1" dirty="0">
                <a:solidFill>
                  <a:schemeClr val="bg1">
                    <a:lumMod val="85000"/>
                  </a:schemeClr>
                </a:solidFill>
              </a:rPr>
              <a:t>hat are the odds that you actually have the disease?</a:t>
            </a:r>
            <a:endParaRPr lang="hr-HR" b="1" dirty="0">
              <a:solidFill>
                <a:schemeClr val="bg1">
                  <a:lumMod val="85000"/>
                </a:schemeClr>
              </a:solidFill>
            </a:endParaRPr>
          </a:p>
          <a:p>
            <a:pPr marL="3657600" lvl="8" indent="0">
              <a:buNone/>
            </a:pPr>
            <a:endParaRPr lang="en-US" dirty="0"/>
          </a:p>
        </p:txBody>
      </p:sp>
      <p:sp>
        <p:nvSpPr>
          <p:cNvPr id="4" name="TextBox 3"/>
          <p:cNvSpPr txBox="1"/>
          <p:nvPr/>
        </p:nvSpPr>
        <p:spPr>
          <a:xfrm>
            <a:off x="1121834" y="2082800"/>
            <a:ext cx="9690545" cy="6617196"/>
          </a:xfrm>
          <a:prstGeom prst="rect">
            <a:avLst/>
          </a:prstGeom>
          <a:noFill/>
        </p:spPr>
        <p:txBody>
          <a:bodyPr wrap="square" rtlCol="0">
            <a:spAutoFit/>
          </a:bodyPr>
          <a:lstStyle/>
          <a:p>
            <a:pPr algn="ctr"/>
            <a:r>
              <a:rPr lang="hr-HR" sz="4000" dirty="0">
                <a:solidFill>
                  <a:schemeClr val="bg1">
                    <a:lumMod val="85000"/>
                  </a:schemeClr>
                </a:solidFill>
              </a:rPr>
              <a:t>100 000 </a:t>
            </a:r>
            <a:r>
              <a:rPr lang="hr-HR" sz="4000" dirty="0" err="1">
                <a:solidFill>
                  <a:schemeClr val="bg1">
                    <a:lumMod val="85000"/>
                  </a:schemeClr>
                </a:solidFill>
              </a:rPr>
              <a:t>people</a:t>
            </a:r>
            <a:endParaRPr lang="hr-HR" sz="4000" dirty="0">
              <a:solidFill>
                <a:schemeClr val="bg1">
                  <a:lumMod val="85000"/>
                </a:schemeClr>
              </a:solidFill>
            </a:endParaRPr>
          </a:p>
          <a:p>
            <a:pPr algn="ctr"/>
            <a:endParaRPr lang="hr-HR" sz="4000" dirty="0">
              <a:solidFill>
                <a:schemeClr val="bg1">
                  <a:lumMod val="85000"/>
                </a:schemeClr>
              </a:solidFill>
            </a:endParaRPr>
          </a:p>
          <a:p>
            <a:pPr algn="ctr"/>
            <a:endParaRPr lang="hr-HR" sz="4000" dirty="0">
              <a:solidFill>
                <a:schemeClr val="bg1">
                  <a:lumMod val="85000"/>
                </a:schemeClr>
              </a:solidFill>
            </a:endParaRPr>
          </a:p>
          <a:p>
            <a:pPr algn="ctr"/>
            <a:r>
              <a:rPr lang="hr-HR" sz="4000" dirty="0">
                <a:solidFill>
                  <a:schemeClr val="bg1">
                    <a:lumMod val="85000"/>
                  </a:schemeClr>
                </a:solidFill>
              </a:rPr>
              <a:t>100 </a:t>
            </a:r>
            <a:r>
              <a:rPr lang="hr-HR" sz="4000" dirty="0" err="1">
                <a:solidFill>
                  <a:schemeClr val="bg1">
                    <a:lumMod val="85000"/>
                  </a:schemeClr>
                </a:solidFill>
              </a:rPr>
              <a:t>people</a:t>
            </a:r>
            <a:r>
              <a:rPr lang="hr-HR" sz="4000" dirty="0">
                <a:solidFill>
                  <a:schemeClr val="bg1">
                    <a:lumMod val="85000"/>
                  </a:schemeClr>
                </a:solidFill>
              </a:rPr>
              <a:t>                99 900 </a:t>
            </a:r>
            <a:r>
              <a:rPr lang="hr-HR" sz="4000" dirty="0" err="1">
                <a:solidFill>
                  <a:schemeClr val="bg1">
                    <a:lumMod val="85000"/>
                  </a:schemeClr>
                </a:solidFill>
              </a:rPr>
              <a:t>people</a:t>
            </a:r>
            <a:endParaRPr lang="hr-HR" sz="4000" dirty="0">
              <a:solidFill>
                <a:schemeClr val="bg1">
                  <a:lumMod val="85000"/>
                </a:schemeClr>
              </a:solidFill>
            </a:endParaRPr>
          </a:p>
          <a:p>
            <a:pPr algn="ctr"/>
            <a:endParaRPr lang="hr-HR" sz="4000" dirty="0">
              <a:solidFill>
                <a:schemeClr val="bg1">
                  <a:lumMod val="85000"/>
                </a:schemeClr>
              </a:solidFill>
            </a:endParaRPr>
          </a:p>
          <a:p>
            <a:pPr algn="ctr"/>
            <a:endParaRPr lang="hr-HR" sz="4000" dirty="0">
              <a:solidFill>
                <a:schemeClr val="bg1">
                  <a:lumMod val="85000"/>
                </a:schemeClr>
              </a:solidFill>
            </a:endParaRPr>
          </a:p>
          <a:p>
            <a:pPr algn="ctr"/>
            <a:r>
              <a:rPr lang="hr-HR" sz="4000" dirty="0"/>
              <a:t>99 </a:t>
            </a:r>
            <a:r>
              <a:rPr lang="hr-HR" sz="4000" dirty="0" err="1"/>
              <a:t>ppl</a:t>
            </a:r>
            <a:r>
              <a:rPr lang="hr-HR" sz="4000" dirty="0"/>
              <a:t> </a:t>
            </a:r>
            <a:r>
              <a:rPr lang="hr-HR" sz="4000" dirty="0">
                <a:solidFill>
                  <a:schemeClr val="bg1">
                    <a:lumMod val="85000"/>
                  </a:schemeClr>
                </a:solidFill>
              </a:rPr>
              <a:t>        1ppl               </a:t>
            </a:r>
            <a:r>
              <a:rPr lang="hr-HR" sz="4000" dirty="0"/>
              <a:t>999ppl     </a:t>
            </a:r>
            <a:r>
              <a:rPr lang="hr-HR" sz="4000" dirty="0">
                <a:solidFill>
                  <a:schemeClr val="bg1">
                    <a:lumMod val="85000"/>
                  </a:schemeClr>
                </a:solidFill>
              </a:rPr>
              <a:t>     98901ppl</a:t>
            </a:r>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solidFill>
                  <a:schemeClr val="bg2"/>
                </a:solidFill>
              </a:rPr>
              <a:t>disease</a:t>
            </a:r>
            <a:endParaRPr lang="en-US" dirty="0">
              <a:solidFill>
                <a:schemeClr val="bg2"/>
              </a:solidFill>
            </a:endParaRPr>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solidFill>
                  <a:schemeClr val="bg2"/>
                </a:solidFill>
              </a:rPr>
              <a:t>No </a:t>
            </a:r>
            <a:r>
              <a:rPr lang="hr-HR" dirty="0" err="1">
                <a:solidFill>
                  <a:schemeClr val="bg2"/>
                </a:solidFill>
              </a:rPr>
              <a:t>disease</a:t>
            </a:r>
            <a:endParaRPr lang="en-US" dirty="0">
              <a:solidFill>
                <a:schemeClr val="bg2"/>
              </a:solidFill>
            </a:endParaRPr>
          </a:p>
        </p:txBody>
      </p:sp>
      <p:cxnSp>
        <p:nvCxnSpPr>
          <p:cNvPr id="15" name="Straight Arrow Connector 14"/>
          <p:cNvCxnSpPr/>
          <p:nvPr/>
        </p:nvCxnSpPr>
        <p:spPr>
          <a:xfrm flipH="1">
            <a:off x="2032000" y="4448441"/>
            <a:ext cx="1149348" cy="119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97247" y="4510925"/>
            <a:ext cx="882652" cy="1237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834" y="4880395"/>
            <a:ext cx="1388533" cy="369332"/>
          </a:xfrm>
          <a:prstGeom prst="rect">
            <a:avLst/>
          </a:prstGeom>
          <a:noFill/>
        </p:spPr>
        <p:txBody>
          <a:bodyPr wrap="square" rtlCol="0">
            <a:spAutoFit/>
          </a:bodyPr>
          <a:lstStyle/>
          <a:p>
            <a:r>
              <a:rPr lang="hr-HR" dirty="0">
                <a:solidFill>
                  <a:schemeClr val="bg2"/>
                </a:solidFill>
              </a:rPr>
              <a:t>Test </a:t>
            </a:r>
            <a:r>
              <a:rPr lang="hr-HR" dirty="0" err="1">
                <a:solidFill>
                  <a:schemeClr val="bg2"/>
                </a:solidFill>
              </a:rPr>
              <a:t>positive</a:t>
            </a:r>
            <a:endParaRPr lang="en-US" dirty="0">
              <a:solidFill>
                <a:schemeClr val="bg2"/>
              </a:solidFill>
            </a:endParaRPr>
          </a:p>
        </p:txBody>
      </p:sp>
      <p:sp>
        <p:nvSpPr>
          <p:cNvPr id="21" name="TextBox 20"/>
          <p:cNvSpPr txBox="1"/>
          <p:nvPr/>
        </p:nvSpPr>
        <p:spPr>
          <a:xfrm>
            <a:off x="3896781" y="4584164"/>
            <a:ext cx="1388533" cy="646331"/>
          </a:xfrm>
          <a:prstGeom prst="rect">
            <a:avLst/>
          </a:prstGeom>
          <a:noFill/>
        </p:spPr>
        <p:txBody>
          <a:bodyPr wrap="square" rtlCol="0">
            <a:spAutoFit/>
          </a:bodyPr>
          <a:lstStyle/>
          <a:p>
            <a:r>
              <a:rPr lang="hr-HR" dirty="0">
                <a:solidFill>
                  <a:schemeClr val="bg2"/>
                </a:solidFill>
              </a:rPr>
              <a:t>Test negative</a:t>
            </a:r>
            <a:endParaRPr lang="en-US" dirty="0">
              <a:solidFill>
                <a:schemeClr val="bg2"/>
              </a:solidFill>
            </a:endParaRPr>
          </a:p>
        </p:txBody>
      </p:sp>
      <p:cxnSp>
        <p:nvCxnSpPr>
          <p:cNvPr id="22" name="Straight Arrow Connector 21"/>
          <p:cNvCxnSpPr/>
          <p:nvPr/>
        </p:nvCxnSpPr>
        <p:spPr>
          <a:xfrm flipH="1">
            <a:off x="7289798" y="4635315"/>
            <a:ext cx="1149348" cy="119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655045" y="4697799"/>
            <a:ext cx="882652" cy="1237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79632" y="5067269"/>
            <a:ext cx="1388533" cy="369332"/>
          </a:xfrm>
          <a:prstGeom prst="rect">
            <a:avLst/>
          </a:prstGeom>
          <a:noFill/>
        </p:spPr>
        <p:txBody>
          <a:bodyPr wrap="square" rtlCol="0">
            <a:spAutoFit/>
          </a:bodyPr>
          <a:lstStyle/>
          <a:p>
            <a:r>
              <a:rPr lang="hr-HR" dirty="0">
                <a:solidFill>
                  <a:schemeClr val="bg2"/>
                </a:solidFill>
              </a:rPr>
              <a:t>Test </a:t>
            </a:r>
            <a:r>
              <a:rPr lang="hr-HR" dirty="0" err="1">
                <a:solidFill>
                  <a:schemeClr val="bg2"/>
                </a:solidFill>
              </a:rPr>
              <a:t>positive</a:t>
            </a:r>
            <a:endParaRPr lang="en-US" dirty="0">
              <a:solidFill>
                <a:schemeClr val="bg2"/>
              </a:solidFill>
            </a:endParaRPr>
          </a:p>
        </p:txBody>
      </p:sp>
      <p:sp>
        <p:nvSpPr>
          <p:cNvPr id="25" name="TextBox 24"/>
          <p:cNvSpPr txBox="1"/>
          <p:nvPr/>
        </p:nvSpPr>
        <p:spPr>
          <a:xfrm>
            <a:off x="9154579" y="4771038"/>
            <a:ext cx="1388533" cy="646331"/>
          </a:xfrm>
          <a:prstGeom prst="rect">
            <a:avLst/>
          </a:prstGeom>
          <a:noFill/>
        </p:spPr>
        <p:txBody>
          <a:bodyPr wrap="square" rtlCol="0">
            <a:spAutoFit/>
          </a:bodyPr>
          <a:lstStyle/>
          <a:p>
            <a:r>
              <a:rPr lang="hr-HR" dirty="0">
                <a:solidFill>
                  <a:schemeClr val="bg2"/>
                </a:solidFill>
              </a:rPr>
              <a:t>Test negative</a:t>
            </a:r>
            <a:endParaRPr lang="en-US" dirty="0">
              <a:solidFill>
                <a:schemeClr val="bg2"/>
              </a:solidFill>
            </a:endParaRPr>
          </a:p>
        </p:txBody>
      </p:sp>
      <p:sp>
        <p:nvSpPr>
          <p:cNvPr id="26" name="Rectangle 25"/>
          <p:cNvSpPr/>
          <p:nvPr/>
        </p:nvSpPr>
        <p:spPr>
          <a:xfrm>
            <a:off x="575733" y="4635315"/>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625040" y="4614327"/>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xmlns="" id="{36257C27-CE0C-4228-8A1A-27DCF21ADD52}"/>
              </a:ext>
            </a:extLst>
          </p:cNvPr>
          <p:cNvSpPr txBox="1">
            <a:spLocks/>
          </p:cNvSpPr>
          <p:nvPr/>
        </p:nvSpPr>
        <p:spPr>
          <a:xfrm>
            <a:off x="1100665" y="170381"/>
            <a:ext cx="10515600" cy="8879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r-HR" dirty="0">
                <a:solidFill>
                  <a:srgbClr val="FF0000"/>
                </a:solidFill>
              </a:rPr>
              <a:t>Why are p values problematic?</a:t>
            </a:r>
            <a:endParaRPr lang="en-US" dirty="0">
              <a:solidFill>
                <a:srgbClr val="FF0000"/>
              </a:solidFill>
            </a:endParaRPr>
          </a:p>
        </p:txBody>
      </p:sp>
      <p:sp>
        <p:nvSpPr>
          <p:cNvPr id="29" name="Rectangle 28">
            <a:extLst>
              <a:ext uri="{FF2B5EF4-FFF2-40B4-BE49-F238E27FC236}">
                <a16:creationId xmlns:a16="http://schemas.microsoft.com/office/drawing/2014/main" xmlns="" id="{A9381918-47DD-4AEC-99E8-2BD563097568}"/>
              </a:ext>
            </a:extLst>
          </p:cNvPr>
          <p:cNvSpPr/>
          <p:nvPr/>
        </p:nvSpPr>
        <p:spPr>
          <a:xfrm>
            <a:off x="592667" y="696357"/>
            <a:ext cx="2095669" cy="1036109"/>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53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5AE9BED6-6EFE-454E-A22A-0115E6E51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684" y="351164"/>
            <a:ext cx="4460631" cy="615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046692"/>
            <a:ext cx="10515600" cy="4351338"/>
          </a:xfrm>
        </p:spPr>
        <p:txBody>
          <a:bodyPr/>
          <a:lstStyle/>
          <a:p>
            <a:r>
              <a:rPr lang="hr-HR" b="1" dirty="0">
                <a:solidFill>
                  <a:srgbClr val="FF0000"/>
                </a:solidFill>
              </a:rPr>
              <a:t>1/100</a:t>
            </a:r>
            <a:r>
              <a:rPr lang="hr-HR" b="1" dirty="0"/>
              <a:t> </a:t>
            </a:r>
            <a:r>
              <a:rPr lang="hr-HR" b="1" dirty="0">
                <a:solidFill>
                  <a:schemeClr val="bg1">
                    <a:lumMod val="85000"/>
                  </a:schemeClr>
                </a:solidFill>
              </a:rPr>
              <a:t>people have the disease. </a:t>
            </a:r>
            <a:r>
              <a:rPr lang="hr-HR" b="1" dirty="0" err="1">
                <a:solidFill>
                  <a:schemeClr val="bg1">
                    <a:lumMod val="85000"/>
                  </a:schemeClr>
                </a:solidFill>
              </a:rPr>
              <a:t>False</a:t>
            </a:r>
            <a:r>
              <a:rPr lang="hr-HR" b="1" dirty="0">
                <a:solidFill>
                  <a:schemeClr val="bg1">
                    <a:lumMod val="85000"/>
                  </a:schemeClr>
                </a:solidFill>
              </a:rPr>
              <a:t> </a:t>
            </a:r>
            <a:r>
              <a:rPr lang="hr-HR" b="1" dirty="0" err="1">
                <a:solidFill>
                  <a:schemeClr val="bg1">
                    <a:lumMod val="85000"/>
                  </a:schemeClr>
                </a:solidFill>
              </a:rPr>
              <a:t>positive</a:t>
            </a:r>
            <a:r>
              <a:rPr lang="hr-HR" b="1" dirty="0">
                <a:solidFill>
                  <a:schemeClr val="bg1">
                    <a:lumMod val="85000"/>
                  </a:schemeClr>
                </a:solidFill>
              </a:rPr>
              <a:t> rate is 1% and </a:t>
            </a:r>
            <a:r>
              <a:rPr lang="hr-HR" b="1" dirty="0" err="1">
                <a:solidFill>
                  <a:schemeClr val="bg1">
                    <a:lumMod val="85000"/>
                  </a:schemeClr>
                </a:solidFill>
              </a:rPr>
              <a:t>false</a:t>
            </a:r>
            <a:r>
              <a:rPr lang="hr-HR" b="1" dirty="0">
                <a:solidFill>
                  <a:schemeClr val="bg1">
                    <a:lumMod val="85000"/>
                  </a:schemeClr>
                </a:solidFill>
              </a:rPr>
              <a:t> negative 1%. The </a:t>
            </a:r>
            <a:r>
              <a:rPr lang="hr-HR" b="1" dirty="0" err="1">
                <a:solidFill>
                  <a:schemeClr val="bg1">
                    <a:lumMod val="85000"/>
                  </a:schemeClr>
                </a:solidFill>
              </a:rPr>
              <a:t>results</a:t>
            </a:r>
            <a:r>
              <a:rPr lang="hr-HR" b="1" dirty="0">
                <a:solidFill>
                  <a:schemeClr val="bg1">
                    <a:lumMod val="85000"/>
                  </a:schemeClr>
                </a:solidFill>
              </a:rPr>
              <a:t> are: </a:t>
            </a:r>
            <a:r>
              <a:rPr lang="hr-HR" b="1" dirty="0" err="1">
                <a:solidFill>
                  <a:schemeClr val="bg1">
                    <a:lumMod val="85000"/>
                  </a:schemeClr>
                </a:solidFill>
              </a:rPr>
              <a:t>positive</a:t>
            </a:r>
            <a:r>
              <a:rPr lang="hr-HR" b="1" dirty="0">
                <a:solidFill>
                  <a:schemeClr val="bg1">
                    <a:lumMod val="85000"/>
                  </a:schemeClr>
                </a:solidFill>
              </a:rPr>
              <a:t>. W</a:t>
            </a:r>
            <a:r>
              <a:rPr lang="en-US" b="1" dirty="0">
                <a:solidFill>
                  <a:schemeClr val="bg1">
                    <a:lumMod val="85000"/>
                  </a:schemeClr>
                </a:solidFill>
              </a:rPr>
              <a:t>hat are the odds that you actually have the disease?</a:t>
            </a:r>
            <a:endParaRPr lang="hr-HR" b="1" dirty="0">
              <a:solidFill>
                <a:schemeClr val="bg1">
                  <a:lumMod val="85000"/>
                </a:schemeClr>
              </a:solidFill>
            </a:endParaRPr>
          </a:p>
          <a:p>
            <a:pPr marL="3657600" lvl="8" indent="0">
              <a:buNone/>
            </a:pPr>
            <a:endParaRPr lang="en-US" dirty="0"/>
          </a:p>
        </p:txBody>
      </p:sp>
      <p:sp>
        <p:nvSpPr>
          <p:cNvPr id="4" name="TextBox 3"/>
          <p:cNvSpPr txBox="1"/>
          <p:nvPr/>
        </p:nvSpPr>
        <p:spPr>
          <a:xfrm>
            <a:off x="1121834" y="2082800"/>
            <a:ext cx="9690545" cy="6617196"/>
          </a:xfrm>
          <a:prstGeom prst="rect">
            <a:avLst/>
          </a:prstGeom>
          <a:noFill/>
        </p:spPr>
        <p:txBody>
          <a:bodyPr wrap="square" rtlCol="0">
            <a:spAutoFit/>
          </a:bodyPr>
          <a:lstStyle/>
          <a:p>
            <a:pPr algn="ctr"/>
            <a:r>
              <a:rPr lang="hr-HR" sz="4000" dirty="0">
                <a:solidFill>
                  <a:schemeClr val="bg1">
                    <a:lumMod val="85000"/>
                  </a:schemeClr>
                </a:solidFill>
              </a:rPr>
              <a:t>100 000 </a:t>
            </a:r>
            <a:r>
              <a:rPr lang="hr-HR" sz="4000" dirty="0" err="1">
                <a:solidFill>
                  <a:schemeClr val="bg1">
                    <a:lumMod val="85000"/>
                  </a:schemeClr>
                </a:solidFill>
              </a:rPr>
              <a:t>people</a:t>
            </a:r>
            <a:endParaRPr lang="hr-HR" sz="4000" dirty="0">
              <a:solidFill>
                <a:schemeClr val="bg1">
                  <a:lumMod val="85000"/>
                </a:schemeClr>
              </a:solidFill>
            </a:endParaRPr>
          </a:p>
          <a:p>
            <a:pPr algn="ctr"/>
            <a:endParaRPr lang="hr-HR" sz="4000" dirty="0">
              <a:solidFill>
                <a:schemeClr val="bg1">
                  <a:lumMod val="85000"/>
                </a:schemeClr>
              </a:solidFill>
            </a:endParaRPr>
          </a:p>
          <a:p>
            <a:pPr algn="ctr"/>
            <a:endParaRPr lang="hr-HR" sz="4000" dirty="0">
              <a:solidFill>
                <a:schemeClr val="bg1">
                  <a:lumMod val="85000"/>
                </a:schemeClr>
              </a:solidFill>
            </a:endParaRPr>
          </a:p>
          <a:p>
            <a:pPr algn="ctr"/>
            <a:r>
              <a:rPr lang="hr-HR" sz="4000" dirty="0">
                <a:solidFill>
                  <a:schemeClr val="bg1">
                    <a:lumMod val="85000"/>
                  </a:schemeClr>
                </a:solidFill>
              </a:rPr>
              <a:t>1000 people                99 000 people</a:t>
            </a:r>
          </a:p>
          <a:p>
            <a:pPr algn="ctr"/>
            <a:endParaRPr lang="hr-HR" sz="4000" dirty="0">
              <a:solidFill>
                <a:schemeClr val="bg1">
                  <a:lumMod val="85000"/>
                </a:schemeClr>
              </a:solidFill>
            </a:endParaRPr>
          </a:p>
          <a:p>
            <a:pPr algn="ctr"/>
            <a:endParaRPr lang="hr-HR" sz="4000" dirty="0">
              <a:solidFill>
                <a:schemeClr val="bg1">
                  <a:lumMod val="85000"/>
                </a:schemeClr>
              </a:solidFill>
            </a:endParaRPr>
          </a:p>
          <a:p>
            <a:pPr algn="ctr"/>
            <a:r>
              <a:rPr lang="hr-HR" sz="4000" dirty="0"/>
              <a:t>990 ppl </a:t>
            </a:r>
            <a:r>
              <a:rPr lang="hr-HR" sz="4000" dirty="0">
                <a:solidFill>
                  <a:schemeClr val="bg1">
                    <a:lumMod val="85000"/>
                  </a:schemeClr>
                </a:solidFill>
              </a:rPr>
              <a:t>        10ppl               </a:t>
            </a:r>
            <a:r>
              <a:rPr lang="hr-HR" sz="4000" dirty="0"/>
              <a:t>990ppl     </a:t>
            </a:r>
            <a:r>
              <a:rPr lang="hr-HR" sz="4000" dirty="0">
                <a:solidFill>
                  <a:schemeClr val="bg1">
                    <a:lumMod val="85000"/>
                  </a:schemeClr>
                </a:solidFill>
              </a:rPr>
              <a:t>             ...</a:t>
            </a:r>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solidFill>
                  <a:schemeClr val="bg2"/>
                </a:solidFill>
              </a:rPr>
              <a:t>disease</a:t>
            </a:r>
            <a:endParaRPr lang="en-US" dirty="0">
              <a:solidFill>
                <a:schemeClr val="bg2"/>
              </a:solidFill>
            </a:endParaRPr>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solidFill>
                  <a:schemeClr val="bg2"/>
                </a:solidFill>
              </a:rPr>
              <a:t>No </a:t>
            </a:r>
            <a:r>
              <a:rPr lang="hr-HR" dirty="0" err="1">
                <a:solidFill>
                  <a:schemeClr val="bg2"/>
                </a:solidFill>
              </a:rPr>
              <a:t>disease</a:t>
            </a:r>
            <a:endParaRPr lang="en-US" dirty="0">
              <a:solidFill>
                <a:schemeClr val="bg2"/>
              </a:solidFill>
            </a:endParaRPr>
          </a:p>
        </p:txBody>
      </p:sp>
      <p:cxnSp>
        <p:nvCxnSpPr>
          <p:cNvPr id="15" name="Straight Arrow Connector 14"/>
          <p:cNvCxnSpPr/>
          <p:nvPr/>
        </p:nvCxnSpPr>
        <p:spPr>
          <a:xfrm flipH="1">
            <a:off x="2032000" y="4448441"/>
            <a:ext cx="1149348" cy="119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97247" y="4510925"/>
            <a:ext cx="882652" cy="1237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834" y="4880395"/>
            <a:ext cx="1388533" cy="369332"/>
          </a:xfrm>
          <a:prstGeom prst="rect">
            <a:avLst/>
          </a:prstGeom>
          <a:noFill/>
        </p:spPr>
        <p:txBody>
          <a:bodyPr wrap="square" rtlCol="0">
            <a:spAutoFit/>
          </a:bodyPr>
          <a:lstStyle/>
          <a:p>
            <a:r>
              <a:rPr lang="hr-HR" dirty="0">
                <a:solidFill>
                  <a:schemeClr val="bg2"/>
                </a:solidFill>
              </a:rPr>
              <a:t>Test </a:t>
            </a:r>
            <a:r>
              <a:rPr lang="hr-HR" dirty="0" err="1">
                <a:solidFill>
                  <a:schemeClr val="bg2"/>
                </a:solidFill>
              </a:rPr>
              <a:t>positive</a:t>
            </a:r>
            <a:endParaRPr lang="en-US" dirty="0">
              <a:solidFill>
                <a:schemeClr val="bg2"/>
              </a:solidFill>
            </a:endParaRPr>
          </a:p>
        </p:txBody>
      </p:sp>
      <p:sp>
        <p:nvSpPr>
          <p:cNvPr id="21" name="TextBox 20"/>
          <p:cNvSpPr txBox="1"/>
          <p:nvPr/>
        </p:nvSpPr>
        <p:spPr>
          <a:xfrm>
            <a:off x="3896781" y="4584164"/>
            <a:ext cx="1388533" cy="646331"/>
          </a:xfrm>
          <a:prstGeom prst="rect">
            <a:avLst/>
          </a:prstGeom>
          <a:noFill/>
        </p:spPr>
        <p:txBody>
          <a:bodyPr wrap="square" rtlCol="0">
            <a:spAutoFit/>
          </a:bodyPr>
          <a:lstStyle/>
          <a:p>
            <a:r>
              <a:rPr lang="hr-HR" dirty="0">
                <a:solidFill>
                  <a:schemeClr val="bg2"/>
                </a:solidFill>
              </a:rPr>
              <a:t>Test negative</a:t>
            </a:r>
            <a:endParaRPr lang="en-US" dirty="0">
              <a:solidFill>
                <a:schemeClr val="bg2"/>
              </a:solidFill>
            </a:endParaRPr>
          </a:p>
        </p:txBody>
      </p:sp>
      <p:cxnSp>
        <p:nvCxnSpPr>
          <p:cNvPr id="22" name="Straight Arrow Connector 21"/>
          <p:cNvCxnSpPr/>
          <p:nvPr/>
        </p:nvCxnSpPr>
        <p:spPr>
          <a:xfrm flipH="1">
            <a:off x="7289798" y="4635315"/>
            <a:ext cx="1149348" cy="119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655045" y="4697799"/>
            <a:ext cx="882652" cy="1237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79632" y="5067269"/>
            <a:ext cx="1388533" cy="369332"/>
          </a:xfrm>
          <a:prstGeom prst="rect">
            <a:avLst/>
          </a:prstGeom>
          <a:noFill/>
        </p:spPr>
        <p:txBody>
          <a:bodyPr wrap="square" rtlCol="0">
            <a:spAutoFit/>
          </a:bodyPr>
          <a:lstStyle/>
          <a:p>
            <a:r>
              <a:rPr lang="hr-HR" dirty="0">
                <a:solidFill>
                  <a:schemeClr val="bg2"/>
                </a:solidFill>
              </a:rPr>
              <a:t>Test </a:t>
            </a:r>
            <a:r>
              <a:rPr lang="hr-HR" dirty="0" err="1">
                <a:solidFill>
                  <a:schemeClr val="bg2"/>
                </a:solidFill>
              </a:rPr>
              <a:t>positive</a:t>
            </a:r>
            <a:endParaRPr lang="en-US" dirty="0">
              <a:solidFill>
                <a:schemeClr val="bg2"/>
              </a:solidFill>
            </a:endParaRPr>
          </a:p>
        </p:txBody>
      </p:sp>
      <p:sp>
        <p:nvSpPr>
          <p:cNvPr id="25" name="TextBox 24"/>
          <p:cNvSpPr txBox="1"/>
          <p:nvPr/>
        </p:nvSpPr>
        <p:spPr>
          <a:xfrm>
            <a:off x="9154579" y="4771038"/>
            <a:ext cx="1388533" cy="646331"/>
          </a:xfrm>
          <a:prstGeom prst="rect">
            <a:avLst/>
          </a:prstGeom>
          <a:noFill/>
        </p:spPr>
        <p:txBody>
          <a:bodyPr wrap="square" rtlCol="0">
            <a:spAutoFit/>
          </a:bodyPr>
          <a:lstStyle/>
          <a:p>
            <a:r>
              <a:rPr lang="hr-HR" dirty="0">
                <a:solidFill>
                  <a:schemeClr val="bg2"/>
                </a:solidFill>
              </a:rPr>
              <a:t>Test negative</a:t>
            </a:r>
            <a:endParaRPr lang="en-US" dirty="0">
              <a:solidFill>
                <a:schemeClr val="bg2"/>
              </a:solidFill>
            </a:endParaRPr>
          </a:p>
        </p:txBody>
      </p:sp>
      <p:sp>
        <p:nvSpPr>
          <p:cNvPr id="26" name="Rectangle 25"/>
          <p:cNvSpPr/>
          <p:nvPr/>
        </p:nvSpPr>
        <p:spPr>
          <a:xfrm>
            <a:off x="575733" y="4635315"/>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625040" y="4614327"/>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xmlns="" id="{36257C27-CE0C-4228-8A1A-27DCF21ADD52}"/>
              </a:ext>
            </a:extLst>
          </p:cNvPr>
          <p:cNvSpPr txBox="1">
            <a:spLocks/>
          </p:cNvSpPr>
          <p:nvPr/>
        </p:nvSpPr>
        <p:spPr>
          <a:xfrm>
            <a:off x="1100665" y="170381"/>
            <a:ext cx="10515600" cy="8879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r-HR" dirty="0">
                <a:solidFill>
                  <a:srgbClr val="FF0000"/>
                </a:solidFill>
              </a:rPr>
              <a:t>Why are p values problematic?</a:t>
            </a:r>
            <a:endParaRPr lang="en-US" dirty="0">
              <a:solidFill>
                <a:srgbClr val="FF0000"/>
              </a:solidFill>
            </a:endParaRPr>
          </a:p>
        </p:txBody>
      </p:sp>
      <p:sp>
        <p:nvSpPr>
          <p:cNvPr id="29" name="Rectangle 28">
            <a:extLst>
              <a:ext uri="{FF2B5EF4-FFF2-40B4-BE49-F238E27FC236}">
                <a16:creationId xmlns:a16="http://schemas.microsoft.com/office/drawing/2014/main" xmlns="" id="{A9381918-47DD-4AEC-99E8-2BD563097568}"/>
              </a:ext>
            </a:extLst>
          </p:cNvPr>
          <p:cNvSpPr/>
          <p:nvPr/>
        </p:nvSpPr>
        <p:spPr>
          <a:xfrm>
            <a:off x="592667" y="696357"/>
            <a:ext cx="2095669" cy="103610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xmlns="" id="{2579B33C-67C0-4A2F-AE73-F95A4BFB09A4}"/>
              </a:ext>
            </a:extLst>
          </p:cNvPr>
          <p:cNvCxnSpPr>
            <a:cxnSpLocks/>
          </p:cNvCxnSpPr>
          <p:nvPr/>
        </p:nvCxnSpPr>
        <p:spPr>
          <a:xfrm>
            <a:off x="1648888" y="1732466"/>
            <a:ext cx="383112" cy="3038572"/>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xmlns="" id="{E1D03432-F620-4406-978E-B5DE7B62BBDF}"/>
              </a:ext>
            </a:extLst>
          </p:cNvPr>
          <p:cNvCxnSpPr>
            <a:cxnSpLocks/>
            <a:endCxn id="27" idx="0"/>
          </p:cNvCxnSpPr>
          <p:nvPr/>
        </p:nvCxnSpPr>
        <p:spPr>
          <a:xfrm>
            <a:off x="1648888" y="1732466"/>
            <a:ext cx="5415486" cy="288186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408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CFBF48-6FC5-41B1-A209-79E50C5C85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pic>
        <p:nvPicPr>
          <p:cNvPr id="2050" name="Picture 2">
            <a:extLst>
              <a:ext uri="{FF2B5EF4-FFF2-40B4-BE49-F238E27FC236}">
                <a16:creationId xmlns:a16="http://schemas.microsoft.com/office/drawing/2014/main" xmlns="" id="{9F16A6D5-1E85-4789-8F99-CA7BC0836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2" y="484936"/>
            <a:ext cx="9645202" cy="545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181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sp>
        <p:nvSpPr>
          <p:cNvPr id="5" name="Rectangle 4">
            <a:extLst>
              <a:ext uri="{FF2B5EF4-FFF2-40B4-BE49-F238E27FC236}">
                <a16:creationId xmlns:a16="http://schemas.microsoft.com/office/drawing/2014/main" xmlns="" id="{429BBB33-D32F-48CA-AADA-BC905F7801F5}"/>
              </a:ext>
            </a:extLst>
          </p:cNvPr>
          <p:cNvSpPr/>
          <p:nvPr/>
        </p:nvSpPr>
        <p:spPr>
          <a:xfrm>
            <a:off x="676656" y="1825625"/>
            <a:ext cx="8613648" cy="3877985"/>
          </a:xfrm>
          <a:prstGeom prst="rect">
            <a:avLst/>
          </a:prstGeom>
        </p:spPr>
        <p:txBody>
          <a:bodyPr wrap="square">
            <a:spAutoFit/>
          </a:bodyPr>
          <a:lstStyle/>
          <a:p>
            <a:r>
              <a:rPr lang="en-US" sz="3000" dirty="0">
                <a:solidFill>
                  <a:srgbClr val="333333"/>
                </a:solidFill>
                <a:latin typeface="arial" panose="020B0604020202020204" pitchFamily="34" charset="0"/>
              </a:rPr>
              <a:t>19,000 people </a:t>
            </a:r>
            <a:r>
              <a:rPr lang="hr-HR" sz="3000" dirty="0">
                <a:solidFill>
                  <a:srgbClr val="333333"/>
                </a:solidFill>
                <a:latin typeface="arial" panose="020B0604020202020204" pitchFamily="34" charset="0"/>
              </a:rPr>
              <a:t>study </a:t>
            </a:r>
            <a:r>
              <a:rPr lang="en-US" sz="3000" dirty="0">
                <a:solidFill>
                  <a:srgbClr val="333333"/>
                </a:solidFill>
                <a:latin typeface="arial" panose="020B0604020202020204" pitchFamily="34" charset="0"/>
              </a:rPr>
              <a:t>showed</a:t>
            </a:r>
            <a:r>
              <a:rPr lang="hr-HR" sz="3000" dirty="0">
                <a:solidFill>
                  <a:srgbClr val="333333"/>
                </a:solidFill>
                <a:latin typeface="arial" panose="020B0604020202020204" pitchFamily="34" charset="0"/>
              </a:rPr>
              <a:t>:</a:t>
            </a:r>
          </a:p>
          <a:p>
            <a:endParaRPr lang="hr-HR" sz="3000" dirty="0">
              <a:solidFill>
                <a:srgbClr val="333333"/>
              </a:solidFill>
              <a:latin typeface="arial" panose="020B0604020202020204" pitchFamily="34" charset="0"/>
            </a:endParaRPr>
          </a:p>
          <a:p>
            <a:r>
              <a:rPr lang="en-US" sz="3000" dirty="0">
                <a:solidFill>
                  <a:srgbClr val="333333"/>
                </a:solidFill>
                <a:latin typeface="arial" panose="020B0604020202020204" pitchFamily="34" charset="0"/>
              </a:rPr>
              <a:t>those who meet their spouses online are less likely to divorce (</a:t>
            </a:r>
            <a:r>
              <a:rPr lang="en-US" sz="3000" i="1" dirty="0">
                <a:solidFill>
                  <a:srgbClr val="333333"/>
                </a:solidFill>
                <a:latin typeface="arial" panose="020B0604020202020204" pitchFamily="34" charset="0"/>
              </a:rPr>
              <a:t>p</a:t>
            </a:r>
            <a:r>
              <a:rPr lang="en-US" sz="3000" dirty="0">
                <a:solidFill>
                  <a:srgbClr val="333333"/>
                </a:solidFill>
                <a:latin typeface="arial" panose="020B0604020202020204" pitchFamily="34" charset="0"/>
              </a:rPr>
              <a:t> &lt; 0.002) and more likely to have high marital satisfaction (</a:t>
            </a:r>
            <a:r>
              <a:rPr lang="en-US" sz="3000" i="1" dirty="0">
                <a:solidFill>
                  <a:srgbClr val="333333"/>
                </a:solidFill>
                <a:latin typeface="arial" panose="020B0604020202020204" pitchFamily="34" charset="0"/>
              </a:rPr>
              <a:t>p</a:t>
            </a:r>
            <a:r>
              <a:rPr lang="en-US" sz="3000" dirty="0">
                <a:solidFill>
                  <a:srgbClr val="333333"/>
                </a:solidFill>
                <a:latin typeface="arial" panose="020B0604020202020204" pitchFamily="34" charset="0"/>
              </a:rPr>
              <a:t> &lt; 0.001) than those who meet offline</a:t>
            </a:r>
            <a:endParaRPr lang="hr-HR" sz="3000" dirty="0">
              <a:solidFill>
                <a:srgbClr val="333333"/>
              </a:solidFill>
              <a:latin typeface="arial" panose="020B0604020202020204" pitchFamily="34" charset="0"/>
            </a:endParaRPr>
          </a:p>
          <a:p>
            <a:endParaRPr lang="hr-HR" sz="3000" dirty="0">
              <a:solidFill>
                <a:srgbClr val="333333"/>
              </a:solidFill>
              <a:latin typeface="arial" panose="020B0604020202020204" pitchFamily="34" charset="0"/>
            </a:endParaRPr>
          </a:p>
          <a:p>
            <a:endParaRPr lang="hr-HR" dirty="0">
              <a:solidFill>
                <a:srgbClr val="333333"/>
              </a:solidFill>
              <a:latin typeface="arial" panose="020B0604020202020204" pitchFamily="34" charset="0"/>
            </a:endParaRPr>
          </a:p>
          <a:p>
            <a:r>
              <a:rPr lang="en-US" dirty="0">
                <a:solidFill>
                  <a:srgbClr val="333333"/>
                </a:solidFill>
                <a:latin typeface="arial" panose="020B0604020202020204" pitchFamily="34" charset="0"/>
              </a:rPr>
              <a:t> (see </a:t>
            </a:r>
            <a:r>
              <a:rPr lang="en-US" i="1" dirty="0">
                <a:solidFill>
                  <a:srgbClr val="333333"/>
                </a:solidFill>
                <a:latin typeface="arial" panose="020B0604020202020204" pitchFamily="34" charset="0"/>
              </a:rPr>
              <a:t>Nature</a:t>
            </a:r>
            <a:r>
              <a:rPr lang="en-US" dirty="0">
                <a:solidFill>
                  <a:srgbClr val="333333"/>
                </a:solidFill>
                <a:latin typeface="arial" panose="020B0604020202020204" pitchFamily="34" charset="0"/>
              </a:rPr>
              <a:t> </a:t>
            </a:r>
            <a:r>
              <a:rPr lang="en-US" dirty="0">
                <a:solidFill>
                  <a:srgbClr val="5C7996"/>
                </a:solidFill>
                <a:latin typeface="arial" panose="020B0604020202020204" pitchFamily="34" charset="0"/>
                <a:hlinkClick r:id="rId4"/>
              </a:rPr>
              <a:t>http://doi.org/rcg</a:t>
            </a:r>
            <a:r>
              <a:rPr lang="en-US" dirty="0">
                <a:solidFill>
                  <a:srgbClr val="333333"/>
                </a:solidFill>
                <a:latin typeface="arial" panose="020B0604020202020204" pitchFamily="34" charset="0"/>
              </a:rPr>
              <a:t>; 2013)</a:t>
            </a:r>
            <a:endParaRPr lang="en-US" dirty="0"/>
          </a:p>
        </p:txBody>
      </p:sp>
    </p:spTree>
    <p:extLst>
      <p:ext uri="{BB962C8B-B14F-4D97-AF65-F5344CB8AC3E}">
        <p14:creationId xmlns:p14="http://schemas.microsoft.com/office/powerpoint/2010/main" val="175306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sp>
        <p:nvSpPr>
          <p:cNvPr id="5" name="Rectangle 4">
            <a:extLst>
              <a:ext uri="{FF2B5EF4-FFF2-40B4-BE49-F238E27FC236}">
                <a16:creationId xmlns:a16="http://schemas.microsoft.com/office/drawing/2014/main" xmlns="" id="{429BBB33-D32F-48CA-AADA-BC905F7801F5}"/>
              </a:ext>
            </a:extLst>
          </p:cNvPr>
          <p:cNvSpPr/>
          <p:nvPr/>
        </p:nvSpPr>
        <p:spPr>
          <a:xfrm>
            <a:off x="676656" y="1825625"/>
            <a:ext cx="8613648" cy="4154984"/>
          </a:xfrm>
          <a:prstGeom prst="rect">
            <a:avLst/>
          </a:prstGeom>
        </p:spPr>
        <p:txBody>
          <a:bodyPr wrap="square">
            <a:spAutoFit/>
          </a:bodyPr>
          <a:lstStyle/>
          <a:p>
            <a:r>
              <a:rPr lang="en-US" sz="3000" dirty="0">
                <a:solidFill>
                  <a:srgbClr val="333333"/>
                </a:solidFill>
                <a:latin typeface="arial" panose="020B0604020202020204" pitchFamily="34" charset="0"/>
              </a:rPr>
              <a:t>19,000 people </a:t>
            </a:r>
            <a:r>
              <a:rPr lang="hr-HR" sz="3000" dirty="0">
                <a:solidFill>
                  <a:srgbClr val="333333"/>
                </a:solidFill>
                <a:latin typeface="arial" panose="020B0604020202020204" pitchFamily="34" charset="0"/>
              </a:rPr>
              <a:t>study </a:t>
            </a:r>
            <a:r>
              <a:rPr lang="en-US" sz="3000" dirty="0">
                <a:solidFill>
                  <a:srgbClr val="333333"/>
                </a:solidFill>
                <a:latin typeface="arial" panose="020B0604020202020204" pitchFamily="34" charset="0"/>
              </a:rPr>
              <a:t>showed</a:t>
            </a:r>
            <a:r>
              <a:rPr lang="hr-HR" sz="3000" dirty="0">
                <a:solidFill>
                  <a:srgbClr val="333333"/>
                </a:solidFill>
                <a:latin typeface="arial" panose="020B0604020202020204" pitchFamily="34" charset="0"/>
              </a:rPr>
              <a:t>:</a:t>
            </a:r>
          </a:p>
          <a:p>
            <a:endParaRPr lang="hr-HR" sz="3000" dirty="0">
              <a:solidFill>
                <a:srgbClr val="333333"/>
              </a:solidFill>
              <a:latin typeface="arial" panose="020B0604020202020204" pitchFamily="34" charset="0"/>
            </a:endParaRPr>
          </a:p>
          <a:p>
            <a:r>
              <a:rPr lang="en-US" sz="3000" dirty="0">
                <a:solidFill>
                  <a:srgbClr val="333333"/>
                </a:solidFill>
                <a:latin typeface="arial" panose="020B0604020202020204" pitchFamily="34" charset="0"/>
              </a:rPr>
              <a:t>those who meet their spouses online are less likely to divorce (</a:t>
            </a:r>
            <a:r>
              <a:rPr lang="en-US" sz="3000" i="1" dirty="0">
                <a:solidFill>
                  <a:srgbClr val="333333"/>
                </a:solidFill>
                <a:latin typeface="arial" panose="020B0604020202020204" pitchFamily="34" charset="0"/>
              </a:rPr>
              <a:t>p</a:t>
            </a:r>
            <a:r>
              <a:rPr lang="en-US" sz="3000" dirty="0">
                <a:solidFill>
                  <a:srgbClr val="333333"/>
                </a:solidFill>
                <a:latin typeface="arial" panose="020B0604020202020204" pitchFamily="34" charset="0"/>
              </a:rPr>
              <a:t> &lt; 0.002) and more likely to have high marital satisfaction (</a:t>
            </a:r>
            <a:r>
              <a:rPr lang="en-US" sz="3000" i="1" dirty="0">
                <a:solidFill>
                  <a:srgbClr val="333333"/>
                </a:solidFill>
                <a:latin typeface="arial" panose="020B0604020202020204" pitchFamily="34" charset="0"/>
              </a:rPr>
              <a:t>p</a:t>
            </a:r>
            <a:r>
              <a:rPr lang="en-US" sz="3000" dirty="0">
                <a:solidFill>
                  <a:srgbClr val="333333"/>
                </a:solidFill>
                <a:latin typeface="arial" panose="020B0604020202020204" pitchFamily="34" charset="0"/>
              </a:rPr>
              <a:t> &lt; 0.001) than those who meet offline</a:t>
            </a:r>
            <a:endParaRPr lang="hr-HR" sz="3000" dirty="0">
              <a:solidFill>
                <a:srgbClr val="333333"/>
              </a:solidFill>
              <a:latin typeface="arial" panose="020B0604020202020204" pitchFamily="34" charset="0"/>
            </a:endParaRPr>
          </a:p>
          <a:p>
            <a:endParaRPr lang="hr-HR" sz="3000" dirty="0">
              <a:solidFill>
                <a:srgbClr val="333333"/>
              </a:solidFill>
              <a:latin typeface="arial" panose="020B0604020202020204" pitchFamily="34" charset="0"/>
            </a:endParaRPr>
          </a:p>
          <a:p>
            <a:endParaRPr lang="hr-HR" dirty="0">
              <a:solidFill>
                <a:srgbClr val="333333"/>
              </a:solidFill>
              <a:latin typeface="arial" panose="020B0604020202020204" pitchFamily="34" charset="0"/>
            </a:endParaRPr>
          </a:p>
          <a:p>
            <a:r>
              <a:rPr lang="hr-HR" dirty="0">
                <a:solidFill>
                  <a:srgbClr val="333333"/>
                </a:solidFill>
                <a:latin typeface="arial" panose="020B0604020202020204" pitchFamily="34" charset="0"/>
              </a:rPr>
              <a:t>Reality:</a:t>
            </a:r>
            <a:r>
              <a:rPr lang="en-US" dirty="0"/>
              <a:t> meeting online nudged the divorce rate from 7.67% down to 5.96%, and barely budged happiness from 5.48 to 5.64 on a 7-point scale</a:t>
            </a:r>
          </a:p>
        </p:txBody>
      </p:sp>
    </p:spTree>
    <p:extLst>
      <p:ext uri="{BB962C8B-B14F-4D97-AF65-F5344CB8AC3E}">
        <p14:creationId xmlns:p14="http://schemas.microsoft.com/office/powerpoint/2010/main" val="1582127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F6B2F-B659-4EE7-803C-95429F0D0E2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12CEDA87-F784-407D-8136-57B1C81DC195}"/>
              </a:ext>
            </a:extLst>
          </p:cNvPr>
          <p:cNvPicPr>
            <a:picLocks noChangeAspect="1"/>
          </p:cNvPicPr>
          <p:nvPr/>
        </p:nvPicPr>
        <p:blipFill>
          <a:blip r:embed="rId3"/>
          <a:stretch>
            <a:fillRect/>
          </a:stretch>
        </p:blipFill>
        <p:spPr>
          <a:xfrm>
            <a:off x="9601200" y="1027906"/>
            <a:ext cx="2590800" cy="4364367"/>
          </a:xfrm>
          <a:prstGeom prst="rect">
            <a:avLst/>
          </a:prstGeom>
        </p:spPr>
      </p:pic>
      <p:sp>
        <p:nvSpPr>
          <p:cNvPr id="5" name="Rectangle 4">
            <a:extLst>
              <a:ext uri="{FF2B5EF4-FFF2-40B4-BE49-F238E27FC236}">
                <a16:creationId xmlns:a16="http://schemas.microsoft.com/office/drawing/2014/main" xmlns="" id="{429BBB33-D32F-48CA-AADA-BC905F7801F5}"/>
              </a:ext>
            </a:extLst>
          </p:cNvPr>
          <p:cNvSpPr/>
          <p:nvPr/>
        </p:nvSpPr>
        <p:spPr>
          <a:xfrm>
            <a:off x="676656" y="1825625"/>
            <a:ext cx="8613648" cy="2400657"/>
          </a:xfrm>
          <a:prstGeom prst="rect">
            <a:avLst/>
          </a:prstGeom>
        </p:spPr>
        <p:txBody>
          <a:bodyPr wrap="square">
            <a:spAutoFit/>
          </a:bodyPr>
          <a:lstStyle/>
          <a:p>
            <a:r>
              <a:rPr lang="hr-HR" sz="3000" dirty="0">
                <a:solidFill>
                  <a:srgbClr val="333333"/>
                </a:solidFill>
                <a:latin typeface="arial" panose="020B0604020202020204" pitchFamily="34" charset="0"/>
              </a:rPr>
              <a:t>Alternative:</a:t>
            </a:r>
          </a:p>
          <a:p>
            <a:endParaRPr lang="hr-HR" sz="3000" dirty="0">
              <a:solidFill>
                <a:srgbClr val="333333"/>
              </a:solidFill>
              <a:latin typeface="arial" panose="020B0604020202020204" pitchFamily="34" charset="0"/>
            </a:endParaRPr>
          </a:p>
          <a:p>
            <a:pPr marL="457200" indent="-457200">
              <a:buFontTx/>
              <a:buChar char="-"/>
            </a:pPr>
            <a:r>
              <a:rPr lang="hr-HR" sz="3000" dirty="0">
                <a:solidFill>
                  <a:srgbClr val="333333"/>
                </a:solidFill>
                <a:latin typeface="arial" panose="020B0604020202020204" pitchFamily="34" charset="0"/>
              </a:rPr>
              <a:t>Avoid significant/ non significant</a:t>
            </a:r>
          </a:p>
          <a:p>
            <a:pPr marL="457200" indent="-457200">
              <a:buFontTx/>
              <a:buChar char="-"/>
            </a:pPr>
            <a:r>
              <a:rPr lang="hr-HR" sz="3000" dirty="0">
                <a:solidFill>
                  <a:srgbClr val="333333"/>
                </a:solidFill>
                <a:latin typeface="arial" panose="020B0604020202020204" pitchFamily="34" charset="0"/>
              </a:rPr>
              <a:t>Always report effect size</a:t>
            </a:r>
          </a:p>
          <a:p>
            <a:pPr marL="457200" indent="-457200">
              <a:buFontTx/>
              <a:buChar char="-"/>
            </a:pPr>
            <a:r>
              <a:rPr lang="hr-HR" sz="3000" dirty="0">
                <a:solidFill>
                  <a:srgbClr val="333333"/>
                </a:solidFill>
                <a:latin typeface="arial" panose="020B0604020202020204" pitchFamily="34" charset="0"/>
              </a:rPr>
              <a:t>Always report confidence interval</a:t>
            </a:r>
            <a:endParaRPr lang="en-US" dirty="0"/>
          </a:p>
        </p:txBody>
      </p:sp>
      <p:pic>
        <p:nvPicPr>
          <p:cNvPr id="3" name="Picture 2">
            <a:extLst>
              <a:ext uri="{FF2B5EF4-FFF2-40B4-BE49-F238E27FC236}">
                <a16:creationId xmlns:a16="http://schemas.microsoft.com/office/drawing/2014/main" xmlns="" id="{5C46A478-3AC9-4A35-A382-B509D53759B8}"/>
              </a:ext>
            </a:extLst>
          </p:cNvPr>
          <p:cNvPicPr>
            <a:picLocks noChangeAspect="1"/>
          </p:cNvPicPr>
          <p:nvPr/>
        </p:nvPicPr>
        <p:blipFill>
          <a:blip r:embed="rId4"/>
          <a:stretch>
            <a:fillRect/>
          </a:stretch>
        </p:blipFill>
        <p:spPr>
          <a:xfrm>
            <a:off x="7793355" y="1465727"/>
            <a:ext cx="3103245" cy="4803653"/>
          </a:xfrm>
          <a:prstGeom prst="rect">
            <a:avLst/>
          </a:prstGeom>
        </p:spPr>
      </p:pic>
    </p:spTree>
    <p:extLst>
      <p:ext uri="{BB962C8B-B14F-4D97-AF65-F5344CB8AC3E}">
        <p14:creationId xmlns:p14="http://schemas.microsoft.com/office/powerpoint/2010/main" val="2225852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328387" cy="6371975"/>
          </a:xfrm>
          <a:prstGeom prst="rect">
            <a:avLst/>
          </a:prstGeom>
        </p:spPr>
      </p:pic>
      <p:pic>
        <p:nvPicPr>
          <p:cNvPr id="9" name="Picture 8">
            <a:extLst>
              <a:ext uri="{FF2B5EF4-FFF2-40B4-BE49-F238E27FC236}">
                <a16:creationId xmlns:a16="http://schemas.microsoft.com/office/drawing/2014/main" xmlns="" id="{D78B8BAD-2224-42E7-9919-326F1A60AC47}"/>
              </a:ext>
            </a:extLst>
          </p:cNvPr>
          <p:cNvPicPr>
            <a:picLocks noChangeAspect="1"/>
          </p:cNvPicPr>
          <p:nvPr/>
        </p:nvPicPr>
        <p:blipFill>
          <a:blip r:embed="rId4"/>
          <a:stretch>
            <a:fillRect/>
          </a:stretch>
        </p:blipFill>
        <p:spPr>
          <a:xfrm>
            <a:off x="5262562" y="490952"/>
            <a:ext cx="2517431" cy="4234619"/>
          </a:xfrm>
          <a:prstGeom prst="rect">
            <a:avLst/>
          </a:prstGeom>
        </p:spPr>
      </p:pic>
    </p:spTree>
    <p:extLst>
      <p:ext uri="{BB962C8B-B14F-4D97-AF65-F5344CB8AC3E}">
        <p14:creationId xmlns:p14="http://schemas.microsoft.com/office/powerpoint/2010/main" val="163010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328387" cy="6371975"/>
          </a:xfrm>
          <a:prstGeom prst="rect">
            <a:avLst/>
          </a:prstGeom>
        </p:spPr>
      </p:pic>
      <p:pic>
        <p:nvPicPr>
          <p:cNvPr id="9" name="Picture 8">
            <a:extLst>
              <a:ext uri="{FF2B5EF4-FFF2-40B4-BE49-F238E27FC236}">
                <a16:creationId xmlns:a16="http://schemas.microsoft.com/office/drawing/2014/main" xmlns="" id="{D78B8BAD-2224-42E7-9919-326F1A60AC47}"/>
              </a:ext>
            </a:extLst>
          </p:cNvPr>
          <p:cNvPicPr>
            <a:picLocks noChangeAspect="1"/>
          </p:cNvPicPr>
          <p:nvPr/>
        </p:nvPicPr>
        <p:blipFill>
          <a:blip r:embed="rId4"/>
          <a:stretch>
            <a:fillRect/>
          </a:stretch>
        </p:blipFill>
        <p:spPr>
          <a:xfrm>
            <a:off x="5262562" y="490952"/>
            <a:ext cx="2517431" cy="4234619"/>
          </a:xfrm>
          <a:prstGeom prst="rect">
            <a:avLst/>
          </a:prstGeom>
        </p:spPr>
      </p:pic>
      <p:pic>
        <p:nvPicPr>
          <p:cNvPr id="10" name="Picture 9">
            <a:extLst>
              <a:ext uri="{FF2B5EF4-FFF2-40B4-BE49-F238E27FC236}">
                <a16:creationId xmlns:a16="http://schemas.microsoft.com/office/drawing/2014/main" xmlns="" id="{767EEEC5-8DFF-4D81-AFE4-96BF5691DF72}"/>
              </a:ext>
            </a:extLst>
          </p:cNvPr>
          <p:cNvPicPr>
            <a:picLocks noChangeAspect="1"/>
          </p:cNvPicPr>
          <p:nvPr/>
        </p:nvPicPr>
        <p:blipFill>
          <a:blip r:embed="rId5"/>
          <a:stretch>
            <a:fillRect/>
          </a:stretch>
        </p:blipFill>
        <p:spPr>
          <a:xfrm>
            <a:off x="2510676" y="1690688"/>
            <a:ext cx="2624886" cy="4251576"/>
          </a:xfrm>
          <a:prstGeom prst="rect">
            <a:avLst/>
          </a:prstGeom>
        </p:spPr>
      </p:pic>
    </p:spTree>
    <p:extLst>
      <p:ext uri="{BB962C8B-B14F-4D97-AF65-F5344CB8AC3E}">
        <p14:creationId xmlns:p14="http://schemas.microsoft.com/office/powerpoint/2010/main" val="314850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D5F61-0713-4BD4-8D88-F45697B93F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A3D398B-00D4-4CA0-822E-9256E187C22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9397995F-5336-4FAF-ACD3-E625960018DE}"/>
              </a:ext>
            </a:extLst>
          </p:cNvPr>
          <p:cNvPicPr>
            <a:picLocks noChangeAspect="1"/>
          </p:cNvPicPr>
          <p:nvPr/>
        </p:nvPicPr>
        <p:blipFill>
          <a:blip r:embed="rId3"/>
          <a:stretch>
            <a:fillRect/>
          </a:stretch>
        </p:blipFill>
        <p:spPr>
          <a:xfrm>
            <a:off x="9728835" y="0"/>
            <a:ext cx="2463165" cy="4234619"/>
          </a:xfrm>
          <a:prstGeom prst="rect">
            <a:avLst/>
          </a:prstGeom>
        </p:spPr>
      </p:pic>
      <p:pic>
        <p:nvPicPr>
          <p:cNvPr id="7" name="Picture 6">
            <a:extLst>
              <a:ext uri="{FF2B5EF4-FFF2-40B4-BE49-F238E27FC236}">
                <a16:creationId xmlns:a16="http://schemas.microsoft.com/office/drawing/2014/main" xmlns="" id="{7857642B-7A99-4646-9DAE-D7C77BD834AB}"/>
              </a:ext>
            </a:extLst>
          </p:cNvPr>
          <p:cNvPicPr>
            <a:picLocks noChangeAspect="1"/>
          </p:cNvPicPr>
          <p:nvPr/>
        </p:nvPicPr>
        <p:blipFill>
          <a:blip r:embed="rId4"/>
          <a:stretch>
            <a:fillRect/>
          </a:stretch>
        </p:blipFill>
        <p:spPr>
          <a:xfrm>
            <a:off x="603505" y="0"/>
            <a:ext cx="2860928" cy="4254237"/>
          </a:xfrm>
          <a:prstGeom prst="rect">
            <a:avLst/>
          </a:prstGeom>
        </p:spPr>
      </p:pic>
    </p:spTree>
    <p:extLst>
      <p:ext uri="{BB962C8B-B14F-4D97-AF65-F5344CB8AC3E}">
        <p14:creationId xmlns:p14="http://schemas.microsoft.com/office/powerpoint/2010/main" val="1319873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D5F61-0713-4BD4-8D88-F45697B93FD2}"/>
              </a:ext>
            </a:extLst>
          </p:cNvPr>
          <p:cNvSpPr>
            <a:spLocks noGrp="1"/>
          </p:cNvSpPr>
          <p:nvPr>
            <p:ph type="title"/>
          </p:nvPr>
        </p:nvSpPr>
        <p:spPr/>
        <p:txBody>
          <a:bodyPr/>
          <a:lstStyle/>
          <a:p>
            <a:r>
              <a:rPr lang="hr-HR" dirty="0"/>
              <a:t>Well...</a:t>
            </a:r>
            <a:endParaRPr lang="en-US" dirty="0"/>
          </a:p>
        </p:txBody>
      </p:sp>
      <p:sp>
        <p:nvSpPr>
          <p:cNvPr id="3" name="Content Placeholder 2">
            <a:extLst>
              <a:ext uri="{FF2B5EF4-FFF2-40B4-BE49-F238E27FC236}">
                <a16:creationId xmlns:a16="http://schemas.microsoft.com/office/drawing/2014/main" xmlns="" id="{3A3D398B-00D4-4CA0-822E-9256E187C22C}"/>
              </a:ext>
            </a:extLst>
          </p:cNvPr>
          <p:cNvSpPr>
            <a:spLocks noGrp="1"/>
          </p:cNvSpPr>
          <p:nvPr>
            <p:ph idx="1"/>
          </p:nvPr>
        </p:nvSpPr>
        <p:spPr>
          <a:xfrm>
            <a:off x="838200" y="5340095"/>
            <a:ext cx="10515600" cy="836867"/>
          </a:xfrm>
        </p:spPr>
        <p:txBody>
          <a:bodyPr/>
          <a:lstStyle/>
          <a:p>
            <a:pPr marL="0" indent="0" algn="r">
              <a:buNone/>
            </a:pPr>
            <a:r>
              <a:rPr lang="hr-HR" dirty="0"/>
              <a:t>Good luck.</a:t>
            </a:r>
            <a:endParaRPr lang="en-US" dirty="0"/>
          </a:p>
        </p:txBody>
      </p:sp>
      <p:pic>
        <p:nvPicPr>
          <p:cNvPr id="4" name="Picture 3">
            <a:extLst>
              <a:ext uri="{FF2B5EF4-FFF2-40B4-BE49-F238E27FC236}">
                <a16:creationId xmlns:a16="http://schemas.microsoft.com/office/drawing/2014/main" xmlns="" id="{D78B8BAD-2224-42E7-9919-326F1A60AC47}"/>
              </a:ext>
            </a:extLst>
          </p:cNvPr>
          <p:cNvPicPr>
            <a:picLocks noChangeAspect="1"/>
          </p:cNvPicPr>
          <p:nvPr/>
        </p:nvPicPr>
        <p:blipFill>
          <a:blip r:embed="rId3"/>
          <a:stretch>
            <a:fillRect/>
          </a:stretch>
        </p:blipFill>
        <p:spPr>
          <a:xfrm>
            <a:off x="4170362" y="679511"/>
            <a:ext cx="2517431" cy="4234619"/>
          </a:xfrm>
          <a:prstGeom prst="rect">
            <a:avLst/>
          </a:prstGeom>
        </p:spPr>
      </p:pic>
      <p:pic>
        <p:nvPicPr>
          <p:cNvPr id="5" name="Picture 4">
            <a:extLst>
              <a:ext uri="{FF2B5EF4-FFF2-40B4-BE49-F238E27FC236}">
                <a16:creationId xmlns:a16="http://schemas.microsoft.com/office/drawing/2014/main" xmlns="" id="{767EEEC5-8DFF-4D81-AFE4-96BF5691DF72}"/>
              </a:ext>
            </a:extLst>
          </p:cNvPr>
          <p:cNvPicPr>
            <a:picLocks noChangeAspect="1"/>
          </p:cNvPicPr>
          <p:nvPr/>
        </p:nvPicPr>
        <p:blipFill>
          <a:blip r:embed="rId4"/>
          <a:stretch>
            <a:fillRect/>
          </a:stretch>
        </p:blipFill>
        <p:spPr>
          <a:xfrm>
            <a:off x="838200" y="1555811"/>
            <a:ext cx="2624886" cy="4251576"/>
          </a:xfrm>
          <a:prstGeom prst="rect">
            <a:avLst/>
          </a:prstGeom>
        </p:spPr>
      </p:pic>
    </p:spTree>
    <p:extLst>
      <p:ext uri="{BB962C8B-B14F-4D97-AF65-F5344CB8AC3E}">
        <p14:creationId xmlns:p14="http://schemas.microsoft.com/office/powerpoint/2010/main" val="211991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a:extLst>
              <a:ext uri="{FF2B5EF4-FFF2-40B4-BE49-F238E27FC236}">
                <a16:creationId xmlns:a16="http://schemas.microsoft.com/office/drawing/2014/main" xmlns="" id="{F8C9E72A-5F60-4D06-BC71-567FCFE50291}"/>
              </a:ext>
            </a:extLst>
          </p:cNvPr>
          <p:cNvSpPr txBox="1">
            <a:spLocks/>
          </p:cNvSpPr>
          <p:nvPr/>
        </p:nvSpPr>
        <p:spPr>
          <a:xfrm>
            <a:off x="838200" y="3429000"/>
            <a:ext cx="10515600" cy="202638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 </a:t>
            </a:r>
            <a:r>
              <a:rPr lang="en-US" i="1"/>
              <a:t>P</a:t>
            </a:r>
            <a:r>
              <a:rPr lang="en-US"/>
              <a:t> value of 0.05 does not mean that there is a 95% chance that a given hypothesis is correct. Instead, it signifies that if the null hypothesis is true, and all other assumptions made are valid, there is a 5% chance of obtaining a result at least as extreme as the one observed. And a </a:t>
            </a:r>
            <a:r>
              <a:rPr lang="en-US" i="1"/>
              <a:t>P</a:t>
            </a:r>
            <a:r>
              <a:rPr lang="en-US"/>
              <a:t> value cannot indicate the importance of a finding; for instance, a drug can have a statistically significant effect on patients’ blood glucose levels without having a therapeutic effect.</a:t>
            </a:r>
            <a:endParaRPr lang="en-US" dirty="0"/>
          </a:p>
        </p:txBody>
      </p:sp>
      <p:sp>
        <p:nvSpPr>
          <p:cNvPr id="6" name="Content Placeholder 5">
            <a:extLst>
              <a:ext uri="{FF2B5EF4-FFF2-40B4-BE49-F238E27FC236}">
                <a16:creationId xmlns:a16="http://schemas.microsoft.com/office/drawing/2014/main" xmlns="" id="{C0AEBB82-6BB8-4C77-92FB-7AB5EB01CF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5612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60EB4-45BE-4204-80FB-C4B9EFCC73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C545465-41C4-4A2C-BFE0-E369230BE56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E0B1FCC7-45F4-4324-B296-88453484E231}"/>
              </a:ext>
            </a:extLst>
          </p:cNvPr>
          <p:cNvPicPr>
            <a:picLocks noChangeAspect="1"/>
          </p:cNvPicPr>
          <p:nvPr/>
        </p:nvPicPr>
        <p:blipFill>
          <a:blip r:embed="rId2"/>
          <a:stretch>
            <a:fillRect/>
          </a:stretch>
        </p:blipFill>
        <p:spPr>
          <a:xfrm>
            <a:off x="0" y="0"/>
            <a:ext cx="10649532" cy="5811838"/>
          </a:xfrm>
          <a:prstGeom prst="rect">
            <a:avLst/>
          </a:prstGeom>
        </p:spPr>
      </p:pic>
      <p:pic>
        <p:nvPicPr>
          <p:cNvPr id="5" name="Picture 4">
            <a:extLst>
              <a:ext uri="{FF2B5EF4-FFF2-40B4-BE49-F238E27FC236}">
                <a16:creationId xmlns:a16="http://schemas.microsoft.com/office/drawing/2014/main" xmlns="" id="{A03E5F78-4345-4CCC-AFBE-54DEFCB2FA9C}"/>
              </a:ext>
            </a:extLst>
          </p:cNvPr>
          <p:cNvPicPr>
            <a:picLocks noChangeAspect="1"/>
          </p:cNvPicPr>
          <p:nvPr/>
        </p:nvPicPr>
        <p:blipFill>
          <a:blip r:embed="rId3"/>
          <a:stretch>
            <a:fillRect/>
          </a:stretch>
        </p:blipFill>
        <p:spPr>
          <a:xfrm>
            <a:off x="2279564" y="4064583"/>
            <a:ext cx="9208168" cy="2935705"/>
          </a:xfrm>
          <a:prstGeom prst="rect">
            <a:avLst/>
          </a:prstGeom>
        </p:spPr>
      </p:pic>
      <p:cxnSp>
        <p:nvCxnSpPr>
          <p:cNvPr id="7" name="Straight Connector 6">
            <a:extLst>
              <a:ext uri="{FF2B5EF4-FFF2-40B4-BE49-F238E27FC236}">
                <a16:creationId xmlns:a16="http://schemas.microsoft.com/office/drawing/2014/main" xmlns="" id="{FFB401CA-0756-4137-99B0-29C59E4D58E5}"/>
              </a:ext>
            </a:extLst>
          </p:cNvPr>
          <p:cNvCxnSpPr/>
          <p:nvPr/>
        </p:nvCxnSpPr>
        <p:spPr>
          <a:xfrm>
            <a:off x="5895474" y="5005137"/>
            <a:ext cx="49329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45E34394-3BBA-4D25-8C3F-6E06118CAC3B}"/>
              </a:ext>
            </a:extLst>
          </p:cNvPr>
          <p:cNvCxnSpPr>
            <a:cxnSpLocks/>
          </p:cNvCxnSpPr>
          <p:nvPr/>
        </p:nvCxnSpPr>
        <p:spPr>
          <a:xfrm>
            <a:off x="4725985" y="6384758"/>
            <a:ext cx="610243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C7A9937-C0D1-4803-A3C3-AAD3B044B7C5}"/>
              </a:ext>
            </a:extLst>
          </p:cNvPr>
          <p:cNvCxnSpPr>
            <a:cxnSpLocks/>
          </p:cNvCxnSpPr>
          <p:nvPr/>
        </p:nvCxnSpPr>
        <p:spPr>
          <a:xfrm>
            <a:off x="2279564" y="6858000"/>
            <a:ext cx="854885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56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BADF21-AB21-486C-8F7E-6BE2410164E0}"/>
              </a:ext>
            </a:extLst>
          </p:cNvPr>
          <p:cNvPicPr>
            <a:picLocks noChangeAspect="1"/>
          </p:cNvPicPr>
          <p:nvPr/>
        </p:nvPicPr>
        <p:blipFill>
          <a:blip r:embed="rId3"/>
          <a:stretch>
            <a:fillRect/>
          </a:stretch>
        </p:blipFill>
        <p:spPr>
          <a:xfrm>
            <a:off x="363658" y="542926"/>
            <a:ext cx="11772086" cy="4943474"/>
          </a:xfrm>
          <a:prstGeom prst="rect">
            <a:avLst/>
          </a:prstGeom>
        </p:spPr>
      </p:pic>
      <p:sp>
        <p:nvSpPr>
          <p:cNvPr id="6" name="Rectangle 5">
            <a:extLst>
              <a:ext uri="{FF2B5EF4-FFF2-40B4-BE49-F238E27FC236}">
                <a16:creationId xmlns:a16="http://schemas.microsoft.com/office/drawing/2014/main" xmlns="" id="{552EDDC8-8C27-449F-B66C-CB54E7AB988E}"/>
              </a:ext>
            </a:extLst>
          </p:cNvPr>
          <p:cNvSpPr/>
          <p:nvPr/>
        </p:nvSpPr>
        <p:spPr>
          <a:xfrm>
            <a:off x="2117558" y="3429000"/>
            <a:ext cx="5799221" cy="1503947"/>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0610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BADF21-AB21-486C-8F7E-6BE2410164E0}"/>
              </a:ext>
            </a:extLst>
          </p:cNvPr>
          <p:cNvPicPr>
            <a:picLocks noChangeAspect="1"/>
          </p:cNvPicPr>
          <p:nvPr/>
        </p:nvPicPr>
        <p:blipFill>
          <a:blip r:embed="rId3"/>
          <a:stretch>
            <a:fillRect/>
          </a:stretch>
        </p:blipFill>
        <p:spPr>
          <a:xfrm>
            <a:off x="363658" y="448428"/>
            <a:ext cx="11464684" cy="4814386"/>
          </a:xfrm>
          <a:prstGeom prst="rect">
            <a:avLst/>
          </a:prstGeom>
        </p:spPr>
      </p:pic>
      <p:pic>
        <p:nvPicPr>
          <p:cNvPr id="5" name="Picture 4">
            <a:extLst>
              <a:ext uri="{FF2B5EF4-FFF2-40B4-BE49-F238E27FC236}">
                <a16:creationId xmlns:a16="http://schemas.microsoft.com/office/drawing/2014/main" xmlns="" id="{0AAC1D2C-287D-448D-AB58-4561D54FED3A}"/>
              </a:ext>
            </a:extLst>
          </p:cNvPr>
          <p:cNvPicPr>
            <a:picLocks noChangeAspect="1"/>
          </p:cNvPicPr>
          <p:nvPr/>
        </p:nvPicPr>
        <p:blipFill>
          <a:blip r:embed="rId4"/>
          <a:stretch>
            <a:fillRect/>
          </a:stretch>
        </p:blipFill>
        <p:spPr>
          <a:xfrm>
            <a:off x="1167939" y="5321467"/>
            <a:ext cx="3647826" cy="1500688"/>
          </a:xfrm>
          <a:prstGeom prst="rect">
            <a:avLst/>
          </a:prstGeom>
        </p:spPr>
      </p:pic>
      <p:sp>
        <p:nvSpPr>
          <p:cNvPr id="2" name="TextBox 1">
            <a:extLst>
              <a:ext uri="{FF2B5EF4-FFF2-40B4-BE49-F238E27FC236}">
                <a16:creationId xmlns:a16="http://schemas.microsoft.com/office/drawing/2014/main" xmlns="" id="{5172C87D-0DF1-48AB-895E-36098DFA167E}"/>
              </a:ext>
            </a:extLst>
          </p:cNvPr>
          <p:cNvSpPr txBox="1"/>
          <p:nvPr/>
        </p:nvSpPr>
        <p:spPr>
          <a:xfrm>
            <a:off x="6096000" y="5410091"/>
            <a:ext cx="6232357" cy="1323439"/>
          </a:xfrm>
          <a:prstGeom prst="rect">
            <a:avLst/>
          </a:prstGeom>
          <a:noFill/>
        </p:spPr>
        <p:txBody>
          <a:bodyPr wrap="square" rtlCol="0">
            <a:spAutoFit/>
          </a:bodyPr>
          <a:lstStyle/>
          <a:p>
            <a:r>
              <a:rPr lang="hr-HR" sz="4000" dirty="0">
                <a:solidFill>
                  <a:srgbClr val="FF0000"/>
                </a:solidFill>
              </a:rPr>
              <a:t>- 6 / 52 reproduced!</a:t>
            </a:r>
          </a:p>
          <a:p>
            <a:r>
              <a:rPr lang="hr-HR" sz="4000" dirty="0">
                <a:solidFill>
                  <a:srgbClr val="FF0000"/>
                </a:solidFill>
              </a:rPr>
              <a:t>- Bayer: 25%</a:t>
            </a:r>
            <a:endParaRPr lang="en-US" sz="4000" dirty="0">
              <a:solidFill>
                <a:srgbClr val="FF0000"/>
              </a:solidFill>
            </a:endParaRPr>
          </a:p>
        </p:txBody>
      </p:sp>
    </p:spTree>
    <p:extLst>
      <p:ext uri="{BB962C8B-B14F-4D97-AF65-F5344CB8AC3E}">
        <p14:creationId xmlns:p14="http://schemas.microsoft.com/office/powerpoint/2010/main" val="237858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CD359-1378-49E2-9783-3CD759A0B6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9E3D211-FD3C-4D81-B034-8D952741CB9C}"/>
              </a:ext>
            </a:extLst>
          </p:cNvPr>
          <p:cNvSpPr>
            <a:spLocks noGrp="1"/>
          </p:cNvSpPr>
          <p:nvPr>
            <p:ph idx="1"/>
          </p:nvPr>
        </p:nvSpPr>
        <p:spPr/>
        <p:txBody>
          <a:bodyPr/>
          <a:lstStyle/>
          <a:p>
            <a:r>
              <a:rPr lang="en-US" dirty="0"/>
              <a:t>https://www.nature.com/documents/nr-editorial-policy-checklist.pdf</a:t>
            </a:r>
          </a:p>
        </p:txBody>
      </p:sp>
      <p:pic>
        <p:nvPicPr>
          <p:cNvPr id="4" name="Picture 3">
            <a:extLst>
              <a:ext uri="{FF2B5EF4-FFF2-40B4-BE49-F238E27FC236}">
                <a16:creationId xmlns:a16="http://schemas.microsoft.com/office/drawing/2014/main" xmlns="" id="{AAADE96D-5E33-4D31-BE38-DE67F21C23A6}"/>
              </a:ext>
            </a:extLst>
          </p:cNvPr>
          <p:cNvPicPr>
            <a:picLocks noChangeAspect="1"/>
          </p:cNvPicPr>
          <p:nvPr/>
        </p:nvPicPr>
        <p:blipFill>
          <a:blip r:embed="rId2"/>
          <a:stretch>
            <a:fillRect/>
          </a:stretch>
        </p:blipFill>
        <p:spPr>
          <a:xfrm>
            <a:off x="477254" y="1690688"/>
            <a:ext cx="10676770" cy="2135354"/>
          </a:xfrm>
          <a:prstGeom prst="rect">
            <a:avLst/>
          </a:prstGeom>
        </p:spPr>
      </p:pic>
      <p:sp>
        <p:nvSpPr>
          <p:cNvPr id="5" name="Rectangle 4">
            <a:extLst>
              <a:ext uri="{FF2B5EF4-FFF2-40B4-BE49-F238E27FC236}">
                <a16:creationId xmlns:a16="http://schemas.microsoft.com/office/drawing/2014/main" xmlns="" id="{0882B77D-0B1A-43E8-B540-1337C443E67F}"/>
              </a:ext>
            </a:extLst>
          </p:cNvPr>
          <p:cNvSpPr/>
          <p:nvPr/>
        </p:nvSpPr>
        <p:spPr>
          <a:xfrm>
            <a:off x="477254" y="4890313"/>
            <a:ext cx="11353800" cy="553998"/>
          </a:xfrm>
          <a:prstGeom prst="rect">
            <a:avLst/>
          </a:prstGeom>
        </p:spPr>
        <p:txBody>
          <a:bodyPr wrap="square">
            <a:spAutoFit/>
          </a:bodyPr>
          <a:lstStyle/>
          <a:p>
            <a:r>
              <a:rPr lang="en-US" sz="3000" dirty="0"/>
              <a:t>https://www.nature.com/documents/nr-editorial-policy-checklist.pdf</a:t>
            </a:r>
          </a:p>
        </p:txBody>
      </p:sp>
    </p:spTree>
    <p:extLst>
      <p:ext uri="{BB962C8B-B14F-4D97-AF65-F5344CB8AC3E}">
        <p14:creationId xmlns:p14="http://schemas.microsoft.com/office/powerpoint/2010/main" val="268161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97C68-C464-476C-9F14-0D302B177B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DBD2E09-F2AF-4964-A664-94414CB8DAB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2AA3FF16-ACD8-466B-A01B-A2AE67DDA5E5}"/>
              </a:ext>
            </a:extLst>
          </p:cNvPr>
          <p:cNvPicPr>
            <a:picLocks noChangeAspect="1"/>
          </p:cNvPicPr>
          <p:nvPr/>
        </p:nvPicPr>
        <p:blipFill>
          <a:blip r:embed="rId2"/>
          <a:stretch>
            <a:fillRect/>
          </a:stretch>
        </p:blipFill>
        <p:spPr>
          <a:xfrm>
            <a:off x="295275" y="3845636"/>
            <a:ext cx="11058525" cy="2362200"/>
          </a:xfrm>
          <a:prstGeom prst="rect">
            <a:avLst/>
          </a:prstGeom>
        </p:spPr>
      </p:pic>
      <p:pic>
        <p:nvPicPr>
          <p:cNvPr id="5" name="Picture 4">
            <a:extLst>
              <a:ext uri="{FF2B5EF4-FFF2-40B4-BE49-F238E27FC236}">
                <a16:creationId xmlns:a16="http://schemas.microsoft.com/office/drawing/2014/main" xmlns="" id="{E00EACC6-41F0-42E7-BEDA-32AA14442B94}"/>
              </a:ext>
            </a:extLst>
          </p:cNvPr>
          <p:cNvPicPr>
            <a:picLocks noChangeAspect="1"/>
          </p:cNvPicPr>
          <p:nvPr/>
        </p:nvPicPr>
        <p:blipFill>
          <a:blip r:embed="rId3"/>
          <a:stretch>
            <a:fillRect/>
          </a:stretch>
        </p:blipFill>
        <p:spPr>
          <a:xfrm>
            <a:off x="65421" y="470527"/>
            <a:ext cx="4362450" cy="1000125"/>
          </a:xfrm>
          <a:prstGeom prst="rect">
            <a:avLst/>
          </a:prstGeom>
        </p:spPr>
      </p:pic>
      <p:pic>
        <p:nvPicPr>
          <p:cNvPr id="6" name="Picture 5">
            <a:extLst>
              <a:ext uri="{FF2B5EF4-FFF2-40B4-BE49-F238E27FC236}">
                <a16:creationId xmlns:a16="http://schemas.microsoft.com/office/drawing/2014/main" xmlns="" id="{F39D2675-D03A-479F-B645-597109CE5DE5}"/>
              </a:ext>
            </a:extLst>
          </p:cNvPr>
          <p:cNvPicPr>
            <a:picLocks noChangeAspect="1"/>
          </p:cNvPicPr>
          <p:nvPr/>
        </p:nvPicPr>
        <p:blipFill>
          <a:blip r:embed="rId4"/>
          <a:stretch>
            <a:fillRect/>
          </a:stretch>
        </p:blipFill>
        <p:spPr>
          <a:xfrm>
            <a:off x="3343275" y="1122363"/>
            <a:ext cx="8010525" cy="3009900"/>
          </a:xfrm>
          <a:prstGeom prst="rect">
            <a:avLst/>
          </a:prstGeom>
        </p:spPr>
      </p:pic>
    </p:spTree>
    <p:extLst>
      <p:ext uri="{BB962C8B-B14F-4D97-AF65-F5344CB8AC3E}">
        <p14:creationId xmlns:p14="http://schemas.microsoft.com/office/powerpoint/2010/main" val="84966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AAF95-23C9-4E09-9306-3C23636B4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F971CF4-8FA5-43E7-BB91-45BFA42EEA7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099A9EF2-9C90-4446-A58D-EE2EBF0C2181}"/>
              </a:ext>
            </a:extLst>
          </p:cNvPr>
          <p:cNvPicPr>
            <a:picLocks noChangeAspect="1"/>
          </p:cNvPicPr>
          <p:nvPr/>
        </p:nvPicPr>
        <p:blipFill>
          <a:blip r:embed="rId2"/>
          <a:stretch>
            <a:fillRect/>
          </a:stretch>
        </p:blipFill>
        <p:spPr>
          <a:xfrm>
            <a:off x="1752223" y="0"/>
            <a:ext cx="9652559" cy="6812125"/>
          </a:xfrm>
          <a:prstGeom prst="rect">
            <a:avLst/>
          </a:prstGeom>
        </p:spPr>
      </p:pic>
    </p:spTree>
    <p:extLst>
      <p:ext uri="{BB962C8B-B14F-4D97-AF65-F5344CB8AC3E}">
        <p14:creationId xmlns:p14="http://schemas.microsoft.com/office/powerpoint/2010/main" val="3858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D0587-D2B3-4619-8228-50300F5257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0B4BCB4-1897-4B92-851B-EBFDA0307B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7329E200-2FF9-4B7D-8823-6584B8CFBFCC}"/>
              </a:ext>
            </a:extLst>
          </p:cNvPr>
          <p:cNvPicPr>
            <a:picLocks noChangeAspect="1"/>
          </p:cNvPicPr>
          <p:nvPr/>
        </p:nvPicPr>
        <p:blipFill>
          <a:blip r:embed="rId2"/>
          <a:stretch>
            <a:fillRect/>
          </a:stretch>
        </p:blipFill>
        <p:spPr>
          <a:xfrm>
            <a:off x="549442" y="160638"/>
            <a:ext cx="10515600" cy="6697362"/>
          </a:xfrm>
          <a:prstGeom prst="rect">
            <a:avLst/>
          </a:prstGeom>
        </p:spPr>
      </p:pic>
    </p:spTree>
    <p:extLst>
      <p:ext uri="{BB962C8B-B14F-4D97-AF65-F5344CB8AC3E}">
        <p14:creationId xmlns:p14="http://schemas.microsoft.com/office/powerpoint/2010/main" val="230522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714</Words>
  <Application>Microsoft Office PowerPoint</Application>
  <PresentationFormat>Widescreen</PresentationFormat>
  <Paragraphs>142</Paragraphs>
  <Slides>29</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vt:lpstr>
      <vt:lpstr>Calibri</vt:lpstr>
      <vt:lpstr>Calibri Light</vt:lpstr>
      <vt:lpstr>Office Theme</vt:lpstr>
      <vt:lpstr>How scientists fool themselves and how they can stop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Well...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maja fabijanić</dc:creator>
  <cp:lastModifiedBy>Maja Kuzman</cp:lastModifiedBy>
  <cp:revision>46</cp:revision>
  <dcterms:created xsi:type="dcterms:W3CDTF">2017-06-02T07:15:23Z</dcterms:created>
  <dcterms:modified xsi:type="dcterms:W3CDTF">2019-08-30T06:01:26Z</dcterms:modified>
</cp:coreProperties>
</file>