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a" ContentType="audio/x-ms-wma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00" autoAdjust="0"/>
  </p:normalViewPr>
  <p:slideViewPr>
    <p:cSldViewPr>
      <p:cViewPr varScale="1">
        <p:scale>
          <a:sx n="104" d="100"/>
          <a:sy n="104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4270D655-EEA4-4092-AE3F-703BF8864D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02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BFB3C141-3A6B-41D2-94C6-85D4FB4735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733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1447800"/>
            <a:ext cx="7848600" cy="1295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048000"/>
            <a:ext cx="8077200" cy="635000"/>
          </a:xfrm>
        </p:spPr>
        <p:txBody>
          <a:bodyPr/>
          <a:lstStyle>
            <a:lvl1pPr marL="0" indent="0" algn="ctr">
              <a:buFontTx/>
              <a:buNone/>
              <a:defRPr sz="3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b="0">
                <a:latin typeface="Trebuchet MS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Trebuchet MS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b="0">
                <a:latin typeface="Trebuchet MS" pitchFamily="34" charset="0"/>
              </a:defRPr>
            </a:lvl1pPr>
          </a:lstStyle>
          <a:p>
            <a:fld id="{83E53D54-B71A-4BD7-909A-8E92250BAB2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8E508B-67CA-47F7-8009-B36CFA9427E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64141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85800"/>
            <a:ext cx="20193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59055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47A4B-ECFC-4285-B3D2-EF8D9B09BF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3594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3D289-6DD9-4140-9FAD-8CC5B08117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30156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F91CF-C5C2-47E3-A3D1-126B44BF08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0054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09EA2-7192-4E0A-89EB-1BD59EC06E0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3731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8DBD8E-9BB0-47E9-8DCC-5120EB11E0A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07137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304B68-3B41-4F21-94D6-06954A2E6A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0014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CA65A-D3E3-4291-99F2-DE69D14247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289738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3C0B1-9124-4320-8EEB-99AF63B6845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3320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80B47-9C89-4AFE-8DC2-D7085C80DC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5585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077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第二级项目符号文本</a:t>
            </a:r>
          </a:p>
          <a:p>
            <a:pPr lvl="2"/>
            <a:r>
              <a:rPr lang="zh-CN" altLang="en-US" smtClean="0"/>
              <a:t>第三级项目符号文本</a:t>
            </a:r>
          </a:p>
          <a:p>
            <a:pPr lvl="3"/>
            <a:r>
              <a:rPr lang="zh-CN" altLang="en-US" smtClean="0"/>
              <a:t> 第四级项目符号文本</a:t>
            </a:r>
          </a:p>
          <a:p>
            <a:pPr lvl="4"/>
            <a:r>
              <a:rPr lang="zh-CN" altLang="en-US" smtClean="0"/>
              <a:t>第五级项目符号文本</a:t>
            </a:r>
          </a:p>
          <a:p>
            <a:pPr lvl="1"/>
            <a:endParaRPr lang="zh-CN" altLang="en-US" smtClean="0"/>
          </a:p>
          <a:p>
            <a:pPr lvl="2"/>
            <a:endParaRPr lang="zh-CN" altLang="en-US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07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/>
            </a:lvl1pPr>
          </a:lstStyle>
          <a:p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/>
            </a:lvl1pPr>
          </a:lstStyle>
          <a:p>
            <a:endParaRPr lang="en-US" altLang="zh-CN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fld id="{FA20ED17-994A-4554-8485-EEB6AA66E17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宋体" charset="-122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宋体" charset="-122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宋体" charset="-122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宋体" charset="-122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宋体" charset="-122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宋体" charset="-122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宋体" charset="-122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84C6A"/>
          </a:solidFill>
          <a:latin typeface="宋体" charset="-122"/>
          <a:ea typeface="宋体" charset="-122"/>
        </a:defRPr>
      </a:lvl9pPr>
    </p:titleStyle>
    <p:bodyStyle>
      <a:lvl1pPr marL="342900" indent="-342900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3200">
          <a:solidFill>
            <a:srgbClr val="284C6A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Trebuchet MS" pitchFamily="34" charset="0"/>
        <a:buChar char="−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rebuchet MS" pitchFamily="34" charset="0"/>
        <a:buChar char="−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audio" Target="../media/media3.wma"/><Relationship Id="rId7" Type="http://schemas.openxmlformats.org/officeDocument/2006/relationships/image" Target="../media/image4.emf"/><Relationship Id="rId2" Type="http://schemas.microsoft.com/office/2007/relationships/media" Target="../media/media3.wma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audio" Target="../media/media7.wma"/><Relationship Id="rId16" Type="http://schemas.openxmlformats.org/officeDocument/2006/relationships/image" Target="../media/image25.png"/><Relationship Id="rId1" Type="http://schemas.microsoft.com/office/2007/relationships/media" Target="../media/media7.wma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audio" Target="../media/media8.wma"/><Relationship Id="rId16" Type="http://schemas.openxmlformats.org/officeDocument/2006/relationships/image" Target="../media/image39.png"/><Relationship Id="rId1" Type="http://schemas.microsoft.com/office/2007/relationships/media" Target="../media/media8.wma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audio" Target="../media/media9.wma"/><Relationship Id="rId1" Type="http://schemas.microsoft.com/office/2007/relationships/media" Target="../media/media9.wma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0.png"/><Relationship Id="rId9" Type="http://schemas.openxmlformats.org/officeDocument/2006/relationships/image" Target="../media/image42.emf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71600" y="836712"/>
            <a:ext cx="7452692" cy="3312368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用译码器设计组合逻辑电路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——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用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74LS153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设计一位全减器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3568" y="4149080"/>
            <a:ext cx="8077200" cy="1152128"/>
          </a:xfrm>
        </p:spPr>
        <p:txBody>
          <a:bodyPr/>
          <a:lstStyle/>
          <a:p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音频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advTm="10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 bwMode="auto">
          <a:xfrm>
            <a:off x="508495" y="312737"/>
            <a:ext cx="70675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b="1" dirty="0" smtClean="0">
                <a:ea typeface="黑体" pitchFamily="2" charset="-122"/>
              </a:rPr>
              <a:t>用</a:t>
            </a:r>
            <a:r>
              <a:rPr lang="zh-CN" altLang="en-US" sz="3600" b="1" dirty="0">
                <a:ea typeface="黑体" pitchFamily="2" charset="-122"/>
              </a:rPr>
              <a:t>数据选择器设计组合逻辑电路</a:t>
            </a: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662483" y="1268412"/>
            <a:ext cx="7921625" cy="439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设计步骤与方法：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进行逻辑抽象，列真值表；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写出逻辑函数式；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确定数据选择器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器件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74LS153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；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zh-CN" altLang="en-US" sz="2800" b="1" kern="0" dirty="0">
                <a:solidFill>
                  <a:srgbClr val="0000CC"/>
                </a:solidFill>
                <a:latin typeface="宋体" pitchFamily="2" charset="-122"/>
                <a:ea typeface="宋体"/>
              </a:rPr>
              <a:t>利用卡诺图降维的方法，将原来的三维卡诺图降维成二</a:t>
            </a:r>
            <a:r>
              <a:rPr lang="zh-CN" altLang="en-US" sz="2800" b="1" kern="0" dirty="0" smtClean="0">
                <a:solidFill>
                  <a:srgbClr val="0000CC"/>
                </a:solidFill>
                <a:latin typeface="宋体" pitchFamily="2" charset="-122"/>
                <a:ea typeface="宋体"/>
              </a:rPr>
              <a:t>维卡诺图，然后</a:t>
            </a:r>
            <a:r>
              <a:rPr lang="zh-CN" altLang="en-US" sz="2800" b="1" kern="0" dirty="0">
                <a:solidFill>
                  <a:srgbClr val="0000CC"/>
                </a:solidFill>
                <a:latin typeface="宋体" pitchFamily="2" charset="-122"/>
                <a:ea typeface="宋体"/>
              </a:rPr>
              <a:t>确定数据选择器的地址输入端、数据输入</a:t>
            </a:r>
            <a:r>
              <a:rPr lang="zh-CN" altLang="en-US" sz="2800" b="1" kern="0" dirty="0" smtClean="0">
                <a:solidFill>
                  <a:srgbClr val="0000CC"/>
                </a:solidFill>
                <a:latin typeface="宋体" pitchFamily="2" charset="-122"/>
                <a:ea typeface="宋体"/>
              </a:rPr>
              <a:t>端；</a:t>
            </a:r>
            <a:endParaRPr lang="en-US" altLang="zh-CN" sz="2800" b="1" kern="0" dirty="0" smtClean="0">
              <a:solidFill>
                <a:srgbClr val="0000CC"/>
              </a:solidFill>
              <a:latin typeface="宋体" pitchFamily="2" charset="-122"/>
              <a:ea typeface="宋体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画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出逻辑电路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图；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  <a:t>画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宋体" pitchFamily="2" charset="-122"/>
                <a:ea typeface="宋体"/>
              </a:rPr>
              <a:t>出芯片连线图。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</p:txBody>
      </p:sp>
      <p:pic>
        <p:nvPicPr>
          <p:cNvPr id="4" name="音频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74452"/>
      </p:ext>
    </p:extLst>
  </p:cSld>
  <p:clrMapOvr>
    <a:masterClrMapping/>
  </p:clrMapOvr>
  <p:transition advTm="30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23528" y="404664"/>
            <a:ext cx="8077200" cy="151216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9pPr>
          </a:lstStyle>
          <a:p>
            <a:r>
              <a:rPr lang="en-US" altLang="zh-CN" kern="0" dirty="0" smtClean="0"/>
              <a:t>  </a:t>
            </a:r>
            <a:r>
              <a:rPr lang="en-US" altLang="zh-CN" b="1" kern="0" dirty="0" smtClean="0">
                <a:solidFill>
                  <a:schemeClr val="accent6">
                    <a:lumMod val="50000"/>
                  </a:schemeClr>
                </a:solidFill>
              </a:rPr>
              <a:t>74LS153</a:t>
            </a:r>
            <a:r>
              <a:rPr lang="zh-CN" altLang="en-US" b="1" kern="0" dirty="0" smtClean="0">
                <a:solidFill>
                  <a:schemeClr val="accent6">
                    <a:lumMod val="50000"/>
                  </a:schemeClr>
                </a:solidFill>
              </a:rPr>
              <a:t>芯片</a:t>
            </a:r>
            <a:r>
              <a:rPr lang="en-US" altLang="zh-CN" b="1" kern="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altLang="zh-CN" b="1" kern="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zh-CN" sz="3200" b="1" kern="0" dirty="0" smtClean="0">
                <a:solidFill>
                  <a:schemeClr val="accent6">
                    <a:lumMod val="50000"/>
                  </a:schemeClr>
                </a:solidFill>
              </a:rPr>
              <a:t>        </a:t>
            </a:r>
            <a:r>
              <a:rPr lang="en-US" altLang="zh-CN" sz="3200" kern="0" dirty="0" smtClean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zh-CN" altLang="zh-CN" sz="3200" dirty="0">
                <a:solidFill>
                  <a:schemeClr val="accent6">
                    <a:lumMod val="50000"/>
                  </a:schemeClr>
                </a:solidFill>
              </a:rPr>
              <a:t>双</a:t>
            </a:r>
            <a:r>
              <a:rPr lang="en-US" altLang="zh-CN" sz="3200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zh-CN" altLang="zh-CN" sz="3200" dirty="0">
                <a:solidFill>
                  <a:schemeClr val="accent6">
                    <a:lumMod val="50000"/>
                  </a:schemeClr>
                </a:solidFill>
              </a:rPr>
              <a:t>选</a:t>
            </a:r>
            <a:r>
              <a:rPr lang="en-US" altLang="zh-CN" sz="32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zh-CN" altLang="zh-CN" sz="3200" dirty="0">
                <a:solidFill>
                  <a:schemeClr val="accent6">
                    <a:lumMod val="50000"/>
                  </a:schemeClr>
                </a:solidFill>
              </a:rPr>
              <a:t>数据选择器</a:t>
            </a:r>
            <a:endParaRPr lang="zh-CN" altLang="en-US" sz="3200" kern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1"/>
              <p:cNvSpPr txBox="1">
                <a:spLocks/>
              </p:cNvSpPr>
              <p:nvPr/>
            </p:nvSpPr>
            <p:spPr bwMode="auto">
              <a:xfrm>
                <a:off x="3298057" y="6055255"/>
                <a:ext cx="5761656" cy="7560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284C6A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284C6A"/>
                    </a:solidFill>
                    <a:latin typeface="宋体" charset="-122"/>
                    <a:ea typeface="宋体" charset="-122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284C6A"/>
                    </a:solidFill>
                    <a:latin typeface="宋体" charset="-122"/>
                    <a:ea typeface="宋体" charset="-122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284C6A"/>
                    </a:solidFill>
                    <a:latin typeface="宋体" charset="-122"/>
                    <a:ea typeface="宋体" charset="-122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284C6A"/>
                    </a:solidFill>
                    <a:latin typeface="宋体" charset="-122"/>
                    <a:ea typeface="宋体" charset="-122"/>
                  </a:defRPr>
                </a:lvl5pPr>
                <a:lvl6pPr marL="4572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284C6A"/>
                    </a:solidFill>
                    <a:latin typeface="宋体" charset="-122"/>
                    <a:ea typeface="宋体" charset="-122"/>
                  </a:defRPr>
                </a:lvl6pPr>
                <a:lvl7pPr marL="9144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284C6A"/>
                    </a:solidFill>
                    <a:latin typeface="宋体" charset="-122"/>
                    <a:ea typeface="宋体" charset="-122"/>
                  </a:defRPr>
                </a:lvl7pPr>
                <a:lvl8pPr marL="13716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284C6A"/>
                    </a:solidFill>
                    <a:latin typeface="宋体" charset="-122"/>
                    <a:ea typeface="宋体" charset="-122"/>
                  </a:defRPr>
                </a:lvl8pPr>
                <a:lvl9pPr marL="18288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284C6A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r>
                  <a:rPr lang="zh-CN" altLang="en-US" sz="2400" b="1" kern="0" dirty="0" smtClean="0">
                    <a:solidFill>
                      <a:srgbClr val="FF0000"/>
                    </a:solidFill>
                  </a:rPr>
                  <a:t>注意：不同的教材或软件中引脚图编号有差别</a:t>
                </a:r>
                <a14:m>
                  <m:oMath xmlns:m="http://schemas.openxmlformats.org/officeDocument/2006/math">
                    <m:r>
                      <a:rPr lang="zh-CN" altLang="en-US" sz="2400" b="1" i="1" kern="0" smtClean="0">
                        <a:solidFill>
                          <a:srgbClr val="FF0000"/>
                        </a:solidFill>
                        <a:latin typeface="Cambria Math"/>
                      </a:rPr>
                      <m:t>，</m:t>
                    </m:r>
                    <m:r>
                      <a:rPr lang="zh-CN" altLang="en-US" sz="2400" b="1" i="0" kern="0">
                        <a:solidFill>
                          <a:srgbClr val="FF0000"/>
                        </a:solidFill>
                        <a:latin typeface="Cambria Math"/>
                      </a:rPr>
                      <m:t>其实</m:t>
                    </m:r>
                    <m:sSub>
                      <m:sSubPr>
                        <m:ctrlPr>
                          <a:rPr lang="en-US" altLang="zh-CN" sz="2400" b="1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zh-CN" altLang="en-US" sz="2400" b="1" i="1" kern="0" smtClean="0">
                        <a:solidFill>
                          <a:srgbClr val="FF0000"/>
                        </a:solidFill>
                        <a:latin typeface="Cambria Math"/>
                      </a:rPr>
                      <m:t>与</m:t>
                    </m:r>
                    <m:r>
                      <a:rPr lang="en-US" altLang="zh-CN" sz="2400" b="1" i="1" kern="0" smtClean="0">
                        <a:solidFill>
                          <a:srgbClr val="FF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sz="2400" b="1" kern="0" dirty="0" smtClean="0">
                    <a:solidFill>
                      <a:srgbClr val="FF0000"/>
                    </a:solidFill>
                  </a:rPr>
                  <a:t>相同，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zh-CN" altLang="en-US" sz="2400" b="1" i="1" kern="0">
                        <a:solidFill>
                          <a:srgbClr val="FF0000"/>
                        </a:solidFill>
                        <a:latin typeface="Cambria Math"/>
                      </a:rPr>
                      <m:t>与</m:t>
                    </m:r>
                    <m:r>
                      <a:rPr lang="en-US" altLang="zh-CN" sz="2400" b="1" i="1" kern="0" smtClean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kern="0" dirty="0" smtClean="0">
                    <a:solidFill>
                      <a:srgbClr val="FF0000"/>
                    </a:solidFill>
                  </a:rPr>
                  <a:t>相同</a:t>
                </a:r>
                <a:endParaRPr lang="zh-CN" altLang="en-US" sz="2400" b="1" kern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8057" y="6055255"/>
                <a:ext cx="5761656" cy="756084"/>
              </a:xfrm>
              <a:prstGeom prst="rect">
                <a:avLst/>
              </a:prstGeom>
              <a:blipFill rotWithShape="1">
                <a:blip r:embed="rId5"/>
                <a:stretch>
                  <a:fillRect l="-1587" t="-10484" r="-952" b="-209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 txBox="1">
            <a:spLocks/>
          </p:cNvSpPr>
          <p:nvPr/>
        </p:nvSpPr>
        <p:spPr bwMode="auto">
          <a:xfrm>
            <a:off x="323528" y="1680539"/>
            <a:ext cx="4464496" cy="75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9pPr>
          </a:lstStyle>
          <a:p>
            <a:r>
              <a:rPr lang="en-US" altLang="zh-CN" sz="2800" b="1" kern="0" dirty="0" smtClean="0">
                <a:solidFill>
                  <a:schemeClr val="accent6">
                    <a:lumMod val="50000"/>
                  </a:schemeClr>
                </a:solidFill>
              </a:rPr>
              <a:t>74LS153</a:t>
            </a:r>
            <a:r>
              <a:rPr lang="zh-CN" altLang="en-US" sz="2800" b="1" kern="0" dirty="0" smtClean="0">
                <a:solidFill>
                  <a:schemeClr val="accent6">
                    <a:lumMod val="50000"/>
                  </a:schemeClr>
                </a:solidFill>
              </a:rPr>
              <a:t>芯片实物图：</a:t>
            </a:r>
            <a:endParaRPr lang="zh-CN" altLang="en-US" sz="2800" b="1" kern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630042"/>
              </p:ext>
            </p:extLst>
          </p:nvPr>
        </p:nvGraphicFramePr>
        <p:xfrm>
          <a:off x="5186598" y="2448038"/>
          <a:ext cx="3240360" cy="3574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Visio" r:id="rId6" imgW="2950994" imgH="3278883" progId="Visio.Drawing.11">
                  <p:embed/>
                </p:oleObj>
              </mc:Choice>
              <mc:Fallback>
                <p:oleObj name="Visio" r:id="rId6" imgW="2950994" imgH="327888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598" y="2448038"/>
                        <a:ext cx="3240360" cy="3574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6" name="Picture 4" descr="c:\users\administrator\appdata\roaming\360se6\User Data\temp\item-0E9ACD19-06C3182C00000000040100000335A1FE.0.200x20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1745"/>
            <a:ext cx="34563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标题 1"/>
          <p:cNvSpPr txBox="1">
            <a:spLocks/>
          </p:cNvSpPr>
          <p:nvPr/>
        </p:nvSpPr>
        <p:spPr bwMode="auto">
          <a:xfrm>
            <a:off x="5099273" y="1818061"/>
            <a:ext cx="3960440" cy="75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9pPr>
          </a:lstStyle>
          <a:p>
            <a:r>
              <a:rPr lang="en-US" altLang="zh-CN" sz="2800" b="1" kern="0" dirty="0" smtClean="0">
                <a:solidFill>
                  <a:schemeClr val="accent6">
                    <a:lumMod val="50000"/>
                  </a:schemeClr>
                </a:solidFill>
              </a:rPr>
              <a:t>74LS153</a:t>
            </a:r>
            <a:r>
              <a:rPr lang="zh-CN" altLang="en-US" sz="2800" b="1" kern="0" dirty="0" smtClean="0">
                <a:solidFill>
                  <a:schemeClr val="accent6">
                    <a:lumMod val="50000"/>
                  </a:schemeClr>
                </a:solidFill>
              </a:rPr>
              <a:t>芯片</a:t>
            </a:r>
            <a:r>
              <a:rPr lang="zh-CN" altLang="en-US" sz="2800" b="1" kern="0" dirty="0">
                <a:solidFill>
                  <a:schemeClr val="accent6">
                    <a:lumMod val="50000"/>
                  </a:schemeClr>
                </a:solidFill>
              </a:rPr>
              <a:t>引脚图：</a:t>
            </a:r>
          </a:p>
        </p:txBody>
      </p: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26842"/>
      </p:ext>
    </p:extLst>
  </p:cSld>
  <p:clrMapOvr>
    <a:masterClrMapping/>
  </p:clrMapOvr>
  <p:transition advTm="28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512192" y="260648"/>
            <a:ext cx="4464496" cy="75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9pPr>
          </a:lstStyle>
          <a:p>
            <a:r>
              <a:rPr lang="en-US" altLang="zh-CN" sz="2800" b="1" kern="0" dirty="0" smtClean="0">
                <a:solidFill>
                  <a:schemeClr val="accent6">
                    <a:lumMod val="50000"/>
                  </a:schemeClr>
                </a:solidFill>
              </a:rPr>
              <a:t>74LS153</a:t>
            </a:r>
            <a:r>
              <a:rPr lang="zh-CN" altLang="en-US" sz="2800" b="1" kern="0" dirty="0" smtClean="0">
                <a:solidFill>
                  <a:schemeClr val="accent6">
                    <a:lumMod val="50000"/>
                  </a:schemeClr>
                </a:solidFill>
              </a:rPr>
              <a:t>芯片的功能表：</a:t>
            </a:r>
            <a:endParaRPr lang="zh-CN" altLang="en-US" sz="2800" b="1" kern="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5410349"/>
                  </p:ext>
                </p:extLst>
              </p:nvPr>
            </p:nvGraphicFramePr>
            <p:xfrm>
              <a:off x="512192" y="981907"/>
              <a:ext cx="3699768" cy="3279454"/>
            </p:xfrm>
            <a:graphic>
              <a:graphicData uri="http://schemas.openxmlformats.org/drawingml/2006/table">
                <a:tbl>
                  <a:tblPr firstRow="1" firstCol="1" bandRow="1">
                    <a:tableStyleId>{ED083AE6-46FA-4A59-8FB0-9F97EB10719F}</a:tableStyleId>
                  </a:tblPr>
                  <a:tblGrid>
                    <a:gridCol w="924202"/>
                    <a:gridCol w="924942"/>
                    <a:gridCol w="925682"/>
                    <a:gridCol w="924942"/>
                  </a:tblGrid>
                  <a:tr h="467323"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输 入</a:t>
                          </a:r>
                          <a:endParaRPr lang="zh-CN" sz="2400" kern="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输 出</a:t>
                          </a:r>
                          <a:endParaRPr lang="zh-CN" sz="2400" kern="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1733"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选 择</a:t>
                          </a:r>
                          <a:endParaRPr lang="zh-CN" sz="24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使 能</a:t>
                          </a:r>
                          <a:endParaRPr lang="zh-CN" sz="24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>
                              <a:effectLst/>
                            </a:rPr>
                            <a:t>Y</a:t>
                          </a:r>
                          <a:endParaRPr lang="zh-CN" sz="2400" b="1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17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A</a:t>
                          </a:r>
                          <a:r>
                            <a:rPr lang="en-US" sz="2400" kern="100" baseline="-25000" dirty="0">
                              <a:effectLst/>
                            </a:rPr>
                            <a:t>1</a:t>
                          </a:r>
                          <a:endParaRPr lang="zh-CN" sz="24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A</a:t>
                          </a:r>
                          <a:r>
                            <a:rPr lang="en-US" sz="2400" b="1" kern="100" baseline="-25000" dirty="0">
                              <a:effectLst/>
                            </a:rPr>
                            <a:t>0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kern="100" smtClean="0">
                                        <a:effectLst/>
                                        <a:latin typeface="Cambria Math"/>
                                        <a:ea typeface="宋体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kern="100" smtClean="0">
                                        <a:effectLst/>
                                        <a:latin typeface="Cambria Math"/>
                                        <a:ea typeface="宋体"/>
                                      </a:rPr>
                                      <m:t>𝑺𝑻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4017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×</a:t>
                          </a:r>
                          <a:endParaRPr lang="zh-CN" sz="24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2400" b="1" kern="100" dirty="0">
                              <a:effectLst/>
                            </a:rPr>
                            <a:t>×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H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>
                              <a:effectLst/>
                            </a:rPr>
                            <a:t>L</a:t>
                          </a:r>
                          <a:endParaRPr lang="zh-CN" sz="2400" b="1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17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L</a:t>
                          </a:r>
                          <a:endParaRPr lang="zh-CN" sz="24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L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L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D</a:t>
                          </a:r>
                          <a:r>
                            <a:rPr lang="en-US" sz="2400" b="1" kern="100" baseline="-25000" dirty="0">
                              <a:effectLst/>
                            </a:rPr>
                            <a:t>0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17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L</a:t>
                          </a:r>
                          <a:endParaRPr lang="zh-CN" sz="24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H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L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D</a:t>
                          </a:r>
                          <a:r>
                            <a:rPr lang="en-US" sz="2400" b="1" kern="100" baseline="-25000" dirty="0">
                              <a:effectLst/>
                            </a:rPr>
                            <a:t>1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17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H</a:t>
                          </a:r>
                          <a:endParaRPr lang="zh-CN" sz="24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L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>
                              <a:effectLst/>
                            </a:rPr>
                            <a:t>L</a:t>
                          </a:r>
                          <a:endParaRPr lang="zh-CN" sz="2400" b="1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D</a:t>
                          </a:r>
                          <a:r>
                            <a:rPr lang="en-US" sz="2400" b="1" kern="100" baseline="-25000" dirty="0">
                              <a:effectLst/>
                            </a:rPr>
                            <a:t>2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17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H</a:t>
                          </a:r>
                          <a:endParaRPr lang="zh-CN" sz="24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H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L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D</a:t>
                          </a:r>
                          <a:r>
                            <a:rPr lang="en-US" sz="2400" b="1" kern="100" baseline="-25000" dirty="0">
                              <a:effectLst/>
                            </a:rPr>
                            <a:t>3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5410349"/>
                  </p:ext>
                </p:extLst>
              </p:nvPr>
            </p:nvGraphicFramePr>
            <p:xfrm>
              <a:off x="512192" y="981907"/>
              <a:ext cx="3699768" cy="3279454"/>
            </p:xfrm>
            <a:graphic>
              <a:graphicData uri="http://schemas.openxmlformats.org/drawingml/2006/table">
                <a:tbl>
                  <a:tblPr firstRow="1" firstCol="1" bandRow="1">
                    <a:tableStyleId>{ED083AE6-46FA-4A59-8FB0-9F97EB10719F}</a:tableStyleId>
                  </a:tblPr>
                  <a:tblGrid>
                    <a:gridCol w="924202"/>
                    <a:gridCol w="924942"/>
                    <a:gridCol w="925682"/>
                    <a:gridCol w="924942"/>
                  </a:tblGrid>
                  <a:tr h="467323"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输 入</a:t>
                          </a:r>
                          <a:endParaRPr lang="zh-CN" sz="2400" kern="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输 出</a:t>
                          </a:r>
                          <a:endParaRPr lang="zh-CN" sz="2400" kern="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1733"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选 择</a:t>
                          </a:r>
                          <a:endParaRPr lang="zh-CN" sz="24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使 能</a:t>
                          </a:r>
                          <a:endParaRPr lang="zh-CN" sz="24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>
                              <a:effectLst/>
                            </a:rPr>
                            <a:t>Y</a:t>
                          </a:r>
                          <a:endParaRPr lang="zh-CN" sz="2400" b="1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17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A</a:t>
                          </a:r>
                          <a:r>
                            <a:rPr lang="en-US" sz="2400" kern="100" baseline="-25000" dirty="0">
                              <a:effectLst/>
                            </a:rPr>
                            <a:t>1</a:t>
                          </a:r>
                          <a:endParaRPr lang="zh-CN" sz="24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A</a:t>
                          </a:r>
                          <a:r>
                            <a:rPr lang="en-US" sz="2400" b="1" kern="100" baseline="-25000" dirty="0">
                              <a:effectLst/>
                            </a:rPr>
                            <a:t>0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199342" t="-235385" r="-100000" b="-5461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4017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×</a:t>
                          </a:r>
                          <a:endParaRPr lang="zh-CN" sz="24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2400" b="1" kern="100" dirty="0">
                              <a:effectLst/>
                            </a:rPr>
                            <a:t>×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H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>
                              <a:effectLst/>
                            </a:rPr>
                            <a:t>L</a:t>
                          </a:r>
                          <a:endParaRPr lang="zh-CN" sz="2400" b="1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17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L</a:t>
                          </a:r>
                          <a:endParaRPr lang="zh-CN" sz="24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L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L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D</a:t>
                          </a:r>
                          <a:r>
                            <a:rPr lang="en-US" sz="2400" b="1" kern="100" baseline="-25000" dirty="0">
                              <a:effectLst/>
                            </a:rPr>
                            <a:t>0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17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L</a:t>
                          </a:r>
                          <a:endParaRPr lang="zh-CN" sz="24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H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L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D</a:t>
                          </a:r>
                          <a:r>
                            <a:rPr lang="en-US" sz="2400" b="1" kern="100" baseline="-25000" dirty="0">
                              <a:effectLst/>
                            </a:rPr>
                            <a:t>1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17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H</a:t>
                          </a:r>
                          <a:endParaRPr lang="zh-CN" sz="24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L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>
                              <a:effectLst/>
                            </a:rPr>
                            <a:t>L</a:t>
                          </a:r>
                          <a:endParaRPr lang="zh-CN" sz="2400" b="1" kern="10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D</a:t>
                          </a:r>
                          <a:r>
                            <a:rPr lang="en-US" sz="2400" b="1" kern="100" baseline="-25000" dirty="0">
                              <a:effectLst/>
                            </a:rPr>
                            <a:t>2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173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H</a:t>
                          </a:r>
                          <a:endParaRPr lang="zh-CN" sz="2400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H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L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effectLst/>
                            </a:rPr>
                            <a:t>D</a:t>
                          </a:r>
                          <a:r>
                            <a:rPr lang="en-US" sz="2400" b="1" kern="100" baseline="-25000" dirty="0">
                              <a:effectLst/>
                            </a:rPr>
                            <a:t>3</a:t>
                          </a:r>
                          <a:endParaRPr lang="zh-CN" sz="2400" b="1" kern="100" dirty="0">
                            <a:effectLst/>
                            <a:latin typeface="Times New Roman"/>
                            <a:ea typeface="宋体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9408952"/>
                  </p:ext>
                </p:extLst>
              </p:nvPr>
            </p:nvGraphicFramePr>
            <p:xfrm>
              <a:off x="5507596" y="1544388"/>
              <a:ext cx="2808312" cy="190589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36104"/>
                    <a:gridCol w="936612"/>
                    <a:gridCol w="935596"/>
                  </a:tblGrid>
                  <a:tr h="60975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0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1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9408952"/>
                  </p:ext>
                </p:extLst>
              </p:nvPr>
            </p:nvGraphicFramePr>
            <p:xfrm>
              <a:off x="5507596" y="1544388"/>
              <a:ext cx="2808312" cy="190589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36104"/>
                    <a:gridCol w="936612"/>
                    <a:gridCol w="935596"/>
                  </a:tblGrid>
                  <a:tr h="60975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0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101307" t="-100935" r="-101307" b="-99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000" t="-100935" r="-649" b="-99065"/>
                          </a:stretch>
                        </a:blip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1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101307" t="-202830" r="-1013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000" t="-202830" r="-64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5045890" y="954566"/>
            <a:ext cx="572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Y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94355" y="1180412"/>
                <a:ext cx="7955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55" y="1180412"/>
                <a:ext cx="795515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20291" y="1468108"/>
                <a:ext cx="7955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291" y="1468108"/>
                <a:ext cx="795515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/>
          <p:cNvSpPr txBox="1">
            <a:spLocks/>
          </p:cNvSpPr>
          <p:nvPr/>
        </p:nvSpPr>
        <p:spPr bwMode="auto">
          <a:xfrm>
            <a:off x="4679504" y="260648"/>
            <a:ext cx="4464496" cy="75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9pPr>
          </a:lstStyle>
          <a:p>
            <a:r>
              <a:rPr lang="en-US" altLang="zh-CN" sz="2800" b="1" kern="0" dirty="0" smtClean="0">
                <a:solidFill>
                  <a:schemeClr val="accent6">
                    <a:lumMod val="50000"/>
                  </a:schemeClr>
                </a:solidFill>
              </a:rPr>
              <a:t>74LS153</a:t>
            </a:r>
            <a:r>
              <a:rPr lang="zh-CN" altLang="en-US" sz="2800" b="1" kern="0" dirty="0" smtClean="0">
                <a:solidFill>
                  <a:schemeClr val="accent6">
                    <a:lumMod val="50000"/>
                  </a:schemeClr>
                </a:solidFill>
              </a:rPr>
              <a:t>芯片的卡诺图：</a:t>
            </a:r>
            <a:endParaRPr lang="zh-CN" altLang="en-US" sz="2800" b="1" kern="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60291"/>
      </p:ext>
    </p:extLst>
  </p:cSld>
  <p:clrMapOvr>
    <a:masterClrMapping/>
  </p:clrMapOvr>
  <p:transition advTm="28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66060" y="297712"/>
            <a:ext cx="8010253" cy="715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Broadway"/>
                <a:ea typeface="微软雅黑"/>
              </a:rPr>
              <a:t>设计举例：用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74LS153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Broadway"/>
                <a:ea typeface="微软雅黑"/>
              </a:rPr>
              <a:t>设计一位全</a:t>
            </a:r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  <a:latin typeface="Broadway"/>
                <a:ea typeface="微软雅黑"/>
              </a:rPr>
              <a:t>减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Broadway"/>
                <a:ea typeface="微软雅黑"/>
              </a:rPr>
              <a:t>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Broadway"/>
              <a:ea typeface="微软雅黑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23528" y="1150252"/>
            <a:ext cx="8640960" cy="514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891" indent="-267891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891" indent="-267891" algn="l" defTabSz="6858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、设计要求（实际问题）：</a:t>
            </a:r>
            <a:endParaRPr lang="en-US" altLang="zh-CN" sz="36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fontAlgn="auto">
              <a:spcAft>
                <a:spcPts val="0"/>
              </a:spcAft>
            </a:pP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设计用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74LS153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和适当的门电路芯片（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74LS20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）设计一位全减器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 bwMode="auto">
          <a:xfrm>
            <a:off x="656951" y="2844574"/>
            <a:ext cx="4464496" cy="75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9pPr>
          </a:lstStyle>
          <a:p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</a:rPr>
              <a:t>二进制减法（竖式计算）：</a:t>
            </a:r>
            <a:endParaRPr lang="zh-CN" altLang="en-US" sz="2400" b="1" kern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 bwMode="auto">
          <a:xfrm>
            <a:off x="655214" y="5805264"/>
            <a:ext cx="8553475" cy="677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84C6A"/>
                </a:solidFill>
                <a:latin typeface="宋体" charset="-122"/>
                <a:ea typeface="宋体" charset="-122"/>
              </a:defRPr>
            </a:lvl9pPr>
          </a:lstStyle>
          <a:p>
            <a:r>
              <a:rPr lang="en-US" altLang="zh-CN" sz="2400" b="1" kern="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</a:rPr>
              <a:t>为被减数，</a:t>
            </a:r>
            <a:r>
              <a:rPr lang="en-US" altLang="zh-CN" sz="2400" b="1" kern="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</a:rPr>
              <a:t>为减数，</a:t>
            </a:r>
            <a:r>
              <a:rPr lang="en-US" altLang="zh-CN" sz="2400" b="1" kern="0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</a:rPr>
              <a:t>为结果，</a:t>
            </a:r>
            <a:r>
              <a:rPr lang="en-US" altLang="zh-CN" sz="2400" b="1" kern="0" dirty="0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zh-CN" altLang="en-US" sz="2400" b="1" kern="0" dirty="0" smtClean="0">
                <a:solidFill>
                  <a:schemeClr val="accent6">
                    <a:lumMod val="50000"/>
                  </a:schemeClr>
                </a:solidFill>
              </a:rPr>
              <a:t>为借位。</a:t>
            </a:r>
            <a:endParaRPr lang="en-US" altLang="zh-CN" sz="2400" b="1" kern="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400" b="1" kern="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201519" y="5101487"/>
            <a:ext cx="3730523" cy="225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0384" y="4000768"/>
            <a:ext cx="439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780078" y="4573338"/>
            <a:ext cx="439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780078" y="5092773"/>
            <a:ext cx="439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</a:t>
            </a:r>
            <a:endParaRPr lang="zh-CN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5030556" y="3935701"/>
            <a:ext cx="439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47664" y="4149856"/>
                <a:ext cx="3227165" cy="1437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altLang="zh-CN" sz="3200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3200" b="0" i="1" smtClean="0">
                                <a:latin typeface="Cambria Math"/>
                              </a:rPr>
                              <m:t>−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sz="3200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149856"/>
                <a:ext cx="3227165" cy="14370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779912" y="4055768"/>
            <a:ext cx="167267" cy="18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241294" y="4055766"/>
            <a:ext cx="68103" cy="18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142130" y="4055765"/>
            <a:ext cx="167267" cy="18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83768" y="4055764"/>
            <a:ext cx="167267" cy="18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直接箭头连接符 36"/>
          <p:cNvCxnSpPr/>
          <p:nvPr/>
        </p:nvCxnSpPr>
        <p:spPr>
          <a:xfrm flipH="1" flipV="1">
            <a:off x="3947180" y="4149851"/>
            <a:ext cx="1083376" cy="143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3309398" y="4149851"/>
            <a:ext cx="1622644" cy="143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1867873" y="3679208"/>
            <a:ext cx="2703313" cy="400110"/>
            <a:chOff x="1867873" y="3679208"/>
            <a:chExt cx="2703313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2889199" y="3679208"/>
              <a:ext cx="772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第</a:t>
              </a:r>
              <a:r>
                <a:rPr lang="en-US" altLang="zh-CN" sz="2000" dirty="0" err="1" smtClean="0"/>
                <a:t>i</a:t>
              </a:r>
              <a:r>
                <a:rPr lang="zh-CN" altLang="en-US" sz="2000" dirty="0" smtClean="0"/>
                <a:t>位</a:t>
              </a:r>
              <a:endParaRPr lang="zh-CN" alt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61032" y="3679208"/>
              <a:ext cx="1010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第</a:t>
              </a:r>
              <a:r>
                <a:rPr lang="en-US" altLang="zh-CN" sz="2000" dirty="0" smtClean="0"/>
                <a:t>i-1</a:t>
              </a:r>
              <a:r>
                <a:rPr lang="zh-CN" altLang="en-US" sz="2000" dirty="0" smtClean="0"/>
                <a:t>位</a:t>
              </a:r>
              <a:endParaRPr lang="zh-CN" alt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867873" y="3679208"/>
              <a:ext cx="12251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第</a:t>
              </a:r>
              <a:r>
                <a:rPr lang="en-US" altLang="zh-CN" sz="2000" dirty="0" smtClean="0"/>
                <a:t>i+1</a:t>
              </a:r>
              <a:r>
                <a:rPr lang="zh-CN" altLang="en-US" sz="2000" dirty="0" smtClean="0"/>
                <a:t>位</a:t>
              </a:r>
              <a:endParaRPr lang="zh-CN" altLang="en-US" sz="2000" dirty="0"/>
            </a:p>
          </p:txBody>
        </p:sp>
      </p:grpSp>
      <p:pic>
        <p:nvPicPr>
          <p:cNvPr id="4" name="音频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60957"/>
      </p:ext>
    </p:extLst>
  </p:cSld>
  <p:clrMapOvr>
    <a:masterClrMapping/>
  </p:clrMapOvr>
  <p:transition advTm="39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566060" y="179537"/>
            <a:ext cx="7822364" cy="864096"/>
          </a:xfrm>
          <a:prstGeom prst="rect">
            <a:avLst/>
          </a:prstGeom>
        </p:spPr>
        <p:txBody>
          <a:bodyPr>
            <a:normAutofit/>
          </a:bodyPr>
          <a:lstStyle>
            <a:lvl1pPr marL="267891" indent="-267891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891" indent="-267891" algn="l" defTabSz="6858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写逻辑真值表</a:t>
            </a:r>
            <a:r>
              <a:rPr lang="zh-CN" altLang="en-US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7529713"/>
                  </p:ext>
                </p:extLst>
              </p:nvPr>
            </p:nvGraphicFramePr>
            <p:xfrm>
              <a:off x="1403648" y="867544"/>
              <a:ext cx="4704185" cy="411480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940837"/>
                    <a:gridCol w="940837"/>
                    <a:gridCol w="940837"/>
                    <a:gridCol w="940837"/>
                    <a:gridCol w="940837"/>
                  </a:tblGrid>
                  <a:tr h="39379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altLang="zh-CN" sz="2400" b="1" i="1" dirty="0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dirty="0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9379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9379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9379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9379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9379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9379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9379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</a:tr>
                  <a:tr h="39379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7529713"/>
                  </p:ext>
                </p:extLst>
              </p:nvPr>
            </p:nvGraphicFramePr>
            <p:xfrm>
              <a:off x="1403648" y="867544"/>
              <a:ext cx="4704185" cy="411480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940837"/>
                    <a:gridCol w="940837"/>
                    <a:gridCol w="940837"/>
                    <a:gridCol w="940837"/>
                    <a:gridCol w="940837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r="-401299" b="-8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9355" r="-298710" b="-8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649" r="-200649" b="-8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98710" r="-99355" b="-8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1299" b="-8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en-US" altLang="zh-CN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altLang="zh-CN" sz="24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  <a:ea typeface="幼圆"/>
                            </a:defRPr>
                          </a:lvl9pPr>
                        </a:lstStyle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4" name="直接连接符 3"/>
          <p:cNvCxnSpPr/>
          <p:nvPr/>
        </p:nvCxnSpPr>
        <p:spPr>
          <a:xfrm>
            <a:off x="4355976" y="908720"/>
            <a:ext cx="0" cy="403244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音频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63478"/>
      </p:ext>
    </p:extLst>
  </p:cSld>
  <p:clrMapOvr>
    <a:masterClrMapping/>
  </p:clrMapOvr>
  <p:transition advTm="31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588930" y="260648"/>
            <a:ext cx="7822364" cy="886408"/>
          </a:xfrm>
          <a:prstGeom prst="rect">
            <a:avLst/>
          </a:prstGeom>
        </p:spPr>
        <p:txBody>
          <a:bodyPr>
            <a:normAutofit/>
          </a:bodyPr>
          <a:lstStyle>
            <a:lvl1pPr marL="267891" indent="-267891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891" indent="-267891" algn="l" defTabSz="6858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、列出卡诺图转换（卡诺图降维）</a:t>
            </a:r>
            <a:endParaRPr lang="en-US" altLang="zh-CN" sz="2800" b="1" i="1" dirty="0">
              <a:latin typeface="Cambria Math"/>
              <a:ea typeface="华文中宋" panose="02010600040101010101" pitchFamily="2" charset="-122"/>
            </a:endParaRPr>
          </a:p>
          <a:p>
            <a:pPr fontAlgn="auto">
              <a:spcAft>
                <a:spcPts val="0"/>
              </a:spcAft>
            </a:pPr>
            <a:endParaRPr lang="en-US" altLang="zh-CN" sz="2800" b="1" i="1" dirty="0">
              <a:latin typeface="Cambria Math"/>
              <a:ea typeface="华文中宋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99179"/>
              </p:ext>
            </p:extLst>
          </p:nvPr>
        </p:nvGraphicFramePr>
        <p:xfrm>
          <a:off x="766808" y="1430732"/>
          <a:ext cx="3672410" cy="19442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4482"/>
                <a:gridCol w="734482"/>
                <a:gridCol w="734482"/>
                <a:gridCol w="734482"/>
                <a:gridCol w="734482"/>
              </a:tblGrid>
              <a:tr h="648072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1279" y="854667"/>
                <a:ext cx="5721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79" y="854667"/>
                <a:ext cx="57215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2041" y="1464244"/>
                <a:ext cx="5721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41" y="1464244"/>
                <a:ext cx="572158" cy="523220"/>
              </a:xfrm>
              <a:prstGeom prst="rect">
                <a:avLst/>
              </a:prstGeom>
              <a:blipFill rotWithShape="1">
                <a:blip r:embed="rId5"/>
                <a:stretch>
                  <a:fillRect r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8120" y="1032044"/>
                <a:ext cx="7955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0" y="1032044"/>
                <a:ext cx="795515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809978"/>
                  </p:ext>
                </p:extLst>
              </p:nvPr>
            </p:nvGraphicFramePr>
            <p:xfrm>
              <a:off x="6051289" y="1464244"/>
              <a:ext cx="2808312" cy="194421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36104"/>
                    <a:gridCol w="936104"/>
                    <a:gridCol w="936104"/>
                  </a:tblGrid>
                  <a:tr h="64807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0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320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1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320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   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809978"/>
                  </p:ext>
                </p:extLst>
              </p:nvPr>
            </p:nvGraphicFramePr>
            <p:xfrm>
              <a:off x="6051289" y="1464244"/>
              <a:ext cx="2808312" cy="194421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36104"/>
                    <a:gridCol w="936104"/>
                    <a:gridCol w="936104"/>
                  </a:tblGrid>
                  <a:tr h="64807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0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100000" t="-106542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201307" t="-106542" r="-654" b="-100000"/>
                          </a:stretch>
                        </a:blip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1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100000" t="-208491" r="-100000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201307" t="-208491" r="-654" b="-9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90133" y="888180"/>
                <a:ext cx="5721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133" y="888180"/>
                <a:ext cx="572158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99234" y="1214612"/>
                <a:ext cx="7955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234" y="1214612"/>
                <a:ext cx="795515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77243" y="1531980"/>
                <a:ext cx="7955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243" y="1531980"/>
                <a:ext cx="795515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箭头 12"/>
          <p:cNvSpPr/>
          <p:nvPr/>
        </p:nvSpPr>
        <p:spPr>
          <a:xfrm>
            <a:off x="4644008" y="2492896"/>
            <a:ext cx="1133235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91525"/>
              </p:ext>
            </p:extLst>
          </p:nvPr>
        </p:nvGraphicFramePr>
        <p:xfrm>
          <a:off x="777810" y="4187576"/>
          <a:ext cx="3672410" cy="19442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4482"/>
                <a:gridCol w="734482"/>
                <a:gridCol w="734482"/>
                <a:gridCol w="734482"/>
                <a:gridCol w="734482"/>
              </a:tblGrid>
              <a:tr h="648072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914" y="3611511"/>
                <a:ext cx="5721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4" y="3611511"/>
                <a:ext cx="572158" cy="584775"/>
              </a:xfrm>
              <a:prstGeom prst="rect">
                <a:avLst/>
              </a:prstGeom>
              <a:blipFill rotWithShape="1">
                <a:blip r:embed="rId11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3043" y="4221088"/>
                <a:ext cx="5721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43" y="4221088"/>
                <a:ext cx="572158" cy="523220"/>
              </a:xfrm>
              <a:prstGeom prst="rect">
                <a:avLst/>
              </a:prstGeom>
              <a:blipFill rotWithShape="1">
                <a:blip r:embed="rId12"/>
                <a:stretch>
                  <a:fillRect r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9122" y="3788888"/>
                <a:ext cx="7955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22" y="3788888"/>
                <a:ext cx="795515" cy="58477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0123136"/>
                  </p:ext>
                </p:extLst>
              </p:nvPr>
            </p:nvGraphicFramePr>
            <p:xfrm>
              <a:off x="6062291" y="4221088"/>
              <a:ext cx="2808312" cy="194421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36104"/>
                    <a:gridCol w="936104"/>
                    <a:gridCol w="936104"/>
                  </a:tblGrid>
                  <a:tr h="64807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0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1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   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0123136"/>
                  </p:ext>
                </p:extLst>
              </p:nvPr>
            </p:nvGraphicFramePr>
            <p:xfrm>
              <a:off x="6062291" y="4221088"/>
              <a:ext cx="2808312" cy="194421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36104"/>
                    <a:gridCol w="936104"/>
                    <a:gridCol w="936104"/>
                  </a:tblGrid>
                  <a:tr h="64807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0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4"/>
                          <a:stretch>
                            <a:fillRect l="-101307" t="-106542" r="-10130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4"/>
                          <a:stretch>
                            <a:fillRect l="-200000" t="-106542" r="-649" b="-100000"/>
                          </a:stretch>
                        </a:blip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1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4"/>
                          <a:stretch>
                            <a:fillRect l="-101307" t="-208491" r="-101307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4"/>
                          <a:stretch>
                            <a:fillRect l="-200000" t="-208491" r="-649" b="-9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10236" y="3971456"/>
                <a:ext cx="7955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236" y="3971456"/>
                <a:ext cx="795515" cy="58477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88245" y="4288824"/>
                <a:ext cx="7955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245" y="4288824"/>
                <a:ext cx="795515" cy="58477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右箭头 21"/>
          <p:cNvSpPr/>
          <p:nvPr/>
        </p:nvSpPr>
        <p:spPr>
          <a:xfrm>
            <a:off x="4655010" y="5249740"/>
            <a:ext cx="1133235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39976" y="3706749"/>
                <a:ext cx="84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976" y="3706749"/>
                <a:ext cx="846204" cy="58477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36215"/>
      </p:ext>
    </p:extLst>
  </p:cSld>
  <p:clrMapOvr>
    <a:masterClrMapping/>
  </p:clrMapOvr>
  <p:transition advTm="38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4726" y="66886"/>
            <a:ext cx="460851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 defTabSz="685800" fontAlgn="auto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画出逻辑电路</a:t>
            </a:r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7625371"/>
                  </p:ext>
                </p:extLst>
              </p:nvPr>
            </p:nvGraphicFramePr>
            <p:xfrm>
              <a:off x="1105314" y="1182941"/>
              <a:ext cx="2808312" cy="190589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36104"/>
                    <a:gridCol w="936612"/>
                    <a:gridCol w="935596"/>
                  </a:tblGrid>
                  <a:tr h="60975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0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1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7625371"/>
                  </p:ext>
                </p:extLst>
              </p:nvPr>
            </p:nvGraphicFramePr>
            <p:xfrm>
              <a:off x="1105314" y="1182941"/>
              <a:ext cx="2808312" cy="190589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36104"/>
                    <a:gridCol w="936612"/>
                    <a:gridCol w="935596"/>
                  </a:tblGrid>
                  <a:tr h="60975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0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01307" t="-100935" r="-100654" b="-99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200000" t="-100935" b="-99065"/>
                          </a:stretch>
                        </a:blip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1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01307" t="-202830" r="-100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200000" t="-2028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643608" y="593119"/>
            <a:ext cx="572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Y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92073" y="818965"/>
                <a:ext cx="7955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073" y="818965"/>
                <a:ext cx="795515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8009" y="1106661"/>
                <a:ext cx="7955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09" y="1106661"/>
                <a:ext cx="795515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0862192"/>
                  </p:ext>
                </p:extLst>
              </p:nvPr>
            </p:nvGraphicFramePr>
            <p:xfrm>
              <a:off x="5616912" y="1111352"/>
              <a:ext cx="2808312" cy="194421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36104"/>
                    <a:gridCol w="936104"/>
                    <a:gridCol w="936104"/>
                  </a:tblGrid>
                  <a:tr h="64807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0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320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1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320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   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0862192"/>
                  </p:ext>
                </p:extLst>
              </p:nvPr>
            </p:nvGraphicFramePr>
            <p:xfrm>
              <a:off x="5616912" y="1111352"/>
              <a:ext cx="2808312" cy="194421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36104"/>
                    <a:gridCol w="936104"/>
                    <a:gridCol w="936104"/>
                  </a:tblGrid>
                  <a:tr h="64807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0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101307" t="-106542" r="-10130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200000" t="-106542" r="-649" b="-100000"/>
                          </a:stretch>
                        </a:blip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1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101307" t="-208491" r="-101307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200000" t="-208491" r="-649" b="-9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55756" y="535288"/>
                <a:ext cx="5721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756" y="535288"/>
                <a:ext cx="572158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64857" y="861720"/>
                <a:ext cx="7955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857" y="861720"/>
                <a:ext cx="795515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42866" y="1179088"/>
                <a:ext cx="7955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866" y="1179088"/>
                <a:ext cx="795515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8646273"/>
                  </p:ext>
                </p:extLst>
              </p:nvPr>
            </p:nvGraphicFramePr>
            <p:xfrm>
              <a:off x="1094498" y="3696755"/>
              <a:ext cx="2808312" cy="190589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36104"/>
                    <a:gridCol w="936612"/>
                    <a:gridCol w="935596"/>
                  </a:tblGrid>
                  <a:tr h="60975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0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1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8646273"/>
                  </p:ext>
                </p:extLst>
              </p:nvPr>
            </p:nvGraphicFramePr>
            <p:xfrm>
              <a:off x="1094498" y="3696755"/>
              <a:ext cx="2808312" cy="190589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36104"/>
                    <a:gridCol w="936612"/>
                    <a:gridCol w="935596"/>
                  </a:tblGrid>
                  <a:tr h="60975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0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1"/>
                          <a:stretch>
                            <a:fillRect l="-100000" t="-100935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1"/>
                          <a:stretch>
                            <a:fillRect l="-201307" t="-100935" r="-654" b="-100000"/>
                          </a:stretch>
                        </a:blip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1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1"/>
                          <a:stretch>
                            <a:fillRect l="-100000" t="-202830" r="-100000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1"/>
                          <a:stretch>
                            <a:fillRect l="-201307" t="-202830" r="-654" b="-9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632792" y="3106933"/>
            <a:ext cx="572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Y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81257" y="3332779"/>
                <a:ext cx="7955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257" y="3332779"/>
                <a:ext cx="795515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07193" y="3620475"/>
                <a:ext cx="7955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93" y="3620475"/>
                <a:ext cx="795515" cy="58477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1342178"/>
                  </p:ext>
                </p:extLst>
              </p:nvPr>
            </p:nvGraphicFramePr>
            <p:xfrm>
              <a:off x="5645052" y="3661661"/>
              <a:ext cx="2808312" cy="194421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36104"/>
                    <a:gridCol w="936104"/>
                    <a:gridCol w="936104"/>
                  </a:tblGrid>
                  <a:tr h="64807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0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1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   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1342178"/>
                  </p:ext>
                </p:extLst>
              </p:nvPr>
            </p:nvGraphicFramePr>
            <p:xfrm>
              <a:off x="5645052" y="3661661"/>
              <a:ext cx="2808312" cy="194421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36104"/>
                    <a:gridCol w="936104"/>
                    <a:gridCol w="936104"/>
                  </a:tblGrid>
                  <a:tr h="64807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0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4"/>
                          <a:stretch>
                            <a:fillRect l="-101307" t="-106542" r="-100654" b="-99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4"/>
                          <a:stretch>
                            <a:fillRect l="-200000" t="-106542" b="-99065"/>
                          </a:stretch>
                        </a:blip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/>
                            <a:t>1</a:t>
                          </a:r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4"/>
                          <a:stretch>
                            <a:fillRect l="-101307" t="-208491" r="-100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4"/>
                          <a:stretch>
                            <a:fillRect l="-200000" t="-20849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92997" y="3412029"/>
                <a:ext cx="7955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997" y="3412029"/>
                <a:ext cx="795515" cy="58477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71006" y="3729397"/>
                <a:ext cx="7955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006" y="3729397"/>
                <a:ext cx="795515" cy="58477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822737" y="3147322"/>
                <a:ext cx="84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737" y="3147322"/>
                <a:ext cx="846204" cy="58477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右箭头 19"/>
          <p:cNvSpPr/>
          <p:nvPr/>
        </p:nvSpPr>
        <p:spPr>
          <a:xfrm>
            <a:off x="4237758" y="2120871"/>
            <a:ext cx="1104077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右箭头 20"/>
          <p:cNvSpPr/>
          <p:nvPr/>
        </p:nvSpPr>
        <p:spPr>
          <a:xfrm>
            <a:off x="4254895" y="4565898"/>
            <a:ext cx="1104077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73852"/>
      </p:ext>
    </p:extLst>
  </p:cSld>
  <p:clrMapOvr>
    <a:masterClrMapping/>
  </p:clrMapOvr>
  <p:transition advTm="32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65687" y="476672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687" y="476672"/>
                <a:ext cx="64807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65687" y="890682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687" y="890682"/>
                <a:ext cx="64807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65687" y="1916832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687" y="1916832"/>
                <a:ext cx="64807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65687" y="4005064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687" y="4005064"/>
                <a:ext cx="648072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9552" y="2780928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780928"/>
                <a:ext cx="648072" cy="523220"/>
              </a:xfrm>
              <a:prstGeom prst="rect">
                <a:avLst/>
              </a:prstGeom>
              <a:blipFill rotWithShape="1">
                <a:blip r:embed="rId8"/>
                <a:stretch>
                  <a:fillRect r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479" y="260648"/>
            <a:ext cx="6994487" cy="632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03015" y="2704683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015" y="2704683"/>
                <a:ext cx="648072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203015" y="4725144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015" y="4725144"/>
                <a:ext cx="648072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85109" y="4701965"/>
                <a:ext cx="5497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109" y="4701965"/>
                <a:ext cx="5497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54822" y="4987587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822" y="4987587"/>
                <a:ext cx="648072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86070"/>
      </p:ext>
    </p:extLst>
  </p:cSld>
  <p:clrMapOvr>
    <a:masterClrMapping/>
  </p:clrMapOvr>
  <p:transition advTm="29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培训研讨会演示文稿">
  <a:themeElements>
    <a:clrScheme name="MS_PPTTraining_TP06256168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S_PPTTraining_TP06256168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PPTTraining_TP0625616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Training_TP0625616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Training_TP0625616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Training_TP0625616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Training_TP0625616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Training_TP0625616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Training_TP0625616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培训研讨会演示文稿</Template>
  <TotalTime>332</TotalTime>
  <Words>743</Words>
  <Application>Microsoft Office PowerPoint</Application>
  <PresentationFormat>全屏显示(4:3)</PresentationFormat>
  <Paragraphs>224</Paragraphs>
  <Slides>9</Slides>
  <Notes>0</Notes>
  <HiddenSlides>0</HiddenSlides>
  <MMClips>9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培训研讨会演示文稿</vt:lpstr>
      <vt:lpstr>Visio</vt:lpstr>
      <vt:lpstr>用译码器设计组合逻辑电路   ——用74LS153设计一位全减器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用译码器、数据选择器设计组合逻辑电路   ——用74LS138和74LS153设计一位全加器</dc:title>
  <dc:creator>pc</dc:creator>
  <cp:lastModifiedBy>lihai</cp:lastModifiedBy>
  <cp:revision>34</cp:revision>
  <dcterms:created xsi:type="dcterms:W3CDTF">2015-05-02T08:13:35Z</dcterms:created>
  <dcterms:modified xsi:type="dcterms:W3CDTF">2016-11-08T08:51:57Z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TC062561682052</vt:lpwstr>
  </property>
</Properties>
</file>