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handoutMasterIdLst>
    <p:handoutMasterId r:id="rId35"/>
  </p:handoutMasterIdLst>
  <p:sldIdLst>
    <p:sldId id="256" r:id="rId3"/>
    <p:sldId id="264" r:id="rId4"/>
    <p:sldId id="276" r:id="rId5"/>
    <p:sldId id="257" r:id="rId6"/>
    <p:sldId id="266" r:id="rId7"/>
    <p:sldId id="258" r:id="rId8"/>
    <p:sldId id="271" r:id="rId9"/>
    <p:sldId id="315" r:id="rId10"/>
    <p:sldId id="279" r:id="rId11"/>
    <p:sldId id="285" r:id="rId12"/>
    <p:sldId id="286" r:id="rId13"/>
    <p:sldId id="283" r:id="rId14"/>
    <p:sldId id="296" r:id="rId15"/>
    <p:sldId id="297" r:id="rId16"/>
    <p:sldId id="301" r:id="rId17"/>
    <p:sldId id="316" r:id="rId18"/>
    <p:sldId id="321" r:id="rId19"/>
    <p:sldId id="299" r:id="rId20"/>
    <p:sldId id="320" r:id="rId21"/>
    <p:sldId id="284" r:id="rId22"/>
    <p:sldId id="307" r:id="rId23"/>
    <p:sldId id="308" r:id="rId24"/>
    <p:sldId id="309" r:id="rId25"/>
    <p:sldId id="314" r:id="rId26"/>
    <p:sldId id="311" r:id="rId27"/>
    <p:sldId id="312" r:id="rId28"/>
    <p:sldId id="313" r:id="rId29"/>
    <p:sldId id="300" r:id="rId30"/>
    <p:sldId id="317" r:id="rId31"/>
    <p:sldId id="322" r:id="rId32"/>
    <p:sldId id="323" r:id="rId33"/>
    <p:sldId id="324" r:id="rId34"/>
  </p:sldIdLst>
  <p:sldSz cx="9144000" cy="6858000" type="screen4x3"/>
  <p:notesSz cx="9928225" cy="679767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Arial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7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66"/>
    <a:srgbClr val="F8A6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112" d="100"/>
          <a:sy n="112" d="100"/>
        </p:scale>
        <p:origin x="-768" y="-78"/>
      </p:cViewPr>
      <p:guideLst>
        <p:guide orient="horz" pos="2160"/>
        <p:guide pos="277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11" Type="http://schemas.openxmlformats.org/officeDocument/2006/relationships/image" Target="../media/image58.wmf"/><Relationship Id="rId5" Type="http://schemas.openxmlformats.org/officeDocument/2006/relationships/image" Target="../media/image52.wmf"/><Relationship Id="rId10" Type="http://schemas.openxmlformats.org/officeDocument/2006/relationships/image" Target="../media/image57.wmf"/><Relationship Id="rId4" Type="http://schemas.openxmlformats.org/officeDocument/2006/relationships/image" Target="../media/image51.wmf"/><Relationship Id="rId9" Type="http://schemas.openxmlformats.org/officeDocument/2006/relationships/image" Target="../media/image5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7" Type="http://schemas.openxmlformats.org/officeDocument/2006/relationships/image" Target="../media/image79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7" Type="http://schemas.openxmlformats.org/officeDocument/2006/relationships/image" Target="../media/image86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6" Type="http://schemas.openxmlformats.org/officeDocument/2006/relationships/image" Target="../media/image85.wmf"/><Relationship Id="rId5" Type="http://schemas.openxmlformats.org/officeDocument/2006/relationships/image" Target="../media/image84.emf"/><Relationship Id="rId4" Type="http://schemas.openxmlformats.org/officeDocument/2006/relationships/image" Target="../media/image8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7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5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image" Target="../media/image92.wmf"/><Relationship Id="rId7" Type="http://schemas.openxmlformats.org/officeDocument/2006/relationships/image" Target="../media/image96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6" Type="http://schemas.openxmlformats.org/officeDocument/2006/relationships/image" Target="../media/image95.wmf"/><Relationship Id="rId11" Type="http://schemas.openxmlformats.org/officeDocument/2006/relationships/image" Target="../media/image100.wmf"/><Relationship Id="rId5" Type="http://schemas.openxmlformats.org/officeDocument/2006/relationships/image" Target="../media/image94.wmf"/><Relationship Id="rId10" Type="http://schemas.openxmlformats.org/officeDocument/2006/relationships/image" Target="../media/image99.wmf"/><Relationship Id="rId4" Type="http://schemas.openxmlformats.org/officeDocument/2006/relationships/image" Target="../media/image93.wmf"/><Relationship Id="rId9" Type="http://schemas.openxmlformats.org/officeDocument/2006/relationships/image" Target="../media/image98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emf"/><Relationship Id="rId1" Type="http://schemas.openxmlformats.org/officeDocument/2006/relationships/image" Target="../media/image10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4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wmf"/><Relationship Id="rId1" Type="http://schemas.openxmlformats.org/officeDocument/2006/relationships/image" Target="../media/image10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image" Target="../media/image47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12" Type="http://schemas.openxmlformats.org/officeDocument/2006/relationships/image" Target="../media/image46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11" Type="http://schemas.openxmlformats.org/officeDocument/2006/relationships/image" Target="../media/image45.emf"/><Relationship Id="rId5" Type="http://schemas.openxmlformats.org/officeDocument/2006/relationships/image" Target="../media/image39.wmf"/><Relationship Id="rId10" Type="http://schemas.openxmlformats.org/officeDocument/2006/relationships/image" Target="../media/image44.wmf"/><Relationship Id="rId4" Type="http://schemas.openxmlformats.org/officeDocument/2006/relationships/image" Target="../media/image38.wmf"/><Relationship Id="rId9" Type="http://schemas.openxmlformats.org/officeDocument/2006/relationships/image" Target="../media/image4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828A9-8E8E-4EBA-BA92-1704AB019557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2B02F8-084B-4404-A811-EC6BC30AF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8700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16738A-8C14-4F53-B08C-96A46DE94D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29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9E0DA-66EF-47BB-B753-22ACE95F61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382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9A992A-479B-4955-9D3E-C312EE33B3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137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6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8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104F28-929C-417E-8FE4-83F82BF6BD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123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314762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738122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956582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687991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0215236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5652477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4404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90FE2-678C-42FB-ABB5-214E48A9C4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5308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128714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77317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5323222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3976274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286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86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87375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67066B-477D-4C41-99B9-AC4B28166B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313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F29E6-42D6-41AD-A242-170E859BB2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551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9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371011-05D6-4E86-B545-02167C34A5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12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2DD1D-1D33-4EBA-B6C3-00CBB17059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23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4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5CD8D6-18EC-4661-8D96-A7DD07EC01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06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4222D-ACE1-46CA-9EA4-60574813B1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64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2D691C-87C7-4CCE-BCA5-38084F5F03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043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buFont typeface="Arial" pitchFamily="34" charset="0"/>
              <a:buNone/>
              <a:defRPr sz="1400" noProof="1"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buFont typeface="Arial" pitchFamily="34" charset="0"/>
              <a:buNone/>
              <a:defRPr sz="1400" noProof="1">
                <a:cs typeface="+mn-cs"/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400">
                <a:cs typeface="+mn-cs"/>
              </a:defRPr>
            </a:lvl1pPr>
          </a:lstStyle>
          <a:p>
            <a:pPr>
              <a:defRPr/>
            </a:pPr>
            <a:fld id="{64A9B634-CE26-4BBE-B8A7-FC3166E724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12"/>
          <p:cNvSpPr>
            <a:spLocks noChangeShapeType="1"/>
          </p:cNvSpPr>
          <p:nvPr/>
        </p:nvSpPr>
        <p:spPr bwMode="auto">
          <a:xfrm flipV="1">
            <a:off x="611188" y="6350000"/>
            <a:ext cx="79248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1" name="Line 17"/>
          <p:cNvSpPr>
            <a:spLocks noChangeShapeType="1"/>
          </p:cNvSpPr>
          <p:nvPr/>
        </p:nvSpPr>
        <p:spPr bwMode="auto">
          <a:xfrm flipV="1">
            <a:off x="611188" y="63500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image" Target="../media/image34.png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25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32.bin"/><Relationship Id="rId18" Type="http://schemas.openxmlformats.org/officeDocument/2006/relationships/oleObject" Target="../embeddings/oleObject35.bin"/><Relationship Id="rId26" Type="http://schemas.openxmlformats.org/officeDocument/2006/relationships/oleObject" Target="../embeddings/oleObject39.bin"/><Relationship Id="rId3" Type="http://schemas.openxmlformats.org/officeDocument/2006/relationships/oleObject" Target="../embeddings/oleObject27.bin"/><Relationship Id="rId21" Type="http://schemas.openxmlformats.org/officeDocument/2006/relationships/image" Target="../media/image43.wmf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34.bin"/><Relationship Id="rId25" Type="http://schemas.openxmlformats.org/officeDocument/2006/relationships/image" Target="../media/image45.emf"/><Relationship Id="rId2" Type="http://schemas.openxmlformats.org/officeDocument/2006/relationships/slideLayout" Target="../slideLayouts/slideLayout19.xml"/><Relationship Id="rId16" Type="http://schemas.openxmlformats.org/officeDocument/2006/relationships/image" Target="../media/image41.wmf"/><Relationship Id="rId20" Type="http://schemas.openxmlformats.org/officeDocument/2006/relationships/oleObject" Target="../embeddings/oleObject36.bin"/><Relationship Id="rId29" Type="http://schemas.openxmlformats.org/officeDocument/2006/relationships/image" Target="../media/image47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1.bin"/><Relationship Id="rId24" Type="http://schemas.openxmlformats.org/officeDocument/2006/relationships/oleObject" Target="../embeddings/oleObject38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23" Type="http://schemas.openxmlformats.org/officeDocument/2006/relationships/image" Target="../media/image44.wmf"/><Relationship Id="rId28" Type="http://schemas.openxmlformats.org/officeDocument/2006/relationships/oleObject" Target="../embeddings/oleObject40.bin"/><Relationship Id="rId10" Type="http://schemas.openxmlformats.org/officeDocument/2006/relationships/image" Target="../media/image38.wmf"/><Relationship Id="rId19" Type="http://schemas.openxmlformats.org/officeDocument/2006/relationships/image" Target="../media/image42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40.wmf"/><Relationship Id="rId22" Type="http://schemas.openxmlformats.org/officeDocument/2006/relationships/oleObject" Target="../embeddings/oleObject37.bin"/><Relationship Id="rId27" Type="http://schemas.openxmlformats.org/officeDocument/2006/relationships/image" Target="../media/image4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46.bin"/><Relationship Id="rId18" Type="http://schemas.openxmlformats.org/officeDocument/2006/relationships/image" Target="../media/image55.wmf"/><Relationship Id="rId3" Type="http://schemas.openxmlformats.org/officeDocument/2006/relationships/oleObject" Target="../embeddings/oleObject41.bin"/><Relationship Id="rId21" Type="http://schemas.openxmlformats.org/officeDocument/2006/relationships/oleObject" Target="../embeddings/oleObject50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52.wmf"/><Relationship Id="rId17" Type="http://schemas.openxmlformats.org/officeDocument/2006/relationships/oleObject" Target="../embeddings/oleObject48.bin"/><Relationship Id="rId25" Type="http://schemas.openxmlformats.org/officeDocument/2006/relationships/image" Target="../media/image58.wmf"/><Relationship Id="rId2" Type="http://schemas.openxmlformats.org/officeDocument/2006/relationships/slideLayout" Target="../slideLayouts/slideLayout19.xml"/><Relationship Id="rId16" Type="http://schemas.openxmlformats.org/officeDocument/2006/relationships/image" Target="../media/image54.wmf"/><Relationship Id="rId20" Type="http://schemas.openxmlformats.org/officeDocument/2006/relationships/image" Target="../media/image56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45.bin"/><Relationship Id="rId24" Type="http://schemas.openxmlformats.org/officeDocument/2006/relationships/oleObject" Target="../embeddings/oleObject52.bin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7.bin"/><Relationship Id="rId23" Type="http://schemas.openxmlformats.org/officeDocument/2006/relationships/oleObject" Target="../embeddings/oleObject51.bin"/><Relationship Id="rId10" Type="http://schemas.openxmlformats.org/officeDocument/2006/relationships/image" Target="../media/image51.wmf"/><Relationship Id="rId19" Type="http://schemas.openxmlformats.org/officeDocument/2006/relationships/oleObject" Target="../embeddings/oleObject49.bin"/><Relationship Id="rId4" Type="http://schemas.openxmlformats.org/officeDocument/2006/relationships/image" Target="../media/image48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53.wmf"/><Relationship Id="rId22" Type="http://schemas.openxmlformats.org/officeDocument/2006/relationships/image" Target="../media/image57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oleObject" Target="../embeddings/oleObject58.bin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77.wmf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79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59.bin"/><Relationship Id="rId10" Type="http://schemas.openxmlformats.org/officeDocument/2006/relationships/image" Target="../media/image76.wmf"/><Relationship Id="rId4" Type="http://schemas.openxmlformats.org/officeDocument/2006/relationships/image" Target="../media/image73.w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78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13" Type="http://schemas.openxmlformats.org/officeDocument/2006/relationships/oleObject" Target="../embeddings/oleObject66.bin"/><Relationship Id="rId18" Type="http://schemas.openxmlformats.org/officeDocument/2006/relationships/oleObject" Target="../embeddings/oleObject69.bin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83.wmf"/><Relationship Id="rId17" Type="http://schemas.openxmlformats.org/officeDocument/2006/relationships/image" Target="../media/image85.wmf"/><Relationship Id="rId2" Type="http://schemas.openxmlformats.org/officeDocument/2006/relationships/slideLayout" Target="../slideLayouts/slideLayout19.xml"/><Relationship Id="rId16" Type="http://schemas.openxmlformats.org/officeDocument/2006/relationships/oleObject" Target="../embeddings/oleObject68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7.bin"/><Relationship Id="rId10" Type="http://schemas.openxmlformats.org/officeDocument/2006/relationships/oleObject" Target="../embeddings/oleObject64.bin"/><Relationship Id="rId19" Type="http://schemas.openxmlformats.org/officeDocument/2006/relationships/image" Target="../media/image86.wmf"/><Relationship Id="rId4" Type="http://schemas.openxmlformats.org/officeDocument/2006/relationships/image" Target="../media/image80.wmf"/><Relationship Id="rId9" Type="http://schemas.openxmlformats.org/officeDocument/2006/relationships/image" Target="../media/image82.wmf"/><Relationship Id="rId14" Type="http://schemas.openxmlformats.org/officeDocument/2006/relationships/image" Target="../media/image84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13" Type="http://schemas.openxmlformats.org/officeDocument/2006/relationships/image" Target="../media/image85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12" Type="http://schemas.openxmlformats.org/officeDocument/2006/relationships/oleObject" Target="../embeddings/oleObject76.bin"/><Relationship Id="rId17" Type="http://schemas.openxmlformats.org/officeDocument/2006/relationships/image" Target="../media/image89.wmf"/><Relationship Id="rId2" Type="http://schemas.openxmlformats.org/officeDocument/2006/relationships/slideLayout" Target="../slideLayouts/slideLayout19.xml"/><Relationship Id="rId16" Type="http://schemas.openxmlformats.org/officeDocument/2006/relationships/oleObject" Target="../embeddings/oleObject78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1.bin"/><Relationship Id="rId15" Type="http://schemas.openxmlformats.org/officeDocument/2006/relationships/image" Target="../media/image88.wmf"/><Relationship Id="rId10" Type="http://schemas.openxmlformats.org/officeDocument/2006/relationships/oleObject" Target="../embeddings/oleObject74.bin"/><Relationship Id="rId4" Type="http://schemas.openxmlformats.org/officeDocument/2006/relationships/image" Target="../media/image87.wmf"/><Relationship Id="rId9" Type="http://schemas.openxmlformats.org/officeDocument/2006/relationships/image" Target="../media/image82.wmf"/><Relationship Id="rId14" Type="http://schemas.openxmlformats.org/officeDocument/2006/relationships/oleObject" Target="../embeddings/oleObject77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13" Type="http://schemas.openxmlformats.org/officeDocument/2006/relationships/oleObject" Target="../embeddings/oleObject84.bin"/><Relationship Id="rId18" Type="http://schemas.openxmlformats.org/officeDocument/2006/relationships/image" Target="../media/image96.wmf"/><Relationship Id="rId26" Type="http://schemas.openxmlformats.org/officeDocument/2006/relationships/image" Target="../media/image100.wmf"/><Relationship Id="rId3" Type="http://schemas.openxmlformats.org/officeDocument/2006/relationships/oleObject" Target="../embeddings/oleObject79.bin"/><Relationship Id="rId21" Type="http://schemas.openxmlformats.org/officeDocument/2006/relationships/oleObject" Target="../embeddings/oleObject89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94.wmf"/><Relationship Id="rId17" Type="http://schemas.openxmlformats.org/officeDocument/2006/relationships/oleObject" Target="../embeddings/oleObject87.bin"/><Relationship Id="rId25" Type="http://schemas.openxmlformats.org/officeDocument/2006/relationships/oleObject" Target="../embeddings/oleObject91.bin"/><Relationship Id="rId2" Type="http://schemas.openxmlformats.org/officeDocument/2006/relationships/slideLayout" Target="../slideLayouts/slideLayout19.xml"/><Relationship Id="rId16" Type="http://schemas.openxmlformats.org/officeDocument/2006/relationships/oleObject" Target="../embeddings/oleObject86.bin"/><Relationship Id="rId20" Type="http://schemas.openxmlformats.org/officeDocument/2006/relationships/image" Target="../media/image97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83.bin"/><Relationship Id="rId24" Type="http://schemas.openxmlformats.org/officeDocument/2006/relationships/image" Target="../media/image99.wmf"/><Relationship Id="rId5" Type="http://schemas.openxmlformats.org/officeDocument/2006/relationships/oleObject" Target="../embeddings/oleObject80.bin"/><Relationship Id="rId15" Type="http://schemas.openxmlformats.org/officeDocument/2006/relationships/oleObject" Target="../embeddings/oleObject85.bin"/><Relationship Id="rId23" Type="http://schemas.openxmlformats.org/officeDocument/2006/relationships/oleObject" Target="../embeddings/oleObject90.bin"/><Relationship Id="rId10" Type="http://schemas.openxmlformats.org/officeDocument/2006/relationships/image" Target="../media/image93.wmf"/><Relationship Id="rId19" Type="http://schemas.openxmlformats.org/officeDocument/2006/relationships/oleObject" Target="../embeddings/oleObject88.bin"/><Relationship Id="rId4" Type="http://schemas.openxmlformats.org/officeDocument/2006/relationships/image" Target="../media/image90.wmf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95.wmf"/><Relationship Id="rId22" Type="http://schemas.openxmlformats.org/officeDocument/2006/relationships/image" Target="../media/image98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03.emf"/><Relationship Id="rId5" Type="http://schemas.openxmlformats.org/officeDocument/2006/relationships/oleObject" Target="../embeddings/oleObject93.bin"/><Relationship Id="rId4" Type="http://schemas.openxmlformats.org/officeDocument/2006/relationships/image" Target="../media/image102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04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5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105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3.wmf"/><Relationship Id="rId3" Type="http://schemas.openxmlformats.org/officeDocument/2006/relationships/image" Target="../media/image14.wmf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13.wmf"/><Relationship Id="rId2" Type="http://schemas.openxmlformats.org/officeDocument/2006/relationships/slideLayout" Target="../slideLayouts/slideLayout19.xml"/><Relationship Id="rId16" Type="http://schemas.openxmlformats.org/officeDocument/2006/relationships/oleObject" Target="../embeddings/oleObject13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2.wmf"/><Relationship Id="rId5" Type="http://schemas.openxmlformats.org/officeDocument/2006/relationships/image" Target="../media/image16.wmf"/><Relationship Id="rId15" Type="http://schemas.openxmlformats.org/officeDocument/2006/relationships/image" Target="../media/image12.wmf"/><Relationship Id="rId10" Type="http://schemas.openxmlformats.org/officeDocument/2006/relationships/oleObject" Target="../embeddings/oleObject10.bin"/><Relationship Id="rId4" Type="http://schemas.openxmlformats.org/officeDocument/2006/relationships/image" Target="../media/image15.wmf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1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image" Target="../media/image22.png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0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7.wmf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05" name="对象 4104"/>
          <p:cNvGraphicFramePr>
            <a:graphicFrameLocks noChangeAspect="1"/>
          </p:cNvGraphicFramePr>
          <p:nvPr/>
        </p:nvGraphicFramePr>
        <p:xfrm>
          <a:off x="3048000" y="1730375"/>
          <a:ext cx="4111625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r:id="rId3" imgW="3986070" imgH="1129810" progId="Equation.3">
                  <p:embed/>
                </p:oleObj>
              </mc:Choice>
              <mc:Fallback>
                <p:oleObj r:id="rId3" imgW="3986070" imgH="1129810" progId="Equation.3">
                  <p:embed/>
                  <p:pic>
                    <p:nvPicPr>
                      <p:cNvPr id="0" name="对象 4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730375"/>
                        <a:ext cx="4111625" cy="11303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" name="矩形 4105"/>
          <p:cNvSpPr>
            <a:spLocks noChangeArrowheads="1"/>
          </p:cNvSpPr>
          <p:nvPr/>
        </p:nvSpPr>
        <p:spPr bwMode="auto">
          <a:xfrm>
            <a:off x="960438" y="1946275"/>
            <a:ext cx="1849437" cy="603250"/>
          </a:xfrm>
          <a:prstGeom prst="rect">
            <a:avLst/>
          </a:prstGeom>
          <a:solidFill>
            <a:srgbClr val="F8A6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120000"/>
              </a:lnSpc>
              <a:buFont typeface="Arial" pitchFamily="34" charset="0"/>
              <a:buNone/>
            </a:pPr>
            <a:r>
              <a:rPr lang="zh-CN" altLang="en-US" sz="2800" b="1">
                <a:solidFill>
                  <a:srgbClr val="000066"/>
                </a:solidFill>
                <a:latin typeface="楷体_GB2312"/>
                <a:ea typeface="楷体_GB2312"/>
                <a:cs typeface="楷体_GB2312"/>
              </a:rPr>
              <a:t>高斯定理</a:t>
            </a:r>
            <a:r>
              <a:rPr lang="zh-CN" altLang="en-US" sz="2800" b="1">
                <a:latin typeface="宋体" pitchFamily="2" charset="-122"/>
              </a:rPr>
              <a:t>  </a:t>
            </a:r>
          </a:p>
        </p:txBody>
      </p:sp>
      <p:grpSp>
        <p:nvGrpSpPr>
          <p:cNvPr id="4107" name="组合 4106"/>
          <p:cNvGrpSpPr>
            <a:grpSpLocks/>
          </p:cNvGrpSpPr>
          <p:nvPr/>
        </p:nvGrpSpPr>
        <p:grpSpPr bwMode="auto">
          <a:xfrm>
            <a:off x="3121025" y="3070225"/>
            <a:ext cx="4319588" cy="1150938"/>
            <a:chOff x="0" y="0"/>
            <a:chExt cx="2721" cy="725"/>
          </a:xfrm>
        </p:grpSpPr>
        <p:sp>
          <p:nvSpPr>
            <p:cNvPr id="3081" name="矩形 4107"/>
            <p:cNvSpPr>
              <a:spLocks noChangeArrowheads="1"/>
            </p:cNvSpPr>
            <p:nvPr/>
          </p:nvSpPr>
          <p:spPr bwMode="auto">
            <a:xfrm>
              <a:off x="0" y="0"/>
              <a:ext cx="2721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graphicFrame>
          <p:nvGraphicFramePr>
            <p:cNvPr id="3082" name="对象 4108"/>
            <p:cNvGraphicFramePr>
              <a:graphicFrameLocks noChangeAspect="1"/>
            </p:cNvGraphicFramePr>
            <p:nvPr/>
          </p:nvGraphicFramePr>
          <p:xfrm>
            <a:off x="90" y="0"/>
            <a:ext cx="1056" cy="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9" r:id="rId5" imgW="1436347" imgH="1131282" progId="Equation.3">
                    <p:embed/>
                  </p:oleObj>
                </mc:Choice>
                <mc:Fallback>
                  <p:oleObj r:id="rId5" imgW="1436347" imgH="1131282" progId="Equation.3">
                    <p:embed/>
                    <p:pic>
                      <p:nvPicPr>
                        <p:cNvPr id="0" name="对象 4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" y="0"/>
                          <a:ext cx="1056" cy="7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10" name="对象 4109"/>
          <p:cNvGraphicFramePr>
            <a:graphicFrameLocks noChangeAspect="1"/>
          </p:cNvGraphicFramePr>
          <p:nvPr/>
        </p:nvGraphicFramePr>
        <p:xfrm>
          <a:off x="5064125" y="3225800"/>
          <a:ext cx="220662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r:id="rId7" imgW="1892300" imgH="635000" progId="Equation.3">
                  <p:embed/>
                </p:oleObj>
              </mc:Choice>
              <mc:Fallback>
                <p:oleObj r:id="rId7" imgW="1892300" imgH="635000" progId="Equation.3">
                  <p:embed/>
                  <p:pic>
                    <p:nvPicPr>
                      <p:cNvPr id="0" name="对象 4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125" y="3225800"/>
                        <a:ext cx="2206625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1" name="矩形 4110"/>
          <p:cNvSpPr>
            <a:spLocks noChangeArrowheads="1"/>
          </p:cNvSpPr>
          <p:nvPr/>
        </p:nvSpPr>
        <p:spPr bwMode="auto">
          <a:xfrm>
            <a:off x="3048000" y="3098800"/>
            <a:ext cx="4321175" cy="1079500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4112" name="矩形 4111"/>
          <p:cNvSpPr>
            <a:spLocks noChangeArrowheads="1"/>
          </p:cNvSpPr>
          <p:nvPr/>
        </p:nvSpPr>
        <p:spPr bwMode="auto">
          <a:xfrm>
            <a:off x="960438" y="3314700"/>
            <a:ext cx="20161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2800" b="1">
                <a:latin typeface="宋体" pitchFamily="2" charset="-122"/>
              </a:rPr>
              <a:t>电势</a:t>
            </a:r>
            <a:endParaRPr lang="zh-CN" altLang="en-US" sz="2800" b="1" baseline="-25000">
              <a:latin typeface="宋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1785" y="332656"/>
            <a:ext cx="3078087" cy="7848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4500" b="1" dirty="0">
                <a:ln w="11430"/>
                <a:solidFill>
                  <a:srgbClr val="C0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cs typeface="+mn-cs"/>
              </a:rPr>
              <a:t>静电场部分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" grpId="0" bldLvl="0" animBg="1"/>
      <p:bldP spid="41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567" name="AutoShape 111"/>
          <p:cNvSpPr>
            <a:spLocks noChangeArrowheads="1"/>
          </p:cNvSpPr>
          <p:nvPr/>
        </p:nvSpPr>
        <p:spPr bwMode="auto">
          <a:xfrm>
            <a:off x="5289550" y="3429000"/>
            <a:ext cx="2736850" cy="1295400"/>
          </a:xfrm>
          <a:prstGeom prst="wedgeRoundRectCallout">
            <a:avLst>
              <a:gd name="adj1" fmla="val -115023"/>
              <a:gd name="adj2" fmla="val 2732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  <a:buFont typeface="Arial" pitchFamily="34" charset="0"/>
              <a:buNone/>
            </a:pPr>
            <a:r>
              <a:rPr lang="en-US" altLang="zh-CN" b="1">
                <a:latin typeface="宋体" pitchFamily="2" charset="-122"/>
              </a:rPr>
              <a:t>Biot-Savart</a:t>
            </a:r>
            <a:r>
              <a:rPr lang="zh-CN" altLang="en-US" b="1">
                <a:latin typeface="宋体" pitchFamily="2" charset="-122"/>
              </a:rPr>
              <a:t>定律的微分形式</a:t>
            </a:r>
          </a:p>
          <a:p>
            <a:pPr algn="ctr">
              <a:buFont typeface="Arial" pitchFamily="34" charset="0"/>
              <a:buNone/>
            </a:pPr>
            <a:endParaRPr lang="en-US" altLang="zh-CN">
              <a:latin typeface="宋体" pitchFamily="2" charset="-122"/>
            </a:endParaRPr>
          </a:p>
        </p:txBody>
      </p:sp>
      <p:sp>
        <p:nvSpPr>
          <p:cNvPr id="659569" name="Oval 113"/>
          <p:cNvSpPr>
            <a:spLocks noChangeArrowheads="1"/>
          </p:cNvSpPr>
          <p:nvPr/>
        </p:nvSpPr>
        <p:spPr bwMode="auto">
          <a:xfrm>
            <a:off x="7091363" y="1412875"/>
            <a:ext cx="73025" cy="714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Font typeface="Arial" pitchFamily="34" charset="0"/>
              <a:buNone/>
            </a:pPr>
            <a:endParaRPr lang="zh-CN" altLang="zh-CN" sz="2400" b="1">
              <a:latin typeface="宋体" pitchFamily="2" charset="-122"/>
            </a:endParaRPr>
          </a:p>
        </p:txBody>
      </p:sp>
      <p:graphicFrame>
        <p:nvGraphicFramePr>
          <p:cNvPr id="659570" name="Object 114"/>
          <p:cNvGraphicFramePr>
            <a:graphicFrameLocks/>
          </p:cNvGraphicFramePr>
          <p:nvPr/>
        </p:nvGraphicFramePr>
        <p:xfrm>
          <a:off x="7164388" y="1125538"/>
          <a:ext cx="40957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3" r:id="rId3" imgW="152798" imgH="165531" progId="Equation.DSMT4">
                  <p:embed/>
                </p:oleObj>
              </mc:Choice>
              <mc:Fallback>
                <p:oleObj r:id="rId3" imgW="152798" imgH="165531" progId="Equation.DSMT4">
                  <p:embed/>
                  <p:pic>
                    <p:nvPicPr>
                      <p:cNvPr id="0" name="Object 11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1125538"/>
                        <a:ext cx="409575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9571" name="Object 115"/>
          <p:cNvGraphicFramePr>
            <a:graphicFrameLocks/>
          </p:cNvGraphicFramePr>
          <p:nvPr/>
        </p:nvGraphicFramePr>
        <p:xfrm>
          <a:off x="5003800" y="1700213"/>
          <a:ext cx="863600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4" r:id="rId5" imgW="305065" imgH="216088" progId="Equation.DSMT4">
                  <p:embed/>
                </p:oleObj>
              </mc:Choice>
              <mc:Fallback>
                <p:oleObj r:id="rId5" imgW="305065" imgH="216088" progId="Equation.DSMT4">
                  <p:embed/>
                  <p:pic>
                    <p:nvPicPr>
                      <p:cNvPr id="0" name="Object 11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1700213"/>
                        <a:ext cx="863600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9573" name="Line 117"/>
          <p:cNvSpPr>
            <a:spLocks noChangeShapeType="1"/>
          </p:cNvSpPr>
          <p:nvPr/>
        </p:nvSpPr>
        <p:spPr bwMode="auto">
          <a:xfrm flipV="1">
            <a:off x="6083300" y="1484313"/>
            <a:ext cx="1008063" cy="720725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9574" name="Line 118"/>
          <p:cNvSpPr>
            <a:spLocks noChangeShapeType="1"/>
          </p:cNvSpPr>
          <p:nvPr/>
        </p:nvSpPr>
        <p:spPr bwMode="auto">
          <a:xfrm flipV="1">
            <a:off x="6083300" y="1989138"/>
            <a:ext cx="288925" cy="217487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59575" name="Object 119"/>
          <p:cNvGraphicFramePr>
            <a:graphicFrameLocks/>
          </p:cNvGraphicFramePr>
          <p:nvPr/>
        </p:nvGraphicFramePr>
        <p:xfrm>
          <a:off x="6227763" y="2060575"/>
          <a:ext cx="376237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5" r:id="rId7" imgW="165315" imgH="254331" progId="Equation.DSMT4">
                  <p:embed/>
                </p:oleObj>
              </mc:Choice>
              <mc:Fallback>
                <p:oleObj r:id="rId7" imgW="165315" imgH="254331" progId="Equation.DSMT4">
                  <p:embed/>
                  <p:pic>
                    <p:nvPicPr>
                      <p:cNvPr id="0" name="Object 119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2060575"/>
                        <a:ext cx="376237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9576" name="Line 120"/>
          <p:cNvSpPr>
            <a:spLocks noChangeShapeType="1"/>
          </p:cNvSpPr>
          <p:nvPr/>
        </p:nvSpPr>
        <p:spPr bwMode="auto">
          <a:xfrm flipV="1">
            <a:off x="6083300" y="1773238"/>
            <a:ext cx="0" cy="5762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59578" name="Object 122"/>
          <p:cNvGraphicFramePr>
            <a:graphicFrameLocks/>
          </p:cNvGraphicFramePr>
          <p:nvPr/>
        </p:nvGraphicFramePr>
        <p:xfrm>
          <a:off x="6875463" y="981075"/>
          <a:ext cx="401637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6" r:id="rId9" imgW="165387" imgH="178109" progId="Equation.DSMT4">
                  <p:embed/>
                </p:oleObj>
              </mc:Choice>
              <mc:Fallback>
                <p:oleObj r:id="rId9" imgW="165387" imgH="178109" progId="Equation.DSMT4">
                  <p:embed/>
                  <p:pic>
                    <p:nvPicPr>
                      <p:cNvPr id="0" name="Object 122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463" y="981075"/>
                        <a:ext cx="401637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9579" name="Object 123"/>
          <p:cNvGraphicFramePr>
            <a:graphicFrameLocks/>
          </p:cNvGraphicFramePr>
          <p:nvPr/>
        </p:nvGraphicFramePr>
        <p:xfrm>
          <a:off x="7019925" y="476250"/>
          <a:ext cx="61118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7" r:id="rId11" imgW="217886" imgH="217886" progId="Equation.DSMT4">
                  <p:embed/>
                </p:oleObj>
              </mc:Choice>
              <mc:Fallback>
                <p:oleObj r:id="rId11" imgW="217886" imgH="217886" progId="Equation.DSMT4">
                  <p:embed/>
                  <p:pic>
                    <p:nvPicPr>
                      <p:cNvPr id="0" name="Object 123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476250"/>
                        <a:ext cx="611188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1" name="Rectangle 15"/>
          <p:cNvSpPr/>
          <p:nvPr/>
        </p:nvSpPr>
        <p:spPr>
          <a:xfrm>
            <a:off x="539750" y="692150"/>
            <a:ext cx="36036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altLang="zh-CN" sz="2400" b="1" noProof="1">
                <a:cs typeface="+mn-ea"/>
              </a:rPr>
              <a:t>1.</a:t>
            </a:r>
            <a:r>
              <a:rPr lang="en-US" altLang="zh-CN" sz="2400" b="1" noProof="1">
                <a:latin typeface="Times New Roman" panose="02020603050405020304" pitchFamily="18" charset="0"/>
                <a:cs typeface="+mn-ea"/>
              </a:rPr>
              <a:t>Biot-Savart</a:t>
            </a:r>
            <a:r>
              <a:rPr lang="zh-CN" altLang="en-US" sz="2400" b="1" noProof="1">
                <a:cs typeface="+mn-ea"/>
              </a:rPr>
              <a:t>定律</a:t>
            </a:r>
            <a:endParaRPr lang="zh-CN" altLang="en-US" sz="2400" b="1" noProof="1">
              <a:cs typeface="+mn-cs"/>
            </a:endParaRPr>
          </a:p>
        </p:txBody>
      </p:sp>
      <p:pic>
        <p:nvPicPr>
          <p:cNvPr id="11277" name="图片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117850"/>
            <a:ext cx="3482975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9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5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59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59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5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5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5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5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5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567" grpId="0" bldLvl="0" animBg="1"/>
      <p:bldP spid="659569" grpId="0" bldLvl="0" animBg="1"/>
      <p:bldP spid="659573" grpId="0" animBg="1"/>
      <p:bldP spid="659574" grpId="0" animBg="1"/>
      <p:bldP spid="65957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2"/>
          <p:cNvSpPr>
            <a:spLocks noChangeArrowheads="1"/>
          </p:cNvSpPr>
          <p:nvPr/>
        </p:nvSpPr>
        <p:spPr bwMode="auto">
          <a:xfrm>
            <a:off x="214313" y="1239838"/>
            <a:ext cx="49625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3000" b="1" dirty="0">
                <a:solidFill>
                  <a:srgbClr val="262626"/>
                </a:solidFill>
                <a:latin typeface="宋体" pitchFamily="2" charset="-122"/>
              </a:rPr>
              <a:t>A.</a:t>
            </a:r>
            <a:r>
              <a:rPr lang="zh-CN" altLang="en-US" sz="3000" b="1" dirty="0">
                <a:solidFill>
                  <a:srgbClr val="262626"/>
                </a:solidFill>
                <a:latin typeface="宋体" pitchFamily="2" charset="-122"/>
              </a:rPr>
              <a:t>载流长直导线的磁场 </a:t>
            </a:r>
          </a:p>
        </p:txBody>
      </p:sp>
      <p:sp>
        <p:nvSpPr>
          <p:cNvPr id="5" name="Text Box 22"/>
          <p:cNvSpPr txBox="1">
            <a:spLocks noChangeArrowheads="1"/>
          </p:cNvSpPr>
          <p:nvPr/>
        </p:nvSpPr>
        <p:spPr bwMode="auto">
          <a:xfrm>
            <a:off x="323528" y="398146"/>
            <a:ext cx="5429250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cs typeface="+mn-cs"/>
              </a:rPr>
              <a:t>2.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cs typeface="+mn-cs"/>
              </a:rPr>
              <a:t>毕奥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cs typeface="+mn-cs"/>
              </a:rPr>
              <a:t>—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cs typeface="+mn-cs"/>
              </a:rPr>
              <a:t>萨伐尔定律的应用</a:t>
            </a: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214313" y="2978150"/>
            <a:ext cx="655161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3000" b="1" dirty="0">
                <a:solidFill>
                  <a:srgbClr val="262626"/>
                </a:solidFill>
                <a:latin typeface="宋体" pitchFamily="2" charset="-122"/>
              </a:rPr>
              <a:t>B:</a:t>
            </a:r>
            <a:r>
              <a:rPr lang="zh-CN" altLang="en-US" sz="3000" b="1" dirty="0">
                <a:solidFill>
                  <a:srgbClr val="262626"/>
                </a:solidFill>
                <a:latin typeface="宋体" pitchFamily="2" charset="-122"/>
              </a:rPr>
              <a:t>载流圆线圈</a:t>
            </a:r>
            <a:r>
              <a:rPr lang="zh-CN" altLang="en-US" sz="3000" b="1" dirty="0">
                <a:solidFill>
                  <a:srgbClr val="FF0000"/>
                </a:solidFill>
                <a:latin typeface="宋体" pitchFamily="2" charset="-122"/>
              </a:rPr>
              <a:t>轴线</a:t>
            </a:r>
            <a:r>
              <a:rPr lang="zh-CN" altLang="en-US" sz="3000" b="1" dirty="0">
                <a:solidFill>
                  <a:srgbClr val="262626"/>
                </a:solidFill>
                <a:latin typeface="宋体" pitchFamily="2" charset="-122"/>
              </a:rPr>
              <a:t>上的磁场 </a:t>
            </a:r>
          </a:p>
        </p:txBody>
      </p:sp>
      <p:sp>
        <p:nvSpPr>
          <p:cNvPr id="12293" name="Text Box 10"/>
          <p:cNvSpPr txBox="1">
            <a:spLocks noChangeArrowheads="1"/>
          </p:cNvSpPr>
          <p:nvPr/>
        </p:nvSpPr>
        <p:spPr bwMode="auto">
          <a:xfrm>
            <a:off x="684213" y="2036763"/>
            <a:ext cx="3167062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000" b="1" dirty="0">
                <a:latin typeface="宋体" pitchFamily="2" charset="-122"/>
              </a:rPr>
              <a:t>导线半无限长</a:t>
            </a:r>
          </a:p>
        </p:txBody>
      </p:sp>
      <p:grpSp>
        <p:nvGrpSpPr>
          <p:cNvPr id="12294" name="组合 2"/>
          <p:cNvGrpSpPr>
            <a:grpSpLocks/>
          </p:cNvGrpSpPr>
          <p:nvPr/>
        </p:nvGrpSpPr>
        <p:grpSpPr bwMode="auto">
          <a:xfrm>
            <a:off x="4398963" y="1058863"/>
            <a:ext cx="1027112" cy="1711325"/>
            <a:chOff x="738" y="2225"/>
            <a:chExt cx="2692" cy="4423"/>
          </a:xfrm>
        </p:grpSpPr>
        <p:sp>
          <p:nvSpPr>
            <p:cNvPr id="12315" name="Line 2"/>
            <p:cNvSpPr>
              <a:spLocks noChangeShapeType="1"/>
            </p:cNvSpPr>
            <p:nvPr/>
          </p:nvSpPr>
          <p:spPr bwMode="auto">
            <a:xfrm flipV="1">
              <a:off x="2778" y="2225"/>
              <a:ext cx="0" cy="431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6" name="Oval 3"/>
            <p:cNvSpPr>
              <a:spLocks noChangeArrowheads="1"/>
            </p:cNvSpPr>
            <p:nvPr/>
          </p:nvSpPr>
          <p:spPr bwMode="auto">
            <a:xfrm>
              <a:off x="738" y="6420"/>
              <a:ext cx="112" cy="228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2317" name="Line 4"/>
            <p:cNvSpPr>
              <a:spLocks noChangeShapeType="1"/>
            </p:cNvSpPr>
            <p:nvPr/>
          </p:nvSpPr>
          <p:spPr bwMode="auto">
            <a:xfrm>
              <a:off x="850" y="6535"/>
              <a:ext cx="19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8" name="Line 11"/>
            <p:cNvSpPr>
              <a:spLocks noChangeShapeType="1"/>
            </p:cNvSpPr>
            <p:nvPr/>
          </p:nvSpPr>
          <p:spPr bwMode="auto">
            <a:xfrm flipV="1">
              <a:off x="850" y="2225"/>
              <a:ext cx="1928" cy="419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2319" name="Object 2"/>
            <p:cNvGraphicFramePr>
              <a:graphicFrameLocks/>
            </p:cNvGraphicFramePr>
            <p:nvPr/>
          </p:nvGraphicFramePr>
          <p:xfrm>
            <a:off x="1078" y="5740"/>
            <a:ext cx="720" cy="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31" r:id="rId3" imgW="190914" imgH="229097" progId="Equation.DSMT4">
                    <p:embed/>
                  </p:oleObj>
                </mc:Choice>
                <mc:Fallback>
                  <p:oleObj r:id="rId3" imgW="190914" imgH="229097" progId="Equation.DSMT4">
                    <p:embed/>
                    <p:pic>
                      <p:nvPicPr>
                        <p:cNvPr id="0" name="Object 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8" y="5740"/>
                          <a:ext cx="720" cy="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0" name="Object 3"/>
            <p:cNvGraphicFramePr>
              <a:graphicFrameLocks/>
            </p:cNvGraphicFramePr>
            <p:nvPr/>
          </p:nvGraphicFramePr>
          <p:xfrm>
            <a:off x="2890" y="2453"/>
            <a:ext cx="540" cy="7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32" r:id="rId5" imgW="127221" imgH="165387" progId="Equation.DSMT4">
                    <p:embed/>
                  </p:oleObj>
                </mc:Choice>
                <mc:Fallback>
                  <p:oleObj r:id="rId5" imgW="127221" imgH="165387" progId="Equation.DSMT4">
                    <p:embed/>
                    <p:pic>
                      <p:nvPicPr>
                        <p:cNvPr id="0" name="Object 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0" y="2453"/>
                          <a:ext cx="540" cy="7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4"/>
          <p:cNvGrpSpPr>
            <a:grpSpLocks/>
          </p:cNvGrpSpPr>
          <p:nvPr/>
        </p:nvGrpSpPr>
        <p:grpSpPr bwMode="auto">
          <a:xfrm>
            <a:off x="1146175" y="3929063"/>
            <a:ext cx="4505325" cy="1843087"/>
            <a:chOff x="225" y="981"/>
            <a:chExt cx="2838" cy="1161"/>
          </a:xfrm>
        </p:grpSpPr>
        <p:grpSp>
          <p:nvGrpSpPr>
            <p:cNvPr id="12299" name="Group 45"/>
            <p:cNvGrpSpPr>
              <a:grpSpLocks/>
            </p:cNvGrpSpPr>
            <p:nvPr/>
          </p:nvGrpSpPr>
          <p:grpSpPr bwMode="auto">
            <a:xfrm>
              <a:off x="225" y="990"/>
              <a:ext cx="987" cy="1152"/>
              <a:chOff x="1231" y="1364"/>
              <a:chExt cx="987" cy="1152"/>
            </a:xfrm>
          </p:grpSpPr>
          <p:sp>
            <p:nvSpPr>
              <p:cNvPr id="12312" name="Oval 10"/>
              <p:cNvSpPr>
                <a:spLocks noChangeArrowheads="1"/>
              </p:cNvSpPr>
              <p:nvPr/>
            </p:nvSpPr>
            <p:spPr bwMode="auto">
              <a:xfrm>
                <a:off x="1546" y="1364"/>
                <a:ext cx="672" cy="1152"/>
              </a:xfrm>
              <a:prstGeom prst="ellipse">
                <a:avLst/>
              </a:prstGeom>
              <a:noFill/>
              <a:ln w="69850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>
                  <a:buFont typeface="Arial" pitchFamily="34" charset="0"/>
                  <a:buNone/>
                </a:pPr>
                <a:endParaRPr lang="zh-CN" altLang="zh-CN" sz="2400" b="1">
                  <a:latin typeface="宋体" pitchFamily="2" charset="-122"/>
                </a:endParaRPr>
              </a:p>
            </p:txBody>
          </p:sp>
          <p:sp>
            <p:nvSpPr>
              <p:cNvPr id="12313" name="Line 33"/>
              <p:cNvSpPr>
                <a:spLocks noChangeShapeType="1"/>
              </p:cNvSpPr>
              <p:nvPr/>
            </p:nvSpPr>
            <p:spPr bwMode="auto">
              <a:xfrm>
                <a:off x="1546" y="1796"/>
                <a:ext cx="0" cy="240"/>
              </a:xfrm>
              <a:prstGeom prst="line">
                <a:avLst/>
              </a:prstGeom>
              <a:noFill/>
              <a:ln w="50800">
                <a:solidFill>
                  <a:srgbClr val="000066"/>
                </a:solidFill>
                <a:round/>
                <a:headEnd/>
                <a:tailEnd type="arrow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2314" name="Object 34"/>
              <p:cNvGraphicFramePr>
                <a:graphicFrameLocks/>
              </p:cNvGraphicFramePr>
              <p:nvPr/>
            </p:nvGraphicFramePr>
            <p:xfrm>
              <a:off x="1231" y="1769"/>
              <a:ext cx="222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533" r:id="rId7" imgW="127221" imgH="165387" progId="Equation.3">
                      <p:embed/>
                    </p:oleObj>
                  </mc:Choice>
                  <mc:Fallback>
                    <p:oleObj r:id="rId7" imgW="127221" imgH="165387" progId="Equation.3">
                      <p:embed/>
                      <p:pic>
                        <p:nvPicPr>
                          <p:cNvPr id="0" name="Object 3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>
                                  <a:alpha val="0"/>
                                </a:srgbClr>
                              </a:clrTo>
                            </a:clrChang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31" y="1769"/>
                            <a:ext cx="222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2300" name="Object 4"/>
            <p:cNvGraphicFramePr>
              <a:graphicFrameLocks/>
            </p:cNvGraphicFramePr>
            <p:nvPr/>
          </p:nvGraphicFramePr>
          <p:xfrm>
            <a:off x="810" y="1485"/>
            <a:ext cx="180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34" r:id="rId9" imgW="114648" imgH="127387" progId="Equation.DSMT4">
                    <p:embed/>
                  </p:oleObj>
                </mc:Choice>
                <mc:Fallback>
                  <p:oleObj r:id="rId9" imgW="114648" imgH="127387" progId="Equation.DSMT4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0" y="1485"/>
                          <a:ext cx="180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1" name="Object 5"/>
            <p:cNvGraphicFramePr>
              <a:graphicFrameLocks/>
            </p:cNvGraphicFramePr>
            <p:nvPr/>
          </p:nvGraphicFramePr>
          <p:xfrm>
            <a:off x="720" y="1620"/>
            <a:ext cx="273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35" r:id="rId11" imgW="152665" imgH="178109" progId="Equation.DSMT4">
                    <p:embed/>
                  </p:oleObj>
                </mc:Choice>
                <mc:Fallback>
                  <p:oleObj r:id="rId11" imgW="152665" imgH="178109" progId="Equation.DSMT4">
                    <p:embed/>
                    <p:pic>
                      <p:nvPicPr>
                        <p:cNvPr id="0" name="Object 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620"/>
                          <a:ext cx="273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6" name="直接箭头连接符 15"/>
            <p:cNvCxnSpPr/>
            <p:nvPr/>
          </p:nvCxnSpPr>
          <p:spPr bwMode="auto">
            <a:xfrm flipV="1">
              <a:off x="2475" y="1575"/>
              <a:ext cx="450" cy="9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4">
                  <a:lumMod val="95000"/>
                  <a:lumOff val="5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graphicFrame>
          <p:nvGraphicFramePr>
            <p:cNvPr id="12303" name="Object 6"/>
            <p:cNvGraphicFramePr>
              <a:graphicFrameLocks/>
            </p:cNvGraphicFramePr>
            <p:nvPr/>
          </p:nvGraphicFramePr>
          <p:xfrm>
            <a:off x="2790" y="1710"/>
            <a:ext cx="273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36" r:id="rId13" imgW="152798" imgH="203731" progId="Equation.DSMT4">
                    <p:embed/>
                  </p:oleObj>
                </mc:Choice>
                <mc:Fallback>
                  <p:oleObj r:id="rId13" imgW="152798" imgH="203731" progId="Equation.DSMT4">
                    <p:embed/>
                    <p:pic>
                      <p:nvPicPr>
                        <p:cNvPr id="0" name="Object 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0" y="1710"/>
                          <a:ext cx="273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2304" name="直接连接符 16"/>
            <p:cNvCxnSpPr>
              <a:cxnSpLocks noChangeShapeType="1"/>
            </p:cNvCxnSpPr>
            <p:nvPr/>
          </p:nvCxnSpPr>
          <p:spPr bwMode="auto">
            <a:xfrm rot="16200000" flipV="1">
              <a:off x="597" y="1248"/>
              <a:ext cx="540" cy="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12305" name="Object 7"/>
            <p:cNvGraphicFramePr>
              <a:graphicFrameLocks/>
            </p:cNvGraphicFramePr>
            <p:nvPr/>
          </p:nvGraphicFramePr>
          <p:xfrm>
            <a:off x="855" y="1215"/>
            <a:ext cx="225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37" r:id="rId15" imgW="152931" imgH="152931" progId="Equation.DSMT4">
                    <p:embed/>
                  </p:oleObj>
                </mc:Choice>
                <mc:Fallback>
                  <p:oleObj r:id="rId15" imgW="152931" imgH="152931" progId="Equation.DSMT4">
                    <p:embed/>
                    <p:pic>
                      <p:nvPicPr>
                        <p:cNvPr id="0" name="Object 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5" y="1215"/>
                          <a:ext cx="225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2306" name="直接连接符 24"/>
            <p:cNvCxnSpPr>
              <a:cxnSpLocks noChangeShapeType="1"/>
            </p:cNvCxnSpPr>
            <p:nvPr/>
          </p:nvCxnSpPr>
          <p:spPr bwMode="auto">
            <a:xfrm>
              <a:off x="855" y="1575"/>
              <a:ext cx="1620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12307" name="Object 8"/>
            <p:cNvGraphicFramePr>
              <a:graphicFrameLocks/>
            </p:cNvGraphicFramePr>
            <p:nvPr/>
          </p:nvGraphicFramePr>
          <p:xfrm>
            <a:off x="2430" y="1485"/>
            <a:ext cx="180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38" r:id="rId17" imgW="114648" imgH="127387" progId="Equation.DSMT4">
                    <p:embed/>
                  </p:oleObj>
                </mc:Choice>
                <mc:Fallback>
                  <p:oleObj r:id="rId17" imgW="114648" imgH="127387" progId="Equation.DSMT4">
                    <p:embed/>
                    <p:pic>
                      <p:nvPicPr>
                        <p:cNvPr id="0" name="Object 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0" y="1485"/>
                          <a:ext cx="180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8" name="Object 9"/>
            <p:cNvGraphicFramePr>
              <a:graphicFrameLocks/>
            </p:cNvGraphicFramePr>
            <p:nvPr/>
          </p:nvGraphicFramePr>
          <p:xfrm>
            <a:off x="2430" y="1620"/>
            <a:ext cx="180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39" r:id="rId18" imgW="152931" imgH="152931" progId="Equation.DSMT4">
                    <p:embed/>
                  </p:oleObj>
                </mc:Choice>
                <mc:Fallback>
                  <p:oleObj r:id="rId18" imgW="152931" imgH="152931" progId="Equation.DSMT4">
                    <p:embed/>
                    <p:pic>
                      <p:nvPicPr>
                        <p:cNvPr id="0" name="Object 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0" y="1620"/>
                          <a:ext cx="180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9" name="Object 10"/>
            <p:cNvGraphicFramePr>
              <a:graphicFrameLocks/>
            </p:cNvGraphicFramePr>
            <p:nvPr/>
          </p:nvGraphicFramePr>
          <p:xfrm>
            <a:off x="1530" y="1665"/>
            <a:ext cx="400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40" r:id="rId20" imgW="127276" imgH="140004" progId="Equation.DSMT4">
                    <p:embed/>
                  </p:oleObj>
                </mc:Choice>
                <mc:Fallback>
                  <p:oleObj r:id="rId20" imgW="127276" imgH="140004" progId="Equation.DSMT4">
                    <p:embed/>
                    <p:pic>
                      <p:nvPicPr>
                        <p:cNvPr id="0" name="Object 1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0" y="1665"/>
                          <a:ext cx="400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0" name="Line 19"/>
            <p:cNvSpPr>
              <a:spLocks noChangeShapeType="1"/>
            </p:cNvSpPr>
            <p:nvPr/>
          </p:nvSpPr>
          <p:spPr bwMode="auto">
            <a:xfrm>
              <a:off x="884" y="981"/>
              <a:ext cx="1633" cy="58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2311" name="Object 10"/>
            <p:cNvGraphicFramePr>
              <a:graphicFrameLocks/>
            </p:cNvGraphicFramePr>
            <p:nvPr/>
          </p:nvGraphicFramePr>
          <p:xfrm>
            <a:off x="1927" y="1026"/>
            <a:ext cx="24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41" r:id="rId22" imgW="114648" imgH="127387" progId="Equation.DSMT4">
                    <p:embed/>
                  </p:oleObj>
                </mc:Choice>
                <mc:Fallback>
                  <p:oleObj r:id="rId22" imgW="114648" imgH="127387" progId="Equation.DSMT4">
                    <p:embed/>
                    <p:pic>
                      <p:nvPicPr>
                        <p:cNvPr id="0" name="Object 1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" y="1026"/>
                          <a:ext cx="245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296" name="对象 1"/>
          <p:cNvGraphicFramePr>
            <a:graphicFrameLocks noChangeAspect="1"/>
          </p:cNvGraphicFramePr>
          <p:nvPr/>
        </p:nvGraphicFramePr>
        <p:xfrm>
          <a:off x="5508625" y="1470025"/>
          <a:ext cx="3481388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2" name="Equation" r:id="rId24" imgW="1916640" imgH="406440" progId="Equation.3">
                  <p:embed/>
                </p:oleObj>
              </mc:Choice>
              <mc:Fallback>
                <p:oleObj name="Equation" r:id="rId24" imgW="1916640" imgH="40644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1470025"/>
                        <a:ext cx="3481388" cy="80645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5564188" y="3427413"/>
          <a:ext cx="2463800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3" name="Equation" r:id="rId26" imgW="2552400" imgH="1041120" progId="Equation.DSMT4">
                  <p:embed/>
                </p:oleObj>
              </mc:Choice>
              <mc:Fallback>
                <p:oleObj name="Equation" r:id="rId26" imgW="2552400" imgH="104112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4188" y="3427413"/>
                        <a:ext cx="2463800" cy="1074737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/>
          </p:cNvGraphicFramePr>
          <p:nvPr/>
        </p:nvGraphicFramePr>
        <p:xfrm>
          <a:off x="4845050" y="5661025"/>
          <a:ext cx="3903663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4" name="Equation" r:id="rId28" imgW="2654280" imgH="888840" progId="Equation.DSMT4">
                  <p:embed/>
                </p:oleObj>
              </mc:Choice>
              <mc:Fallback>
                <p:oleObj name="Equation" r:id="rId28" imgW="2654280" imgH="888840" progId="Equation.DSMT4">
                  <p:embed/>
                  <p:pic>
                    <p:nvPicPr>
                      <p:cNvPr id="0" name="对象 3"/>
                      <p:cNvPicPr>
                        <a:picLocks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5050" y="5661025"/>
                        <a:ext cx="3903663" cy="10588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5" grpId="0"/>
      <p:bldP spid="1229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组合 31"/>
          <p:cNvGrpSpPr>
            <a:grpSpLocks/>
          </p:cNvGrpSpPr>
          <p:nvPr/>
        </p:nvGrpSpPr>
        <p:grpSpPr bwMode="auto">
          <a:xfrm>
            <a:off x="755650" y="1341438"/>
            <a:ext cx="2571750" cy="2571750"/>
            <a:chOff x="0" y="0"/>
            <a:chExt cx="2571768" cy="2571768"/>
          </a:xfrm>
        </p:grpSpPr>
        <p:sp>
          <p:nvSpPr>
            <p:cNvPr id="13335" name="弧形 3"/>
            <p:cNvSpPr>
              <a:spLocks noChangeArrowheads="1"/>
            </p:cNvSpPr>
            <p:nvPr/>
          </p:nvSpPr>
          <p:spPr bwMode="auto">
            <a:xfrm rot="-5400000">
              <a:off x="0" y="0"/>
              <a:ext cx="2571768" cy="2571768"/>
            </a:xfrm>
            <a:custGeom>
              <a:avLst/>
              <a:gdLst>
                <a:gd name="T0" fmla="*/ 1285885 w 2571768"/>
                <a:gd name="T1" fmla="*/ 0 h 2571768"/>
                <a:gd name="T2" fmla="*/ 1285884 w 2571768"/>
                <a:gd name="T3" fmla="*/ 0 h 2571768"/>
                <a:gd name="T4" fmla="*/ 2571768 w 2571768"/>
                <a:gd name="T5" fmla="*/ 1285884 h 2571768"/>
                <a:gd name="T6" fmla="*/ 1285884 w 2571768"/>
                <a:gd name="T7" fmla="*/ 2571768 h 2571768"/>
                <a:gd name="T8" fmla="*/ 1249666 w 2571768"/>
                <a:gd name="T9" fmla="*/ 2571257 h 2571768"/>
                <a:gd name="T10" fmla="*/ 1285884 w 2571768"/>
                <a:gd name="T11" fmla="*/ 1285884 h 2571768"/>
                <a:gd name="T12" fmla="*/ 1285885 w 2571768"/>
                <a:gd name="T13" fmla="*/ 0 h 2571768"/>
                <a:gd name="T14" fmla="*/ 1285884 w 2571768"/>
                <a:gd name="T15" fmla="*/ 0 h 2571768"/>
                <a:gd name="T16" fmla="*/ 2571768 w 2571768"/>
                <a:gd name="T17" fmla="*/ 1285884 h 2571768"/>
                <a:gd name="T18" fmla="*/ 1285884 w 2571768"/>
                <a:gd name="T19" fmla="*/ 2571768 h 2571768"/>
                <a:gd name="T20" fmla="*/ 1249666 w 2571768"/>
                <a:gd name="T21" fmla="*/ 2571257 h 25717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571768" h="2571768" stroke="0">
                  <a:moveTo>
                    <a:pt x="1285885" y="0"/>
                  </a:moveTo>
                  <a:lnTo>
                    <a:pt x="1285884" y="0"/>
                  </a:lnTo>
                  <a:cubicBezTo>
                    <a:pt x="1996058" y="0"/>
                    <a:pt x="2571768" y="575710"/>
                    <a:pt x="2571768" y="1285884"/>
                  </a:cubicBezTo>
                  <a:cubicBezTo>
                    <a:pt x="2571768" y="1996058"/>
                    <a:pt x="1996058" y="2571768"/>
                    <a:pt x="1285884" y="2571768"/>
                  </a:cubicBezTo>
                  <a:cubicBezTo>
                    <a:pt x="1273809" y="2571768"/>
                    <a:pt x="1261735" y="2571597"/>
                    <a:pt x="1249666" y="2571257"/>
                  </a:cubicBezTo>
                  <a:lnTo>
                    <a:pt x="1285884" y="1285884"/>
                  </a:lnTo>
                  <a:lnTo>
                    <a:pt x="1285885" y="0"/>
                  </a:lnTo>
                  <a:close/>
                </a:path>
                <a:path w="2571768" h="2571768" fill="none">
                  <a:moveTo>
                    <a:pt x="1285885" y="0"/>
                  </a:moveTo>
                  <a:lnTo>
                    <a:pt x="1285884" y="0"/>
                  </a:lnTo>
                  <a:cubicBezTo>
                    <a:pt x="1996058" y="0"/>
                    <a:pt x="2571768" y="575710"/>
                    <a:pt x="2571768" y="1285884"/>
                  </a:cubicBezTo>
                  <a:cubicBezTo>
                    <a:pt x="2571768" y="1996058"/>
                    <a:pt x="1996058" y="2571768"/>
                    <a:pt x="1285884" y="2571768"/>
                  </a:cubicBezTo>
                  <a:cubicBezTo>
                    <a:pt x="1273809" y="2571768"/>
                    <a:pt x="1261735" y="2571597"/>
                    <a:pt x="1249666" y="25712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336" name="组合 30"/>
            <p:cNvGrpSpPr>
              <a:grpSpLocks/>
            </p:cNvGrpSpPr>
            <p:nvPr/>
          </p:nvGrpSpPr>
          <p:grpSpPr bwMode="auto">
            <a:xfrm>
              <a:off x="0" y="0"/>
              <a:ext cx="2571258" cy="1722138"/>
              <a:chOff x="0" y="0"/>
              <a:chExt cx="2571258" cy="1722138"/>
            </a:xfrm>
          </p:grpSpPr>
          <p:cxnSp>
            <p:nvCxnSpPr>
              <p:cNvPr id="13337" name="直接箭头连接符 5"/>
              <p:cNvCxnSpPr>
                <a:cxnSpLocks noChangeShapeType="1"/>
              </p:cNvCxnSpPr>
              <p:nvPr/>
            </p:nvCxnSpPr>
            <p:spPr bwMode="auto">
              <a:xfrm rot="5400000" flipH="1">
                <a:off x="2142390" y="893230"/>
                <a:ext cx="990" cy="856746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38" name="直接箭头连接符 8"/>
              <p:cNvCxnSpPr>
                <a:cxnSpLocks noChangeShapeType="1"/>
              </p:cNvCxnSpPr>
              <p:nvPr/>
            </p:nvCxnSpPr>
            <p:spPr bwMode="auto">
              <a:xfrm rot="10800000">
                <a:off x="0" y="1285884"/>
                <a:ext cx="785818" cy="1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3339" name="弧形 11"/>
              <p:cNvSpPr>
                <a:spLocks noChangeArrowheads="1"/>
              </p:cNvSpPr>
              <p:nvPr/>
            </p:nvSpPr>
            <p:spPr bwMode="auto">
              <a:xfrm rot="5400000">
                <a:off x="806446" y="765170"/>
                <a:ext cx="958857" cy="955682"/>
              </a:xfrm>
              <a:custGeom>
                <a:avLst/>
                <a:gdLst>
                  <a:gd name="T0" fmla="*/ 560255 w 958857"/>
                  <a:gd name="T1" fmla="*/ 6840 h 955682"/>
                  <a:gd name="T2" fmla="*/ 560255 w 958857"/>
                  <a:gd name="T3" fmla="*/ 6839 h 955682"/>
                  <a:gd name="T4" fmla="*/ 958857 w 958857"/>
                  <a:gd name="T5" fmla="*/ 477841 h 955682"/>
                  <a:gd name="T6" fmla="*/ 493474 w 958857"/>
                  <a:gd name="T7" fmla="*/ 955476 h 955682"/>
                  <a:gd name="T8" fmla="*/ 479429 w 958857"/>
                  <a:gd name="T9" fmla="*/ 477841 h 955682"/>
                  <a:gd name="T10" fmla="*/ 560255 w 958857"/>
                  <a:gd name="T11" fmla="*/ 6840 h 955682"/>
                  <a:gd name="T12" fmla="*/ 560255 w 958857"/>
                  <a:gd name="T13" fmla="*/ 6839 h 955682"/>
                  <a:gd name="T14" fmla="*/ 958857 w 958857"/>
                  <a:gd name="T15" fmla="*/ 477841 h 955682"/>
                  <a:gd name="T16" fmla="*/ 493474 w 958857"/>
                  <a:gd name="T17" fmla="*/ 955476 h 95568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958857" h="955682" stroke="0">
                    <a:moveTo>
                      <a:pt x="560255" y="6840"/>
                    </a:moveTo>
                    <a:lnTo>
                      <a:pt x="560255" y="6839"/>
                    </a:lnTo>
                    <a:cubicBezTo>
                      <a:pt x="790504" y="46090"/>
                      <a:pt x="958857" y="245021"/>
                      <a:pt x="958857" y="477841"/>
                    </a:cubicBezTo>
                    <a:cubicBezTo>
                      <a:pt x="958857" y="736293"/>
                      <a:pt x="752675" y="947904"/>
                      <a:pt x="493474" y="955476"/>
                    </a:cubicBezTo>
                    <a:lnTo>
                      <a:pt x="479429" y="477841"/>
                    </a:lnTo>
                    <a:lnTo>
                      <a:pt x="560255" y="6840"/>
                    </a:lnTo>
                    <a:close/>
                  </a:path>
                  <a:path w="958857" h="955682" fill="none">
                    <a:moveTo>
                      <a:pt x="560255" y="6840"/>
                    </a:moveTo>
                    <a:lnTo>
                      <a:pt x="560255" y="6839"/>
                    </a:lnTo>
                    <a:cubicBezTo>
                      <a:pt x="790504" y="46090"/>
                      <a:pt x="958857" y="245021"/>
                      <a:pt x="958857" y="477841"/>
                    </a:cubicBezTo>
                    <a:cubicBezTo>
                      <a:pt x="958857" y="736293"/>
                      <a:pt x="752675" y="947904"/>
                      <a:pt x="493474" y="955476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13340" name="直接箭头连接符 26"/>
              <p:cNvCxnSpPr>
                <a:cxnSpLocks noChangeShapeType="1"/>
              </p:cNvCxnSpPr>
              <p:nvPr/>
            </p:nvCxnSpPr>
            <p:spPr bwMode="auto">
              <a:xfrm>
                <a:off x="1000132" y="0"/>
                <a:ext cx="500066" cy="1588"/>
              </a:xfrm>
              <a:prstGeom prst="straightConnector1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41" name="直接箭头连接符 28"/>
              <p:cNvCxnSpPr>
                <a:cxnSpLocks noChangeShapeType="1"/>
              </p:cNvCxnSpPr>
              <p:nvPr/>
            </p:nvCxnSpPr>
            <p:spPr bwMode="auto">
              <a:xfrm rot="10800000">
                <a:off x="1071570" y="1714512"/>
                <a:ext cx="357190" cy="1588"/>
              </a:xfrm>
              <a:prstGeom prst="straightConnector1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aphicFrame>
        <p:nvGraphicFramePr>
          <p:cNvPr id="13315" name="对象 14346"/>
          <p:cNvGraphicFramePr>
            <a:graphicFrameLocks noChangeAspect="1"/>
          </p:cNvGraphicFramePr>
          <p:nvPr/>
        </p:nvGraphicFramePr>
        <p:xfrm>
          <a:off x="2071688" y="2428875"/>
          <a:ext cx="49212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2" r:id="rId3" imgW="90471" imgH="116319" progId="Equation.DSMT4">
                  <p:embed/>
                </p:oleObj>
              </mc:Choice>
              <mc:Fallback>
                <p:oleObj r:id="rId3" imgW="90471" imgH="116319" progId="Equation.DSMT4">
                  <p:embed/>
                  <p:pic>
                    <p:nvPicPr>
                      <p:cNvPr id="0" name="对象 143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2428875"/>
                        <a:ext cx="492125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对象 14347"/>
          <p:cNvGraphicFramePr>
            <a:graphicFrameLocks noChangeAspect="1"/>
          </p:cNvGraphicFramePr>
          <p:nvPr/>
        </p:nvGraphicFramePr>
        <p:xfrm>
          <a:off x="1763713" y="2205038"/>
          <a:ext cx="50482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3" r:id="rId5" imgW="154275" imgH="179987" progId="Equation.DSMT4">
                  <p:embed/>
                </p:oleObj>
              </mc:Choice>
              <mc:Fallback>
                <p:oleObj r:id="rId5" imgW="154275" imgH="179987" progId="Equation.DSMT4">
                  <p:embed/>
                  <p:pic>
                    <p:nvPicPr>
                      <p:cNvPr id="0" name="对象 143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205038"/>
                        <a:ext cx="504825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317" name="直接连接符 34"/>
          <p:cNvCxnSpPr>
            <a:cxnSpLocks noChangeShapeType="1"/>
          </p:cNvCxnSpPr>
          <p:nvPr/>
        </p:nvCxnSpPr>
        <p:spPr bwMode="auto">
          <a:xfrm>
            <a:off x="2214563" y="2571750"/>
            <a:ext cx="125412" cy="4254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3318" name="对象 14349"/>
          <p:cNvGraphicFramePr>
            <a:graphicFrameLocks noChangeAspect="1"/>
          </p:cNvGraphicFramePr>
          <p:nvPr/>
        </p:nvGraphicFramePr>
        <p:xfrm>
          <a:off x="1928813" y="2571750"/>
          <a:ext cx="4699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4" r:id="rId7" imgW="128959" imgH="141855" progId="Equation.DSMT4">
                  <p:embed/>
                </p:oleObj>
              </mc:Choice>
              <mc:Fallback>
                <p:oleObj r:id="rId7" imgW="128959" imgH="141855" progId="Equation.DSMT4">
                  <p:embed/>
                  <p:pic>
                    <p:nvPicPr>
                      <p:cNvPr id="0" name="对象 143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2571750"/>
                        <a:ext cx="4699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319" name="直接连接符 37"/>
          <p:cNvCxnSpPr>
            <a:cxnSpLocks noChangeShapeType="1"/>
          </p:cNvCxnSpPr>
          <p:nvPr/>
        </p:nvCxnSpPr>
        <p:spPr bwMode="auto">
          <a:xfrm rot="5400000" flipH="1" flipV="1">
            <a:off x="2199481" y="1769270"/>
            <a:ext cx="784225" cy="7921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3320" name="对象 14351"/>
          <p:cNvGraphicFramePr>
            <a:graphicFrameLocks noChangeAspect="1"/>
          </p:cNvGraphicFramePr>
          <p:nvPr/>
        </p:nvGraphicFramePr>
        <p:xfrm>
          <a:off x="2195513" y="1773238"/>
          <a:ext cx="49212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5" r:id="rId9" imgW="128562" imgH="179987" progId="Equation.DSMT4">
                  <p:embed/>
                </p:oleObj>
              </mc:Choice>
              <mc:Fallback>
                <p:oleObj r:id="rId9" imgW="128562" imgH="179987" progId="Equation.DSMT4">
                  <p:embed/>
                  <p:pic>
                    <p:nvPicPr>
                      <p:cNvPr id="0" name="对象 143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773238"/>
                        <a:ext cx="492125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对象 14352"/>
          <p:cNvGraphicFramePr>
            <a:graphicFrameLocks noChangeAspect="1"/>
          </p:cNvGraphicFramePr>
          <p:nvPr/>
        </p:nvGraphicFramePr>
        <p:xfrm>
          <a:off x="2143125" y="642938"/>
          <a:ext cx="4667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6" r:id="rId11" imgW="128959" imgH="154751" progId="Equation.DSMT4">
                  <p:embed/>
                </p:oleObj>
              </mc:Choice>
              <mc:Fallback>
                <p:oleObj r:id="rId11" imgW="128959" imgH="154751" progId="Equation.DSMT4">
                  <p:embed/>
                  <p:pic>
                    <p:nvPicPr>
                      <p:cNvPr id="0" name="对象 143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642938"/>
                        <a:ext cx="4667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2" name="TextBox 42"/>
          <p:cNvSpPr txBox="1">
            <a:spLocks noChangeArrowheads="1"/>
          </p:cNvSpPr>
          <p:nvPr/>
        </p:nvSpPr>
        <p:spPr bwMode="auto">
          <a:xfrm>
            <a:off x="3851275" y="836613"/>
            <a:ext cx="37861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FF"/>
                </a:solidFill>
                <a:latin typeface="宋体" pitchFamily="2" charset="-122"/>
              </a:rPr>
              <a:t>求圆心处的磁感应强度    的大小，方向</a:t>
            </a:r>
          </a:p>
        </p:txBody>
      </p:sp>
      <p:graphicFrame>
        <p:nvGraphicFramePr>
          <p:cNvPr id="13323" name="对象 14354"/>
          <p:cNvGraphicFramePr>
            <a:graphicFrameLocks noChangeAspect="1"/>
          </p:cNvGraphicFramePr>
          <p:nvPr/>
        </p:nvGraphicFramePr>
        <p:xfrm>
          <a:off x="7164388" y="836613"/>
          <a:ext cx="50006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7" r:id="rId13" imgW="154956" imgH="154956" progId="Equation.DSMT4">
                  <p:embed/>
                </p:oleObj>
              </mc:Choice>
              <mc:Fallback>
                <p:oleObj r:id="rId13" imgW="154956" imgH="154956" progId="Equation.DSMT4">
                  <p:embed/>
                  <p:pic>
                    <p:nvPicPr>
                      <p:cNvPr id="0" name="对象 143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836613"/>
                        <a:ext cx="500062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6" name="Text Box 21"/>
          <p:cNvSpPr txBox="1">
            <a:spLocks noChangeArrowheads="1"/>
          </p:cNvSpPr>
          <p:nvPr/>
        </p:nvSpPr>
        <p:spPr bwMode="auto">
          <a:xfrm>
            <a:off x="3924300" y="2060575"/>
            <a:ext cx="3816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000000"/>
                </a:solidFill>
                <a:latin typeface="宋体" pitchFamily="2" charset="-122"/>
              </a:rPr>
              <a:t>水平段：</a:t>
            </a:r>
          </a:p>
        </p:txBody>
      </p:sp>
      <p:sp>
        <p:nvSpPr>
          <p:cNvPr id="14357" name="Text Box 22"/>
          <p:cNvSpPr txBox="1">
            <a:spLocks noChangeArrowheads="1"/>
          </p:cNvSpPr>
          <p:nvPr/>
        </p:nvSpPr>
        <p:spPr bwMode="auto">
          <a:xfrm>
            <a:off x="468313" y="3429000"/>
            <a:ext cx="2879725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000000"/>
                </a:solidFill>
                <a:latin typeface="宋体" pitchFamily="2" charset="-122"/>
              </a:rPr>
              <a:t>将导线分成三段：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000000"/>
                </a:solidFill>
                <a:latin typeface="宋体" pitchFamily="2" charset="-122"/>
              </a:rPr>
              <a:t>水平段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000000"/>
                </a:solidFill>
                <a:latin typeface="宋体" pitchFamily="2" charset="-122"/>
              </a:rPr>
              <a:t>大圆弧段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000000"/>
                </a:solidFill>
                <a:latin typeface="宋体" pitchFamily="2" charset="-122"/>
              </a:rPr>
              <a:t>小圆弧段</a:t>
            </a:r>
          </a:p>
        </p:txBody>
      </p:sp>
      <p:graphicFrame>
        <p:nvGraphicFramePr>
          <p:cNvPr id="14358" name="对象 14357"/>
          <p:cNvGraphicFramePr>
            <a:graphicFrameLocks noChangeAspect="1"/>
          </p:cNvGraphicFramePr>
          <p:nvPr/>
        </p:nvGraphicFramePr>
        <p:xfrm>
          <a:off x="5364163" y="2060575"/>
          <a:ext cx="1211262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8" r:id="rId15" imgW="408885" imgH="229998" progId="Equation.DSMT4">
                  <p:embed/>
                </p:oleObj>
              </mc:Choice>
              <mc:Fallback>
                <p:oleObj r:id="rId15" imgW="408885" imgH="229998" progId="Equation.DSMT4">
                  <p:embed/>
                  <p:pic>
                    <p:nvPicPr>
                      <p:cNvPr id="0" name="对象 143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2060575"/>
                        <a:ext cx="1211262" cy="68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9" name="Rectangle 24"/>
          <p:cNvSpPr>
            <a:spLocks noChangeArrowheads="1"/>
          </p:cNvSpPr>
          <p:nvPr/>
        </p:nvSpPr>
        <p:spPr bwMode="auto">
          <a:xfrm>
            <a:off x="3924300" y="2924175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400" b="1">
                <a:solidFill>
                  <a:srgbClr val="000000"/>
                </a:solidFill>
                <a:latin typeface="宋体" pitchFamily="2" charset="-122"/>
              </a:rPr>
              <a:t>大圆弧段</a:t>
            </a:r>
          </a:p>
        </p:txBody>
      </p:sp>
      <p:graphicFrame>
        <p:nvGraphicFramePr>
          <p:cNvPr id="14360" name="对象 14359"/>
          <p:cNvGraphicFramePr>
            <a:graphicFrameLocks noChangeAspect="1"/>
          </p:cNvGraphicFramePr>
          <p:nvPr/>
        </p:nvGraphicFramePr>
        <p:xfrm>
          <a:off x="5364163" y="2636838"/>
          <a:ext cx="2084387" cy="115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9" r:id="rId17" imgW="713367" imgH="394900" progId="Equation.DSMT4">
                  <p:embed/>
                </p:oleObj>
              </mc:Choice>
              <mc:Fallback>
                <p:oleObj r:id="rId17" imgW="713367" imgH="394900" progId="Equation.DSMT4">
                  <p:embed/>
                  <p:pic>
                    <p:nvPicPr>
                      <p:cNvPr id="0" name="对象 143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2636838"/>
                        <a:ext cx="2084387" cy="1154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1" name="Rectangle 26"/>
          <p:cNvSpPr>
            <a:spLocks noChangeArrowheads="1"/>
          </p:cNvSpPr>
          <p:nvPr/>
        </p:nvSpPr>
        <p:spPr bwMode="auto">
          <a:xfrm>
            <a:off x="3924300" y="4221163"/>
            <a:ext cx="1655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400" b="1">
                <a:solidFill>
                  <a:srgbClr val="000000"/>
                </a:solidFill>
                <a:latin typeface="宋体" pitchFamily="2" charset="-122"/>
              </a:rPr>
              <a:t>小圆弧段</a:t>
            </a:r>
          </a:p>
        </p:txBody>
      </p:sp>
      <p:graphicFrame>
        <p:nvGraphicFramePr>
          <p:cNvPr id="14362" name="对象 14361"/>
          <p:cNvGraphicFramePr>
            <a:graphicFrameLocks noChangeAspect="1"/>
          </p:cNvGraphicFramePr>
          <p:nvPr/>
        </p:nvGraphicFramePr>
        <p:xfrm>
          <a:off x="5580063" y="3933825"/>
          <a:ext cx="1944687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0" r:id="rId19" imgW="713367" imgH="394900" progId="Equation.DSMT4">
                  <p:embed/>
                </p:oleObj>
              </mc:Choice>
              <mc:Fallback>
                <p:oleObj r:id="rId19" imgW="713367" imgH="394900" progId="Equation.DSMT4">
                  <p:embed/>
                  <p:pic>
                    <p:nvPicPr>
                      <p:cNvPr id="0" name="对象 143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3933825"/>
                        <a:ext cx="1944687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3" name="对象 14362"/>
          <p:cNvGraphicFramePr>
            <a:graphicFrameLocks noChangeAspect="1"/>
          </p:cNvGraphicFramePr>
          <p:nvPr/>
        </p:nvGraphicFramePr>
        <p:xfrm>
          <a:off x="7740650" y="2852738"/>
          <a:ext cx="603250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1" r:id="rId21" imgW="167131" imgH="179987" progId="Equation.DSMT4">
                  <p:embed/>
                </p:oleObj>
              </mc:Choice>
              <mc:Fallback>
                <p:oleObj r:id="rId21" imgW="167131" imgH="179987" progId="Equation.DSMT4">
                  <p:embed/>
                  <p:pic>
                    <p:nvPicPr>
                      <p:cNvPr id="0" name="对象 143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650" y="2852738"/>
                        <a:ext cx="603250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4" name="对象 14363"/>
          <p:cNvGraphicFramePr>
            <a:graphicFrameLocks noChangeAspect="1"/>
          </p:cNvGraphicFramePr>
          <p:nvPr/>
        </p:nvGraphicFramePr>
        <p:xfrm>
          <a:off x="7812088" y="4149725"/>
          <a:ext cx="668337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2" r:id="rId23" imgW="167131" imgH="179987" progId="Equation.DSMT4">
                  <p:embed/>
                </p:oleObj>
              </mc:Choice>
              <mc:Fallback>
                <p:oleObj r:id="rId23" imgW="167131" imgH="179987" progId="Equation.DSMT4">
                  <p:embed/>
                  <p:pic>
                    <p:nvPicPr>
                      <p:cNvPr id="0" name="对象 143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088" y="4149725"/>
                        <a:ext cx="668337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5" name="对象 14364"/>
          <p:cNvGraphicFramePr>
            <a:graphicFrameLocks noChangeAspect="1"/>
          </p:cNvGraphicFramePr>
          <p:nvPr/>
        </p:nvGraphicFramePr>
        <p:xfrm>
          <a:off x="5292725" y="5300663"/>
          <a:ext cx="2016125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3" r:id="rId24" imgW="726422" imgH="229397" progId="Equation.DSMT4">
                  <p:embed/>
                </p:oleObj>
              </mc:Choice>
              <mc:Fallback>
                <p:oleObj r:id="rId24" imgW="726422" imgH="229397" progId="Equation.DSMT4">
                  <p:embed/>
                  <p:pic>
                    <p:nvPicPr>
                      <p:cNvPr id="0" name="对象 143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5300663"/>
                        <a:ext cx="2016125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6" name="Line 33"/>
          <p:cNvSpPr>
            <a:spLocks noChangeShapeType="1"/>
          </p:cNvSpPr>
          <p:nvPr/>
        </p:nvSpPr>
        <p:spPr bwMode="auto">
          <a:xfrm>
            <a:off x="3924300" y="5661025"/>
            <a:ext cx="863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6" grpId="0"/>
      <p:bldP spid="14357" grpId="0"/>
      <p:bldP spid="14359" grpId="0"/>
      <p:bldP spid="14361" grpId="0"/>
      <p:bldP spid="1436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3" y="554038"/>
            <a:ext cx="7502525" cy="531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550863"/>
            <a:ext cx="7497763" cy="544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" y="536575"/>
            <a:ext cx="8942388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" y="1450975"/>
            <a:ext cx="8904288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图片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263" y="2771775"/>
            <a:ext cx="1971675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6632"/>
            <a:ext cx="7992888" cy="20259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109872"/>
            <a:ext cx="7296154" cy="441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15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43730">
            <a:off x="359961" y="382522"/>
            <a:ext cx="7565351" cy="164700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28" y="2295417"/>
            <a:ext cx="8737737" cy="345638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71600" y="5782602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</a:rPr>
              <a:t>画图很关键。磁场强度为矢量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59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350838"/>
            <a:ext cx="4911725" cy="508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3" y="1785938"/>
            <a:ext cx="3360737" cy="194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图片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0" y="3868738"/>
            <a:ext cx="309245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04664"/>
            <a:ext cx="7601899" cy="2088232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2699792" y="2348880"/>
            <a:ext cx="15687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84" y="3068960"/>
            <a:ext cx="7410084" cy="2664299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971600" y="4941168"/>
            <a:ext cx="374441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8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8193"/>
          <p:cNvSpPr>
            <a:spLocks noGrp="1" noChangeArrowheads="1"/>
          </p:cNvSpPr>
          <p:nvPr>
            <p:ph type="title"/>
          </p:nvPr>
        </p:nvSpPr>
        <p:spPr>
          <a:xfrm>
            <a:off x="179388" y="260350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b="1" smtClean="0"/>
              <a:t>计算电场强度通量</a:t>
            </a:r>
          </a:p>
        </p:txBody>
      </p:sp>
      <p:pic>
        <p:nvPicPr>
          <p:cNvPr id="4099" name="内容占位符 819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850" y="1412875"/>
            <a:ext cx="8229600" cy="3849688"/>
          </a:xfrm>
        </p:spPr>
      </p:pic>
      <p:graphicFrame>
        <p:nvGraphicFramePr>
          <p:cNvPr id="8196" name="对象 8195"/>
          <p:cNvGraphicFramePr>
            <a:graphicFrameLocks noChangeAspect="1"/>
          </p:cNvGraphicFramePr>
          <p:nvPr/>
        </p:nvGraphicFramePr>
        <p:xfrm>
          <a:off x="5554663" y="692150"/>
          <a:ext cx="20415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Equation" r:id="rId4" imgW="2222500" imgH="850900" progId="Equation.DSMT4">
                  <p:embed/>
                </p:oleObj>
              </mc:Choice>
              <mc:Fallback>
                <p:oleObj name="Equation" r:id="rId4" imgW="2222500" imgH="850900" progId="Equation.DSMT4">
                  <p:embed/>
                  <p:pic>
                    <p:nvPicPr>
                      <p:cNvPr id="0" name="对象 8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4663" y="692150"/>
                        <a:ext cx="204152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对象 8196"/>
          <p:cNvGraphicFramePr>
            <a:graphicFrameLocks noChangeAspect="1"/>
          </p:cNvGraphicFramePr>
          <p:nvPr/>
        </p:nvGraphicFramePr>
        <p:xfrm>
          <a:off x="7729538" y="333375"/>
          <a:ext cx="1006475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Equation" r:id="rId6" imgW="317225" imgH="431425" progId="Equation.DSMT4">
                  <p:embed/>
                </p:oleObj>
              </mc:Choice>
              <mc:Fallback>
                <p:oleObj name="Equation" r:id="rId6" imgW="317225" imgH="431425" progId="Equation.DSMT4">
                  <p:embed/>
                  <p:pic>
                    <p:nvPicPr>
                      <p:cNvPr id="0" name="对象 8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9538" y="333375"/>
                        <a:ext cx="1006475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任意多边形 8197"/>
          <p:cNvSpPr>
            <a:spLocks noChangeArrowheads="1"/>
          </p:cNvSpPr>
          <p:nvPr/>
        </p:nvSpPr>
        <p:spPr bwMode="auto">
          <a:xfrm rot="13894" flipH="1">
            <a:off x="3706813" y="4941888"/>
            <a:ext cx="739775" cy="1295400"/>
          </a:xfrm>
          <a:custGeom>
            <a:avLst/>
            <a:gdLst>
              <a:gd name="T0" fmla="*/ 0 w 21600"/>
              <a:gd name="T1" fmla="*/ 0 h 43100"/>
              <a:gd name="T2" fmla="*/ 867743677 w 21600"/>
              <a:gd name="T3" fmla="*/ 586453759 h 43100"/>
              <a:gd name="T4" fmla="*/ 83721672 w 21600"/>
              <a:gd name="T5" fmla="*/ 1170219126 h 43100"/>
              <a:gd name="T6" fmla="*/ 0 w 21600"/>
              <a:gd name="T7" fmla="*/ 0 h 43100"/>
              <a:gd name="T8" fmla="*/ 867743677 w 21600"/>
              <a:gd name="T9" fmla="*/ 586453759 h 43100"/>
              <a:gd name="T10" fmla="*/ 83721672 w 21600"/>
              <a:gd name="T11" fmla="*/ 1170219126 h 43100"/>
              <a:gd name="T12" fmla="*/ 0 w 21600"/>
              <a:gd name="T13" fmla="*/ 586453759 h 431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600" h="43100" fill="none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  <a:cubicBezTo>
                  <a:pt x="21600" y="32828"/>
                  <a:pt x="13032" y="42056"/>
                  <a:pt x="2084" y="43101"/>
                </a:cubicBezTo>
              </a:path>
              <a:path w="21600" h="43100" stroke="0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  <a:cubicBezTo>
                  <a:pt x="21600" y="32828"/>
                  <a:pt x="13032" y="42056"/>
                  <a:pt x="2084" y="43101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9" name="直接连接符 8198"/>
          <p:cNvSpPr>
            <a:spLocks noChangeShapeType="1"/>
          </p:cNvSpPr>
          <p:nvPr/>
        </p:nvSpPr>
        <p:spPr bwMode="auto">
          <a:xfrm>
            <a:off x="4427538" y="4941888"/>
            <a:ext cx="0" cy="1368425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0" name="直接连接符 8199"/>
          <p:cNvSpPr>
            <a:spLocks noChangeShapeType="1"/>
          </p:cNvSpPr>
          <p:nvPr/>
        </p:nvSpPr>
        <p:spPr bwMode="auto">
          <a:xfrm flipH="1">
            <a:off x="3203575" y="5518150"/>
            <a:ext cx="1871663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1" name="直接连接符 8200"/>
          <p:cNvSpPr>
            <a:spLocks noChangeShapeType="1"/>
          </p:cNvSpPr>
          <p:nvPr/>
        </p:nvSpPr>
        <p:spPr bwMode="auto">
          <a:xfrm flipH="1">
            <a:off x="3203575" y="5734050"/>
            <a:ext cx="1871663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2" name="直接连接符 8201"/>
          <p:cNvSpPr>
            <a:spLocks noChangeShapeType="1"/>
          </p:cNvSpPr>
          <p:nvPr/>
        </p:nvSpPr>
        <p:spPr bwMode="auto">
          <a:xfrm flipH="1">
            <a:off x="3203575" y="5949950"/>
            <a:ext cx="1871663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7" name="文本框 8202"/>
          <p:cNvSpPr txBox="1">
            <a:spLocks noChangeArrowheads="1"/>
          </p:cNvSpPr>
          <p:nvPr/>
        </p:nvSpPr>
        <p:spPr bwMode="auto">
          <a:xfrm>
            <a:off x="1260475" y="4581525"/>
            <a:ext cx="29051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i="1" dirty="0">
                <a:latin typeface="Times New Roman" pitchFamily="18" charset="0"/>
              </a:rPr>
              <a:t>2RlE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 animBg="1"/>
      <p:bldP spid="8199" grpId="0" animBg="1"/>
      <p:bldP spid="8200" grpId="0" animBg="1"/>
      <p:bldP spid="8201" grpId="0" animBg="1"/>
      <p:bldP spid="8202" grpId="0" animBg="1"/>
      <p:bldP spid="410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文本框 15361"/>
          <p:cNvSpPr txBox="1">
            <a:spLocks noChangeArrowheads="1"/>
          </p:cNvSpPr>
          <p:nvPr/>
        </p:nvSpPr>
        <p:spPr bwMode="auto">
          <a:xfrm>
            <a:off x="457200" y="1412875"/>
            <a:ext cx="7696200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90000"/>
              </a:lnSpc>
            </a:pPr>
            <a:r>
              <a:rPr lang="zh-CN" altLang="en-US" sz="3200" b="1">
                <a:solidFill>
                  <a:srgbClr val="0000FF"/>
                </a:solidFill>
                <a:latin typeface="宋体" pitchFamily="2" charset="-122"/>
                <a:sym typeface="宋体" pitchFamily="2" charset="-122"/>
              </a:rPr>
              <a:t>法拉第电磁感应定律的计算</a:t>
            </a:r>
          </a:p>
          <a:p>
            <a:pPr eaLnBrk="1" hangingPunct="1">
              <a:lnSpc>
                <a:spcPct val="190000"/>
              </a:lnSpc>
            </a:pPr>
            <a:r>
              <a:rPr lang="zh-CN" altLang="en-US" sz="3200" b="1">
                <a:solidFill>
                  <a:srgbClr val="0000FF"/>
                </a:solidFill>
                <a:latin typeface="宋体" pitchFamily="2" charset="-122"/>
                <a:sym typeface="宋体" pitchFamily="2" charset="-122"/>
              </a:rPr>
              <a:t>动生电动势的计算</a:t>
            </a:r>
          </a:p>
          <a:p>
            <a:pPr eaLnBrk="1" hangingPunct="1">
              <a:lnSpc>
                <a:spcPct val="190000"/>
              </a:lnSpc>
            </a:pPr>
            <a:r>
              <a:rPr lang="zh-CN" altLang="en-US" sz="3200" b="1">
                <a:solidFill>
                  <a:srgbClr val="0000FF"/>
                </a:solidFill>
                <a:latin typeface="宋体" pitchFamily="2" charset="-122"/>
                <a:sym typeface="宋体" pitchFamily="2" charset="-122"/>
              </a:rPr>
              <a:t>感生电动势的计算</a:t>
            </a:r>
            <a:r>
              <a:rPr lang="zh-CN" altLang="en-US" sz="3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 </a:t>
            </a:r>
            <a:r>
              <a:rPr lang="zh-CN" altLang="en-US" sz="3200" b="1">
                <a:solidFill>
                  <a:srgbClr val="0000FF"/>
                </a:solidFill>
                <a:latin typeface="宋体" pitchFamily="2" charset="-122"/>
                <a:sym typeface="宋体" pitchFamily="2" charset="-122"/>
              </a:rPr>
              <a:t>感生电场</a:t>
            </a:r>
          </a:p>
          <a:p>
            <a:pPr eaLnBrk="1" hangingPunct="1">
              <a:lnSpc>
                <a:spcPct val="190000"/>
              </a:lnSpc>
            </a:pPr>
            <a:r>
              <a:rPr lang="zh-CN" altLang="en-US" sz="3200" b="1">
                <a:solidFill>
                  <a:srgbClr val="0000FF"/>
                </a:solidFill>
                <a:latin typeface="宋体" pitchFamily="2" charset="-122"/>
                <a:sym typeface="宋体" pitchFamily="2" charset="-122"/>
              </a:rPr>
              <a:t>自感应和互感应</a:t>
            </a:r>
          </a:p>
          <a:p>
            <a:pPr eaLnBrk="1" hangingPunct="1">
              <a:lnSpc>
                <a:spcPct val="190000"/>
              </a:lnSpc>
            </a:pPr>
            <a:r>
              <a:rPr lang="zh-CN" altLang="en-US" sz="3200" b="1">
                <a:solidFill>
                  <a:srgbClr val="0000FF"/>
                </a:solidFill>
                <a:latin typeface="宋体" pitchFamily="2" charset="-122"/>
                <a:sym typeface="宋体" pitchFamily="2" charset="-122"/>
              </a:rPr>
              <a:t>麦克斯韦方程组</a:t>
            </a:r>
            <a:endParaRPr lang="zh-CN" altLang="en-US" sz="3200" b="1"/>
          </a:p>
        </p:txBody>
      </p:sp>
      <p:graphicFrame>
        <p:nvGraphicFramePr>
          <p:cNvPr id="15363" name="对象 15362"/>
          <p:cNvGraphicFramePr>
            <a:graphicFrameLocks noChangeAspect="1"/>
          </p:cNvGraphicFramePr>
          <p:nvPr/>
        </p:nvGraphicFramePr>
        <p:xfrm>
          <a:off x="5905500" y="992188"/>
          <a:ext cx="2511425" cy="119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8" name="Equation" r:id="rId3" imgW="825480" imgH="393480" progId="Equation.DSMT4">
                  <p:embed/>
                </p:oleObj>
              </mc:Choice>
              <mc:Fallback>
                <p:oleObj name="Equation" r:id="rId3" imgW="825480" imgH="393480" progId="Equation.DSMT4">
                  <p:embed/>
                  <p:pic>
                    <p:nvPicPr>
                      <p:cNvPr id="0" name="对象 153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0" y="992188"/>
                        <a:ext cx="2511425" cy="1192212"/>
                      </a:xfrm>
                      <a:prstGeom prst="rect">
                        <a:avLst/>
                      </a:prstGeom>
                      <a:noFill/>
                      <a:ln w="349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对象 153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0746650"/>
              </p:ext>
            </p:extLst>
          </p:nvPr>
        </p:nvGraphicFramePr>
        <p:xfrm>
          <a:off x="4114800" y="2438400"/>
          <a:ext cx="43545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9" name="Equation" r:id="rId5" imgW="2032882" imgH="393871" progId="Equation.DSMT4">
                  <p:embed/>
                </p:oleObj>
              </mc:Choice>
              <mc:Fallback>
                <p:oleObj name="Equation" r:id="rId5" imgW="2032882" imgH="393871" progId="Equation.DSMT4">
                  <p:embed/>
                  <p:pic>
                    <p:nvPicPr>
                      <p:cNvPr id="0" name="对象 153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438400"/>
                        <a:ext cx="435451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对象 15364"/>
          <p:cNvGraphicFramePr>
            <a:graphicFrameLocks noChangeAspect="1"/>
          </p:cNvGraphicFramePr>
          <p:nvPr/>
        </p:nvGraphicFramePr>
        <p:xfrm>
          <a:off x="5791200" y="3352800"/>
          <a:ext cx="297180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0" name="Equation" r:id="rId7" imgW="1485720" imgH="431640" progId="Equation.DSMT4">
                  <p:embed/>
                </p:oleObj>
              </mc:Choice>
              <mc:Fallback>
                <p:oleObj name="Equation" r:id="rId7" imgW="1485720" imgH="431640" progId="Equation.DSMT4">
                  <p:embed/>
                  <p:pic>
                    <p:nvPicPr>
                      <p:cNvPr id="0" name="对象 153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352800"/>
                        <a:ext cx="2971800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对象 15365"/>
          <p:cNvGraphicFramePr>
            <a:graphicFrameLocks noChangeAspect="1"/>
          </p:cNvGraphicFramePr>
          <p:nvPr/>
        </p:nvGraphicFramePr>
        <p:xfrm>
          <a:off x="3733800" y="4343400"/>
          <a:ext cx="18288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1" r:id="rId9" imgW="890593" imgH="394256" progId="Equation.3">
                  <p:embed/>
                </p:oleObj>
              </mc:Choice>
              <mc:Fallback>
                <p:oleObj r:id="rId9" imgW="890593" imgH="394256" progId="Equation.3">
                  <p:embed/>
                  <p:pic>
                    <p:nvPicPr>
                      <p:cNvPr id="0" name="对象 153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343400"/>
                        <a:ext cx="1828800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对象 153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612834"/>
              </p:ext>
            </p:extLst>
          </p:nvPr>
        </p:nvGraphicFramePr>
        <p:xfrm>
          <a:off x="3707904" y="5373216"/>
          <a:ext cx="243840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2" r:id="rId11" imgW="1348695" imgH="394256" progId="Equation.3">
                  <p:embed/>
                </p:oleObj>
              </mc:Choice>
              <mc:Fallback>
                <p:oleObj r:id="rId11" imgW="1348695" imgH="394256" progId="Equation.3">
                  <p:embed/>
                  <p:pic>
                    <p:nvPicPr>
                      <p:cNvPr id="0" name="对象 153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5373216"/>
                        <a:ext cx="2438400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对象 153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193180"/>
              </p:ext>
            </p:extLst>
          </p:nvPr>
        </p:nvGraphicFramePr>
        <p:xfrm>
          <a:off x="6012160" y="4365104"/>
          <a:ext cx="17526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3" r:id="rId13" imgW="865102" imgH="432551" progId="Equation.3">
                  <p:embed/>
                </p:oleObj>
              </mc:Choice>
              <mc:Fallback>
                <p:oleObj r:id="rId13" imgW="865102" imgH="432551" progId="Equation.3">
                  <p:embed/>
                  <p:pic>
                    <p:nvPicPr>
                      <p:cNvPr id="0" name="对象 153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4365104"/>
                        <a:ext cx="175260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对象 15368"/>
          <p:cNvGraphicFramePr>
            <a:graphicFrameLocks noChangeAspect="1"/>
          </p:cNvGraphicFramePr>
          <p:nvPr/>
        </p:nvGraphicFramePr>
        <p:xfrm>
          <a:off x="6477000" y="5335588"/>
          <a:ext cx="12954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4" r:id="rId15" imgW="648826" imgH="407107" progId="Equation.3">
                  <p:embed/>
                </p:oleObj>
              </mc:Choice>
              <mc:Fallback>
                <p:oleObj r:id="rId15" imgW="648826" imgH="407107" progId="Equation.3">
                  <p:embed/>
                  <p:pic>
                    <p:nvPicPr>
                      <p:cNvPr id="0" name="对象 153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5335588"/>
                        <a:ext cx="129540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272398" y="332656"/>
            <a:ext cx="2499402" cy="7848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4500" b="1" dirty="0">
                <a:ln w="11430"/>
                <a:solidFill>
                  <a:srgbClr val="C0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cs typeface="+mn-cs"/>
              </a:rPr>
              <a:t>电磁感应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323850" y="333375"/>
            <a:ext cx="7488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CC0000"/>
                </a:solidFill>
              </a:rPr>
              <a:t>总结：求感应电动势的方法</a:t>
            </a:r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684213" y="1268413"/>
            <a:ext cx="2879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1. </a:t>
            </a:r>
            <a:r>
              <a:rPr lang="zh-CN" altLang="en-US" sz="2800" b="1">
                <a:solidFill>
                  <a:srgbClr val="0000FF"/>
                </a:solidFill>
              </a:rPr>
              <a:t>基本方法</a:t>
            </a:r>
          </a:p>
        </p:txBody>
      </p:sp>
      <p:graphicFrame>
        <p:nvGraphicFramePr>
          <p:cNvPr id="128004" name="Object 4"/>
          <p:cNvGraphicFramePr>
            <a:graphicFrameLocks noChangeAspect="1"/>
          </p:cNvGraphicFramePr>
          <p:nvPr/>
        </p:nvGraphicFramePr>
        <p:xfrm>
          <a:off x="3113088" y="1366838"/>
          <a:ext cx="1619250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7" name="Equation" r:id="rId3" imgW="761760" imgH="393480" progId="Equation.DSMT4">
                  <p:embed/>
                </p:oleObj>
              </mc:Choice>
              <mc:Fallback>
                <p:oleObj name="Equation" r:id="rId3" imgW="76176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3088" y="1366838"/>
                        <a:ext cx="1619250" cy="87471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05" name="Line 5"/>
          <p:cNvSpPr>
            <a:spLocks noChangeShapeType="1"/>
          </p:cNvSpPr>
          <p:nvPr/>
        </p:nvSpPr>
        <p:spPr bwMode="auto">
          <a:xfrm>
            <a:off x="1258888" y="3500438"/>
            <a:ext cx="33845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8006" name="Text Box 6"/>
          <p:cNvSpPr txBox="1">
            <a:spLocks noChangeArrowheads="1"/>
          </p:cNvSpPr>
          <p:nvPr/>
        </p:nvSpPr>
        <p:spPr bwMode="auto">
          <a:xfrm>
            <a:off x="395288" y="2852738"/>
            <a:ext cx="936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例</a:t>
            </a:r>
          </a:p>
        </p:txBody>
      </p:sp>
      <p:sp>
        <p:nvSpPr>
          <p:cNvPr id="128007" name="Line 7"/>
          <p:cNvSpPr>
            <a:spLocks noChangeShapeType="1"/>
          </p:cNvSpPr>
          <p:nvPr/>
        </p:nvSpPr>
        <p:spPr bwMode="auto">
          <a:xfrm>
            <a:off x="2124075" y="3500438"/>
            <a:ext cx="6477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8008" name="Line 8"/>
          <p:cNvSpPr>
            <a:spLocks noChangeShapeType="1"/>
          </p:cNvSpPr>
          <p:nvPr/>
        </p:nvSpPr>
        <p:spPr bwMode="auto">
          <a:xfrm>
            <a:off x="1258888" y="4149725"/>
            <a:ext cx="33845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8009" name="Line 9"/>
          <p:cNvSpPr>
            <a:spLocks noChangeShapeType="1"/>
          </p:cNvSpPr>
          <p:nvPr/>
        </p:nvSpPr>
        <p:spPr bwMode="auto">
          <a:xfrm flipH="1">
            <a:off x="2051050" y="4149725"/>
            <a:ext cx="7207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8010" name="Object 10"/>
          <p:cNvGraphicFramePr>
            <a:graphicFrameLocks noChangeAspect="1"/>
          </p:cNvGraphicFramePr>
          <p:nvPr/>
        </p:nvGraphicFramePr>
        <p:xfrm>
          <a:off x="2555875" y="2781300"/>
          <a:ext cx="3873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8" name="Equation" r:id="rId5" imgW="126780" imgH="164814" progId="Equation.DSMT4">
                  <p:embed/>
                </p:oleObj>
              </mc:Choice>
              <mc:Fallback>
                <p:oleObj name="Equation" r:id="rId5" imgW="126780" imgH="164814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781300"/>
                        <a:ext cx="38735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11" name="Object 11"/>
          <p:cNvGraphicFramePr>
            <a:graphicFrameLocks noChangeAspect="1"/>
          </p:cNvGraphicFramePr>
          <p:nvPr/>
        </p:nvGraphicFramePr>
        <p:xfrm>
          <a:off x="2484438" y="4292600"/>
          <a:ext cx="3873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9" name="Equation" r:id="rId7" imgW="126780" imgH="164814" progId="Equation.DSMT4">
                  <p:embed/>
                </p:oleObj>
              </mc:Choice>
              <mc:Fallback>
                <p:oleObj name="Equation" r:id="rId7" imgW="126780" imgH="164814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292600"/>
                        <a:ext cx="38735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12" name="Rectangle 12"/>
          <p:cNvSpPr>
            <a:spLocks noChangeArrowheads="1"/>
          </p:cNvSpPr>
          <p:nvPr/>
        </p:nvSpPr>
        <p:spPr bwMode="auto">
          <a:xfrm>
            <a:off x="2484438" y="4868863"/>
            <a:ext cx="1008062" cy="7921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graphicFrame>
        <p:nvGraphicFramePr>
          <p:cNvPr id="128013" name="Object 13"/>
          <p:cNvGraphicFramePr>
            <a:graphicFrameLocks noChangeAspect="1"/>
          </p:cNvGraphicFramePr>
          <p:nvPr/>
        </p:nvGraphicFramePr>
        <p:xfrm>
          <a:off x="3132138" y="3573463"/>
          <a:ext cx="295275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0" name="Equation" r:id="rId8" imgW="139579" imgH="177646" progId="Equation.DSMT4">
                  <p:embed/>
                </p:oleObj>
              </mc:Choice>
              <mc:Fallback>
                <p:oleObj name="Equation" r:id="rId8" imgW="139579" imgH="177646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3573463"/>
                        <a:ext cx="295275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14" name="Object 14"/>
          <p:cNvGraphicFramePr>
            <a:graphicFrameLocks noChangeAspect="1"/>
          </p:cNvGraphicFramePr>
          <p:nvPr/>
        </p:nvGraphicFramePr>
        <p:xfrm>
          <a:off x="3059113" y="4292600"/>
          <a:ext cx="29527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1" name="Equation" r:id="rId10" imgW="139579" imgH="177646" progId="Equation.DSMT4">
                  <p:embed/>
                </p:oleObj>
              </mc:Choice>
              <mc:Fallback>
                <p:oleObj name="Equation" r:id="rId10" imgW="139579" imgH="177646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292600"/>
                        <a:ext cx="295275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15" name="Line 15"/>
          <p:cNvSpPr>
            <a:spLocks noChangeShapeType="1"/>
          </p:cNvSpPr>
          <p:nvPr/>
        </p:nvSpPr>
        <p:spPr bwMode="auto">
          <a:xfrm>
            <a:off x="2916238" y="3500438"/>
            <a:ext cx="0" cy="6492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8016" name="Line 16"/>
          <p:cNvSpPr>
            <a:spLocks noChangeShapeType="1"/>
          </p:cNvSpPr>
          <p:nvPr/>
        </p:nvSpPr>
        <p:spPr bwMode="auto">
          <a:xfrm>
            <a:off x="2916238" y="4221163"/>
            <a:ext cx="0" cy="6477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8018" name="Object 18"/>
          <p:cNvGraphicFramePr>
            <a:graphicFrameLocks noChangeAspect="1"/>
          </p:cNvGraphicFramePr>
          <p:nvPr/>
        </p:nvGraphicFramePr>
        <p:xfrm>
          <a:off x="642938" y="5229225"/>
          <a:ext cx="1511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2" name="Equation" r:id="rId11" imgW="698197" imgH="393529" progId="Equation.DSMT4">
                  <p:embed/>
                </p:oleObj>
              </mc:Choice>
              <mc:Fallback>
                <p:oleObj name="Equation" r:id="rId11" imgW="698197" imgH="393529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5229225"/>
                        <a:ext cx="1511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19" name="Object 19"/>
          <p:cNvGraphicFramePr>
            <a:graphicFrameLocks noChangeAspect="1"/>
          </p:cNvGraphicFramePr>
          <p:nvPr/>
        </p:nvGraphicFramePr>
        <p:xfrm>
          <a:off x="2555875" y="5013325"/>
          <a:ext cx="96678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3" name="Equation" r:id="rId13" imgW="431640" imgH="203040" progId="Equation.DSMT4">
                  <p:embed/>
                </p:oleObj>
              </mc:Choice>
              <mc:Fallback>
                <p:oleObj name="Equation" r:id="rId13" imgW="431640" imgH="20304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5013325"/>
                        <a:ext cx="966788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CC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20" name="Line 20"/>
          <p:cNvSpPr>
            <a:spLocks noChangeShapeType="1"/>
          </p:cNvSpPr>
          <p:nvPr/>
        </p:nvSpPr>
        <p:spPr bwMode="auto">
          <a:xfrm>
            <a:off x="3924300" y="3500438"/>
            <a:ext cx="0" cy="28813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8021" name="Text Box 21"/>
          <p:cNvSpPr txBox="1">
            <a:spLocks noChangeArrowheads="1"/>
          </p:cNvSpPr>
          <p:nvPr/>
        </p:nvSpPr>
        <p:spPr bwMode="auto">
          <a:xfrm>
            <a:off x="4140200" y="5876925"/>
            <a:ext cx="503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x</a:t>
            </a:r>
          </a:p>
        </p:txBody>
      </p:sp>
      <p:sp>
        <p:nvSpPr>
          <p:cNvPr id="128022" name="Text Box 22"/>
          <p:cNvSpPr txBox="1">
            <a:spLocks noChangeArrowheads="1"/>
          </p:cNvSpPr>
          <p:nvPr/>
        </p:nvSpPr>
        <p:spPr bwMode="auto">
          <a:xfrm>
            <a:off x="3708400" y="3068638"/>
            <a:ext cx="5032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0</a:t>
            </a:r>
          </a:p>
        </p:txBody>
      </p:sp>
      <p:graphicFrame>
        <p:nvGraphicFramePr>
          <p:cNvPr id="128023" name="Object 23"/>
          <p:cNvGraphicFramePr>
            <a:graphicFrameLocks noChangeAspect="1"/>
          </p:cNvGraphicFramePr>
          <p:nvPr/>
        </p:nvGraphicFramePr>
        <p:xfrm>
          <a:off x="3492500" y="5084763"/>
          <a:ext cx="295275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4" name="Equation" r:id="rId15" imgW="139579" imgH="177646" progId="Equation.DSMT4">
                  <p:embed/>
                </p:oleObj>
              </mc:Choice>
              <mc:Fallback>
                <p:oleObj name="Equation" r:id="rId15" imgW="139579" imgH="177646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5084763"/>
                        <a:ext cx="295275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24" name="Text Box 24"/>
          <p:cNvSpPr txBox="1">
            <a:spLocks noChangeArrowheads="1"/>
          </p:cNvSpPr>
          <p:nvPr/>
        </p:nvSpPr>
        <p:spPr bwMode="auto">
          <a:xfrm>
            <a:off x="1187450" y="3068638"/>
            <a:ext cx="3603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1</a:t>
            </a:r>
          </a:p>
        </p:txBody>
      </p:sp>
      <p:sp>
        <p:nvSpPr>
          <p:cNvPr id="128025" name="Text Box 25"/>
          <p:cNvSpPr txBox="1">
            <a:spLocks noChangeArrowheads="1"/>
          </p:cNvSpPr>
          <p:nvPr/>
        </p:nvSpPr>
        <p:spPr bwMode="auto">
          <a:xfrm>
            <a:off x="1258888" y="3573463"/>
            <a:ext cx="3603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2</a:t>
            </a:r>
          </a:p>
        </p:txBody>
      </p:sp>
      <p:sp>
        <p:nvSpPr>
          <p:cNvPr id="128026" name="Rectangle 26"/>
          <p:cNvSpPr>
            <a:spLocks noChangeArrowheads="1"/>
          </p:cNvSpPr>
          <p:nvPr/>
        </p:nvSpPr>
        <p:spPr bwMode="auto">
          <a:xfrm>
            <a:off x="3851275" y="5013325"/>
            <a:ext cx="71438" cy="215900"/>
          </a:xfrm>
          <a:prstGeom prst="rect">
            <a:avLst/>
          </a:prstGeom>
          <a:solidFill>
            <a:srgbClr val="FF6600"/>
          </a:solidFill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graphicFrame>
        <p:nvGraphicFramePr>
          <p:cNvPr id="128027" name="Object 27"/>
          <p:cNvGraphicFramePr>
            <a:graphicFrameLocks noChangeAspect="1"/>
          </p:cNvGraphicFramePr>
          <p:nvPr/>
        </p:nvGraphicFramePr>
        <p:xfrm>
          <a:off x="3924300" y="4868863"/>
          <a:ext cx="4556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5" name="Equation" r:id="rId16" imgW="190335" imgH="177646" progId="Equation.DSMT4">
                  <p:embed/>
                </p:oleObj>
              </mc:Choice>
              <mc:Fallback>
                <p:oleObj name="Equation" r:id="rId16" imgW="190335" imgH="177646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4868863"/>
                        <a:ext cx="45561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8028" name="Group 28"/>
          <p:cNvGrpSpPr>
            <a:grpSpLocks/>
          </p:cNvGrpSpPr>
          <p:nvPr/>
        </p:nvGrpSpPr>
        <p:grpSpPr bwMode="auto">
          <a:xfrm>
            <a:off x="5592763" y="1341438"/>
            <a:ext cx="3443287" cy="950912"/>
            <a:chOff x="3523" y="845"/>
            <a:chExt cx="2169" cy="599"/>
          </a:xfrm>
        </p:grpSpPr>
        <p:sp>
          <p:nvSpPr>
            <p:cNvPr id="19485" name="Text Box 29"/>
            <p:cNvSpPr txBox="1">
              <a:spLocks noChangeArrowheads="1"/>
            </p:cNvSpPr>
            <p:nvPr/>
          </p:nvSpPr>
          <p:spPr bwMode="auto">
            <a:xfrm>
              <a:off x="4604" y="935"/>
              <a:ext cx="10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FF"/>
                  </a:solidFill>
                </a:rPr>
                <a:t>楞次定律</a:t>
              </a:r>
            </a:p>
          </p:txBody>
        </p:sp>
        <p:graphicFrame>
          <p:nvGraphicFramePr>
            <p:cNvPr id="19486" name="Object 30"/>
            <p:cNvGraphicFramePr>
              <a:graphicFrameLocks noChangeAspect="1"/>
            </p:cNvGraphicFramePr>
            <p:nvPr/>
          </p:nvGraphicFramePr>
          <p:xfrm>
            <a:off x="3523" y="845"/>
            <a:ext cx="1028" cy="5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46" name="Equation" r:id="rId18" imgW="761760" imgH="431640" progId="Equation.DSMT4">
                    <p:embed/>
                  </p:oleObj>
                </mc:Choice>
                <mc:Fallback>
                  <p:oleObj name="Equation" r:id="rId18" imgW="761760" imgH="431640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3" y="845"/>
                          <a:ext cx="1028" cy="599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rgbClr val="CC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8031" name="Text Box 31"/>
          <p:cNvSpPr txBox="1">
            <a:spLocks noChangeArrowheads="1"/>
          </p:cNvSpPr>
          <p:nvPr/>
        </p:nvSpPr>
        <p:spPr bwMode="auto">
          <a:xfrm>
            <a:off x="4859338" y="1484313"/>
            <a:ext cx="7921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8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8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2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28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28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28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28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28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28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28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28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28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28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28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8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8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28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28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28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28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128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/>
      <p:bldP spid="128005" grpId="0" animBg="1"/>
      <p:bldP spid="128006" grpId="0"/>
      <p:bldP spid="128007" grpId="0" animBg="1"/>
      <p:bldP spid="128008" grpId="0" animBg="1"/>
      <p:bldP spid="128009" grpId="0" animBg="1"/>
      <p:bldP spid="128012" grpId="0" animBg="1"/>
      <p:bldP spid="128015" grpId="0" animBg="1"/>
      <p:bldP spid="128016" grpId="0" animBg="1"/>
      <p:bldP spid="128020" grpId="0" animBg="1"/>
      <p:bldP spid="128021" grpId="0"/>
      <p:bldP spid="128022" grpId="0"/>
      <p:bldP spid="128024" grpId="0"/>
      <p:bldP spid="128025" grpId="0"/>
      <p:bldP spid="128026" grpId="0" animBg="1"/>
      <p:bldP spid="12803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395288" y="765175"/>
            <a:ext cx="936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例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539750" y="4508500"/>
            <a:ext cx="446405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关键：求电流为        时，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线圈中的磁通量</a:t>
            </a:r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3132138" y="4508500"/>
          <a:ext cx="395287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1" name="Equation" r:id="rId3" imgW="126780" imgH="164814" progId="Equation.DSMT4">
                  <p:embed/>
                </p:oleObj>
              </mc:Choice>
              <mc:Fallback>
                <p:oleObj name="Equation" r:id="rId3" imgW="126780" imgH="164814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4508500"/>
                        <a:ext cx="395287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1187450" y="1411288"/>
            <a:ext cx="33845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2052638" y="1411288"/>
            <a:ext cx="6477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1187450" y="2060575"/>
            <a:ext cx="33845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 flipH="1">
            <a:off x="1979613" y="2060575"/>
            <a:ext cx="7207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0489" name="Object 9"/>
          <p:cNvGraphicFramePr>
            <a:graphicFrameLocks noChangeAspect="1"/>
          </p:cNvGraphicFramePr>
          <p:nvPr/>
        </p:nvGraphicFramePr>
        <p:xfrm>
          <a:off x="2484438" y="692150"/>
          <a:ext cx="3873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2" name="Equation" r:id="rId5" imgW="126780" imgH="164814" progId="Equation.DSMT4">
                  <p:embed/>
                </p:oleObj>
              </mc:Choice>
              <mc:Fallback>
                <p:oleObj name="Equation" r:id="rId5" imgW="126780" imgH="164814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692150"/>
                        <a:ext cx="38735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Object 10"/>
          <p:cNvGraphicFramePr>
            <a:graphicFrameLocks noChangeAspect="1"/>
          </p:cNvGraphicFramePr>
          <p:nvPr/>
        </p:nvGraphicFramePr>
        <p:xfrm>
          <a:off x="2413000" y="2203450"/>
          <a:ext cx="3873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3" name="Equation" r:id="rId7" imgW="126780" imgH="164814" progId="Equation.DSMT4">
                  <p:embed/>
                </p:oleObj>
              </mc:Choice>
              <mc:Fallback>
                <p:oleObj name="Equation" r:id="rId7" imgW="126780" imgH="164814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2203450"/>
                        <a:ext cx="38735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2413000" y="2779713"/>
            <a:ext cx="1008063" cy="8651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graphicFrame>
        <p:nvGraphicFramePr>
          <p:cNvPr id="20492" name="Object 12"/>
          <p:cNvGraphicFramePr>
            <a:graphicFrameLocks noChangeAspect="1"/>
          </p:cNvGraphicFramePr>
          <p:nvPr/>
        </p:nvGraphicFramePr>
        <p:xfrm>
          <a:off x="3060700" y="1484313"/>
          <a:ext cx="295275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4" name="Equation" r:id="rId8" imgW="139579" imgH="177646" progId="Equation.DSMT4">
                  <p:embed/>
                </p:oleObj>
              </mc:Choice>
              <mc:Fallback>
                <p:oleObj name="Equation" r:id="rId8" imgW="139579" imgH="177646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1484313"/>
                        <a:ext cx="295275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3" name="Object 13"/>
          <p:cNvGraphicFramePr>
            <a:graphicFrameLocks noChangeAspect="1"/>
          </p:cNvGraphicFramePr>
          <p:nvPr/>
        </p:nvGraphicFramePr>
        <p:xfrm>
          <a:off x="2987675" y="2203450"/>
          <a:ext cx="29527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5" name="Equation" r:id="rId10" imgW="139579" imgH="177646" progId="Equation.DSMT4">
                  <p:embed/>
                </p:oleObj>
              </mc:Choice>
              <mc:Fallback>
                <p:oleObj name="Equation" r:id="rId10" imgW="139579" imgH="177646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203450"/>
                        <a:ext cx="295275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4" name="Line 14"/>
          <p:cNvSpPr>
            <a:spLocks noChangeShapeType="1"/>
          </p:cNvSpPr>
          <p:nvPr/>
        </p:nvSpPr>
        <p:spPr bwMode="auto">
          <a:xfrm>
            <a:off x="2844800" y="1411288"/>
            <a:ext cx="0" cy="6492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>
            <a:off x="2844800" y="2132013"/>
            <a:ext cx="0" cy="6477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3636963" y="979488"/>
            <a:ext cx="503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0</a:t>
            </a:r>
          </a:p>
        </p:txBody>
      </p:sp>
      <p:graphicFrame>
        <p:nvGraphicFramePr>
          <p:cNvPr id="20497" name="Object 17"/>
          <p:cNvGraphicFramePr>
            <a:graphicFrameLocks noChangeAspect="1"/>
          </p:cNvGraphicFramePr>
          <p:nvPr/>
        </p:nvGraphicFramePr>
        <p:xfrm>
          <a:off x="3421063" y="2995613"/>
          <a:ext cx="295275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6" name="Equation" r:id="rId11" imgW="139579" imgH="177646" progId="Equation.DSMT4">
                  <p:embed/>
                </p:oleObj>
              </mc:Choice>
              <mc:Fallback>
                <p:oleObj name="Equation" r:id="rId11" imgW="139579" imgH="177646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1063" y="2995613"/>
                        <a:ext cx="295275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1116013" y="979488"/>
            <a:ext cx="3603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1</a:t>
            </a:r>
          </a:p>
        </p:txBody>
      </p:sp>
      <p:sp>
        <p:nvSpPr>
          <p:cNvPr id="20499" name="Text Box 19"/>
          <p:cNvSpPr txBox="1">
            <a:spLocks noChangeArrowheads="1"/>
          </p:cNvSpPr>
          <p:nvPr/>
        </p:nvSpPr>
        <p:spPr bwMode="auto">
          <a:xfrm>
            <a:off x="1187450" y="1484313"/>
            <a:ext cx="3603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2</a:t>
            </a:r>
          </a:p>
        </p:txBody>
      </p:sp>
      <p:sp>
        <p:nvSpPr>
          <p:cNvPr id="20500" name="Rectangle 20"/>
          <p:cNvSpPr>
            <a:spLocks noChangeArrowheads="1"/>
          </p:cNvSpPr>
          <p:nvPr/>
        </p:nvSpPr>
        <p:spPr bwMode="auto">
          <a:xfrm>
            <a:off x="3779838" y="3067050"/>
            <a:ext cx="71437" cy="215900"/>
          </a:xfrm>
          <a:prstGeom prst="rect">
            <a:avLst/>
          </a:prstGeom>
          <a:solidFill>
            <a:srgbClr val="FF6600"/>
          </a:solidFill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graphicFrame>
        <p:nvGraphicFramePr>
          <p:cNvPr id="20501" name="Object 21"/>
          <p:cNvGraphicFramePr>
            <a:graphicFrameLocks noChangeAspect="1"/>
          </p:cNvGraphicFramePr>
          <p:nvPr/>
        </p:nvGraphicFramePr>
        <p:xfrm>
          <a:off x="3995738" y="2922588"/>
          <a:ext cx="45561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7" name="Equation" r:id="rId12" imgW="190335" imgH="177646" progId="Equation.DSMT4">
                  <p:embed/>
                </p:oleObj>
              </mc:Choice>
              <mc:Fallback>
                <p:oleObj name="Equation" r:id="rId12" imgW="190335" imgH="177646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2922588"/>
                        <a:ext cx="45561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2" name="Line 22"/>
          <p:cNvSpPr>
            <a:spLocks noChangeShapeType="1"/>
          </p:cNvSpPr>
          <p:nvPr/>
        </p:nvSpPr>
        <p:spPr bwMode="auto">
          <a:xfrm>
            <a:off x="3779838" y="1411288"/>
            <a:ext cx="0" cy="28813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3" name="Rectangle 23"/>
          <p:cNvSpPr>
            <a:spLocks noChangeArrowheads="1"/>
          </p:cNvSpPr>
          <p:nvPr/>
        </p:nvSpPr>
        <p:spPr bwMode="auto">
          <a:xfrm>
            <a:off x="2411413" y="3068638"/>
            <a:ext cx="1008062" cy="144462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graphicFrame>
        <p:nvGraphicFramePr>
          <p:cNvPr id="20504" name="Object 24"/>
          <p:cNvGraphicFramePr>
            <a:graphicFrameLocks noChangeAspect="1"/>
          </p:cNvGraphicFramePr>
          <p:nvPr/>
        </p:nvGraphicFramePr>
        <p:xfrm>
          <a:off x="611188" y="2852738"/>
          <a:ext cx="1800225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8" name="Equation" r:id="rId14" imgW="685502" imgH="177723" progId="Equation.DSMT4">
                  <p:embed/>
                </p:oleObj>
              </mc:Choice>
              <mc:Fallback>
                <p:oleObj name="Equation" r:id="rId14" imgW="685502" imgH="177723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852738"/>
                        <a:ext cx="1800225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5" name="Object 25"/>
          <p:cNvGraphicFramePr>
            <a:graphicFrameLocks noChangeAspect="1"/>
          </p:cNvGraphicFramePr>
          <p:nvPr/>
        </p:nvGraphicFramePr>
        <p:xfrm>
          <a:off x="3203575" y="5157788"/>
          <a:ext cx="1655763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9" name="Equation" r:id="rId16" imgW="672808" imgH="279279" progId="Equation.DSMT4">
                  <p:embed/>
                </p:oleObj>
              </mc:Choice>
              <mc:Fallback>
                <p:oleObj name="Equation" r:id="rId16" imgW="672808" imgH="279279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5157788"/>
                        <a:ext cx="1655763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468313" y="476250"/>
            <a:ext cx="287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2. </a:t>
            </a:r>
            <a:r>
              <a:rPr lang="zh-CN" altLang="en-US" sz="2800" b="1">
                <a:solidFill>
                  <a:srgbClr val="0000FF"/>
                </a:solidFill>
              </a:rPr>
              <a:t>动生电动势</a:t>
            </a:r>
          </a:p>
        </p:txBody>
      </p:sp>
      <p:graphicFrame>
        <p:nvGraphicFramePr>
          <p:cNvPr id="130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433864"/>
              </p:ext>
            </p:extLst>
          </p:nvPr>
        </p:nvGraphicFramePr>
        <p:xfrm>
          <a:off x="2124076" y="1484784"/>
          <a:ext cx="4518025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6" name="Equation" r:id="rId3" imgW="1625400" imgH="393480" progId="Equation.DSMT4">
                  <p:embed/>
                </p:oleObj>
              </mc:Choice>
              <mc:Fallback>
                <p:oleObj name="Equation" r:id="rId3" imgW="1625400" imgH="393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6" y="1484784"/>
                        <a:ext cx="4518025" cy="115887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2" name="Object 4"/>
          <p:cNvGraphicFramePr>
            <a:graphicFrameLocks noChangeAspect="1"/>
          </p:cNvGraphicFramePr>
          <p:nvPr/>
        </p:nvGraphicFramePr>
        <p:xfrm>
          <a:off x="728663" y="3213100"/>
          <a:ext cx="969962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7" name="Equation" r:id="rId5" imgW="304668" imgH="228501" progId="Equation.DSMT4">
                  <p:embed/>
                </p:oleObj>
              </mc:Choice>
              <mc:Fallback>
                <p:oleObj name="Equation" r:id="rId5" imgW="304668" imgH="228501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3" y="3213100"/>
                        <a:ext cx="969962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1763713" y="3357563"/>
            <a:ext cx="3168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方向任意选定</a:t>
            </a:r>
          </a:p>
        </p:txBody>
      </p:sp>
      <p:graphicFrame>
        <p:nvGraphicFramePr>
          <p:cNvPr id="130054" name="Object 6"/>
          <p:cNvGraphicFramePr>
            <a:graphicFrameLocks noChangeAspect="1"/>
          </p:cNvGraphicFramePr>
          <p:nvPr/>
        </p:nvGraphicFramePr>
        <p:xfrm>
          <a:off x="468313" y="4221163"/>
          <a:ext cx="1373187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8" name="Equation" r:id="rId7" imgW="469900" imgH="228600" progId="Equation.DSMT4">
                  <p:embed/>
                </p:oleObj>
              </mc:Choice>
              <mc:Fallback>
                <p:oleObj name="Equation" r:id="rId7" imgW="4699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221163"/>
                        <a:ext cx="1373187" cy="66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5" name="Text Box 7"/>
          <p:cNvSpPr txBox="1">
            <a:spLocks noChangeArrowheads="1"/>
          </p:cNvSpPr>
          <p:nvPr/>
        </p:nvSpPr>
        <p:spPr bwMode="auto">
          <a:xfrm>
            <a:off x="2124075" y="4365625"/>
            <a:ext cx="3455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  顺着       的方向</a:t>
            </a:r>
          </a:p>
        </p:txBody>
      </p:sp>
      <p:graphicFrame>
        <p:nvGraphicFramePr>
          <p:cNvPr id="130056" name="Object 8"/>
          <p:cNvGraphicFramePr>
            <a:graphicFrameLocks noChangeAspect="1"/>
          </p:cNvGraphicFramePr>
          <p:nvPr/>
        </p:nvGraphicFramePr>
        <p:xfrm>
          <a:off x="3132138" y="4149725"/>
          <a:ext cx="768350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9" name="Equation" r:id="rId9" imgW="241300" imgH="228600" progId="Equation.DSMT4">
                  <p:embed/>
                </p:oleObj>
              </mc:Choice>
              <mc:Fallback>
                <p:oleObj name="Equation" r:id="rId9" imgW="24130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4149725"/>
                        <a:ext cx="768350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7" name="Object 9"/>
          <p:cNvGraphicFramePr>
            <a:graphicFrameLocks noChangeAspect="1"/>
          </p:cNvGraphicFramePr>
          <p:nvPr/>
        </p:nvGraphicFramePr>
        <p:xfrm>
          <a:off x="1906588" y="4221163"/>
          <a:ext cx="509587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0" name="Equation" r:id="rId11" imgW="139700" imgH="228600" progId="Equation.DSMT4">
                  <p:embed/>
                </p:oleObj>
              </mc:Choice>
              <mc:Fallback>
                <p:oleObj name="Equation" r:id="rId11" imgW="1397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588" y="4221163"/>
                        <a:ext cx="509587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0058" name="Group 10"/>
          <p:cNvGrpSpPr>
            <a:grpSpLocks/>
          </p:cNvGrpSpPr>
          <p:nvPr/>
        </p:nvGrpSpPr>
        <p:grpSpPr bwMode="auto">
          <a:xfrm>
            <a:off x="395288" y="5157788"/>
            <a:ext cx="5184775" cy="906462"/>
            <a:chOff x="249" y="3249"/>
            <a:chExt cx="3266" cy="571"/>
          </a:xfrm>
        </p:grpSpPr>
        <p:sp>
          <p:nvSpPr>
            <p:cNvPr id="21526" name="Text Box 11"/>
            <p:cNvSpPr txBox="1">
              <a:spLocks noChangeArrowheads="1"/>
            </p:cNvSpPr>
            <p:nvPr/>
          </p:nvSpPr>
          <p:spPr bwMode="auto">
            <a:xfrm>
              <a:off x="1338" y="3385"/>
              <a:ext cx="21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  逆着       的方向</a:t>
              </a:r>
            </a:p>
          </p:txBody>
        </p:sp>
        <p:grpSp>
          <p:nvGrpSpPr>
            <p:cNvPr id="21527" name="Group 12"/>
            <p:cNvGrpSpPr>
              <a:grpSpLocks/>
            </p:cNvGrpSpPr>
            <p:nvPr/>
          </p:nvGrpSpPr>
          <p:grpSpPr bwMode="auto">
            <a:xfrm>
              <a:off x="249" y="3249"/>
              <a:ext cx="2208" cy="571"/>
              <a:chOff x="249" y="3249"/>
              <a:chExt cx="2208" cy="571"/>
            </a:xfrm>
          </p:grpSpPr>
          <p:graphicFrame>
            <p:nvGraphicFramePr>
              <p:cNvPr id="21528" name="Object 13"/>
              <p:cNvGraphicFramePr>
                <a:graphicFrameLocks noChangeAspect="1"/>
              </p:cNvGraphicFramePr>
              <p:nvPr/>
            </p:nvGraphicFramePr>
            <p:xfrm>
              <a:off x="249" y="3294"/>
              <a:ext cx="865" cy="4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731" name="Equation" r:id="rId13" imgW="469900" imgH="228600" progId="Equation.DSMT4">
                      <p:embed/>
                    </p:oleObj>
                  </mc:Choice>
                  <mc:Fallback>
                    <p:oleObj name="Equation" r:id="rId13" imgW="469900" imgH="228600" progId="Equation.DSMT4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9" y="3294"/>
                            <a:ext cx="865" cy="42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54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29" name="Object 14"/>
              <p:cNvGraphicFramePr>
                <a:graphicFrameLocks noChangeAspect="1"/>
              </p:cNvGraphicFramePr>
              <p:nvPr/>
            </p:nvGraphicFramePr>
            <p:xfrm>
              <a:off x="1973" y="3249"/>
              <a:ext cx="484" cy="4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732" name="Equation" r:id="rId15" imgW="241300" imgH="228600" progId="Equation.DSMT4">
                      <p:embed/>
                    </p:oleObj>
                  </mc:Choice>
                  <mc:Fallback>
                    <p:oleObj name="Equation" r:id="rId15" imgW="241300" imgH="228600" progId="Equation.DSMT4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73" y="3249"/>
                            <a:ext cx="484" cy="4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54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30" name="Object 15"/>
              <p:cNvGraphicFramePr>
                <a:graphicFrameLocks noChangeAspect="1"/>
              </p:cNvGraphicFramePr>
              <p:nvPr/>
            </p:nvGraphicFramePr>
            <p:xfrm>
              <a:off x="1201" y="3294"/>
              <a:ext cx="321" cy="5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733" name="Equation" r:id="rId16" imgW="139700" imgH="228600" progId="Equation.DSMT4">
                      <p:embed/>
                    </p:oleObj>
                  </mc:Choice>
                  <mc:Fallback>
                    <p:oleObj name="Equation" r:id="rId16" imgW="139700" imgH="228600" progId="Equation.DSMT4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01" y="3294"/>
                            <a:ext cx="321" cy="5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54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130065" name="Object 17"/>
          <p:cNvGraphicFramePr>
            <a:graphicFrameLocks noChangeAspect="1"/>
          </p:cNvGraphicFramePr>
          <p:nvPr/>
        </p:nvGraphicFramePr>
        <p:xfrm>
          <a:off x="5724525" y="4724400"/>
          <a:ext cx="37782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4" name="Equation" r:id="rId17" imgW="139700" imgH="228600" progId="Equation.DSMT4">
                  <p:embed/>
                </p:oleObj>
              </mc:Choice>
              <mc:Fallback>
                <p:oleObj name="Equation" r:id="rId17" imgW="139700" imgH="2286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4724400"/>
                        <a:ext cx="377825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66" name="Text Box 18"/>
          <p:cNvSpPr txBox="1">
            <a:spLocks noChangeArrowheads="1"/>
          </p:cNvSpPr>
          <p:nvPr/>
        </p:nvSpPr>
        <p:spPr bwMode="auto">
          <a:xfrm>
            <a:off x="6300788" y="4797425"/>
            <a:ext cx="17287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方向为</a:t>
            </a:r>
          </a:p>
        </p:txBody>
      </p:sp>
      <p:graphicFrame>
        <p:nvGraphicFramePr>
          <p:cNvPr id="130067" name="Object 19"/>
          <p:cNvGraphicFramePr>
            <a:graphicFrameLocks noChangeAspect="1"/>
          </p:cNvGraphicFramePr>
          <p:nvPr/>
        </p:nvGraphicFramePr>
        <p:xfrm>
          <a:off x="5940425" y="5445125"/>
          <a:ext cx="1368425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5" name="Equation" r:id="rId19" imgW="457200" imgH="241300" progId="Equation.DSMT4">
                  <p:embed/>
                </p:oleObj>
              </mc:Choice>
              <mc:Fallback>
                <p:oleObj name="Equation" r:id="rId19" imgW="457200" imgH="2413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5445125"/>
                        <a:ext cx="1368425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68" name="Text Box 20"/>
          <p:cNvSpPr txBox="1">
            <a:spLocks noChangeArrowheads="1"/>
          </p:cNvSpPr>
          <p:nvPr/>
        </p:nvSpPr>
        <p:spPr bwMode="auto">
          <a:xfrm>
            <a:off x="7415213" y="5589588"/>
            <a:ext cx="17287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的方向</a:t>
            </a:r>
          </a:p>
        </p:txBody>
      </p:sp>
      <p:grpSp>
        <p:nvGrpSpPr>
          <p:cNvPr id="21520" name="Group 21"/>
          <p:cNvGrpSpPr>
            <a:grpSpLocks/>
          </p:cNvGrpSpPr>
          <p:nvPr/>
        </p:nvGrpSpPr>
        <p:grpSpPr bwMode="auto">
          <a:xfrm>
            <a:off x="5364163" y="3213100"/>
            <a:ext cx="3779837" cy="3168650"/>
            <a:chOff x="3379" y="2024"/>
            <a:chExt cx="2381" cy="1996"/>
          </a:xfrm>
        </p:grpSpPr>
        <p:sp>
          <p:nvSpPr>
            <p:cNvPr id="21524" name="Line 22"/>
            <p:cNvSpPr>
              <a:spLocks noChangeShapeType="1"/>
            </p:cNvSpPr>
            <p:nvPr/>
          </p:nvSpPr>
          <p:spPr bwMode="auto">
            <a:xfrm>
              <a:off x="3379" y="2024"/>
              <a:ext cx="0" cy="19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5" name="Line 23"/>
            <p:cNvSpPr>
              <a:spLocks noChangeShapeType="1"/>
            </p:cNvSpPr>
            <p:nvPr/>
          </p:nvSpPr>
          <p:spPr bwMode="auto">
            <a:xfrm>
              <a:off x="3379" y="2024"/>
              <a:ext cx="23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580063" y="3357563"/>
            <a:ext cx="3095625" cy="1017587"/>
            <a:chOff x="5580063" y="3357563"/>
            <a:chExt cx="3095625" cy="1017587"/>
          </a:xfrm>
        </p:grpSpPr>
        <p:sp>
          <p:nvSpPr>
            <p:cNvPr id="130064" name="Text Box 16"/>
            <p:cNvSpPr txBox="1">
              <a:spLocks noChangeArrowheads="1"/>
            </p:cNvSpPr>
            <p:nvPr/>
          </p:nvSpPr>
          <p:spPr bwMode="auto">
            <a:xfrm>
              <a:off x="5580063" y="3429000"/>
              <a:ext cx="3095625" cy="946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如果       与                   都垂直呢？  </a:t>
              </a:r>
            </a:p>
          </p:txBody>
        </p:sp>
        <p:graphicFrame>
          <p:nvGraphicFramePr>
            <p:cNvPr id="21521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85992947"/>
                </p:ext>
              </p:extLst>
            </p:nvPr>
          </p:nvGraphicFramePr>
          <p:xfrm>
            <a:off x="6443663" y="3429000"/>
            <a:ext cx="441325" cy="468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36" name="Equation" r:id="rId21" imgW="203024" imgH="215713" progId="Equation.DSMT4">
                    <p:embed/>
                  </p:oleObj>
                </mc:Choice>
                <mc:Fallback>
                  <p:oleObj name="Equation" r:id="rId21" imgW="203024" imgH="215713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43663" y="3429000"/>
                          <a:ext cx="441325" cy="468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2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47986313"/>
                </p:ext>
              </p:extLst>
            </p:nvPr>
          </p:nvGraphicFramePr>
          <p:xfrm>
            <a:off x="7519988" y="3357563"/>
            <a:ext cx="342900" cy="647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37" name="Equation" r:id="rId23" imgW="114151" imgH="215619" progId="Equation.DSMT4">
                    <p:embed/>
                  </p:oleObj>
                </mc:Choice>
                <mc:Fallback>
                  <p:oleObj name="Equation" r:id="rId23" imgW="114151" imgH="215619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19988" y="3357563"/>
                          <a:ext cx="342900" cy="647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3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53778793"/>
                </p:ext>
              </p:extLst>
            </p:nvPr>
          </p:nvGraphicFramePr>
          <p:xfrm>
            <a:off x="7885113" y="3357563"/>
            <a:ext cx="455612" cy="606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38" name="Equation" r:id="rId25" imgW="152268" imgH="203024" progId="Equation.DSMT4">
                    <p:embed/>
                  </p:oleObj>
                </mc:Choice>
                <mc:Fallback>
                  <p:oleObj name="Equation" r:id="rId25" imgW="152268" imgH="203024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85113" y="3357563"/>
                          <a:ext cx="455612" cy="606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0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0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0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0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30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30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30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3" grpId="0"/>
      <p:bldP spid="130055" grpId="0"/>
      <p:bldP spid="130066" grpId="0"/>
      <p:bldP spid="13006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2531" name="内容占位符 3"/>
          <p:cNvSpPr>
            <a:spLocks noGrp="1" noChangeArrowheads="1"/>
          </p:cNvSpPr>
          <p:nvPr>
            <p:ph sz="half" idx="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pic>
        <p:nvPicPr>
          <p:cNvPr id="22532" name="内容占位符 4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15"/>
          <a:stretch/>
        </p:blipFill>
        <p:spPr bwMode="auto">
          <a:xfrm>
            <a:off x="210392" y="1988840"/>
            <a:ext cx="8591550" cy="432244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内容占位符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188"/>
          <a:stretch/>
        </p:blipFill>
        <p:spPr bwMode="auto">
          <a:xfrm>
            <a:off x="210392" y="188640"/>
            <a:ext cx="8591550" cy="182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内容占位符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76" t="29316" b="24423"/>
          <a:stretch/>
        </p:blipFill>
        <p:spPr bwMode="auto">
          <a:xfrm>
            <a:off x="5724144" y="1988840"/>
            <a:ext cx="3077798" cy="282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468313" y="476250"/>
            <a:ext cx="287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3. </a:t>
            </a:r>
            <a:r>
              <a:rPr lang="zh-CN" altLang="en-US" sz="2800" b="1"/>
              <a:t>感生电动势</a:t>
            </a:r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1763713" y="1484313"/>
          <a:ext cx="3384550" cy="149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9" name="Equation" r:id="rId3" imgW="977900" imgH="431800" progId="Equation.DSMT4">
                  <p:embed/>
                </p:oleObj>
              </mc:Choice>
              <mc:Fallback>
                <p:oleObj name="Equation" r:id="rId3" imgW="977900" imgH="431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484313"/>
                        <a:ext cx="3384550" cy="1493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0" name="Object 4"/>
          <p:cNvGraphicFramePr>
            <a:graphicFrameLocks noChangeAspect="1"/>
          </p:cNvGraphicFramePr>
          <p:nvPr/>
        </p:nvGraphicFramePr>
        <p:xfrm>
          <a:off x="1619250" y="3789363"/>
          <a:ext cx="4198938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0" name="Equation" r:id="rId5" imgW="1840680" imgH="533520" progId="Equation.DSMT4">
                  <p:embed/>
                </p:oleObj>
              </mc:Choice>
              <mc:Fallback>
                <p:oleObj name="Equation" r:id="rId5" imgW="1840680" imgH="5335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789363"/>
                        <a:ext cx="4198938" cy="1100137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AutoShape 5"/>
          <p:cNvSpPr>
            <a:spLocks noChangeArrowheads="1"/>
          </p:cNvSpPr>
          <p:nvPr/>
        </p:nvSpPr>
        <p:spPr bwMode="auto">
          <a:xfrm>
            <a:off x="3059113" y="3141663"/>
            <a:ext cx="433387" cy="503237"/>
          </a:xfrm>
          <a:prstGeom prst="downArrow">
            <a:avLst>
              <a:gd name="adj1" fmla="val 50000"/>
              <a:gd name="adj2" fmla="val 29029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32102" name="Text Box 6"/>
          <p:cNvSpPr txBox="1">
            <a:spLocks noChangeArrowheads="1"/>
          </p:cNvSpPr>
          <p:nvPr/>
        </p:nvSpPr>
        <p:spPr bwMode="auto">
          <a:xfrm>
            <a:off x="3708400" y="5445125"/>
            <a:ext cx="4681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变化的磁场激发电场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900113" y="549275"/>
            <a:ext cx="23034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Arial" pitchFamily="34" charset="0"/>
              <a:buNone/>
            </a:pPr>
            <a:r>
              <a:rPr kumimoji="1" lang="en-US" altLang="zh-CN" sz="2800" b="1">
                <a:solidFill>
                  <a:srgbClr val="000066"/>
                </a:solidFill>
              </a:rPr>
              <a:t>4</a:t>
            </a:r>
            <a:r>
              <a:rPr kumimoji="1" lang="zh-CN" altLang="en-US" sz="2800" b="1">
                <a:solidFill>
                  <a:srgbClr val="000066"/>
                </a:solidFill>
              </a:rPr>
              <a:t>自感电动势</a:t>
            </a:r>
          </a:p>
        </p:txBody>
      </p:sp>
      <p:graphicFrame>
        <p:nvGraphicFramePr>
          <p:cNvPr id="133123" name="Object 3"/>
          <p:cNvGraphicFramePr>
            <a:graphicFrameLocks noChangeAspect="1"/>
          </p:cNvGraphicFramePr>
          <p:nvPr/>
        </p:nvGraphicFramePr>
        <p:xfrm>
          <a:off x="900113" y="1557338"/>
          <a:ext cx="2663825" cy="142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5" name="Equation" r:id="rId3" imgW="939240" imgH="482760" progId="Equation.DSMT4">
                  <p:embed/>
                </p:oleObj>
              </mc:Choice>
              <mc:Fallback>
                <p:oleObj name="Equation" r:id="rId3" imgW="939240" imgH="4827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557338"/>
                        <a:ext cx="2663825" cy="1423987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611188" y="692150"/>
            <a:ext cx="23034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Arial" pitchFamily="34" charset="0"/>
              <a:buNone/>
            </a:pPr>
            <a:r>
              <a:rPr kumimoji="1" lang="en-US" altLang="zh-CN" sz="2800" b="1">
                <a:solidFill>
                  <a:srgbClr val="000066"/>
                </a:solidFill>
              </a:rPr>
              <a:t>5</a:t>
            </a:r>
            <a:r>
              <a:rPr kumimoji="1" lang="zh-CN" altLang="en-US" sz="2800" b="1">
                <a:solidFill>
                  <a:srgbClr val="000066"/>
                </a:solidFill>
              </a:rPr>
              <a:t>互感电动势</a:t>
            </a:r>
          </a:p>
        </p:txBody>
      </p:sp>
      <p:graphicFrame>
        <p:nvGraphicFramePr>
          <p:cNvPr id="134147" name="Object 3"/>
          <p:cNvGraphicFramePr>
            <a:graphicFrameLocks noChangeAspect="1"/>
          </p:cNvGraphicFramePr>
          <p:nvPr/>
        </p:nvGraphicFramePr>
        <p:xfrm>
          <a:off x="611188" y="1989138"/>
          <a:ext cx="2447925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7" name="Equation" r:id="rId3" imgW="1129680" imgH="457200" progId="Equation.DSMT4">
                  <p:embed/>
                </p:oleObj>
              </mc:Choice>
              <mc:Fallback>
                <p:oleObj name="Equation" r:id="rId3" imgW="112968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989138"/>
                        <a:ext cx="2447925" cy="10302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48" name="Object 4"/>
          <p:cNvGraphicFramePr>
            <a:graphicFrameLocks noChangeAspect="1"/>
          </p:cNvGraphicFramePr>
          <p:nvPr/>
        </p:nvGraphicFramePr>
        <p:xfrm>
          <a:off x="611188" y="3789363"/>
          <a:ext cx="252095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8" name="Equation" r:id="rId5" imgW="863225" imgH="368140" progId="Equation.DSMT4">
                  <p:embed/>
                </p:oleObj>
              </mc:Choice>
              <mc:Fallback>
                <p:oleObj name="Equation" r:id="rId5" imgW="863225" imgH="3681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789363"/>
                        <a:ext cx="2520950" cy="1076325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49" name="Text Box 5"/>
          <p:cNvSpPr txBox="1">
            <a:spLocks noChangeArrowheads="1"/>
          </p:cNvSpPr>
          <p:nvPr/>
        </p:nvSpPr>
        <p:spPr bwMode="auto">
          <a:xfrm>
            <a:off x="3779838" y="2133600"/>
            <a:ext cx="3816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1</a:t>
            </a:r>
            <a:r>
              <a:rPr lang="zh-CN" altLang="en-US" sz="2800" b="1"/>
              <a:t>线圈中的互感电动势</a:t>
            </a:r>
          </a:p>
        </p:txBody>
      </p:sp>
      <p:sp>
        <p:nvSpPr>
          <p:cNvPr id="134150" name="Text Box 6"/>
          <p:cNvSpPr txBox="1">
            <a:spLocks noChangeArrowheads="1"/>
          </p:cNvSpPr>
          <p:nvPr/>
        </p:nvSpPr>
        <p:spPr bwMode="auto">
          <a:xfrm>
            <a:off x="3851275" y="4149725"/>
            <a:ext cx="3816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2</a:t>
            </a:r>
            <a:r>
              <a:rPr lang="zh-CN" altLang="en-US" sz="2800" b="1"/>
              <a:t>线圈中的互感电动势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3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9" grpId="0"/>
      <p:bldP spid="13415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内容占位符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8" y="341313"/>
            <a:ext cx="8093075" cy="5462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6632"/>
            <a:ext cx="7056784" cy="245379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780928"/>
            <a:ext cx="8800000" cy="3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81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6145" descr="8581705521411821572927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549275"/>
            <a:ext cx="7854950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圆柱形 6146"/>
          <p:cNvSpPr>
            <a:spLocks noChangeArrowheads="1"/>
          </p:cNvSpPr>
          <p:nvPr/>
        </p:nvSpPr>
        <p:spPr bwMode="auto">
          <a:xfrm>
            <a:off x="1403350" y="2420938"/>
            <a:ext cx="1225550" cy="2087562"/>
          </a:xfrm>
          <a:prstGeom prst="can">
            <a:avLst>
              <a:gd name="adj" fmla="val 4258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5124" name="平行四边形 6147"/>
          <p:cNvSpPr>
            <a:spLocks noChangeArrowheads="1"/>
          </p:cNvSpPr>
          <p:nvPr/>
        </p:nvSpPr>
        <p:spPr bwMode="auto">
          <a:xfrm>
            <a:off x="323850" y="3357563"/>
            <a:ext cx="3816350" cy="360362"/>
          </a:xfrm>
          <a:prstGeom prst="parallelogram">
            <a:avLst>
              <a:gd name="adj" fmla="val 26475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5125" name="椭圆 6148"/>
          <p:cNvSpPr>
            <a:spLocks noChangeArrowheads="1"/>
          </p:cNvSpPr>
          <p:nvPr/>
        </p:nvSpPr>
        <p:spPr bwMode="auto">
          <a:xfrm>
            <a:off x="3060700" y="3500438"/>
            <a:ext cx="74613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5126" name="文本框 6149"/>
          <p:cNvSpPr txBox="1">
            <a:spLocks noChangeArrowheads="1"/>
          </p:cNvSpPr>
          <p:nvPr/>
        </p:nvSpPr>
        <p:spPr bwMode="auto">
          <a:xfrm>
            <a:off x="3041650" y="3116263"/>
            <a:ext cx="3095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P</a:t>
            </a:r>
          </a:p>
        </p:txBody>
      </p:sp>
      <p:sp>
        <p:nvSpPr>
          <p:cNvPr id="5127" name="直接连接符 6150"/>
          <p:cNvSpPr>
            <a:spLocks noChangeShapeType="1"/>
          </p:cNvSpPr>
          <p:nvPr/>
        </p:nvSpPr>
        <p:spPr bwMode="auto">
          <a:xfrm>
            <a:off x="2052638" y="2133600"/>
            <a:ext cx="0" cy="28067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8" name="直接连接符 6151"/>
          <p:cNvSpPr>
            <a:spLocks noChangeShapeType="1"/>
          </p:cNvSpPr>
          <p:nvPr/>
        </p:nvSpPr>
        <p:spPr bwMode="auto">
          <a:xfrm>
            <a:off x="2052638" y="3522663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9" name="文本框 6152"/>
          <p:cNvSpPr txBox="1">
            <a:spLocks noChangeArrowheads="1"/>
          </p:cNvSpPr>
          <p:nvPr/>
        </p:nvSpPr>
        <p:spPr bwMode="auto">
          <a:xfrm>
            <a:off x="2628900" y="3500438"/>
            <a:ext cx="31908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r</a:t>
            </a:r>
          </a:p>
        </p:txBody>
      </p:sp>
      <p:sp>
        <p:nvSpPr>
          <p:cNvPr id="6154" name="文本框 6153"/>
          <p:cNvSpPr txBox="1">
            <a:spLocks noChangeArrowheads="1"/>
          </p:cNvSpPr>
          <p:nvPr/>
        </p:nvSpPr>
        <p:spPr bwMode="auto">
          <a:xfrm>
            <a:off x="4379913" y="2182813"/>
            <a:ext cx="4440237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楷体_GB2312"/>
                <a:ea typeface="楷体_GB2312"/>
                <a:cs typeface="楷体_GB2312"/>
              </a:rPr>
              <a:t>r&lt;&lt;L</a:t>
            </a:r>
            <a:r>
              <a:rPr lang="zh-CN" altLang="en-US" sz="2400" b="1"/>
              <a:t>时，可以看作无限长带电圆柱面。过</a:t>
            </a:r>
            <a:r>
              <a:rPr lang="en-US" altLang="zh-CN" sz="2400" b="1"/>
              <a:t>P</a:t>
            </a:r>
            <a:r>
              <a:rPr lang="zh-CN" altLang="en-US" sz="2400" b="1"/>
              <a:t>电作高斯面（半径</a:t>
            </a:r>
            <a:r>
              <a:rPr lang="en-US" altLang="zh-CN" sz="2400" b="1"/>
              <a:t>r</a:t>
            </a:r>
            <a:r>
              <a:rPr lang="zh-CN" altLang="en-US" sz="2400" b="1"/>
              <a:t>的圆柱面，单位长度）</a:t>
            </a:r>
          </a:p>
          <a:p>
            <a:pPr eaLnBrk="1" hangingPunct="1"/>
            <a:r>
              <a:rPr lang="en-US" altLang="zh-CN" sz="2400" b="1" i="1">
                <a:latin typeface="Times New Roman" pitchFamily="18" charset="0"/>
              </a:rPr>
              <a:t>2</a:t>
            </a:r>
            <a:r>
              <a:rPr lang="en-US" altLang="zh-CN" sz="2400" b="1" i="1">
                <a:latin typeface="Times New Roman" pitchFamily="18" charset="0"/>
                <a:sym typeface="Arial" pitchFamily="34" charset="0"/>
              </a:rPr>
              <a:t>πrE=λ/ε</a:t>
            </a:r>
            <a:r>
              <a:rPr lang="en-US" altLang="zh-CN" sz="2400" b="1" i="1" baseline="-25000">
                <a:latin typeface="Times New Roman" pitchFamily="18" charset="0"/>
                <a:sym typeface="Arial" pitchFamily="34" charset="0"/>
              </a:rPr>
              <a:t>0</a:t>
            </a:r>
            <a:endParaRPr lang="en-US" altLang="zh-CN">
              <a:latin typeface="Times New Roman" pitchFamily="18" charset="0"/>
              <a:sym typeface="Arial" pitchFamily="34" charset="0"/>
            </a:endParaRPr>
          </a:p>
          <a:p>
            <a:pPr eaLnBrk="1" hangingPunct="1"/>
            <a:endParaRPr lang="en-US" altLang="zh-CN">
              <a:sym typeface="Arial" pitchFamily="34" charset="0"/>
            </a:endParaRPr>
          </a:p>
        </p:txBody>
      </p:sp>
      <p:pic>
        <p:nvPicPr>
          <p:cNvPr id="6155" name="图片 6154" descr="5309684951411821572939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3860800"/>
            <a:ext cx="2476500" cy="1009650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6" name="文本框 6155"/>
          <p:cNvSpPr txBox="1">
            <a:spLocks noChangeArrowheads="1"/>
          </p:cNvSpPr>
          <p:nvPr/>
        </p:nvSpPr>
        <p:spPr bwMode="auto">
          <a:xfrm>
            <a:off x="4211638" y="5302250"/>
            <a:ext cx="45069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楷体_GB2312"/>
                <a:ea typeface="楷体_GB2312"/>
                <a:cs typeface="楷体_GB2312"/>
                <a:sym typeface="Arial" pitchFamily="34" charset="0"/>
              </a:rPr>
              <a:t>r&gt;&gt;L</a:t>
            </a:r>
            <a:r>
              <a:rPr lang="zh-CN" altLang="en-US" sz="2800" b="1">
                <a:sym typeface="Arial" pitchFamily="34" charset="0"/>
              </a:rPr>
              <a:t>时，可以看作点电荷。</a:t>
            </a:r>
            <a:endParaRPr lang="zh-CN" altLang="en-US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" grpId="0" animBg="1"/>
      <p:bldP spid="615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56792"/>
            <a:ext cx="8752381" cy="151428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404664"/>
            <a:ext cx="6829279" cy="115212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3356539"/>
            <a:ext cx="7416824" cy="2561407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3419872" y="5373216"/>
            <a:ext cx="187220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30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90517"/>
            <a:ext cx="7208837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4076700"/>
            <a:ext cx="623887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956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2656"/>
            <a:ext cx="7113587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375" y="3140968"/>
            <a:ext cx="6818313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435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9217"/>
          <p:cNvSpPr>
            <a:spLocks noGrp="1" noChangeArrowheads="1"/>
          </p:cNvSpPr>
          <p:nvPr>
            <p:ph type="title"/>
          </p:nvPr>
        </p:nvSpPr>
        <p:spPr>
          <a:xfrm>
            <a:off x="107950" y="44450"/>
            <a:ext cx="5616575" cy="720725"/>
          </a:xfrm>
        </p:spPr>
        <p:txBody>
          <a:bodyPr/>
          <a:lstStyle/>
          <a:p>
            <a:pPr algn="l" eaLnBrk="1" hangingPunct="1"/>
            <a:r>
              <a:rPr lang="zh-CN" altLang="en-US" sz="4000" b="1" smtClean="0"/>
              <a:t>求电势</a:t>
            </a:r>
          </a:p>
        </p:txBody>
      </p:sp>
      <p:pic>
        <p:nvPicPr>
          <p:cNvPr id="6147" name="内容占位符 9218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2413" y="908050"/>
            <a:ext cx="8229600" cy="2854325"/>
          </a:xfrm>
        </p:spPr>
      </p:pic>
      <p:grpSp>
        <p:nvGrpSpPr>
          <p:cNvPr id="9220" name="组合 9219"/>
          <p:cNvGrpSpPr>
            <a:grpSpLocks/>
          </p:cNvGrpSpPr>
          <p:nvPr/>
        </p:nvGrpSpPr>
        <p:grpSpPr bwMode="auto">
          <a:xfrm>
            <a:off x="612775" y="4048125"/>
            <a:ext cx="4319588" cy="1152525"/>
            <a:chOff x="0" y="0"/>
            <a:chExt cx="2721" cy="725"/>
          </a:xfrm>
        </p:grpSpPr>
        <p:sp>
          <p:nvSpPr>
            <p:cNvPr id="6153" name="矩形 9220"/>
            <p:cNvSpPr>
              <a:spLocks noChangeArrowheads="1"/>
            </p:cNvSpPr>
            <p:nvPr/>
          </p:nvSpPr>
          <p:spPr bwMode="auto">
            <a:xfrm>
              <a:off x="0" y="0"/>
              <a:ext cx="2721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  <p:graphicFrame>
          <p:nvGraphicFramePr>
            <p:cNvPr id="6154" name="对象 9221"/>
            <p:cNvGraphicFramePr>
              <a:graphicFrameLocks noChangeAspect="1"/>
            </p:cNvGraphicFramePr>
            <p:nvPr/>
          </p:nvGraphicFramePr>
          <p:xfrm>
            <a:off x="90" y="0"/>
            <a:ext cx="1056" cy="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5" r:id="rId4" imgW="1436347" imgH="1131282" progId="Equation.3">
                    <p:embed/>
                  </p:oleObj>
                </mc:Choice>
                <mc:Fallback>
                  <p:oleObj r:id="rId4" imgW="1436347" imgH="1131282" progId="Equation.3">
                    <p:embed/>
                    <p:pic>
                      <p:nvPicPr>
                        <p:cNvPr id="0" name="对象 92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" y="0"/>
                          <a:ext cx="1056" cy="7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223" name="对象 9222"/>
          <p:cNvGraphicFramePr>
            <a:graphicFrameLocks noChangeAspect="1"/>
          </p:cNvGraphicFramePr>
          <p:nvPr/>
        </p:nvGraphicFramePr>
        <p:xfrm>
          <a:off x="2555875" y="4203700"/>
          <a:ext cx="220662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6" r:id="rId6" imgW="1892300" imgH="635000" progId="Equation.3">
                  <p:embed/>
                </p:oleObj>
              </mc:Choice>
              <mc:Fallback>
                <p:oleObj r:id="rId6" imgW="1892300" imgH="635000" progId="Equation.3">
                  <p:embed/>
                  <p:pic>
                    <p:nvPicPr>
                      <p:cNvPr id="0" name="对象 9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203700"/>
                        <a:ext cx="2206625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矩形 9223"/>
          <p:cNvSpPr>
            <a:spLocks noChangeArrowheads="1"/>
          </p:cNvSpPr>
          <p:nvPr/>
        </p:nvSpPr>
        <p:spPr bwMode="auto">
          <a:xfrm>
            <a:off x="539750" y="4076700"/>
            <a:ext cx="4321175" cy="1079500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6151" name="文本框 9224"/>
          <p:cNvSpPr txBox="1">
            <a:spLocks noChangeArrowheads="1"/>
          </p:cNvSpPr>
          <p:nvPr/>
        </p:nvSpPr>
        <p:spPr bwMode="auto">
          <a:xfrm>
            <a:off x="735013" y="5432425"/>
            <a:ext cx="7510462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66"/>
                </a:solidFill>
              </a:rPr>
              <a:t>分析两极板之间区域电场强度分布</a:t>
            </a:r>
          </a:p>
          <a:p>
            <a:pPr eaLnBrk="1" hangingPunct="1"/>
            <a:r>
              <a:rPr lang="zh-CN" altLang="en-US" sz="2800" b="1" dirty="0">
                <a:solidFill>
                  <a:schemeClr val="accent2"/>
                </a:solidFill>
              </a:rPr>
              <a:t>沿着电场线电势降低</a:t>
            </a:r>
          </a:p>
        </p:txBody>
      </p:sp>
      <p:sp>
        <p:nvSpPr>
          <p:cNvPr id="6152" name="文本框 9225"/>
          <p:cNvSpPr txBox="1">
            <a:spLocks noChangeArrowheads="1"/>
          </p:cNvSpPr>
          <p:nvPr/>
        </p:nvSpPr>
        <p:spPr bwMode="auto">
          <a:xfrm>
            <a:off x="5219700" y="4437063"/>
            <a:ext cx="3600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注意势能零点的选取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6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122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636838"/>
            <a:ext cx="8713787" cy="242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图片 1229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275"/>
            <a:ext cx="8713788" cy="151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图片 1229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1557338"/>
            <a:ext cx="12652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292" name="对象 12291"/>
          <p:cNvGraphicFramePr>
            <a:graphicFrameLocks noChangeAspect="1"/>
          </p:cNvGraphicFramePr>
          <p:nvPr/>
        </p:nvGraphicFramePr>
        <p:xfrm>
          <a:off x="7226300" y="1484313"/>
          <a:ext cx="1449388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" r:id="rId6" imgW="635552" imgH="457597" progId="Equation.DSMT4">
                  <p:embed/>
                </p:oleObj>
              </mc:Choice>
              <mc:Fallback>
                <p:oleObj r:id="rId6" imgW="635552" imgH="457597" progId="Equation.DSMT4">
                  <p:embed/>
                  <p:pic>
                    <p:nvPicPr>
                      <p:cNvPr id="0" name="对象 122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6300" y="1484313"/>
                        <a:ext cx="1449388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对象 12290"/>
          <p:cNvGraphicFramePr>
            <a:graphicFrameLocks noChangeAspect="1"/>
          </p:cNvGraphicFramePr>
          <p:nvPr/>
        </p:nvGraphicFramePr>
        <p:xfrm>
          <a:off x="5508625" y="1558925"/>
          <a:ext cx="17303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" name="Equation" r:id="rId8" imgW="787320" imgH="431640" progId="Equation.DSMT4">
                  <p:embed/>
                </p:oleObj>
              </mc:Choice>
              <mc:Fallback>
                <p:oleObj name="Equation" r:id="rId8" imgW="787320" imgH="431640" progId="Equation.DSMT4">
                  <p:embed/>
                  <p:pic>
                    <p:nvPicPr>
                      <p:cNvPr id="0" name="对象 122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1558925"/>
                        <a:ext cx="1730375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75" name="组合 12295"/>
          <p:cNvGrpSpPr>
            <a:grpSpLocks/>
          </p:cNvGrpSpPr>
          <p:nvPr/>
        </p:nvGrpSpPr>
        <p:grpSpPr bwMode="auto">
          <a:xfrm>
            <a:off x="611188" y="4941888"/>
            <a:ext cx="4392612" cy="1150937"/>
            <a:chOff x="476" y="2142"/>
            <a:chExt cx="2767" cy="725"/>
          </a:xfrm>
        </p:grpSpPr>
        <p:grpSp>
          <p:nvGrpSpPr>
            <p:cNvPr id="7179" name="组合 12296"/>
            <p:cNvGrpSpPr>
              <a:grpSpLocks/>
            </p:cNvGrpSpPr>
            <p:nvPr/>
          </p:nvGrpSpPr>
          <p:grpSpPr bwMode="auto">
            <a:xfrm>
              <a:off x="522" y="2142"/>
              <a:ext cx="2721" cy="725"/>
              <a:chOff x="0" y="0"/>
              <a:chExt cx="2721" cy="725"/>
            </a:xfrm>
          </p:grpSpPr>
          <p:sp>
            <p:nvSpPr>
              <p:cNvPr id="7182" name="矩形 1229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721" cy="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 typeface="Arial" pitchFamily="34" charset="0"/>
                  <a:buNone/>
                </a:pPr>
                <a:endParaRPr lang="zh-CN" altLang="en-US"/>
              </a:p>
            </p:txBody>
          </p:sp>
          <p:graphicFrame>
            <p:nvGraphicFramePr>
              <p:cNvPr id="7183" name="对象 12298"/>
              <p:cNvGraphicFramePr>
                <a:graphicFrameLocks noChangeAspect="1"/>
              </p:cNvGraphicFramePr>
              <p:nvPr/>
            </p:nvGraphicFramePr>
            <p:xfrm>
              <a:off x="90" y="0"/>
              <a:ext cx="1056" cy="7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76" r:id="rId10" imgW="1436347" imgH="1131282" progId="Equation.3">
                      <p:embed/>
                    </p:oleObj>
                  </mc:Choice>
                  <mc:Fallback>
                    <p:oleObj r:id="rId10" imgW="1436347" imgH="1131282" progId="Equation.3">
                      <p:embed/>
                      <p:pic>
                        <p:nvPicPr>
                          <p:cNvPr id="0" name="对象 1229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0" y="0"/>
                            <a:ext cx="1056" cy="7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7180" name="对象 12299"/>
            <p:cNvGraphicFramePr>
              <a:graphicFrameLocks noChangeAspect="1"/>
            </p:cNvGraphicFramePr>
            <p:nvPr/>
          </p:nvGraphicFramePr>
          <p:xfrm>
            <a:off x="1746" y="2240"/>
            <a:ext cx="1390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7" r:id="rId12" imgW="1892300" imgH="635000" progId="Equation.3">
                    <p:embed/>
                  </p:oleObj>
                </mc:Choice>
                <mc:Fallback>
                  <p:oleObj r:id="rId12" imgW="1892300" imgH="635000" progId="Equation.3">
                    <p:embed/>
                    <p:pic>
                      <p:nvPicPr>
                        <p:cNvPr id="0" name="对象 122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2240"/>
                          <a:ext cx="1390" cy="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1" name="矩形 12300"/>
            <p:cNvSpPr>
              <a:spLocks noChangeArrowheads="1"/>
            </p:cNvSpPr>
            <p:nvPr/>
          </p:nvSpPr>
          <p:spPr bwMode="auto">
            <a:xfrm>
              <a:off x="476" y="2160"/>
              <a:ext cx="2722" cy="680"/>
            </a:xfrm>
            <a:prstGeom prst="rect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</p:grpSp>
      <p:sp>
        <p:nvSpPr>
          <p:cNvPr id="7176" name="文本框 12301"/>
          <p:cNvSpPr txBox="1">
            <a:spLocks noChangeArrowheads="1"/>
          </p:cNvSpPr>
          <p:nvPr/>
        </p:nvSpPr>
        <p:spPr bwMode="auto">
          <a:xfrm>
            <a:off x="5651500" y="4868863"/>
            <a:ext cx="3241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graphicFrame>
        <p:nvGraphicFramePr>
          <p:cNvPr id="7177" name="对象 12302"/>
          <p:cNvGraphicFramePr>
            <a:graphicFrameLocks/>
          </p:cNvGraphicFramePr>
          <p:nvPr/>
        </p:nvGraphicFramePr>
        <p:xfrm>
          <a:off x="6659563" y="3789363"/>
          <a:ext cx="1584325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" r:id="rId14" imgW="749625" imgH="431987" progId="Equation.DSMT4">
                  <p:embed/>
                </p:oleObj>
              </mc:Choice>
              <mc:Fallback>
                <p:oleObj r:id="rId14" imgW="749625" imgH="431987" progId="Equation.DSMT4">
                  <p:embed/>
                  <p:pic>
                    <p:nvPicPr>
                      <p:cNvPr id="0" name="对象 12302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3789363"/>
                        <a:ext cx="1584325" cy="91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对象 12303"/>
          <p:cNvGraphicFramePr>
            <a:graphicFrameLocks/>
          </p:cNvGraphicFramePr>
          <p:nvPr/>
        </p:nvGraphicFramePr>
        <p:xfrm>
          <a:off x="6011863" y="4797425"/>
          <a:ext cx="2736850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" r:id="rId16" imgW="1499251" imgH="889386" progId="Equation.DSMT4">
                  <p:embed/>
                </p:oleObj>
              </mc:Choice>
              <mc:Fallback>
                <p:oleObj r:id="rId16" imgW="1499251" imgH="889386" progId="Equation.DSMT4">
                  <p:embed/>
                  <p:pic>
                    <p:nvPicPr>
                      <p:cNvPr id="0" name="对象 12303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4797425"/>
                        <a:ext cx="2736850" cy="162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连接符 2"/>
          <p:cNvCxnSpPr/>
          <p:nvPr/>
        </p:nvCxnSpPr>
        <p:spPr>
          <a:xfrm>
            <a:off x="179388" y="2636838"/>
            <a:ext cx="8281044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内容占位符 1024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850" y="188913"/>
            <a:ext cx="8229600" cy="3368675"/>
          </a:xfrm>
        </p:spPr>
      </p:pic>
      <p:grpSp>
        <p:nvGrpSpPr>
          <p:cNvPr id="8195" name="组合 10248"/>
          <p:cNvGrpSpPr>
            <a:grpSpLocks/>
          </p:cNvGrpSpPr>
          <p:nvPr/>
        </p:nvGrpSpPr>
        <p:grpSpPr bwMode="auto">
          <a:xfrm>
            <a:off x="755650" y="3400425"/>
            <a:ext cx="4392613" cy="1150938"/>
            <a:chOff x="476" y="2142"/>
            <a:chExt cx="2767" cy="725"/>
          </a:xfrm>
        </p:grpSpPr>
        <p:grpSp>
          <p:nvGrpSpPr>
            <p:cNvPr id="8197" name="组合 10242"/>
            <p:cNvGrpSpPr>
              <a:grpSpLocks/>
            </p:cNvGrpSpPr>
            <p:nvPr/>
          </p:nvGrpSpPr>
          <p:grpSpPr bwMode="auto">
            <a:xfrm>
              <a:off x="522" y="2142"/>
              <a:ext cx="2721" cy="725"/>
              <a:chOff x="0" y="0"/>
              <a:chExt cx="2721" cy="725"/>
            </a:xfrm>
          </p:grpSpPr>
          <p:sp>
            <p:nvSpPr>
              <p:cNvPr id="8200" name="矩形 1024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721" cy="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Font typeface="Arial" pitchFamily="34" charset="0"/>
                  <a:buNone/>
                </a:pPr>
                <a:endParaRPr lang="zh-CN" altLang="en-US"/>
              </a:p>
            </p:txBody>
          </p:sp>
          <p:graphicFrame>
            <p:nvGraphicFramePr>
              <p:cNvPr id="8201" name="对象 10244"/>
              <p:cNvGraphicFramePr>
                <a:graphicFrameLocks noChangeAspect="1"/>
              </p:cNvGraphicFramePr>
              <p:nvPr/>
            </p:nvGraphicFramePr>
            <p:xfrm>
              <a:off x="90" y="0"/>
              <a:ext cx="1056" cy="7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32" r:id="rId4" imgW="1436347" imgH="1131282" progId="Equation.3">
                      <p:embed/>
                    </p:oleObj>
                  </mc:Choice>
                  <mc:Fallback>
                    <p:oleObj r:id="rId4" imgW="1436347" imgH="1131282" progId="Equation.3">
                      <p:embed/>
                      <p:pic>
                        <p:nvPicPr>
                          <p:cNvPr id="0" name="对象 102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0" y="0"/>
                            <a:ext cx="1056" cy="7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8198" name="对象 10245"/>
            <p:cNvGraphicFramePr>
              <a:graphicFrameLocks noChangeAspect="1"/>
            </p:cNvGraphicFramePr>
            <p:nvPr/>
          </p:nvGraphicFramePr>
          <p:xfrm>
            <a:off x="1746" y="2240"/>
            <a:ext cx="1390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3" r:id="rId6" imgW="1892300" imgH="635000" progId="Equation.3">
                    <p:embed/>
                  </p:oleObj>
                </mc:Choice>
                <mc:Fallback>
                  <p:oleObj r:id="rId6" imgW="1892300" imgH="635000" progId="Equation.3">
                    <p:embed/>
                    <p:pic>
                      <p:nvPicPr>
                        <p:cNvPr id="0" name="对象 102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2240"/>
                          <a:ext cx="1390" cy="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9" name="矩形 10246"/>
            <p:cNvSpPr>
              <a:spLocks noChangeArrowheads="1"/>
            </p:cNvSpPr>
            <p:nvPr/>
          </p:nvSpPr>
          <p:spPr bwMode="auto">
            <a:xfrm>
              <a:off x="476" y="2160"/>
              <a:ext cx="2722" cy="680"/>
            </a:xfrm>
            <a:prstGeom prst="rect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</a:pPr>
              <a:endParaRPr lang="zh-CN" altLang="en-US"/>
            </a:p>
          </p:txBody>
        </p:sp>
      </p:grpSp>
      <p:sp>
        <p:nvSpPr>
          <p:cNvPr id="8196" name="文本框 10247"/>
          <p:cNvSpPr txBox="1">
            <a:spLocks noChangeArrowheads="1"/>
          </p:cNvSpPr>
          <p:nvPr/>
        </p:nvSpPr>
        <p:spPr bwMode="auto">
          <a:xfrm>
            <a:off x="323850" y="4652963"/>
            <a:ext cx="8569325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楷体_GB2312"/>
                <a:ea typeface="楷体_GB2312"/>
                <a:cs typeface="楷体_GB2312"/>
              </a:rPr>
              <a:t>要求内外球造成电势的叠加</a:t>
            </a:r>
          </a:p>
          <a:p>
            <a:pPr eaLnBrk="1" hangingPunct="1"/>
            <a:r>
              <a:rPr lang="zh-CN" altLang="en-US" sz="2400" b="1" dirty="0">
                <a:latin typeface="楷体_GB2312"/>
                <a:ea typeface="楷体_GB2312"/>
                <a:cs typeface="楷体_GB2312"/>
              </a:rPr>
              <a:t>1、对内球,利用高斯定理知道电场强度r</a:t>
            </a:r>
            <a:r>
              <a:rPr lang="zh-CN" altLang="en-US" sz="2400" b="1" baseline="30000" dirty="0">
                <a:latin typeface="楷体_GB2312"/>
                <a:ea typeface="楷体_GB2312"/>
                <a:cs typeface="楷体_GB2312"/>
              </a:rPr>
              <a:t>-2</a:t>
            </a:r>
            <a:r>
              <a:rPr lang="zh-CN" altLang="en-US" sz="2400" b="1" dirty="0">
                <a:latin typeface="楷体_GB2312"/>
                <a:ea typeface="楷体_GB2312"/>
                <a:cs typeface="楷体_GB2312"/>
              </a:rPr>
              <a:t>规律，积分从r到无穷远，得到电势</a:t>
            </a:r>
            <a:r>
              <a:rPr lang="zh-CN" altLang="en-US" sz="2400" b="1" dirty="0">
                <a:latin typeface="Times New Roman" pitchFamily="18" charset="0"/>
                <a:ea typeface="楷体_GB2312"/>
                <a:cs typeface="楷体_GB2312"/>
              </a:rPr>
              <a:t>~</a:t>
            </a:r>
            <a:r>
              <a:rPr lang="zh-CN" altLang="en-US" sz="2400" b="1" dirty="0">
                <a:latin typeface="楷体_GB2312"/>
                <a:ea typeface="楷体_GB2312"/>
                <a:cs typeface="楷体_GB2312"/>
              </a:rPr>
              <a:t>r</a:t>
            </a:r>
            <a:r>
              <a:rPr lang="zh-CN" altLang="en-US" sz="2400" b="1" baseline="30000" dirty="0">
                <a:latin typeface="楷体_GB2312"/>
                <a:ea typeface="楷体_GB2312"/>
                <a:cs typeface="楷体_GB2312"/>
              </a:rPr>
              <a:t>-1</a:t>
            </a:r>
          </a:p>
          <a:p>
            <a:pPr eaLnBrk="1" hangingPunct="1"/>
            <a:r>
              <a:rPr lang="zh-CN" altLang="en-US" sz="2400" b="1" dirty="0">
                <a:latin typeface="楷体_GB2312"/>
                <a:ea typeface="楷体_GB2312"/>
                <a:cs typeface="楷体_GB2312"/>
              </a:rPr>
              <a:t>2、对外球，利用高斯定理知道电场强度球内=0，球外r</a:t>
            </a:r>
            <a:r>
              <a:rPr lang="zh-CN" altLang="en-US" sz="2400" b="1" baseline="30000" dirty="0">
                <a:latin typeface="楷体_GB2312"/>
                <a:ea typeface="楷体_GB2312"/>
                <a:cs typeface="楷体_GB2312"/>
              </a:rPr>
              <a:t>-2</a:t>
            </a:r>
            <a:r>
              <a:rPr lang="zh-CN" altLang="en-US" sz="2400" b="1" dirty="0">
                <a:latin typeface="楷体_GB2312"/>
                <a:ea typeface="楷体_GB2312"/>
                <a:cs typeface="楷体_GB2312"/>
              </a:rPr>
              <a:t>规律，所以只对球外积分，积分从R</a:t>
            </a:r>
            <a:r>
              <a:rPr lang="zh-CN" altLang="en-US" sz="2400" b="1" baseline="-25000" dirty="0">
                <a:latin typeface="楷体_GB2312"/>
                <a:ea typeface="楷体_GB2312"/>
                <a:cs typeface="楷体_GB2312"/>
              </a:rPr>
              <a:t>2</a:t>
            </a:r>
            <a:r>
              <a:rPr lang="zh-CN" altLang="en-US" sz="2400" b="1" dirty="0">
                <a:latin typeface="楷体_GB2312"/>
                <a:ea typeface="楷体_GB2312"/>
                <a:cs typeface="楷体_GB2312"/>
              </a:rPr>
              <a:t>到无穷，电势</a:t>
            </a:r>
            <a:r>
              <a:rPr lang="zh-CN" altLang="en-US" sz="2400" b="1" dirty="0">
                <a:latin typeface="Times New Roman" pitchFamily="18" charset="0"/>
                <a:ea typeface="楷体_GB2312"/>
                <a:cs typeface="楷体_GB2312"/>
              </a:rPr>
              <a:t>~</a:t>
            </a:r>
            <a:r>
              <a:rPr lang="zh-CN" altLang="en-US" sz="2400" b="1" dirty="0">
                <a:latin typeface="楷体_GB2312"/>
                <a:ea typeface="楷体_GB2312"/>
                <a:cs typeface="楷体_GB2312"/>
              </a:rPr>
              <a:t>R</a:t>
            </a:r>
            <a:r>
              <a:rPr lang="zh-CN" altLang="en-US" sz="2400" b="1" baseline="-25000" dirty="0">
                <a:latin typeface="楷体_GB2312"/>
                <a:ea typeface="楷体_GB2312"/>
                <a:cs typeface="楷体_GB2312"/>
              </a:rPr>
              <a:t>2</a:t>
            </a:r>
            <a:r>
              <a:rPr lang="zh-CN" altLang="en-US" sz="2400" b="1" baseline="30000" dirty="0">
                <a:latin typeface="楷体_GB2312"/>
                <a:ea typeface="楷体_GB2312"/>
                <a:cs typeface="楷体_GB2312"/>
              </a:rPr>
              <a:t>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内容占位符 31747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33375"/>
            <a:ext cx="8280400" cy="123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直接连接符 31751"/>
          <p:cNvSpPr>
            <a:spLocks noChangeShapeType="1"/>
          </p:cNvSpPr>
          <p:nvPr/>
        </p:nvSpPr>
        <p:spPr bwMode="auto">
          <a:xfrm>
            <a:off x="900113" y="3644900"/>
            <a:ext cx="2663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0" name="直接连接符 31752"/>
          <p:cNvSpPr>
            <a:spLocks noChangeShapeType="1"/>
          </p:cNvSpPr>
          <p:nvPr/>
        </p:nvSpPr>
        <p:spPr bwMode="auto">
          <a:xfrm flipV="1">
            <a:off x="2124075" y="1916113"/>
            <a:ext cx="0" cy="2592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1" name="矩形 31753"/>
          <p:cNvSpPr>
            <a:spLocks noChangeArrowheads="1"/>
          </p:cNvSpPr>
          <p:nvPr/>
        </p:nvSpPr>
        <p:spPr bwMode="auto">
          <a:xfrm>
            <a:off x="1258888" y="3573463"/>
            <a:ext cx="1657350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9222" name="文本框 31754"/>
          <p:cNvSpPr txBox="1">
            <a:spLocks noChangeArrowheads="1"/>
          </p:cNvSpPr>
          <p:nvPr/>
        </p:nvSpPr>
        <p:spPr bwMode="auto">
          <a:xfrm>
            <a:off x="1042988" y="3789363"/>
            <a:ext cx="649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i="1">
                <a:latin typeface="Times New Roman" pitchFamily="18" charset="0"/>
              </a:rPr>
              <a:t>-l</a:t>
            </a:r>
            <a:endParaRPr lang="zh-CN" altLang="en-US" sz="2400" b="1" i="1">
              <a:latin typeface="Times New Roman" pitchFamily="18" charset="0"/>
            </a:endParaRPr>
          </a:p>
        </p:txBody>
      </p:sp>
      <p:sp>
        <p:nvSpPr>
          <p:cNvPr id="9223" name="文本框 31755"/>
          <p:cNvSpPr txBox="1">
            <a:spLocks noChangeArrowheads="1"/>
          </p:cNvSpPr>
          <p:nvPr/>
        </p:nvSpPr>
        <p:spPr bwMode="auto">
          <a:xfrm>
            <a:off x="2700338" y="3860800"/>
            <a:ext cx="649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i="1">
                <a:latin typeface="Times New Roman" pitchFamily="18" charset="0"/>
              </a:rPr>
              <a:t>l</a:t>
            </a:r>
            <a:endParaRPr lang="zh-CN" altLang="en-US" sz="2400" b="1" i="1">
              <a:latin typeface="Times New Roman" pitchFamily="18" charset="0"/>
            </a:endParaRPr>
          </a:p>
        </p:txBody>
      </p:sp>
      <p:sp>
        <p:nvSpPr>
          <p:cNvPr id="9224" name="椭圆 31756"/>
          <p:cNvSpPr>
            <a:spLocks noChangeArrowheads="1"/>
          </p:cNvSpPr>
          <p:nvPr/>
        </p:nvSpPr>
        <p:spPr bwMode="auto">
          <a:xfrm>
            <a:off x="2079625" y="2565400"/>
            <a:ext cx="71438" cy="730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9225" name="文本框 31757"/>
          <p:cNvSpPr txBox="1">
            <a:spLocks noChangeArrowheads="1"/>
          </p:cNvSpPr>
          <p:nvPr/>
        </p:nvSpPr>
        <p:spPr bwMode="auto">
          <a:xfrm>
            <a:off x="2195513" y="2997200"/>
            <a:ext cx="64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i="1">
                <a:latin typeface="Times New Roman" pitchFamily="18" charset="0"/>
              </a:rPr>
              <a:t>a</a:t>
            </a:r>
          </a:p>
        </p:txBody>
      </p:sp>
      <p:sp>
        <p:nvSpPr>
          <p:cNvPr id="9226" name="文本框 31758"/>
          <p:cNvSpPr txBox="1">
            <a:spLocks noChangeArrowheads="1"/>
          </p:cNvSpPr>
          <p:nvPr/>
        </p:nvSpPr>
        <p:spPr bwMode="auto">
          <a:xfrm>
            <a:off x="2268538" y="2349500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i="1">
                <a:latin typeface="Times New Roman" pitchFamily="18" charset="0"/>
              </a:rPr>
              <a:t>P</a:t>
            </a:r>
          </a:p>
        </p:txBody>
      </p:sp>
      <p:sp>
        <p:nvSpPr>
          <p:cNvPr id="9227" name="矩形 31759"/>
          <p:cNvSpPr>
            <a:spLocks noChangeArrowheads="1"/>
          </p:cNvSpPr>
          <p:nvPr/>
        </p:nvSpPr>
        <p:spPr bwMode="auto">
          <a:xfrm>
            <a:off x="2411413" y="3573463"/>
            <a:ext cx="73025" cy="142875"/>
          </a:xfrm>
          <a:prstGeom prst="rect">
            <a:avLst/>
          </a:prstGeom>
          <a:solidFill>
            <a:srgbClr val="99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9228" name="文本框 31760"/>
          <p:cNvSpPr txBox="1">
            <a:spLocks noChangeArrowheads="1"/>
          </p:cNvSpPr>
          <p:nvPr/>
        </p:nvSpPr>
        <p:spPr bwMode="auto">
          <a:xfrm>
            <a:off x="2339975" y="3860800"/>
            <a:ext cx="7921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>
                <a:latin typeface="Times New Roman" pitchFamily="18" charset="0"/>
              </a:rPr>
              <a:t>dx</a:t>
            </a:r>
            <a:endParaRPr lang="zh-CN" altLang="en-US" b="1" i="1">
              <a:latin typeface="Times New Roman" pitchFamily="18" charset="0"/>
            </a:endParaRPr>
          </a:p>
        </p:txBody>
      </p:sp>
      <p:graphicFrame>
        <p:nvGraphicFramePr>
          <p:cNvPr id="9229" name="内容占位符 31761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805923392"/>
              </p:ext>
            </p:extLst>
          </p:nvPr>
        </p:nvGraphicFramePr>
        <p:xfrm>
          <a:off x="4644008" y="1196752"/>
          <a:ext cx="3325812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5" name="Equation" r:id="rId4" imgW="1777680" imgH="457200" progId="Equation.DSMT4">
                  <p:embed/>
                </p:oleObj>
              </mc:Choice>
              <mc:Fallback>
                <p:oleObj name="Equation" r:id="rId4" imgW="1777680" imgH="457200" progId="Equation.DSMT4">
                  <p:embed/>
                  <p:pic>
                    <p:nvPicPr>
                      <p:cNvPr id="0" name="内容占位符 31761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1196752"/>
                        <a:ext cx="3325812" cy="85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823889"/>
              </p:ext>
            </p:extLst>
          </p:nvPr>
        </p:nvGraphicFramePr>
        <p:xfrm>
          <a:off x="5076056" y="2141538"/>
          <a:ext cx="2233612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6" name="Equation" r:id="rId6" imgW="1193760" imgH="457200" progId="Equation.DSMT4">
                  <p:embed/>
                </p:oleObj>
              </mc:Choice>
              <mc:Fallback>
                <p:oleObj name="Equation" r:id="rId6" imgW="1193760" imgH="457200" progId="Equation.DSMT4">
                  <p:embed/>
                  <p:pic>
                    <p:nvPicPr>
                      <p:cNvPr id="0" name="对象 1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2141538"/>
                        <a:ext cx="2233612" cy="85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127465"/>
              </p:ext>
            </p:extLst>
          </p:nvPr>
        </p:nvGraphicFramePr>
        <p:xfrm>
          <a:off x="4788024" y="3098801"/>
          <a:ext cx="1235075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7" name="Equation" r:id="rId8" imgW="660240" imgH="330120" progId="Equation.DSMT4">
                  <p:embed/>
                </p:oleObj>
              </mc:Choice>
              <mc:Fallback>
                <p:oleObj name="Equation" r:id="rId8" imgW="660240" imgH="330120" progId="Equation.DSMT4">
                  <p:embed/>
                  <p:pic>
                    <p:nvPicPr>
                      <p:cNvPr id="0" name="对象 1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3098801"/>
                        <a:ext cx="1235075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271588"/>
              </p:ext>
            </p:extLst>
          </p:nvPr>
        </p:nvGraphicFramePr>
        <p:xfrm>
          <a:off x="5004048" y="3789363"/>
          <a:ext cx="3089275" cy="263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8" name="Equation" r:id="rId10" imgW="1650960" imgH="1409400" progId="Equation.DSMT4">
                  <p:embed/>
                </p:oleObj>
              </mc:Choice>
              <mc:Fallback>
                <p:oleObj name="Equation" r:id="rId10" imgW="1650960" imgH="1409400" progId="Equation.DSMT4">
                  <p:embed/>
                  <p:pic>
                    <p:nvPicPr>
                      <p:cNvPr id="0" name="对象 1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3789363"/>
                        <a:ext cx="3089275" cy="263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476672"/>
            <a:ext cx="7736641" cy="194421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420888"/>
            <a:ext cx="7704856" cy="415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03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文本框 11265"/>
          <p:cNvSpPr txBox="1">
            <a:spLocks noChangeArrowheads="1"/>
          </p:cNvSpPr>
          <p:nvPr/>
        </p:nvSpPr>
        <p:spPr bwMode="auto">
          <a:xfrm>
            <a:off x="381000" y="304800"/>
            <a:ext cx="83058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endParaRPr lang="zh-CN" altLang="en-US" sz="3200" b="1">
              <a:solidFill>
                <a:srgbClr val="0000FF"/>
              </a:solidFill>
              <a:latin typeface="宋体" pitchFamily="2" charset="-122"/>
              <a:sym typeface="宋体" pitchFamily="2" charset="-122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3200" b="1">
                <a:solidFill>
                  <a:srgbClr val="0000FF"/>
                </a:solidFill>
                <a:latin typeface="宋体" pitchFamily="2" charset="-122"/>
                <a:sym typeface="宋体" pitchFamily="2" charset="-122"/>
              </a:rPr>
              <a:t>毕奥</a:t>
            </a:r>
            <a:r>
              <a:rPr lang="en-US" altLang="zh-CN" sz="3200" b="1">
                <a:solidFill>
                  <a:srgbClr val="0000FF"/>
                </a:solidFill>
                <a:latin typeface="宋体" pitchFamily="2" charset="-122"/>
                <a:sym typeface="Times New Roman" pitchFamily="18" charset="0"/>
              </a:rPr>
              <a:t>-</a:t>
            </a:r>
            <a:r>
              <a:rPr lang="zh-CN" altLang="en-US" sz="3200" b="1">
                <a:solidFill>
                  <a:srgbClr val="0000FF"/>
                </a:solidFill>
                <a:latin typeface="宋体" pitchFamily="2" charset="-122"/>
                <a:sym typeface="宋体" pitchFamily="2" charset="-122"/>
              </a:rPr>
              <a:t>萨伐尔定律</a:t>
            </a:r>
          </a:p>
          <a:p>
            <a:pPr eaLnBrk="1" hangingPunct="1">
              <a:lnSpc>
                <a:spcPct val="200000"/>
              </a:lnSpc>
            </a:pPr>
            <a:r>
              <a:rPr lang="zh-CN" altLang="en-US" sz="3200" b="1">
                <a:solidFill>
                  <a:srgbClr val="0000FF"/>
                </a:solidFill>
                <a:latin typeface="宋体" pitchFamily="2" charset="-122"/>
                <a:sym typeface="宋体" pitchFamily="2" charset="-122"/>
              </a:rPr>
              <a:t>稳恒磁场的</a:t>
            </a:r>
            <a:r>
              <a:rPr lang="zh-CN" altLang="en-US" sz="3200" b="1" u="sng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安培环路定理</a:t>
            </a:r>
            <a:r>
              <a:rPr lang="zh-CN" altLang="en-US" sz="3200" b="1">
                <a:solidFill>
                  <a:srgbClr val="0000FF"/>
                </a:solidFill>
                <a:latin typeface="宋体" pitchFamily="2" charset="-122"/>
                <a:sym typeface="宋体" pitchFamily="2" charset="-122"/>
              </a:rPr>
              <a:t>的计算</a:t>
            </a:r>
          </a:p>
          <a:p>
            <a:pPr eaLnBrk="1" hangingPunct="1">
              <a:lnSpc>
                <a:spcPct val="200000"/>
              </a:lnSpc>
            </a:pPr>
            <a:r>
              <a:rPr lang="zh-CN" altLang="en-US" sz="3200" b="1">
                <a:solidFill>
                  <a:srgbClr val="0000FF"/>
                </a:solidFill>
                <a:latin typeface="宋体" pitchFamily="2" charset="-122"/>
                <a:sym typeface="宋体" pitchFamily="2" charset="-122"/>
              </a:rPr>
              <a:t>带电粒子在电场和磁场中的运动</a:t>
            </a:r>
          </a:p>
          <a:p>
            <a:pPr eaLnBrk="1" hangingPunct="1">
              <a:lnSpc>
                <a:spcPct val="200000"/>
              </a:lnSpc>
            </a:pPr>
            <a:r>
              <a:rPr lang="zh-CN" altLang="en-US" sz="3200" b="1">
                <a:solidFill>
                  <a:srgbClr val="0000FF"/>
                </a:solidFill>
                <a:latin typeface="宋体" pitchFamily="2" charset="-122"/>
                <a:sym typeface="宋体" pitchFamily="2" charset="-122"/>
              </a:rPr>
              <a:t>磁场对载流导线作用力的计算</a:t>
            </a:r>
            <a:endParaRPr lang="zh-CN" altLang="en-US" sz="3200" b="1">
              <a:latin typeface="宋体" pitchFamily="2" charset="-122"/>
            </a:endParaRPr>
          </a:p>
        </p:txBody>
      </p:sp>
      <p:pic>
        <p:nvPicPr>
          <p:cNvPr id="11267" name="图片 11266" descr="3379381561412675065707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088" y="5086350"/>
            <a:ext cx="2117725" cy="790575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图片 11267" descr="7853489601412675065754.w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100" y="3803650"/>
            <a:ext cx="2514600" cy="869950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269" name="对象 11268"/>
          <p:cNvGraphicFramePr>
            <a:graphicFrameLocks noChangeAspect="1"/>
          </p:cNvGraphicFramePr>
          <p:nvPr/>
        </p:nvGraphicFramePr>
        <p:xfrm>
          <a:off x="6324600" y="2709863"/>
          <a:ext cx="27590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8" r:id="rId5" imgW="1006358" imgH="280251" progId="Equation.DSMT4">
                  <p:embed/>
                </p:oleObj>
              </mc:Choice>
              <mc:Fallback>
                <p:oleObj r:id="rId5" imgW="1006358" imgH="280251" progId="Equation.DSMT4">
                  <p:embed/>
                  <p:pic>
                    <p:nvPicPr>
                      <p:cNvPr id="0" name="对象 112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709863"/>
                        <a:ext cx="2759075" cy="762000"/>
                      </a:xfrm>
                      <a:prstGeom prst="rect">
                        <a:avLst/>
                      </a:prstGeom>
                      <a:noFill/>
                      <a:ln w="349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对象 11269"/>
          <p:cNvGraphicFramePr>
            <a:graphicFrameLocks noChangeAspect="1"/>
          </p:cNvGraphicFramePr>
          <p:nvPr/>
        </p:nvGraphicFramePr>
        <p:xfrm>
          <a:off x="3876675" y="1303338"/>
          <a:ext cx="2719388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9" r:id="rId7" imgW="1020429" imgH="433682" progId="Equation.DSMT4">
                  <p:embed/>
                </p:oleObj>
              </mc:Choice>
              <mc:Fallback>
                <p:oleObj r:id="rId7" imgW="1020429" imgH="433682" progId="Equation.DSMT4">
                  <p:embed/>
                  <p:pic>
                    <p:nvPicPr>
                      <p:cNvPr id="0" name="对象 112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6675" y="1303338"/>
                        <a:ext cx="2719388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272397" y="332656"/>
            <a:ext cx="2499403" cy="7848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4500" b="1" dirty="0">
                <a:ln w="11430"/>
                <a:solidFill>
                  <a:srgbClr val="C0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cs typeface="+mn-cs"/>
              </a:rPr>
              <a:t>磁场部分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648</TotalTime>
  <Pages>0</Pages>
  <Words>354</Words>
  <Characters>0</Characters>
  <Application>Microsoft Office PowerPoint</Application>
  <DocSecurity>0</DocSecurity>
  <PresentationFormat>全屏显示(4:3)</PresentationFormat>
  <Lines>0</Lines>
  <Paragraphs>77</Paragraphs>
  <Slides>32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32</vt:i4>
      </vt:variant>
    </vt:vector>
  </HeadingPairs>
  <TitlesOfParts>
    <vt:vector size="37" baseType="lpstr">
      <vt:lpstr>默认设计模板</vt:lpstr>
      <vt:lpstr>1_默认设计模板</vt:lpstr>
      <vt:lpstr>Microsoft 公式 3.0</vt:lpstr>
      <vt:lpstr>Equation</vt:lpstr>
      <vt:lpstr>MathType 6.0 Equation</vt:lpstr>
      <vt:lpstr>PowerPoint 演示文稿</vt:lpstr>
      <vt:lpstr>计算电场强度通量</vt:lpstr>
      <vt:lpstr>PowerPoint 演示文稿</vt:lpstr>
      <vt:lpstr>求电势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DHU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静电场部分复习与练习</dc:title>
  <dc:creator>AJLU-PC3</dc:creator>
  <cp:lastModifiedBy>Lily</cp:lastModifiedBy>
  <cp:revision>39</cp:revision>
  <cp:lastPrinted>2017-10-22T11:36:49Z</cp:lastPrinted>
  <dcterms:created xsi:type="dcterms:W3CDTF">2011-05-26T11:16:20Z</dcterms:created>
  <dcterms:modified xsi:type="dcterms:W3CDTF">2022-10-12T14:31:19Z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2052-10.1.0.5866</vt:lpwstr>
  </property>
</Properties>
</file>