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8" r:id="rId3"/>
    <p:sldId id="257" r:id="rId4"/>
    <p:sldId id="259" r:id="rId5"/>
    <p:sldId id="260" r:id="rId6"/>
    <p:sldId id="261" r:id="rId7"/>
    <p:sldId id="269" r:id="rId8"/>
    <p:sldId id="262" r:id="rId9"/>
    <p:sldId id="263" r:id="rId10"/>
    <p:sldId id="268" r:id="rId11"/>
    <p:sldId id="267" r:id="rId12"/>
    <p:sldId id="266" r:id="rId13"/>
    <p:sldId id="264"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660"/>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A1092-24A9-498F-8689-B4C16B21250C}" type="datetimeFigureOut">
              <a:rPr lang="es-MX" smtClean="0"/>
              <a:t>28/03/2023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E00E5-CADF-473C-A81C-0F3CBB11D08B}" type="slidenum">
              <a:rPr lang="es-MX" smtClean="0"/>
              <a:t>‹Nº›</a:t>
            </a:fld>
            <a:endParaRPr lang="es-MX"/>
          </a:p>
        </p:txBody>
      </p:sp>
    </p:spTree>
    <p:extLst>
      <p:ext uri="{BB962C8B-B14F-4D97-AF65-F5344CB8AC3E}">
        <p14:creationId xmlns:p14="http://schemas.microsoft.com/office/powerpoint/2010/main" val="188886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78AE00E5-CADF-473C-A81C-0F3CBB11D08B}" type="slidenum">
              <a:rPr lang="es-MX" smtClean="0"/>
              <a:t>5</a:t>
            </a:fld>
            <a:endParaRPr lang="es-MX"/>
          </a:p>
        </p:txBody>
      </p:sp>
    </p:spTree>
    <p:extLst>
      <p:ext uri="{BB962C8B-B14F-4D97-AF65-F5344CB8AC3E}">
        <p14:creationId xmlns:p14="http://schemas.microsoft.com/office/powerpoint/2010/main" val="404267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Representación reconstructiva (también generativa)</a:t>
            </a:r>
          </a:p>
          <a:p>
            <a:endParaRPr lang="es-MX" dirty="0" smtClean="0"/>
          </a:p>
          <a:p>
            <a:r>
              <a:rPr lang="es-MX" dirty="0" smtClean="0"/>
              <a:t>Permite la reconstrucción (parcial) de imágenes de entrada (alucinaciones).</a:t>
            </a:r>
          </a:p>
          <a:p>
            <a:endParaRPr lang="es-MX" dirty="0" smtClean="0"/>
          </a:p>
          <a:p>
            <a:r>
              <a:rPr lang="es-MX" dirty="0" smtClean="0"/>
              <a:t>es general No está ajustado para una tarea específica.</a:t>
            </a:r>
          </a:p>
          <a:p>
            <a:endParaRPr lang="es-MX" dirty="0" smtClean="0"/>
          </a:p>
          <a:p>
            <a:r>
              <a:rPr lang="es-MX" dirty="0" smtClean="0"/>
              <a:t>Permite cerrar el ciclo de retroalimentación, es decir, el procesamiento bidireccional.</a:t>
            </a:r>
          </a:p>
          <a:p>
            <a:r>
              <a:rPr lang="es-MX" dirty="0" smtClean="0"/>
              <a:t>Representación discriminatoria</a:t>
            </a:r>
          </a:p>
          <a:p>
            <a:endParaRPr lang="es-MX" dirty="0" smtClean="0"/>
          </a:p>
          <a:p>
            <a:r>
              <a:rPr lang="es-MX" dirty="0" smtClean="0"/>
              <a:t>No permite la reconstrucción parcial.</a:t>
            </a:r>
          </a:p>
          <a:p>
            <a:endParaRPr lang="es-MX" dirty="0" smtClean="0"/>
          </a:p>
          <a:p>
            <a:r>
              <a:rPr lang="es-MX" dirty="0" smtClean="0"/>
              <a:t>Menos generales. Una tarea particular específica.</a:t>
            </a:r>
          </a:p>
          <a:p>
            <a:endParaRPr lang="es-MX" dirty="0" smtClean="0"/>
          </a:p>
          <a:p>
            <a:r>
              <a:rPr lang="es-MX" dirty="0" smtClean="0"/>
              <a:t>Almacena solo la información necesaria para la tarea de decisión.</a:t>
            </a:r>
            <a:endParaRPr lang="es-MX" dirty="0"/>
          </a:p>
        </p:txBody>
      </p:sp>
      <p:sp>
        <p:nvSpPr>
          <p:cNvPr id="4" name="Marcador de número de diapositiva 3"/>
          <p:cNvSpPr>
            <a:spLocks noGrp="1"/>
          </p:cNvSpPr>
          <p:nvPr>
            <p:ph type="sldNum" sz="quarter" idx="10"/>
          </p:nvPr>
        </p:nvSpPr>
        <p:spPr/>
        <p:txBody>
          <a:bodyPr/>
          <a:lstStyle/>
          <a:p>
            <a:fld id="{78AE00E5-CADF-473C-A81C-0F3CBB11D08B}" type="slidenum">
              <a:rPr lang="es-MX" smtClean="0"/>
              <a:t>6</a:t>
            </a:fld>
            <a:endParaRPr lang="es-MX"/>
          </a:p>
        </p:txBody>
      </p:sp>
    </p:spTree>
    <p:extLst>
      <p:ext uri="{BB962C8B-B14F-4D97-AF65-F5344CB8AC3E}">
        <p14:creationId xmlns:p14="http://schemas.microsoft.com/office/powerpoint/2010/main" val="81797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a:t>
            </a:r>
            <a:r>
              <a:rPr lang="es-MX" dirty="0" smtClean="0"/>
              <a:t>e </a:t>
            </a:r>
            <a:r>
              <a:rPr lang="es-MX" dirty="0" err="1" smtClean="0"/>
              <a:t>partio</a:t>
            </a:r>
            <a:r>
              <a:rPr lang="es-MX" dirty="0" smtClean="0"/>
              <a:t> de un conjunto de 160 imágenes, el cual contiene cuatro grupos de 40 imágenes cada uno de color amarillo, blanco, morado y rosa. Se realizo un análisis descriptivo de variables en el cual se concluyo que cada grupo tenia un histograma diferente. </a:t>
            </a:r>
            <a:r>
              <a:rPr lang="es-MX" dirty="0" err="1" smtClean="0"/>
              <a:t>Despues</a:t>
            </a:r>
            <a:r>
              <a:rPr lang="es-MX" dirty="0" smtClean="0"/>
              <a:t> de transformar la matriz de tres dimensiones a un vector para cada una de las variables, se estandarizo y </a:t>
            </a:r>
            <a:endParaRPr lang="es-MX" dirty="0"/>
          </a:p>
        </p:txBody>
      </p:sp>
      <p:sp>
        <p:nvSpPr>
          <p:cNvPr id="4" name="Marcador de número de diapositiva 3"/>
          <p:cNvSpPr>
            <a:spLocks noGrp="1"/>
          </p:cNvSpPr>
          <p:nvPr>
            <p:ph type="sldNum" sz="quarter" idx="10"/>
          </p:nvPr>
        </p:nvSpPr>
        <p:spPr/>
        <p:txBody>
          <a:bodyPr/>
          <a:lstStyle/>
          <a:p>
            <a:fld id="{78AE00E5-CADF-473C-A81C-0F3CBB11D08B}" type="slidenum">
              <a:rPr lang="es-MX" smtClean="0"/>
              <a:t>13</a:t>
            </a:fld>
            <a:endParaRPr lang="es-MX"/>
          </a:p>
        </p:txBody>
      </p:sp>
    </p:spTree>
    <p:extLst>
      <p:ext uri="{BB962C8B-B14F-4D97-AF65-F5344CB8AC3E}">
        <p14:creationId xmlns:p14="http://schemas.microsoft.com/office/powerpoint/2010/main" val="241318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DC8074-201C-409F-97D1-55AD7BAB997D}" type="datetime1">
              <a:rPr lang="es-MX" smtClean="0"/>
              <a:t>28/03/2023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53D6C-6F69-4AB2-8066-5101A129564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0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264166-E962-49F6-9498-83DD092E9EBF}" type="datetime1">
              <a:rPr lang="es-MX" smtClean="0"/>
              <a:t>28/03/2023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149580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D8FC35-E003-4B7C-A9D0-A2CA240ABA58}" type="datetime1">
              <a:rPr lang="es-MX" smtClean="0"/>
              <a:t>28/03/2023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52041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11625F-5163-45B3-AAAA-10A93DE64F74}" type="datetime1">
              <a:rPr lang="es-MX" smtClean="0"/>
              <a:t>28/03/2023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188235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0CD0C8-2E50-49D4-9C82-59B11698A6AA}" type="datetime1">
              <a:rPr lang="es-MX" smtClean="0"/>
              <a:t>28/03/2023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53D6C-6F69-4AB2-8066-5101A129564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00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11D97F0-6282-4B50-99FC-1F9F5AFDAF21}" type="datetime1">
              <a:rPr lang="es-MX" smtClean="0"/>
              <a:t>28/03/2023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151162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64C1CD-9B5E-4EC6-981C-1D20D748B15C}" type="datetime1">
              <a:rPr lang="es-MX" smtClean="0"/>
              <a:t>28/03/2023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301406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2CD90E5-021C-4668-A9FC-AACDCFE1469F}" type="datetime1">
              <a:rPr lang="es-MX" smtClean="0"/>
              <a:t>28/03/2023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231508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83AE87-1E5B-4745-AFF1-2A5EE91804ED}" type="datetime1">
              <a:rPr lang="es-MX" smtClean="0"/>
              <a:t>28/03/2023</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349232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2837E4-3C9B-4379-8243-E5823656F994}" type="datetime1">
              <a:rPr lang="es-MX" smtClean="0"/>
              <a:t>28/03/2023</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453D6C-6F69-4AB2-8066-5101A129564E}" type="slidenum">
              <a:rPr lang="es-MX" smtClean="0"/>
              <a:t>‹Nº›</a:t>
            </a:fld>
            <a:endParaRPr lang="es-MX"/>
          </a:p>
        </p:txBody>
      </p:sp>
    </p:spTree>
    <p:extLst>
      <p:ext uri="{BB962C8B-B14F-4D97-AF65-F5344CB8AC3E}">
        <p14:creationId xmlns:p14="http://schemas.microsoft.com/office/powerpoint/2010/main" val="143270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A711D8-AAEA-4175-A228-6037E35635C6}" type="datetime1">
              <a:rPr lang="es-MX" smtClean="0"/>
              <a:t>28/03/2023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453D6C-6F69-4AB2-8066-5101A129564E}" type="slidenum">
              <a:rPr lang="es-MX" smtClean="0"/>
              <a:t>‹Nº›</a:t>
            </a:fld>
            <a:endParaRPr lang="es-MX"/>
          </a:p>
        </p:txBody>
      </p:sp>
    </p:spTree>
    <p:extLst>
      <p:ext uri="{BB962C8B-B14F-4D97-AF65-F5344CB8AC3E}">
        <p14:creationId xmlns:p14="http://schemas.microsoft.com/office/powerpoint/2010/main" val="318773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85CC55-68F5-4656-AD4F-2A8004367E6D}" type="datetime1">
              <a:rPr lang="es-MX" smtClean="0"/>
              <a:t>28/03/2023</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453D6C-6F69-4AB2-8066-5101A129564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3774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1491" y="1913382"/>
            <a:ext cx="9966960" cy="2068830"/>
          </a:xfrm>
        </p:spPr>
        <p:txBody>
          <a:bodyPr>
            <a:noAutofit/>
          </a:bodyPr>
          <a:lstStyle/>
          <a:p>
            <a:pPr algn="ctr"/>
            <a:r>
              <a:rPr lang="es-MX" sz="4000" b="1" dirty="0" smtClean="0"/>
              <a:t>Maestría en Ciencia de Datos</a:t>
            </a:r>
            <a:r>
              <a:rPr lang="es-MX" sz="4000" dirty="0" smtClean="0"/>
              <a:t/>
            </a:r>
            <a:br>
              <a:rPr lang="es-MX" sz="4000" dirty="0" smtClean="0"/>
            </a:br>
            <a:r>
              <a:rPr lang="es-MX" sz="4000" dirty="0" smtClean="0"/>
              <a:t/>
            </a:r>
            <a:br>
              <a:rPr lang="es-MX" sz="4000" dirty="0" smtClean="0"/>
            </a:br>
            <a:r>
              <a:rPr lang="es-MX" sz="3600" dirty="0" smtClean="0"/>
              <a:t>Métodos </a:t>
            </a:r>
            <a:r>
              <a:rPr lang="es-MX" sz="3600" dirty="0"/>
              <a:t>Estadísticos </a:t>
            </a:r>
            <a:r>
              <a:rPr lang="es-MX" sz="3600" dirty="0" smtClean="0"/>
              <a:t>Multivariados</a:t>
            </a:r>
            <a:br>
              <a:rPr lang="es-MX" sz="3600" dirty="0" smtClean="0"/>
            </a:br>
            <a:r>
              <a:rPr lang="es-MX" sz="3600" dirty="0"/>
              <a:t/>
            </a:r>
            <a:br>
              <a:rPr lang="es-MX" sz="3600" dirty="0"/>
            </a:br>
            <a:r>
              <a:rPr lang="es-MX" sz="3200" dirty="0" smtClean="0"/>
              <a:t>Prof</a:t>
            </a:r>
            <a:r>
              <a:rPr lang="es-MX" sz="3200" baseline="30000" dirty="0" smtClean="0"/>
              <a:t>a</a:t>
            </a:r>
            <a:r>
              <a:rPr lang="es-MX" sz="3200" dirty="0" smtClean="0"/>
              <a:t>. M.E.T</a:t>
            </a:r>
            <a:r>
              <a:rPr lang="es-MX" sz="3200" dirty="0"/>
              <a:t>. Rosa Isela Hernández </a:t>
            </a:r>
            <a:r>
              <a:rPr lang="es-MX" sz="3200" dirty="0" smtClean="0"/>
              <a:t>Zamora</a:t>
            </a:r>
            <a:endParaRPr lang="es-MX" sz="4000" dirty="0"/>
          </a:p>
        </p:txBody>
      </p:sp>
      <p:sp>
        <p:nvSpPr>
          <p:cNvPr id="3" name="Subtítulo 2"/>
          <p:cNvSpPr>
            <a:spLocks noGrp="1"/>
          </p:cNvSpPr>
          <p:nvPr>
            <p:ph type="subTitle" idx="1"/>
          </p:nvPr>
        </p:nvSpPr>
        <p:spPr>
          <a:xfrm>
            <a:off x="1100051" y="4455621"/>
            <a:ext cx="10058400" cy="814879"/>
          </a:xfrm>
        </p:spPr>
        <p:txBody>
          <a:bodyPr/>
          <a:lstStyle/>
          <a:p>
            <a:pPr algn="ctr"/>
            <a:r>
              <a:rPr lang="es-MX" b="1" dirty="0" smtClean="0"/>
              <a:t>Alumna Ma</a:t>
            </a:r>
            <a:r>
              <a:rPr lang="es-MX" b="1" dirty="0"/>
              <a:t>. Luisa </a:t>
            </a:r>
            <a:r>
              <a:rPr lang="es-MX" b="1" dirty="0" err="1"/>
              <a:t>Argáez</a:t>
            </a:r>
            <a:r>
              <a:rPr lang="es-MX" b="1" dirty="0"/>
              <a:t> Salcido </a:t>
            </a:r>
            <a:br>
              <a:rPr lang="es-MX" b="1" dirty="0"/>
            </a:br>
            <a:r>
              <a:rPr lang="es-MX" cap="none" dirty="0" smtClean="0"/>
              <a:t>Matricula </a:t>
            </a:r>
            <a:r>
              <a:rPr lang="es-MX" dirty="0" smtClean="0"/>
              <a:t>2173261</a:t>
            </a:r>
            <a:endParaRPr lang="es-MX" dirty="0"/>
          </a:p>
        </p:txBody>
      </p:sp>
      <p:pic>
        <p:nvPicPr>
          <p:cNvPr id="5" name="Imagen 4"/>
          <p:cNvPicPr>
            <a:picLocks noChangeAspect="1"/>
          </p:cNvPicPr>
          <p:nvPr/>
        </p:nvPicPr>
        <p:blipFill>
          <a:blip r:embed="rId2"/>
          <a:stretch>
            <a:fillRect/>
          </a:stretch>
        </p:blipFill>
        <p:spPr>
          <a:xfrm>
            <a:off x="579119" y="208095"/>
            <a:ext cx="1590357" cy="2048187"/>
          </a:xfrm>
          <a:prstGeom prst="rect">
            <a:avLst/>
          </a:prstGeom>
        </p:spPr>
      </p:pic>
      <p:pic>
        <p:nvPicPr>
          <p:cNvPr id="7" name="Imagen 6"/>
          <p:cNvPicPr>
            <a:picLocks noChangeAspect="1"/>
          </p:cNvPicPr>
          <p:nvPr/>
        </p:nvPicPr>
        <p:blipFill>
          <a:blip r:embed="rId3"/>
          <a:stretch>
            <a:fillRect/>
          </a:stretch>
        </p:blipFill>
        <p:spPr>
          <a:xfrm>
            <a:off x="9870757" y="113157"/>
            <a:ext cx="2143125" cy="2143125"/>
          </a:xfrm>
          <a:prstGeom prst="rect">
            <a:avLst/>
          </a:prstGeom>
        </p:spPr>
      </p:pic>
      <p:sp>
        <p:nvSpPr>
          <p:cNvPr id="8" name="Subtítulo 2"/>
          <p:cNvSpPr txBox="1">
            <a:spLocks/>
          </p:cNvSpPr>
          <p:nvPr/>
        </p:nvSpPr>
        <p:spPr>
          <a:xfrm>
            <a:off x="1100051" y="5353718"/>
            <a:ext cx="10058400" cy="8148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s-MX" dirty="0"/>
              <a:t>28 de marzo de 2023</a:t>
            </a:r>
            <a:br>
              <a:rPr lang="es-MX" dirty="0"/>
            </a:br>
            <a:r>
              <a:rPr lang="es-MX" dirty="0"/>
              <a:t>#6</a:t>
            </a:r>
          </a:p>
        </p:txBody>
      </p:sp>
      <p:sp>
        <p:nvSpPr>
          <p:cNvPr id="4" name="Marcador de número de diapositiva 3"/>
          <p:cNvSpPr>
            <a:spLocks noGrp="1"/>
          </p:cNvSpPr>
          <p:nvPr>
            <p:ph type="sldNum" sz="quarter" idx="12"/>
          </p:nvPr>
        </p:nvSpPr>
        <p:spPr/>
        <p:txBody>
          <a:bodyPr/>
          <a:lstStyle/>
          <a:p>
            <a:fld id="{AF453D6C-6F69-4AB2-8066-5101A129564E}" type="slidenum">
              <a:rPr lang="es-MX" smtClean="0"/>
              <a:t>1</a:t>
            </a:fld>
            <a:endParaRPr lang="es-MX"/>
          </a:p>
        </p:txBody>
      </p:sp>
    </p:spTree>
    <p:extLst>
      <p:ext uri="{BB962C8B-B14F-4D97-AF65-F5344CB8AC3E}">
        <p14:creationId xmlns:p14="http://schemas.microsoft.com/office/powerpoint/2010/main" val="2536154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técnicas multivariada: ACP</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80" y="1981200"/>
            <a:ext cx="5528727" cy="4206240"/>
          </a:xfrm>
        </p:spPr>
      </p:pic>
      <p:sp>
        <p:nvSpPr>
          <p:cNvPr id="3" name="Marcador de número de diapositiva 2"/>
          <p:cNvSpPr>
            <a:spLocks noGrp="1"/>
          </p:cNvSpPr>
          <p:nvPr>
            <p:ph type="sldNum" sz="quarter" idx="12"/>
          </p:nvPr>
        </p:nvSpPr>
        <p:spPr/>
        <p:txBody>
          <a:bodyPr/>
          <a:lstStyle/>
          <a:p>
            <a:fld id="{AF453D6C-6F69-4AB2-8066-5101A129564E}" type="slidenum">
              <a:rPr lang="es-MX" smtClean="0"/>
              <a:t>10</a:t>
            </a:fld>
            <a:endParaRPr lang="es-MX"/>
          </a:p>
        </p:txBody>
      </p:sp>
    </p:spTree>
    <p:extLst>
      <p:ext uri="{BB962C8B-B14F-4D97-AF65-F5344CB8AC3E}">
        <p14:creationId xmlns:p14="http://schemas.microsoft.com/office/powerpoint/2010/main" val="308847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técnicas multivariada: ACP</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771" y="2026920"/>
            <a:ext cx="3458861" cy="3262128"/>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329" y="2225040"/>
            <a:ext cx="3246351" cy="3204462"/>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973" y="2559330"/>
            <a:ext cx="2944501" cy="2669142"/>
          </a:xfrm>
          <a:prstGeom prst="rect">
            <a:avLst/>
          </a:prstGeom>
        </p:spPr>
      </p:pic>
      <p:sp>
        <p:nvSpPr>
          <p:cNvPr id="3" name="Marcador de número de diapositiva 2"/>
          <p:cNvSpPr>
            <a:spLocks noGrp="1"/>
          </p:cNvSpPr>
          <p:nvPr>
            <p:ph type="sldNum" sz="quarter" idx="12"/>
          </p:nvPr>
        </p:nvSpPr>
        <p:spPr/>
        <p:txBody>
          <a:bodyPr/>
          <a:lstStyle/>
          <a:p>
            <a:fld id="{AF453D6C-6F69-4AB2-8066-5101A129564E}" type="slidenum">
              <a:rPr lang="es-MX" smtClean="0"/>
              <a:t>11</a:t>
            </a:fld>
            <a:endParaRPr lang="es-MX"/>
          </a:p>
        </p:txBody>
      </p:sp>
    </p:spTree>
    <p:extLst>
      <p:ext uri="{BB962C8B-B14F-4D97-AF65-F5344CB8AC3E}">
        <p14:creationId xmlns:p14="http://schemas.microsoft.com/office/powerpoint/2010/main" val="2274208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técnicas multivariada: ACP</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1558" y="4126615"/>
            <a:ext cx="4229682" cy="219048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876" y="1714031"/>
            <a:ext cx="4486448" cy="2269894"/>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619" y="4126352"/>
            <a:ext cx="4314917" cy="2190743"/>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598" y="1737360"/>
            <a:ext cx="4552960" cy="2270760"/>
          </a:xfrm>
          <a:prstGeom prst="rect">
            <a:avLst/>
          </a:prstGeom>
        </p:spPr>
      </p:pic>
      <p:sp>
        <p:nvSpPr>
          <p:cNvPr id="8" name="Rectángulo 7"/>
          <p:cNvSpPr/>
          <p:nvPr/>
        </p:nvSpPr>
        <p:spPr>
          <a:xfrm>
            <a:off x="9921240" y="2751626"/>
            <a:ext cx="2090316" cy="646331"/>
          </a:xfrm>
          <a:prstGeom prst="rect">
            <a:avLst/>
          </a:prstGeom>
        </p:spPr>
        <p:txBody>
          <a:bodyPr wrap="none">
            <a:spAutoFit/>
          </a:bodyPr>
          <a:lstStyle/>
          <a:p>
            <a:r>
              <a:rPr lang="es-MX" dirty="0" smtClean="0"/>
              <a:t>De 65,536 columnas</a:t>
            </a:r>
          </a:p>
          <a:p>
            <a:r>
              <a:rPr lang="es-MX" dirty="0" smtClean="0"/>
              <a:t> a 60 columnas </a:t>
            </a:r>
            <a:endParaRPr lang="es-MX" dirty="0"/>
          </a:p>
        </p:txBody>
      </p:sp>
      <p:sp>
        <p:nvSpPr>
          <p:cNvPr id="3" name="Marcador de número de diapositiva 2"/>
          <p:cNvSpPr>
            <a:spLocks noGrp="1"/>
          </p:cNvSpPr>
          <p:nvPr>
            <p:ph type="sldNum" sz="quarter" idx="12"/>
          </p:nvPr>
        </p:nvSpPr>
        <p:spPr/>
        <p:txBody>
          <a:bodyPr/>
          <a:lstStyle/>
          <a:p>
            <a:fld id="{AF453D6C-6F69-4AB2-8066-5101A129564E}" type="slidenum">
              <a:rPr lang="es-MX" smtClean="0"/>
              <a:t>12</a:t>
            </a:fld>
            <a:endParaRPr lang="es-MX"/>
          </a:p>
        </p:txBody>
      </p:sp>
      <p:sp>
        <p:nvSpPr>
          <p:cNvPr id="9" name="Rectángulo 8"/>
          <p:cNvSpPr/>
          <p:nvPr/>
        </p:nvSpPr>
        <p:spPr>
          <a:xfrm>
            <a:off x="10087917" y="5773208"/>
            <a:ext cx="1923639" cy="369332"/>
          </a:xfrm>
          <a:prstGeom prst="rect">
            <a:avLst/>
          </a:prstGeom>
        </p:spPr>
        <p:txBody>
          <a:bodyPr wrap="square">
            <a:spAutoFit/>
          </a:bodyPr>
          <a:lstStyle/>
          <a:p>
            <a:r>
              <a:rPr lang="en-US" dirty="0" smtClean="0"/>
              <a:t>(Arora)(</a:t>
            </a:r>
            <a:r>
              <a:rPr lang="en-US" dirty="0" err="1" smtClean="0"/>
              <a:t>Zafeiriou</a:t>
            </a:r>
            <a:r>
              <a:rPr lang="en-US" dirty="0" smtClean="0"/>
              <a:t>) </a:t>
            </a:r>
            <a:endParaRPr lang="en-US" dirty="0"/>
          </a:p>
        </p:txBody>
      </p:sp>
    </p:spTree>
    <p:extLst>
      <p:ext uri="{BB962C8B-B14F-4D97-AF65-F5344CB8AC3E}">
        <p14:creationId xmlns:p14="http://schemas.microsoft.com/office/powerpoint/2010/main" val="404455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p:txBody>
          <a:bodyPr>
            <a:normAutofit/>
          </a:bodyPr>
          <a:lstStyle/>
          <a:p>
            <a:pPr algn="just">
              <a:buFont typeface="Wingdings" panose="05000000000000000000" pitchFamily="2" charset="2"/>
              <a:buChar char="Ø"/>
            </a:pPr>
            <a:r>
              <a:rPr lang="es-MX" sz="1800" dirty="0"/>
              <a:t>S</a:t>
            </a:r>
            <a:r>
              <a:rPr lang="es-MX" sz="1800" dirty="0" smtClean="0"/>
              <a:t>e </a:t>
            </a:r>
            <a:r>
              <a:rPr lang="es-MX" sz="1800" dirty="0"/>
              <a:t>realizo el análisis de componentes principales en donde </a:t>
            </a:r>
            <a:r>
              <a:rPr lang="es-MX" sz="1800" b="1" dirty="0"/>
              <a:t>se eligieron los primeros 60 componentes principales que representaron el 80% de la varianza</a:t>
            </a:r>
            <a:r>
              <a:rPr lang="es-MX" sz="1800" dirty="0"/>
              <a:t>. Se concluye que a pesar de que se paso de una dimensión de </a:t>
            </a:r>
            <a:r>
              <a:rPr lang="es-MX" sz="1800" dirty="0" smtClean="0"/>
              <a:t>65,536 </a:t>
            </a:r>
            <a:r>
              <a:rPr lang="es-MX" sz="1800" dirty="0"/>
              <a:t>columnas a 60 columnas se conservo bastante información que además muestra suficiente separabilidad entre las clases, exceptuando el grupo de flores rosas que </a:t>
            </a:r>
            <a:r>
              <a:rPr lang="es-MX" sz="1800" dirty="0" smtClean="0"/>
              <a:t>se encuentra en </a:t>
            </a:r>
            <a:r>
              <a:rPr lang="es-MX" sz="1800" dirty="0"/>
              <a:t>intermedio entre las flores blancas y moradas</a:t>
            </a:r>
            <a:r>
              <a:rPr lang="es-MX" sz="1800" dirty="0" smtClean="0"/>
              <a:t>. </a:t>
            </a:r>
          </a:p>
          <a:p>
            <a:pPr algn="just">
              <a:buFont typeface="Wingdings" panose="05000000000000000000" pitchFamily="2" charset="2"/>
              <a:buChar char="Ø"/>
            </a:pPr>
            <a:r>
              <a:rPr lang="es-MX" sz="1800" dirty="0" smtClean="0"/>
              <a:t>ACP se puede catalogar como un </a:t>
            </a:r>
            <a:r>
              <a:rPr lang="es-MX" sz="1800" dirty="0" err="1" smtClean="0"/>
              <a:t>preprocesamiento</a:t>
            </a:r>
            <a:r>
              <a:rPr lang="es-MX" sz="1800" dirty="0" smtClean="0"/>
              <a:t> de imágenes, el cual puede dar pie a utilizar un algoritmo de aprendizaje máquina para clasificar imágenes de flores u otro tipo de clases. Se supone que el algoritmo tendría buen rendimiento ya que si hay separabilidad visualmente entre los grupos. En tercer lugar el costo computacional se ve afectado positivamente ya que en vez de procesar imágenes tan grandes solo tendría que procesar la transformación de la imagen bajo el ACP. </a:t>
            </a:r>
          </a:p>
          <a:p>
            <a:pPr algn="just">
              <a:buFont typeface="Wingdings" panose="05000000000000000000" pitchFamily="2" charset="2"/>
              <a:buChar char="Ø"/>
            </a:pPr>
            <a:r>
              <a:rPr lang="es-MX" sz="1800" dirty="0" smtClean="0"/>
              <a:t>Opinión personal.  Esta </a:t>
            </a:r>
            <a:r>
              <a:rPr lang="es-MX" sz="1800" dirty="0"/>
              <a:t>técnica me ha ayuda más en </a:t>
            </a:r>
            <a:r>
              <a:rPr lang="es-MX" sz="1800" dirty="0" smtClean="0"/>
              <a:t>imágenes </a:t>
            </a:r>
            <a:r>
              <a:rPr lang="es-MX" sz="1800" dirty="0"/>
              <a:t>que en datos tabulares para el </a:t>
            </a:r>
            <a:r>
              <a:rPr lang="es-MX" sz="1800" dirty="0" err="1"/>
              <a:t>preprocesamiento</a:t>
            </a:r>
            <a:r>
              <a:rPr lang="es-MX" sz="1800" dirty="0"/>
              <a:t> de </a:t>
            </a:r>
            <a:r>
              <a:rPr lang="es-MX" sz="1800" dirty="0" smtClean="0"/>
              <a:t>imágenes .</a:t>
            </a:r>
            <a:endParaRPr lang="es-MX" sz="1800" dirty="0"/>
          </a:p>
        </p:txBody>
      </p:sp>
      <p:sp>
        <p:nvSpPr>
          <p:cNvPr id="4" name="Marcador de número de diapositiva 3"/>
          <p:cNvSpPr>
            <a:spLocks noGrp="1"/>
          </p:cNvSpPr>
          <p:nvPr>
            <p:ph type="sldNum" sz="quarter" idx="12"/>
          </p:nvPr>
        </p:nvSpPr>
        <p:spPr/>
        <p:txBody>
          <a:bodyPr/>
          <a:lstStyle/>
          <a:p>
            <a:fld id="{AF453D6C-6F69-4AB2-8066-5101A129564E}" type="slidenum">
              <a:rPr lang="es-MX" smtClean="0"/>
              <a:t>13</a:t>
            </a:fld>
            <a:endParaRPr lang="es-MX"/>
          </a:p>
        </p:txBody>
      </p:sp>
    </p:spTree>
    <p:extLst>
      <p:ext uri="{BB962C8B-B14F-4D97-AF65-F5344CB8AC3E}">
        <p14:creationId xmlns:p14="http://schemas.microsoft.com/office/powerpoint/2010/main" val="1792168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interactivo </a:t>
            </a:r>
            <a:endParaRPr lang="es-MX" dirty="0"/>
          </a:p>
        </p:txBody>
      </p:sp>
      <p:pic>
        <p:nvPicPr>
          <p:cNvPr id="5" name="Marcador de contenido 4"/>
          <p:cNvPicPr>
            <a:picLocks noGrp="1" noChangeAspect="1"/>
          </p:cNvPicPr>
          <p:nvPr>
            <p:ph idx="1"/>
          </p:nvPr>
        </p:nvPicPr>
        <p:blipFill>
          <a:blip r:embed="rId2"/>
          <a:stretch>
            <a:fillRect/>
          </a:stretch>
        </p:blipFill>
        <p:spPr>
          <a:xfrm>
            <a:off x="3528332" y="1957901"/>
            <a:ext cx="4734478" cy="4022725"/>
          </a:xfrm>
          <a:prstGeom prst="rect">
            <a:avLst/>
          </a:prstGeom>
        </p:spPr>
      </p:pic>
      <p:sp>
        <p:nvSpPr>
          <p:cNvPr id="4" name="Marcador de número de diapositiva 3"/>
          <p:cNvSpPr>
            <a:spLocks noGrp="1"/>
          </p:cNvSpPr>
          <p:nvPr>
            <p:ph type="sldNum" sz="quarter" idx="12"/>
          </p:nvPr>
        </p:nvSpPr>
        <p:spPr/>
        <p:txBody>
          <a:bodyPr/>
          <a:lstStyle/>
          <a:p>
            <a:fld id="{AF453D6C-6F69-4AB2-8066-5101A129564E}" type="slidenum">
              <a:rPr lang="es-MX" smtClean="0"/>
              <a:t>14</a:t>
            </a:fld>
            <a:endParaRPr lang="es-MX"/>
          </a:p>
        </p:txBody>
      </p:sp>
      <p:sp>
        <p:nvSpPr>
          <p:cNvPr id="6" name="Rectángulo 5"/>
          <p:cNvSpPr/>
          <p:nvPr/>
        </p:nvSpPr>
        <p:spPr>
          <a:xfrm>
            <a:off x="6844026" y="5980626"/>
            <a:ext cx="5080237" cy="369332"/>
          </a:xfrm>
          <a:prstGeom prst="rect">
            <a:avLst/>
          </a:prstGeom>
        </p:spPr>
        <p:txBody>
          <a:bodyPr wrap="none">
            <a:spAutoFit/>
          </a:bodyPr>
          <a:lstStyle/>
          <a:p>
            <a:r>
              <a:rPr lang="es-MX" dirty="0"/>
              <a:t>https://www.w3schools.com/css/css_colors_rgb.asp</a:t>
            </a:r>
          </a:p>
        </p:txBody>
      </p:sp>
    </p:spTree>
    <p:extLst>
      <p:ext uri="{BB962C8B-B14F-4D97-AF65-F5344CB8AC3E}">
        <p14:creationId xmlns:p14="http://schemas.microsoft.com/office/powerpoint/2010/main" val="2924810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normAutofit fontScale="92500" lnSpcReduction="10000"/>
          </a:bodyPr>
          <a:lstStyle/>
          <a:p>
            <a:r>
              <a:rPr lang="en-US" dirty="0" smtClean="0"/>
              <a:t>[Arora</a:t>
            </a:r>
            <a:r>
              <a:rPr lang="en-US" dirty="0"/>
              <a:t>] Arora, R. Applying </a:t>
            </a:r>
            <a:r>
              <a:rPr lang="en-US" dirty="0" err="1"/>
              <a:t>pca</a:t>
            </a:r>
            <a:r>
              <a:rPr lang="en-US" dirty="0"/>
              <a:t> on </a:t>
            </a:r>
            <a:r>
              <a:rPr lang="en-US" dirty="0" err="1"/>
              <a:t>mnist</a:t>
            </a:r>
            <a:r>
              <a:rPr lang="en-US" dirty="0"/>
              <a:t> dataset</a:t>
            </a:r>
            <a:r>
              <a:rPr lang="en-US" dirty="0" smtClean="0"/>
              <a:t>. Available: </a:t>
            </a:r>
            <a:r>
              <a:rPr lang="es-MX" dirty="0"/>
              <a:t>https://www.codingninjas.com/codestudio/library/applying-pca-on-mnist-dataset</a:t>
            </a:r>
          </a:p>
          <a:p>
            <a:r>
              <a:rPr lang="en-US" dirty="0" smtClean="0"/>
              <a:t>(</a:t>
            </a:r>
            <a:r>
              <a:rPr lang="en-US" dirty="0" err="1" smtClean="0"/>
              <a:t>numpy</a:t>
            </a:r>
            <a:r>
              <a:rPr lang="en-US" dirty="0" smtClean="0"/>
              <a:t>)Harris</a:t>
            </a:r>
            <a:r>
              <a:rPr lang="en-US" dirty="0"/>
              <a:t>, C. R., </a:t>
            </a:r>
            <a:r>
              <a:rPr lang="en-US" dirty="0" err="1"/>
              <a:t>Millman</a:t>
            </a:r>
            <a:r>
              <a:rPr lang="en-US" dirty="0"/>
              <a:t>, K. J., van der Walt, S. J., </a:t>
            </a:r>
            <a:r>
              <a:rPr lang="en-US" dirty="0" err="1"/>
              <a:t>Gommers</a:t>
            </a:r>
            <a:r>
              <a:rPr lang="en-US" dirty="0"/>
              <a:t>, R., Virtanen, P., </a:t>
            </a:r>
            <a:r>
              <a:rPr lang="en-US" dirty="0" err="1"/>
              <a:t>Cournapeau</a:t>
            </a:r>
            <a:r>
              <a:rPr lang="en-US" dirty="0"/>
              <a:t>, D., </a:t>
            </a:r>
            <a:r>
              <a:rPr lang="en-US" dirty="0" err="1"/>
              <a:t>Wieser</a:t>
            </a:r>
            <a:r>
              <a:rPr lang="en-US" dirty="0"/>
              <a:t>, E., Taylor, J., Berg, S., Smith, N. J., Kern, R., </a:t>
            </a:r>
            <a:r>
              <a:rPr lang="en-US" dirty="0" err="1"/>
              <a:t>Picus</a:t>
            </a:r>
            <a:r>
              <a:rPr lang="en-US" dirty="0"/>
              <a:t>, M., Hoyer, S., van </a:t>
            </a:r>
            <a:r>
              <a:rPr lang="en-US" dirty="0" err="1"/>
              <a:t>Kerkwijk</a:t>
            </a:r>
            <a:r>
              <a:rPr lang="en-US" dirty="0"/>
              <a:t>, M. H., Brett, M., Haldane, A., del Río, J. F., Wiebe, M., Peterson, P., Gérard-Marchant, P., Sheppard, K., Reddy, T., </a:t>
            </a:r>
            <a:r>
              <a:rPr lang="en-US" dirty="0" err="1"/>
              <a:t>Weckesser</a:t>
            </a:r>
            <a:r>
              <a:rPr lang="en-US" dirty="0"/>
              <a:t>, W., </a:t>
            </a:r>
            <a:r>
              <a:rPr lang="en-US" dirty="0" err="1"/>
              <a:t>Abbasi</a:t>
            </a:r>
            <a:r>
              <a:rPr lang="en-US" dirty="0"/>
              <a:t>, H., </a:t>
            </a:r>
            <a:r>
              <a:rPr lang="en-US" dirty="0" err="1"/>
              <a:t>Gohlke</a:t>
            </a:r>
            <a:r>
              <a:rPr lang="en-US" dirty="0"/>
              <a:t>, C., and Oliphant, T. E. (2020). Array programming with </a:t>
            </a:r>
            <a:r>
              <a:rPr lang="en-US" dirty="0" err="1"/>
              <a:t>NumPy</a:t>
            </a:r>
            <a:r>
              <a:rPr lang="en-US" dirty="0"/>
              <a:t>. Nature, 585(7825):357–362. [</a:t>
            </a:r>
            <a:r>
              <a:rPr lang="en-US" dirty="0" err="1"/>
              <a:t>Sanagapati</a:t>
            </a:r>
            <a:r>
              <a:rPr lang="en-US" dirty="0"/>
              <a:t>] </a:t>
            </a:r>
            <a:r>
              <a:rPr lang="en-US" dirty="0" err="1"/>
              <a:t>Sanagapati</a:t>
            </a:r>
            <a:r>
              <a:rPr lang="en-US" dirty="0"/>
              <a:t>, P. Images dataset. </a:t>
            </a:r>
            <a:endParaRPr lang="en-US" dirty="0" smtClean="0"/>
          </a:p>
          <a:p>
            <a:r>
              <a:rPr lang="en-US" dirty="0" smtClean="0"/>
              <a:t>(</a:t>
            </a:r>
            <a:r>
              <a:rPr lang="en-US" dirty="0" err="1"/>
              <a:t>Zafeiriou</a:t>
            </a:r>
            <a:r>
              <a:rPr lang="en-US" dirty="0" smtClean="0"/>
              <a:t>)</a:t>
            </a:r>
            <a:r>
              <a:rPr lang="en-US" dirty="0" err="1" smtClean="0"/>
              <a:t>Zafeiriou</a:t>
            </a:r>
            <a:r>
              <a:rPr lang="en-US" dirty="0"/>
              <a:t>, D. S. (2015). Notes on Implementation of Component Analysis Techniques. Notes on Implementation of Component Analysis </a:t>
            </a:r>
            <a:r>
              <a:rPr lang="en-US" dirty="0" smtClean="0"/>
              <a:t>Techniques</a:t>
            </a:r>
          </a:p>
          <a:p>
            <a:r>
              <a:rPr lang="en-US" dirty="0" smtClean="0"/>
              <a:t>(Bishop) MLA</a:t>
            </a:r>
            <a:r>
              <a:rPr lang="en-US" dirty="0"/>
              <a:t>. Bishop, Christopher M. Pattern Recognition and Machine Learning. New York :Springer, 2006</a:t>
            </a:r>
            <a:r>
              <a:rPr lang="en-US" dirty="0" smtClean="0"/>
              <a:t>. </a:t>
            </a:r>
          </a:p>
          <a:p>
            <a:r>
              <a:rPr lang="es-ES" dirty="0" smtClean="0"/>
              <a:t>(</a:t>
            </a:r>
            <a:r>
              <a:rPr lang="es-ES" dirty="0" err="1" smtClean="0"/>
              <a:t>Shankarmsy</a:t>
            </a:r>
            <a:r>
              <a:rPr lang="es-ES" dirty="0" smtClean="0"/>
              <a:t>) </a:t>
            </a:r>
            <a:r>
              <a:rPr lang="es-ES" dirty="0" err="1" smtClean="0"/>
              <a:t>Shankarmsy</a:t>
            </a:r>
            <a:r>
              <a:rPr lang="es-ES" dirty="0"/>
              <a:t>, «</a:t>
            </a:r>
            <a:r>
              <a:rPr lang="es-ES" dirty="0" err="1"/>
              <a:t>Github</a:t>
            </a:r>
            <a:r>
              <a:rPr lang="es-ES" dirty="0"/>
              <a:t>,» [En línea]. </a:t>
            </a:r>
            <a:r>
              <a:rPr lang="es-ES" dirty="0" err="1"/>
              <a:t>Available</a:t>
            </a:r>
            <a:r>
              <a:rPr lang="es-ES" dirty="0"/>
              <a:t>: https://shankarmsy.github.io/posts/pca-sklearn.html. [Último acceso: 28 03 2023].</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a:p>
            <a:endParaRPr lang="es-MX" dirty="0"/>
          </a:p>
        </p:txBody>
      </p:sp>
      <p:sp>
        <p:nvSpPr>
          <p:cNvPr id="4" name="Marcador de número de diapositiva 3"/>
          <p:cNvSpPr>
            <a:spLocks noGrp="1"/>
          </p:cNvSpPr>
          <p:nvPr>
            <p:ph type="sldNum" sz="quarter" idx="12"/>
          </p:nvPr>
        </p:nvSpPr>
        <p:spPr/>
        <p:txBody>
          <a:bodyPr/>
          <a:lstStyle/>
          <a:p>
            <a:fld id="{AF453D6C-6F69-4AB2-8066-5101A129564E}" type="slidenum">
              <a:rPr lang="es-MX" smtClean="0"/>
              <a:t>15</a:t>
            </a:fld>
            <a:endParaRPr lang="es-MX"/>
          </a:p>
        </p:txBody>
      </p:sp>
    </p:spTree>
    <p:extLst>
      <p:ext uri="{BB962C8B-B14F-4D97-AF65-F5344CB8AC3E}">
        <p14:creationId xmlns:p14="http://schemas.microsoft.com/office/powerpoint/2010/main" val="169186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algn="ctr"/>
            <a:r>
              <a:rPr lang="es-MX" dirty="0" smtClean="0"/>
              <a:t>Análisis de Componentes Principales Aplicado a imágenes</a:t>
            </a:r>
            <a:endParaRPr lang="es-MX" dirty="0"/>
          </a:p>
        </p:txBody>
      </p:sp>
      <p:sp>
        <p:nvSpPr>
          <p:cNvPr id="3" name="Subtítulo 2"/>
          <p:cNvSpPr>
            <a:spLocks noGrp="1"/>
          </p:cNvSpPr>
          <p:nvPr>
            <p:ph type="subTitle" idx="1"/>
          </p:nvPr>
        </p:nvSpPr>
        <p:spPr/>
        <p:txBody>
          <a:bodyPr/>
          <a:lstStyle/>
          <a:p>
            <a:pPr algn="ctr"/>
            <a:r>
              <a:rPr lang="es-MX" dirty="0" smtClean="0"/>
              <a:t>Compresión de imágenes </a:t>
            </a:r>
            <a:endParaRPr lang="es-MX" dirty="0"/>
          </a:p>
        </p:txBody>
      </p:sp>
      <p:sp>
        <p:nvSpPr>
          <p:cNvPr id="4" name="Marcador de número de diapositiva 3"/>
          <p:cNvSpPr>
            <a:spLocks noGrp="1"/>
          </p:cNvSpPr>
          <p:nvPr>
            <p:ph type="sldNum" sz="quarter" idx="12"/>
          </p:nvPr>
        </p:nvSpPr>
        <p:spPr/>
        <p:txBody>
          <a:bodyPr/>
          <a:lstStyle/>
          <a:p>
            <a:fld id="{AF453D6C-6F69-4AB2-8066-5101A129564E}" type="slidenum">
              <a:rPr lang="es-MX" smtClean="0"/>
              <a:t>2</a:t>
            </a:fld>
            <a:endParaRPr lang="es-MX"/>
          </a:p>
        </p:txBody>
      </p:sp>
    </p:spTree>
    <p:extLst>
      <p:ext uri="{BB962C8B-B14F-4D97-AF65-F5344CB8AC3E}">
        <p14:creationId xmlns:p14="http://schemas.microsoft.com/office/powerpoint/2010/main" val="3062550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Agenda</a:t>
            </a:r>
            <a:endParaRPr lang="es-MX" dirty="0"/>
          </a:p>
        </p:txBody>
      </p:sp>
      <p:sp>
        <p:nvSpPr>
          <p:cNvPr id="3" name="Marcador de contenido 2"/>
          <p:cNvSpPr>
            <a:spLocks noGrp="1"/>
          </p:cNvSpPr>
          <p:nvPr>
            <p:ph idx="1"/>
          </p:nvPr>
        </p:nvSpPr>
        <p:spPr>
          <a:xfrm>
            <a:off x="2179320" y="1845734"/>
            <a:ext cx="5532120" cy="4023360"/>
          </a:xfrm>
        </p:spPr>
        <p:txBody>
          <a:bodyPr/>
          <a:lstStyle/>
          <a:p>
            <a:pPr marL="457200" indent="-457200">
              <a:buFont typeface="+mj-lt"/>
              <a:buAutoNum type="arabicPeriod"/>
            </a:pPr>
            <a:r>
              <a:rPr lang="es-MX" dirty="0" smtClean="0"/>
              <a:t>Objetivo del proyecto</a:t>
            </a:r>
          </a:p>
          <a:p>
            <a:pPr marL="457200" indent="-457200">
              <a:buFont typeface="+mj-lt"/>
              <a:buAutoNum type="arabicPeriod"/>
            </a:pPr>
            <a:r>
              <a:rPr lang="es-MX" dirty="0" smtClean="0"/>
              <a:t>Objetivo específico</a:t>
            </a:r>
          </a:p>
          <a:p>
            <a:pPr marL="457200" indent="-457200">
              <a:buFont typeface="+mj-lt"/>
              <a:buAutoNum type="arabicPeriod"/>
            </a:pPr>
            <a:r>
              <a:rPr lang="es-MX" dirty="0" smtClean="0"/>
              <a:t>Introducción</a:t>
            </a:r>
          </a:p>
          <a:p>
            <a:pPr marL="457200" indent="-457200">
              <a:buFont typeface="+mj-lt"/>
              <a:buAutoNum type="arabicPeriod"/>
            </a:pPr>
            <a:r>
              <a:rPr lang="es-MX" dirty="0"/>
              <a:t>Análisis de técnicas multivariada: </a:t>
            </a:r>
            <a:r>
              <a:rPr lang="es-MX" dirty="0" smtClean="0"/>
              <a:t>ACP</a:t>
            </a:r>
          </a:p>
          <a:p>
            <a:pPr marL="457200" indent="-457200">
              <a:buFont typeface="+mj-lt"/>
              <a:buAutoNum type="arabicPeriod"/>
            </a:pPr>
            <a:r>
              <a:rPr lang="es-MX" dirty="0" smtClean="0"/>
              <a:t>Análisis Descriptivo</a:t>
            </a:r>
          </a:p>
          <a:p>
            <a:pPr marL="457200" indent="-457200">
              <a:buFont typeface="+mj-lt"/>
              <a:buAutoNum type="arabicPeriod"/>
            </a:pPr>
            <a:r>
              <a:rPr lang="es-MX" dirty="0" smtClean="0"/>
              <a:t>Conclusiones</a:t>
            </a:r>
          </a:p>
          <a:p>
            <a:pPr marL="457200" indent="-457200">
              <a:buFont typeface="+mj-lt"/>
              <a:buAutoNum type="arabicPeriod"/>
            </a:pPr>
            <a:r>
              <a:rPr lang="es-MX" dirty="0" smtClean="0"/>
              <a:t>Referencias</a:t>
            </a:r>
          </a:p>
        </p:txBody>
      </p:sp>
      <p:pic>
        <p:nvPicPr>
          <p:cNvPr id="6" name="Imagen 5"/>
          <p:cNvPicPr>
            <a:picLocks noChangeAspect="1"/>
          </p:cNvPicPr>
          <p:nvPr/>
        </p:nvPicPr>
        <p:blipFill>
          <a:blip r:embed="rId2"/>
          <a:stretch>
            <a:fillRect/>
          </a:stretch>
        </p:blipFill>
        <p:spPr>
          <a:xfrm>
            <a:off x="7254241" y="1823350"/>
            <a:ext cx="3901440" cy="3901440"/>
          </a:xfrm>
          <a:prstGeom prst="rect">
            <a:avLst/>
          </a:prstGeom>
        </p:spPr>
      </p:pic>
      <p:sp>
        <p:nvSpPr>
          <p:cNvPr id="4" name="Marcador de número de diapositiva 3"/>
          <p:cNvSpPr>
            <a:spLocks noGrp="1"/>
          </p:cNvSpPr>
          <p:nvPr>
            <p:ph type="sldNum" sz="quarter" idx="12"/>
          </p:nvPr>
        </p:nvSpPr>
        <p:spPr/>
        <p:txBody>
          <a:bodyPr/>
          <a:lstStyle/>
          <a:p>
            <a:fld id="{AF453D6C-6F69-4AB2-8066-5101A129564E}" type="slidenum">
              <a:rPr lang="es-MX" smtClean="0"/>
              <a:t>3</a:t>
            </a:fld>
            <a:endParaRPr lang="es-MX"/>
          </a:p>
        </p:txBody>
      </p:sp>
    </p:spTree>
    <p:extLst>
      <p:ext uri="{BB962C8B-B14F-4D97-AF65-F5344CB8AC3E}">
        <p14:creationId xmlns:p14="http://schemas.microsoft.com/office/powerpoint/2010/main" val="405152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del proyecto</a:t>
            </a:r>
            <a:endParaRPr lang="es-MX" dirty="0"/>
          </a:p>
        </p:txBody>
      </p:sp>
      <p:sp>
        <p:nvSpPr>
          <p:cNvPr id="3" name="Marcador de contenido 2"/>
          <p:cNvSpPr>
            <a:spLocks noGrp="1"/>
          </p:cNvSpPr>
          <p:nvPr>
            <p:ph idx="1"/>
          </p:nvPr>
        </p:nvSpPr>
        <p:spPr>
          <a:xfrm>
            <a:off x="1097280" y="2407920"/>
            <a:ext cx="10058400" cy="2927774"/>
          </a:xfrm>
        </p:spPr>
        <p:txBody>
          <a:bodyPr/>
          <a:lstStyle/>
          <a:p>
            <a:pPr algn="just"/>
            <a:r>
              <a:rPr lang="es-MX" dirty="0" smtClean="0"/>
              <a:t>Aplicación de técnica estadística multivariada “Análisis de Componentes Principales” para reducción de </a:t>
            </a:r>
            <a:r>
              <a:rPr lang="es-MX" dirty="0" err="1" smtClean="0"/>
              <a:t>dimensionalidad</a:t>
            </a:r>
            <a:r>
              <a:rPr lang="es-MX" dirty="0" smtClean="0"/>
              <a:t> de imágenes.</a:t>
            </a:r>
            <a:endParaRPr lang="es-MX" dirty="0"/>
          </a:p>
        </p:txBody>
      </p:sp>
      <p:pic>
        <p:nvPicPr>
          <p:cNvPr id="4" name="Imagen 3"/>
          <p:cNvPicPr>
            <a:picLocks noChangeAspect="1"/>
          </p:cNvPicPr>
          <p:nvPr/>
        </p:nvPicPr>
        <p:blipFill>
          <a:blip r:embed="rId2"/>
          <a:stretch>
            <a:fillRect/>
          </a:stretch>
        </p:blipFill>
        <p:spPr>
          <a:xfrm>
            <a:off x="4663401" y="3299423"/>
            <a:ext cx="2453679" cy="2326765"/>
          </a:xfrm>
          <a:prstGeom prst="rect">
            <a:avLst/>
          </a:prstGeom>
        </p:spPr>
      </p:pic>
      <p:sp>
        <p:nvSpPr>
          <p:cNvPr id="5" name="Marcador de número de diapositiva 4"/>
          <p:cNvSpPr>
            <a:spLocks noGrp="1"/>
          </p:cNvSpPr>
          <p:nvPr>
            <p:ph type="sldNum" sz="quarter" idx="12"/>
          </p:nvPr>
        </p:nvSpPr>
        <p:spPr/>
        <p:txBody>
          <a:bodyPr/>
          <a:lstStyle/>
          <a:p>
            <a:fld id="{AF453D6C-6F69-4AB2-8066-5101A129564E}" type="slidenum">
              <a:rPr lang="es-MX" smtClean="0"/>
              <a:t>4</a:t>
            </a:fld>
            <a:endParaRPr lang="es-MX"/>
          </a:p>
        </p:txBody>
      </p:sp>
    </p:spTree>
    <p:extLst>
      <p:ext uri="{BB962C8B-B14F-4D97-AF65-F5344CB8AC3E}">
        <p14:creationId xmlns:p14="http://schemas.microsoft.com/office/powerpoint/2010/main" val="1855435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específico</a:t>
            </a:r>
            <a:endParaRPr lang="es-MX" dirty="0"/>
          </a:p>
        </p:txBody>
      </p:sp>
      <p:sp>
        <p:nvSpPr>
          <p:cNvPr id="3" name="Marcador de contenido 2"/>
          <p:cNvSpPr>
            <a:spLocks noGrp="1"/>
          </p:cNvSpPr>
          <p:nvPr>
            <p:ph idx="1"/>
          </p:nvPr>
        </p:nvSpPr>
        <p:spPr>
          <a:xfrm>
            <a:off x="1097280" y="2183977"/>
            <a:ext cx="10058400" cy="1080346"/>
          </a:xfrm>
        </p:spPr>
        <p:txBody>
          <a:bodyPr>
            <a:normAutofit lnSpcReduction="10000"/>
          </a:bodyPr>
          <a:lstStyle/>
          <a:p>
            <a:pPr algn="just"/>
            <a:r>
              <a:rPr lang="es-MX" dirty="0"/>
              <a:t>Aplicar un Análisis de Componentes Principales (ACP) para brindar una solución al análisis de </a:t>
            </a:r>
            <a:r>
              <a:rPr lang="es-MX" dirty="0" smtClean="0"/>
              <a:t>imágenes </a:t>
            </a:r>
            <a:r>
              <a:rPr lang="es-MX" dirty="0"/>
              <a:t>de alta </a:t>
            </a:r>
            <a:r>
              <a:rPr lang="es-MX" dirty="0" err="1"/>
              <a:t>dimensionalidad</a:t>
            </a:r>
            <a:r>
              <a:rPr lang="es-MX" dirty="0"/>
              <a:t> tal que reduzca la </a:t>
            </a:r>
            <a:r>
              <a:rPr lang="es-MX" dirty="0" err="1"/>
              <a:t>dimensionalidad</a:t>
            </a:r>
            <a:r>
              <a:rPr lang="es-MX" dirty="0"/>
              <a:t> de las </a:t>
            </a:r>
            <a:r>
              <a:rPr lang="es-MX" dirty="0" smtClean="0"/>
              <a:t>imágenes </a:t>
            </a:r>
            <a:r>
              <a:rPr lang="es-MX" dirty="0"/>
              <a:t>conservando gran parte de la información de la </a:t>
            </a:r>
            <a:r>
              <a:rPr lang="es-MX" dirty="0" smtClean="0"/>
              <a:t>imagen, reduzca el ruido de las imágenes y reducir el costo computacional.</a:t>
            </a:r>
            <a:endParaRPr lang="es-MX" dirty="0"/>
          </a:p>
        </p:txBody>
      </p:sp>
      <p:pic>
        <p:nvPicPr>
          <p:cNvPr id="3076" name="Picture 4" descr="Icono Objetivo en Business Solid - The Capitalism icon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371094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p:cNvSpPr>
            <a:spLocks noGrp="1"/>
          </p:cNvSpPr>
          <p:nvPr>
            <p:ph type="sldNum" sz="quarter" idx="12"/>
          </p:nvPr>
        </p:nvSpPr>
        <p:spPr/>
        <p:txBody>
          <a:bodyPr/>
          <a:lstStyle/>
          <a:p>
            <a:fld id="{AF453D6C-6F69-4AB2-8066-5101A129564E}" type="slidenum">
              <a:rPr lang="es-MX" smtClean="0"/>
              <a:t>5</a:t>
            </a:fld>
            <a:endParaRPr lang="es-MX"/>
          </a:p>
        </p:txBody>
      </p:sp>
    </p:spTree>
    <p:extLst>
      <p:ext uri="{BB962C8B-B14F-4D97-AF65-F5344CB8AC3E}">
        <p14:creationId xmlns:p14="http://schemas.microsoft.com/office/powerpoint/2010/main" val="356760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15913"/>
            <a:ext cx="10058400" cy="1450757"/>
          </a:xfrm>
        </p:spPr>
        <p:txBody>
          <a:bodyPr/>
          <a:lstStyle/>
          <a:p>
            <a:r>
              <a:rPr lang="es-MX" dirty="0" smtClean="0"/>
              <a:t>Introducción</a:t>
            </a:r>
            <a:endParaRPr lang="es-MX" dirty="0"/>
          </a:p>
        </p:txBody>
      </p:sp>
      <p:sp>
        <p:nvSpPr>
          <p:cNvPr id="3" name="Marcador de contenido 2"/>
          <p:cNvSpPr>
            <a:spLocks noGrp="1"/>
          </p:cNvSpPr>
          <p:nvPr>
            <p:ph idx="1"/>
          </p:nvPr>
        </p:nvSpPr>
        <p:spPr>
          <a:xfrm>
            <a:off x="1097280" y="1845734"/>
            <a:ext cx="3779520" cy="4023360"/>
          </a:xfrm>
        </p:spPr>
        <p:txBody>
          <a:bodyPr/>
          <a:lstStyle/>
          <a:p>
            <a:pPr>
              <a:buFont typeface="Wingdings" panose="05000000000000000000" pitchFamily="2" charset="2"/>
              <a:buChar char="§"/>
            </a:pPr>
            <a:r>
              <a:rPr lang="es-MX" dirty="0" smtClean="0"/>
              <a:t>¿Qué es el ACP?</a:t>
            </a:r>
          </a:p>
          <a:p>
            <a:pPr>
              <a:buFont typeface="Wingdings" panose="05000000000000000000" pitchFamily="2" charset="2"/>
              <a:buChar char="§"/>
            </a:pPr>
            <a:r>
              <a:rPr lang="es-MX" dirty="0" smtClean="0"/>
              <a:t>Datos: Imágenes</a:t>
            </a:r>
          </a:p>
          <a:p>
            <a:pPr lvl="1">
              <a:buFont typeface="Wingdings" panose="05000000000000000000" pitchFamily="2" charset="2"/>
              <a:buChar char="§"/>
            </a:pPr>
            <a:r>
              <a:rPr lang="es-MX" dirty="0" smtClean="0"/>
              <a:t>Transformación de datos</a:t>
            </a:r>
          </a:p>
          <a:p>
            <a:pPr>
              <a:buFont typeface="Wingdings" panose="05000000000000000000" pitchFamily="2" charset="2"/>
              <a:buChar char="§"/>
            </a:pPr>
            <a:r>
              <a:rPr lang="es-MX" dirty="0" smtClean="0"/>
              <a:t>Estandarización de los datos</a:t>
            </a:r>
          </a:p>
          <a:p>
            <a:pPr marL="0" indent="0">
              <a:buNone/>
            </a:pPr>
            <a:endParaRPr lang="es-MX" dirty="0" smtClean="0"/>
          </a:p>
          <a:p>
            <a:pPr>
              <a:buFont typeface="Wingdings" panose="05000000000000000000" pitchFamily="2" charset="2"/>
              <a:buChar char="§"/>
            </a:pPr>
            <a:endParaRPr lang="es-MX"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4159" t="22254"/>
          <a:stretch/>
        </p:blipFill>
        <p:spPr>
          <a:xfrm>
            <a:off x="3926134" y="3734809"/>
            <a:ext cx="2613556" cy="2348654"/>
          </a:xfrm>
          <a:prstGeom prst="rect">
            <a:avLst/>
          </a:prstGeom>
        </p:spPr>
      </p:pic>
      <p:pic>
        <p:nvPicPr>
          <p:cNvPr id="4098" name="Picture 2" descr="non-map function definition - Mathematics Stack Exchan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007" y="4062429"/>
            <a:ext cx="3146670" cy="10637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CuadroTexto 4"/>
              <p:cNvSpPr txBox="1"/>
              <p:nvPr/>
            </p:nvSpPr>
            <p:spPr>
              <a:xfrm>
                <a:off x="1540869" y="5450744"/>
                <a:ext cx="731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𝑀</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es-MX" dirty="0"/>
              </a:p>
            </p:txBody>
          </p:sp>
        </mc:Choice>
        <mc:Fallback>
          <p:sp>
            <p:nvSpPr>
              <p:cNvPr id="5" name="CuadroTexto 4"/>
              <p:cNvSpPr txBox="1">
                <a:spLocks noRot="1" noChangeAspect="1" noMove="1" noResize="1" noEditPoints="1" noAdjustHandles="1" noChangeArrowheads="1" noChangeShapeType="1" noTextEdit="1"/>
              </p:cNvSpPr>
              <p:nvPr/>
            </p:nvSpPr>
            <p:spPr>
              <a:xfrm>
                <a:off x="1540869" y="5450744"/>
                <a:ext cx="731034" cy="276999"/>
              </a:xfrm>
              <a:prstGeom prst="rect">
                <a:avLst/>
              </a:prstGeom>
              <a:blipFill rotWithShape="0">
                <a:blip r:embed="rId5"/>
                <a:stretch>
                  <a:fillRect l="-7500" r="-6667" b="-6522"/>
                </a:stretch>
              </a:blipFill>
            </p:spPr>
            <p:txBody>
              <a:bodyPr/>
              <a:lstStyle/>
              <a:p>
                <a:r>
                  <a:rPr lang="es-MX">
                    <a:noFill/>
                  </a:rPr>
                  <a:t> </a:t>
                </a:r>
              </a:p>
            </p:txBody>
          </p:sp>
        </mc:Fallback>
      </mc:AlternateContent>
      <p:pic>
        <p:nvPicPr>
          <p:cNvPr id="4102" name="Picture 6" descr="Memory layout of multi-dimensional arrays - Eli Bendersky's webs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484" y="1805194"/>
            <a:ext cx="3370929" cy="164538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acos - Visualizing n-dimensional arrays - Software Recommendations Stack  Exchan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3308" y="3989043"/>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curvada hacia abajo 7"/>
          <p:cNvSpPr/>
          <p:nvPr/>
        </p:nvSpPr>
        <p:spPr>
          <a:xfrm rot="10327013">
            <a:off x="7352829" y="5699837"/>
            <a:ext cx="1682184" cy="61176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0" name="Imagen 9"/>
          <p:cNvPicPr>
            <a:picLocks noChangeAspect="1"/>
          </p:cNvPicPr>
          <p:nvPr/>
        </p:nvPicPr>
        <p:blipFill>
          <a:blip r:embed="rId8"/>
          <a:stretch>
            <a:fillRect/>
          </a:stretch>
        </p:blipFill>
        <p:spPr>
          <a:xfrm>
            <a:off x="4784919" y="1991438"/>
            <a:ext cx="2367457" cy="920678"/>
          </a:xfrm>
          <a:prstGeom prst="rect">
            <a:avLst/>
          </a:prstGeom>
        </p:spPr>
      </p:pic>
      <p:sp>
        <p:nvSpPr>
          <p:cNvPr id="6" name="Marcador de número de diapositiva 5"/>
          <p:cNvSpPr>
            <a:spLocks noGrp="1"/>
          </p:cNvSpPr>
          <p:nvPr>
            <p:ph type="sldNum" sz="quarter" idx="12"/>
          </p:nvPr>
        </p:nvSpPr>
        <p:spPr/>
        <p:txBody>
          <a:bodyPr/>
          <a:lstStyle/>
          <a:p>
            <a:fld id="{AF453D6C-6F69-4AB2-8066-5101A129564E}" type="slidenum">
              <a:rPr lang="es-MX" smtClean="0"/>
              <a:t>6</a:t>
            </a:fld>
            <a:endParaRPr lang="es-MX"/>
          </a:p>
        </p:txBody>
      </p:sp>
      <p:sp>
        <p:nvSpPr>
          <p:cNvPr id="12" name="Rectángulo 11"/>
          <p:cNvSpPr/>
          <p:nvPr/>
        </p:nvSpPr>
        <p:spPr>
          <a:xfrm>
            <a:off x="1102418" y="3514033"/>
            <a:ext cx="1923639" cy="369332"/>
          </a:xfrm>
          <a:prstGeom prst="rect">
            <a:avLst/>
          </a:prstGeom>
        </p:spPr>
        <p:txBody>
          <a:bodyPr wrap="square">
            <a:spAutoFit/>
          </a:bodyPr>
          <a:lstStyle/>
          <a:p>
            <a:r>
              <a:rPr lang="en-US" dirty="0" smtClean="0"/>
              <a:t>(Arora)(</a:t>
            </a:r>
            <a:r>
              <a:rPr lang="en-US" dirty="0" err="1" smtClean="0"/>
              <a:t>Zafeiriou</a:t>
            </a:r>
            <a:r>
              <a:rPr lang="en-US" dirty="0" smtClean="0"/>
              <a:t>) </a:t>
            </a:r>
            <a:endParaRPr lang="en-US" dirty="0"/>
          </a:p>
        </p:txBody>
      </p:sp>
      <p:pic>
        <p:nvPicPr>
          <p:cNvPr id="1026" name="Picture 2" descr="How to Convert an RGB Image to Graysca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20808" y="3785163"/>
            <a:ext cx="1856559" cy="1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0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técnicas multivariada: ACP</a:t>
            </a:r>
            <a:endParaRPr lang="es-MX" dirty="0"/>
          </a:p>
        </p:txBody>
      </p:sp>
      <p:sp>
        <p:nvSpPr>
          <p:cNvPr id="3" name="Marcador de contenido 2"/>
          <p:cNvSpPr>
            <a:spLocks noGrp="1"/>
          </p:cNvSpPr>
          <p:nvPr>
            <p:ph idx="1"/>
          </p:nvPr>
        </p:nvSpPr>
        <p:spPr>
          <a:xfrm>
            <a:off x="1097280" y="1845734"/>
            <a:ext cx="7970520" cy="4023360"/>
          </a:xfrm>
        </p:spPr>
        <p:txBody>
          <a:bodyPr>
            <a:normAutofit fontScale="92500" lnSpcReduction="10000"/>
          </a:bodyPr>
          <a:lstStyle/>
          <a:p>
            <a:pPr>
              <a:buFont typeface="Wingdings" panose="05000000000000000000" pitchFamily="2" charset="2"/>
              <a:buChar char="v"/>
            </a:pPr>
            <a:r>
              <a:rPr lang="es-MX" dirty="0" smtClean="0"/>
              <a:t>El </a:t>
            </a:r>
            <a:r>
              <a:rPr lang="es-MX" dirty="0"/>
              <a:t>ACP calcula combinaciones lineales de las variables originales de tal manera que ayuden a representar la variabilidad presente en los </a:t>
            </a:r>
            <a:r>
              <a:rPr lang="es-MX" dirty="0" smtClean="0"/>
              <a:t>datos.</a:t>
            </a:r>
          </a:p>
          <a:p>
            <a:r>
              <a:rPr lang="es-MX" dirty="0" smtClean="0"/>
              <a:t>Con </a:t>
            </a:r>
            <a:r>
              <a:rPr lang="es-MX" dirty="0"/>
              <a:t>unas pocas combinaciones lineales, </a:t>
            </a:r>
            <a:r>
              <a:rPr lang="es-MX" dirty="0" smtClean="0"/>
              <a:t>componentes </a:t>
            </a:r>
            <a:r>
              <a:rPr lang="es-MX" dirty="0"/>
              <a:t>principales, se entiende la información contenida en los </a:t>
            </a:r>
            <a:r>
              <a:rPr lang="es-MX" dirty="0" smtClean="0"/>
              <a:t>datos (</a:t>
            </a:r>
            <a:r>
              <a:rPr lang="en-US" dirty="0" smtClean="0"/>
              <a:t>Bishop) (Arora)</a:t>
            </a:r>
            <a:endParaRPr lang="es-MX" dirty="0" smtClean="0"/>
          </a:p>
          <a:p>
            <a:pPr>
              <a:buFont typeface="Wingdings" panose="05000000000000000000" pitchFamily="2" charset="2"/>
              <a:buChar char="v"/>
            </a:pPr>
            <a:r>
              <a:rPr lang="es-MX" dirty="0" smtClean="0"/>
              <a:t>Los datos deben tener máxima variabilidad</a:t>
            </a:r>
            <a:endParaRPr lang="en-US" sz="1700" dirty="0" smtClean="0">
              <a:latin typeface="Consolas" panose="020B0609020204030204" pitchFamily="49" charset="0"/>
            </a:endParaRPr>
          </a:p>
          <a:p>
            <a:r>
              <a:rPr lang="en-US" sz="1400" dirty="0" err="1" smtClean="0">
                <a:latin typeface="Consolas" panose="020B0609020204030204" pitchFamily="49" charset="0"/>
              </a:rPr>
              <a:t>Pasos</a:t>
            </a:r>
            <a:r>
              <a:rPr lang="en-US" sz="1400" dirty="0" smtClean="0">
                <a:latin typeface="Consolas" panose="020B0609020204030204" pitchFamily="49" charset="0"/>
              </a:rPr>
              <a:t> del ACP:</a:t>
            </a:r>
            <a:endParaRPr lang="en-US" sz="1400" dirty="0">
              <a:latin typeface="Consolas" panose="020B0609020204030204" pitchFamily="49" charset="0"/>
            </a:endParaRPr>
          </a:p>
          <a:p>
            <a:pPr marL="457200" indent="-457200">
              <a:buFont typeface="+mj-lt"/>
              <a:buAutoNum type="arabicPeriod"/>
            </a:pPr>
            <a:r>
              <a:rPr lang="es-MX" sz="1400" dirty="0" smtClean="0">
                <a:latin typeface="Consolas" panose="020B0609020204030204" pitchFamily="49" charset="0"/>
              </a:rPr>
              <a:t>Calcular la media</a:t>
            </a:r>
          </a:p>
          <a:p>
            <a:pPr marL="457200" indent="-457200">
              <a:buFont typeface="+mj-lt"/>
              <a:buAutoNum type="arabicPeriod"/>
            </a:pPr>
            <a:r>
              <a:rPr lang="es-MX" sz="1400" dirty="0" smtClean="0">
                <a:latin typeface="Consolas" panose="020B0609020204030204" pitchFamily="49" charset="0"/>
              </a:rPr>
              <a:t>Calcular la covarianza </a:t>
            </a:r>
            <a:r>
              <a:rPr lang="es-MX" sz="1400" dirty="0" err="1" smtClean="0">
                <a:latin typeface="Consolas" panose="020B0609020204030204" pitchFamily="49" charset="0"/>
              </a:rPr>
              <a:t>Cov</a:t>
            </a:r>
            <a:r>
              <a:rPr lang="es-MX" sz="1400" dirty="0" smtClean="0">
                <a:latin typeface="Consolas" panose="020B0609020204030204" pitchFamily="49" charset="0"/>
              </a:rPr>
              <a:t>(X,X)</a:t>
            </a:r>
          </a:p>
          <a:p>
            <a:pPr marL="457200" indent="-457200">
              <a:buFont typeface="+mj-lt"/>
              <a:buAutoNum type="arabicPeriod"/>
            </a:pPr>
            <a:r>
              <a:rPr lang="es-MX" sz="1400" dirty="0" smtClean="0">
                <a:latin typeface="Consolas" panose="020B0609020204030204" pitchFamily="49" charset="0"/>
              </a:rPr>
              <a:t>Calcular los </a:t>
            </a:r>
            <a:r>
              <a:rPr lang="es-MX" sz="1400" dirty="0" err="1" smtClean="0">
                <a:latin typeface="Consolas" panose="020B0609020204030204" pitchFamily="49" charset="0"/>
              </a:rPr>
              <a:t>eigenvalores</a:t>
            </a:r>
            <a:r>
              <a:rPr lang="es-MX" sz="1400" dirty="0" smtClean="0">
                <a:latin typeface="Consolas" panose="020B0609020204030204" pitchFamily="49" charset="0"/>
              </a:rPr>
              <a:t> y </a:t>
            </a:r>
            <a:r>
              <a:rPr lang="es-MX" sz="1400" dirty="0" err="1" smtClean="0">
                <a:latin typeface="Consolas" panose="020B0609020204030204" pitchFamily="49" charset="0"/>
              </a:rPr>
              <a:t>eigenvectores</a:t>
            </a:r>
            <a:r>
              <a:rPr lang="es-MX" sz="1400" dirty="0" smtClean="0">
                <a:latin typeface="Consolas" panose="020B0609020204030204" pitchFamily="49" charset="0"/>
              </a:rPr>
              <a:t> de la matriz de covarianza</a:t>
            </a:r>
          </a:p>
          <a:p>
            <a:pPr marL="457200" indent="-457200">
              <a:buFont typeface="+mj-lt"/>
              <a:buAutoNum type="arabicPeriod"/>
            </a:pPr>
            <a:r>
              <a:rPr lang="es-MX" sz="1400" dirty="0" smtClean="0">
                <a:latin typeface="Consolas" panose="020B0609020204030204" pitchFamily="49" charset="0"/>
              </a:rPr>
              <a:t>Ordenar los </a:t>
            </a:r>
            <a:r>
              <a:rPr lang="es-MX" sz="1400" dirty="0" err="1" smtClean="0">
                <a:latin typeface="Consolas" panose="020B0609020204030204" pitchFamily="49" charset="0"/>
              </a:rPr>
              <a:t>eigenvectores</a:t>
            </a:r>
            <a:r>
              <a:rPr lang="es-MX" sz="1400" dirty="0" smtClean="0">
                <a:latin typeface="Consolas" panose="020B0609020204030204" pitchFamily="49" charset="0"/>
              </a:rPr>
              <a:t> conforme a sus </a:t>
            </a:r>
            <a:r>
              <a:rPr lang="es-MX" sz="1400" dirty="0" err="1" smtClean="0">
                <a:latin typeface="Consolas" panose="020B0609020204030204" pitchFamily="49" charset="0"/>
              </a:rPr>
              <a:t>eigenvalores</a:t>
            </a:r>
            <a:r>
              <a:rPr lang="es-MX" sz="1400" dirty="0" smtClean="0">
                <a:latin typeface="Consolas" panose="020B0609020204030204" pitchFamily="49" charset="0"/>
              </a:rPr>
              <a:t> en orden decreciente</a:t>
            </a:r>
          </a:p>
          <a:p>
            <a:pPr marL="457200" indent="-457200">
              <a:buFont typeface="+mj-lt"/>
              <a:buAutoNum type="arabicPeriod"/>
            </a:pPr>
            <a:r>
              <a:rPr lang="es-MX" sz="1400" dirty="0" smtClean="0">
                <a:latin typeface="Consolas" panose="020B0609020204030204" pitchFamily="49" charset="0"/>
              </a:rPr>
              <a:t>Elegir los primeros K </a:t>
            </a:r>
            <a:r>
              <a:rPr lang="es-MX" sz="1400" dirty="0" err="1" smtClean="0">
                <a:latin typeface="Consolas" panose="020B0609020204030204" pitchFamily="49" charset="0"/>
              </a:rPr>
              <a:t>eigenvectores</a:t>
            </a:r>
            <a:r>
              <a:rPr lang="es-MX" sz="1400" dirty="0" smtClean="0">
                <a:latin typeface="Consolas" panose="020B0609020204030204" pitchFamily="49" charset="0"/>
              </a:rPr>
              <a:t> que serán las nuevas k-dimensiones</a:t>
            </a:r>
          </a:p>
          <a:p>
            <a:pPr marL="457200" indent="-457200">
              <a:buFont typeface="+mj-lt"/>
              <a:buAutoNum type="arabicPeriod"/>
            </a:pPr>
            <a:r>
              <a:rPr lang="es-MX" sz="1400" dirty="0" smtClean="0">
                <a:latin typeface="Consolas" panose="020B0609020204030204" pitchFamily="49" charset="0"/>
              </a:rPr>
              <a:t>Transformar la matriz de datos original de acuerdo a la k-dimensiones</a:t>
            </a:r>
            <a:endParaRPr lang="es-MX" sz="1400" dirty="0">
              <a:latin typeface="Consolas" panose="020B0609020204030204" pitchFamily="49" charset="0"/>
            </a:endParaRPr>
          </a:p>
          <a:p>
            <a:endParaRPr lang="es-MX" dirty="0"/>
          </a:p>
        </p:txBody>
      </p:sp>
      <p:pic>
        <p:nvPicPr>
          <p:cNvPr id="8" name="Imagen 7"/>
          <p:cNvPicPr>
            <a:picLocks noChangeAspect="1"/>
          </p:cNvPicPr>
          <p:nvPr/>
        </p:nvPicPr>
        <p:blipFill>
          <a:blip r:embed="rId2"/>
          <a:stretch>
            <a:fillRect/>
          </a:stretch>
        </p:blipFill>
        <p:spPr>
          <a:xfrm>
            <a:off x="9261157" y="2540317"/>
            <a:ext cx="2143125" cy="2143125"/>
          </a:xfrm>
          <a:prstGeom prst="rect">
            <a:avLst/>
          </a:prstGeom>
        </p:spPr>
      </p:pic>
      <p:sp>
        <p:nvSpPr>
          <p:cNvPr id="4" name="Marcador de número de diapositiva 3"/>
          <p:cNvSpPr>
            <a:spLocks noGrp="1"/>
          </p:cNvSpPr>
          <p:nvPr>
            <p:ph type="sldNum" sz="quarter" idx="12"/>
          </p:nvPr>
        </p:nvSpPr>
        <p:spPr/>
        <p:txBody>
          <a:bodyPr/>
          <a:lstStyle/>
          <a:p>
            <a:fld id="{AF453D6C-6F69-4AB2-8066-5101A129564E}" type="slidenum">
              <a:rPr lang="es-MX" smtClean="0"/>
              <a:t>7</a:t>
            </a:fld>
            <a:endParaRPr lang="es-MX"/>
          </a:p>
        </p:txBody>
      </p:sp>
      <p:cxnSp>
        <p:nvCxnSpPr>
          <p:cNvPr id="6" name="Conector recto de flecha 5"/>
          <p:cNvCxnSpPr/>
          <p:nvPr/>
        </p:nvCxnSpPr>
        <p:spPr>
          <a:xfrm>
            <a:off x="5190836" y="3205018"/>
            <a:ext cx="4709622"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16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Descriptivo	</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836" y="3266760"/>
            <a:ext cx="2353631" cy="2363337"/>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886" y="3290862"/>
            <a:ext cx="2520371" cy="2339235"/>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6676" y="3290862"/>
            <a:ext cx="2661627" cy="2339235"/>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992" y="3266759"/>
            <a:ext cx="2403425" cy="2363337"/>
          </a:xfrm>
          <a:prstGeom prst="rect">
            <a:avLst/>
          </a:prstGeom>
        </p:spPr>
      </p:pic>
      <p:sp>
        <p:nvSpPr>
          <p:cNvPr id="8" name="Proceso 7"/>
          <p:cNvSpPr/>
          <p:nvPr/>
        </p:nvSpPr>
        <p:spPr>
          <a:xfrm>
            <a:off x="1097280" y="1920240"/>
            <a:ext cx="929640" cy="883920"/>
          </a:xfrm>
          <a:prstGeom prst="flowChartProcess">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b="1" dirty="0" smtClean="0">
                <a:solidFill>
                  <a:schemeClr val="tx1"/>
                </a:solidFill>
              </a:rPr>
              <a:t>128x128x4</a:t>
            </a:r>
            <a:endParaRPr lang="es-MX" sz="1600" b="1" dirty="0">
              <a:solidFill>
                <a:schemeClr val="tx1"/>
              </a:solidFill>
            </a:endParaRPr>
          </a:p>
        </p:txBody>
      </p:sp>
      <p:sp>
        <p:nvSpPr>
          <p:cNvPr id="9" name="Proceso 8"/>
          <p:cNvSpPr/>
          <p:nvPr/>
        </p:nvSpPr>
        <p:spPr>
          <a:xfrm>
            <a:off x="2078777" y="1920240"/>
            <a:ext cx="929640" cy="883920"/>
          </a:xfrm>
          <a:prstGeom prst="flowChartProcess">
            <a:avLst/>
          </a:prstGeom>
          <a:solidFill>
            <a:schemeClr val="bg1"/>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tx1"/>
                </a:solidFill>
              </a:rPr>
              <a:t>128x128x4</a:t>
            </a:r>
            <a:endParaRPr lang="es-MX" b="1" dirty="0">
              <a:solidFill>
                <a:schemeClr val="tx1"/>
              </a:solidFill>
            </a:endParaRPr>
          </a:p>
        </p:txBody>
      </p:sp>
      <p:sp>
        <p:nvSpPr>
          <p:cNvPr id="10" name="Proceso 9"/>
          <p:cNvSpPr/>
          <p:nvPr/>
        </p:nvSpPr>
        <p:spPr>
          <a:xfrm>
            <a:off x="3060274" y="1938180"/>
            <a:ext cx="929640" cy="883920"/>
          </a:xfrm>
          <a:prstGeom prst="flowChartProcess">
            <a:avLst/>
          </a:prstGeom>
          <a:solidFill>
            <a:srgbClr val="7030A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bg1"/>
                </a:solidFill>
              </a:rPr>
              <a:t>128x128x4</a:t>
            </a:r>
            <a:endParaRPr lang="es-MX" b="1" dirty="0">
              <a:solidFill>
                <a:schemeClr val="bg1"/>
              </a:solidFill>
            </a:endParaRPr>
          </a:p>
        </p:txBody>
      </p:sp>
      <p:sp>
        <p:nvSpPr>
          <p:cNvPr id="11" name="Proceso 10"/>
          <p:cNvSpPr/>
          <p:nvPr/>
        </p:nvSpPr>
        <p:spPr>
          <a:xfrm>
            <a:off x="4041771" y="1938180"/>
            <a:ext cx="929640" cy="883920"/>
          </a:xfrm>
          <a:prstGeom prst="flowChartProcess">
            <a:avLst/>
          </a:prstGeom>
          <a:solidFill>
            <a:srgbClr val="FF99FF"/>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tx1"/>
                </a:solidFill>
              </a:rPr>
              <a:t>128x128x4</a:t>
            </a:r>
            <a:endParaRPr lang="es-MX" b="1" dirty="0">
              <a:solidFill>
                <a:schemeClr val="tx1"/>
              </a:solidFill>
            </a:endParaRPr>
          </a:p>
        </p:txBody>
      </p:sp>
      <p:sp>
        <p:nvSpPr>
          <p:cNvPr id="12" name="Proceso 11"/>
          <p:cNvSpPr/>
          <p:nvPr/>
        </p:nvSpPr>
        <p:spPr>
          <a:xfrm>
            <a:off x="5884886" y="2042160"/>
            <a:ext cx="4861560" cy="106680"/>
          </a:xfrm>
          <a:prstGeom prst="flowChartProcess">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s-MX" sz="1600" b="1">
              <a:solidFill>
                <a:schemeClr val="tx1"/>
              </a:solidFill>
            </a:endParaRPr>
          </a:p>
        </p:txBody>
      </p:sp>
      <p:sp>
        <p:nvSpPr>
          <p:cNvPr id="13" name="Proceso 12"/>
          <p:cNvSpPr/>
          <p:nvPr/>
        </p:nvSpPr>
        <p:spPr>
          <a:xfrm>
            <a:off x="5884886" y="2697480"/>
            <a:ext cx="4861560" cy="106680"/>
          </a:xfrm>
          <a:prstGeom prst="flowChartProcess">
            <a:avLst/>
          </a:prstGeom>
          <a:solidFill>
            <a:srgbClr val="FF99FF"/>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14" name="Proceso 13"/>
          <p:cNvSpPr/>
          <p:nvPr/>
        </p:nvSpPr>
        <p:spPr>
          <a:xfrm>
            <a:off x="5884886" y="2484120"/>
            <a:ext cx="4861560" cy="106680"/>
          </a:xfrm>
          <a:prstGeom prst="flowChartProcess">
            <a:avLst/>
          </a:prstGeom>
          <a:solidFill>
            <a:srgbClr val="7030A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15" name="Proceso 14"/>
          <p:cNvSpPr/>
          <p:nvPr/>
        </p:nvSpPr>
        <p:spPr>
          <a:xfrm>
            <a:off x="5884886" y="2255520"/>
            <a:ext cx="4861560" cy="106680"/>
          </a:xfrm>
          <a:prstGeom prst="flowChartProcess">
            <a:avLst/>
          </a:prstGeom>
          <a:solidFill>
            <a:schemeClr val="bg1"/>
          </a:solidFill>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b="1">
              <a:solidFill>
                <a:schemeClr val="tx1"/>
              </a:solidFill>
            </a:endParaRPr>
          </a:p>
        </p:txBody>
      </p:sp>
      <p:sp>
        <p:nvSpPr>
          <p:cNvPr id="16" name="Flecha derecha 15"/>
          <p:cNvSpPr/>
          <p:nvPr/>
        </p:nvSpPr>
        <p:spPr>
          <a:xfrm>
            <a:off x="5128049" y="2182020"/>
            <a:ext cx="600199" cy="3505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7" name="Proceso 16"/>
          <p:cNvSpPr/>
          <p:nvPr/>
        </p:nvSpPr>
        <p:spPr>
          <a:xfrm>
            <a:off x="7145071" y="1676400"/>
            <a:ext cx="1859280" cy="320040"/>
          </a:xfrm>
          <a:prstGeom prst="flowChartProcess">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 x 65536</a:t>
            </a:r>
            <a:endParaRPr lang="es-MX" dirty="0"/>
          </a:p>
        </p:txBody>
      </p:sp>
      <p:sp>
        <p:nvSpPr>
          <p:cNvPr id="3" name="Marcador de número de diapositiva 2"/>
          <p:cNvSpPr>
            <a:spLocks noGrp="1"/>
          </p:cNvSpPr>
          <p:nvPr>
            <p:ph type="sldNum" sz="quarter" idx="12"/>
          </p:nvPr>
        </p:nvSpPr>
        <p:spPr/>
        <p:txBody>
          <a:bodyPr/>
          <a:lstStyle/>
          <a:p>
            <a:fld id="{AF453D6C-6F69-4AB2-8066-5101A129564E}" type="slidenum">
              <a:rPr lang="es-MX" smtClean="0"/>
              <a:t>8</a:t>
            </a:fld>
            <a:endParaRPr lang="es-MX"/>
          </a:p>
        </p:txBody>
      </p:sp>
      <p:sp>
        <p:nvSpPr>
          <p:cNvPr id="18" name="CuadroTexto 17"/>
          <p:cNvSpPr txBox="1"/>
          <p:nvPr/>
        </p:nvSpPr>
        <p:spPr>
          <a:xfrm>
            <a:off x="10326221" y="2750820"/>
            <a:ext cx="1002082" cy="369332"/>
          </a:xfrm>
          <a:prstGeom prst="rect">
            <a:avLst/>
          </a:prstGeom>
          <a:noFill/>
        </p:spPr>
        <p:txBody>
          <a:bodyPr wrap="square" rtlCol="0">
            <a:spAutoFit/>
          </a:bodyPr>
          <a:lstStyle/>
          <a:p>
            <a:r>
              <a:rPr lang="es-MX" dirty="0" smtClean="0"/>
              <a:t>(</a:t>
            </a:r>
            <a:r>
              <a:rPr lang="es-MX" dirty="0" err="1" smtClean="0"/>
              <a:t>numpy</a:t>
            </a:r>
            <a:r>
              <a:rPr lang="es-MX" dirty="0" smtClean="0"/>
              <a:t>)</a:t>
            </a:r>
            <a:endParaRPr lang="es-MX" dirty="0"/>
          </a:p>
        </p:txBody>
      </p:sp>
    </p:spTree>
    <p:extLst>
      <p:ext uri="{BB962C8B-B14F-4D97-AF65-F5344CB8AC3E}">
        <p14:creationId xmlns:p14="http://schemas.microsoft.com/office/powerpoint/2010/main" val="2624010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técnicas multivariada: ACP</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10" y="1996288"/>
            <a:ext cx="4531749" cy="3557346"/>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839" y="1859128"/>
            <a:ext cx="5171841" cy="4438305"/>
          </a:xfrm>
          <a:prstGeom prst="rect">
            <a:avLst/>
          </a:prstGeom>
        </p:spPr>
      </p:pic>
      <p:sp>
        <p:nvSpPr>
          <p:cNvPr id="3" name="Marcador de número de diapositiva 2"/>
          <p:cNvSpPr>
            <a:spLocks noGrp="1"/>
          </p:cNvSpPr>
          <p:nvPr>
            <p:ph type="sldNum" sz="quarter" idx="12"/>
          </p:nvPr>
        </p:nvSpPr>
        <p:spPr/>
        <p:txBody>
          <a:bodyPr/>
          <a:lstStyle/>
          <a:p>
            <a:fld id="{AF453D6C-6F69-4AB2-8066-5101A129564E}" type="slidenum">
              <a:rPr lang="es-MX" smtClean="0"/>
              <a:t>9</a:t>
            </a:fld>
            <a:endParaRPr lang="es-MX"/>
          </a:p>
        </p:txBody>
      </p:sp>
    </p:spTree>
    <p:extLst>
      <p:ext uri="{BB962C8B-B14F-4D97-AF65-F5344CB8AC3E}">
        <p14:creationId xmlns:p14="http://schemas.microsoft.com/office/powerpoint/2010/main" val="388993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Retrospección</Template>
  <TotalTime>548</TotalTime>
  <Words>884</Words>
  <Application>Microsoft Office PowerPoint</Application>
  <PresentationFormat>Panorámica</PresentationFormat>
  <Paragraphs>94</Paragraphs>
  <Slides>15</Slides>
  <Notes>3</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Calibri</vt:lpstr>
      <vt:lpstr>Calibri Light</vt:lpstr>
      <vt:lpstr>Cambria Math</vt:lpstr>
      <vt:lpstr>Consolas</vt:lpstr>
      <vt:lpstr>Times New Roman</vt:lpstr>
      <vt:lpstr>Wingdings</vt:lpstr>
      <vt:lpstr>Retrospección</vt:lpstr>
      <vt:lpstr>Maestría en Ciencia de Datos  Métodos Estadísticos Multivariados  Profa. M.E.T. Rosa Isela Hernández Zamora</vt:lpstr>
      <vt:lpstr>Análisis de Componentes Principales Aplicado a imágenes</vt:lpstr>
      <vt:lpstr>Agenda</vt:lpstr>
      <vt:lpstr>Objetivo del proyecto</vt:lpstr>
      <vt:lpstr>Objetivo específico</vt:lpstr>
      <vt:lpstr>Introducción</vt:lpstr>
      <vt:lpstr>Análisis de técnicas multivariada: ACP</vt:lpstr>
      <vt:lpstr>Análisis Descriptivo </vt:lpstr>
      <vt:lpstr>Análisis de técnicas multivariada: ACP</vt:lpstr>
      <vt:lpstr>Análisis de técnicas multivariada: ACP</vt:lpstr>
      <vt:lpstr>Análisis de técnicas multivariada: ACP</vt:lpstr>
      <vt:lpstr>Análisis de técnicas multivariada: ACP</vt:lpstr>
      <vt:lpstr>Conclusiones</vt:lpstr>
      <vt:lpstr>Ejemplo interactivo </vt:lpstr>
      <vt:lpstr>Referencias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Componentes Principales Aplicado a Imagenes</dc:title>
  <dc:creator>Maria Luisa</dc:creator>
  <cp:lastModifiedBy>Maria Luisa</cp:lastModifiedBy>
  <cp:revision>21</cp:revision>
  <dcterms:created xsi:type="dcterms:W3CDTF">2023-03-28T05:33:43Z</dcterms:created>
  <dcterms:modified xsi:type="dcterms:W3CDTF">2023-03-29T02:47:12Z</dcterms:modified>
</cp:coreProperties>
</file>