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Gill Sans"/>
      <p:regular r:id="rId15"/>
      <p:bold r:id="rId16"/>
    </p:embeddedFont>
    <p:embeddedFont>
      <p:font typeface="DM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hLeMZPm7bhgbgt2cNEaSpVdgdv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illSans-regular.fntdata"/><Relationship Id="rId14" Type="http://schemas.openxmlformats.org/officeDocument/2006/relationships/slide" Target="slides/slide9.xml"/><Relationship Id="rId17" Type="http://schemas.openxmlformats.org/officeDocument/2006/relationships/font" Target="fonts/DMSans-regular.fntdata"/><Relationship Id="rId16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DMSans-italic.fntdata"/><Relationship Id="rId6" Type="http://schemas.openxmlformats.org/officeDocument/2006/relationships/slide" Target="slides/slide1.xml"/><Relationship Id="rId18" Type="http://schemas.openxmlformats.org/officeDocument/2006/relationships/font" Target="fonts/DM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A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1834165" y="516424"/>
            <a:ext cx="14839849" cy="9115767"/>
            <a:chOff x="0" y="-38100"/>
            <a:chExt cx="4349566" cy="2671835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4349566" cy="2633735"/>
            </a:xfrm>
            <a:custGeom>
              <a:rect b="b" l="l" r="r" t="t"/>
              <a:pathLst>
                <a:path extrusionOk="0" h="2633735" w="4349566">
                  <a:moveTo>
                    <a:pt x="0" y="0"/>
                  </a:moveTo>
                  <a:lnTo>
                    <a:pt x="4349566" y="0"/>
                  </a:lnTo>
                  <a:lnTo>
                    <a:pt x="4349566" y="2633735"/>
                  </a:lnTo>
                  <a:lnTo>
                    <a:pt x="0" y="26337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66675">
              <a:solidFill>
                <a:srgbClr val="8FA4E1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86" name="Google Shape;86;p1"/>
            <p:cNvSpPr txBox="1"/>
            <p:nvPr/>
          </p:nvSpPr>
          <p:spPr>
            <a:xfrm>
              <a:off x="0" y="-38100"/>
              <a:ext cx="4349566" cy="26718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875" lIns="48875" spcFirstLastPara="1" rIns="48875" wrap="square" tIns="48875">
              <a:noAutofit/>
            </a:bodyPr>
            <a:lstStyle/>
            <a:p>
              <a:pPr indent="0" lvl="0" marL="0" marR="0" rtl="0" algn="ctr">
                <a:lnSpc>
                  <a:spcPct val="88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"/>
          <p:cNvSpPr/>
          <p:nvPr/>
        </p:nvSpPr>
        <p:spPr>
          <a:xfrm>
            <a:off x="1140037" y="3092063"/>
            <a:ext cx="16007927" cy="3964452"/>
          </a:xfrm>
          <a:prstGeom prst="rect">
            <a:avLst/>
          </a:prstGeom>
          <a:solidFill>
            <a:srgbClr val="CFD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2069405" y="2477474"/>
            <a:ext cx="14011800" cy="3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1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819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FOROU</a:t>
            </a:r>
            <a:endParaRPr sz="100"/>
          </a:p>
        </p:txBody>
      </p:sp>
      <p:sp>
        <p:nvSpPr>
          <p:cNvPr id="89" name="Google Shape;89;p1"/>
          <p:cNvSpPr/>
          <p:nvPr/>
        </p:nvSpPr>
        <p:spPr>
          <a:xfrm>
            <a:off x="1834167" y="766640"/>
            <a:ext cx="4459448" cy="1098139"/>
          </a:xfrm>
          <a:custGeom>
            <a:rect b="b" l="l" r="r" t="t"/>
            <a:pathLst>
              <a:path extrusionOk="0" h="1098139" w="4459448">
                <a:moveTo>
                  <a:pt x="0" y="0"/>
                </a:moveTo>
                <a:lnTo>
                  <a:pt x="4459448" y="0"/>
                </a:lnTo>
                <a:lnTo>
                  <a:pt x="4459448" y="1098139"/>
                </a:lnTo>
                <a:lnTo>
                  <a:pt x="0" y="10981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"/>
          <p:cNvSpPr txBox="1"/>
          <p:nvPr/>
        </p:nvSpPr>
        <p:spPr>
          <a:xfrm>
            <a:off x="4981362" y="5529927"/>
            <a:ext cx="8187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2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Proyecto APT</a:t>
            </a:r>
            <a:endParaRPr sz="7700"/>
          </a:p>
        </p:txBody>
      </p:sp>
      <p:sp>
        <p:nvSpPr>
          <p:cNvPr id="91" name="Google Shape;91;p1"/>
          <p:cNvSpPr txBox="1"/>
          <p:nvPr/>
        </p:nvSpPr>
        <p:spPr>
          <a:xfrm>
            <a:off x="4738618" y="7148312"/>
            <a:ext cx="8810700" cy="7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61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Giovanni Oyarzun</a:t>
            </a:r>
            <a:endParaRPr/>
          </a:p>
          <a:p>
            <a:pPr indent="0" lvl="0" marL="0" marR="0" rtl="0" algn="ctr">
              <a:lnSpc>
                <a:spcPct val="140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61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Matias Melivilu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A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-1379812" y="-1006101"/>
            <a:ext cx="2759625" cy="12299202"/>
          </a:xfrm>
          <a:prstGeom prst="rect">
            <a:avLst/>
          </a:prstGeom>
          <a:solidFill>
            <a:srgbClr val="CFD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2"/>
          <p:cNvGrpSpPr/>
          <p:nvPr/>
        </p:nvGrpSpPr>
        <p:grpSpPr>
          <a:xfrm>
            <a:off x="2570621" y="4156875"/>
            <a:ext cx="14318678" cy="4905338"/>
            <a:chOff x="0" y="-47625"/>
            <a:chExt cx="9537113" cy="3267254"/>
          </a:xfrm>
        </p:grpSpPr>
        <p:sp>
          <p:nvSpPr>
            <p:cNvPr id="98" name="Google Shape;98;p2"/>
            <p:cNvSpPr/>
            <p:nvPr/>
          </p:nvSpPr>
          <p:spPr>
            <a:xfrm>
              <a:off x="0" y="0"/>
              <a:ext cx="9537113" cy="3219629"/>
            </a:xfrm>
            <a:custGeom>
              <a:rect b="b" l="l" r="r" t="t"/>
              <a:pathLst>
                <a:path extrusionOk="0" h="3219629" w="9537113">
                  <a:moveTo>
                    <a:pt x="0" y="0"/>
                  </a:moveTo>
                  <a:lnTo>
                    <a:pt x="9537113" y="0"/>
                  </a:lnTo>
                  <a:lnTo>
                    <a:pt x="9537113" y="3219629"/>
                  </a:lnTo>
                  <a:lnTo>
                    <a:pt x="0" y="32196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66675">
              <a:solidFill>
                <a:srgbClr val="8FA4E1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99" name="Google Shape;99;p2"/>
            <p:cNvSpPr txBox="1"/>
            <p:nvPr/>
          </p:nvSpPr>
          <p:spPr>
            <a:xfrm>
              <a:off x="0" y="-47625"/>
              <a:ext cx="9537113" cy="32672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875" lIns="48875" spcFirstLastPara="1" rIns="48875" wrap="square" tIns="48875">
              <a:noAutofit/>
            </a:bodyPr>
            <a:lstStyle/>
            <a:p>
              <a:pPr indent="0" lvl="0" marL="0" marR="0" rtl="0" algn="ctr">
                <a:lnSpc>
                  <a:spcPct val="88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2"/>
          <p:cNvSpPr txBox="1"/>
          <p:nvPr/>
        </p:nvSpPr>
        <p:spPr>
          <a:xfrm>
            <a:off x="3036280" y="4700537"/>
            <a:ext cx="12894000" cy="41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ForoU</a:t>
            </a:r>
            <a:r>
              <a:rPr b="0" i="0" lang="en-US" sz="25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es un foro académico donde los estudiantes pueden publicar preguntas, responder a sus compañeros y compartir información. Además, incluye búsqueda avanzada por carrera o temas como programación, bases de datos o ciberseguridad. También contará con una sección tipo </a:t>
            </a:r>
            <a:r>
              <a:rPr b="1" i="0" lang="en-US" sz="25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TikTok</a:t>
            </a:r>
            <a:r>
              <a:rPr b="0" i="0" lang="en-US" sz="25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para compartir tips en video, un sistema de login y la opción de dar 'like'. </a:t>
            </a:r>
            <a:endParaRPr sz="1200"/>
          </a:p>
          <a:p>
            <a:pPr indent="0" lvl="0" marL="0" marR="0" rtl="0" algn="just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Este proyecto es relevante porque promueve el aprendizaje colaborativo y fortalece la comunidad estudiantil.</a:t>
            </a:r>
            <a:endParaRPr sz="1200"/>
          </a:p>
        </p:txBody>
      </p:sp>
      <p:grpSp>
        <p:nvGrpSpPr>
          <p:cNvPr id="101" name="Google Shape;101;p2"/>
          <p:cNvGrpSpPr/>
          <p:nvPr/>
        </p:nvGrpSpPr>
        <p:grpSpPr>
          <a:xfrm>
            <a:off x="2563846" y="1937070"/>
            <a:ext cx="14318678" cy="1383350"/>
            <a:chOff x="0" y="-47625"/>
            <a:chExt cx="6778587" cy="654890"/>
          </a:xfrm>
        </p:grpSpPr>
        <p:sp>
          <p:nvSpPr>
            <p:cNvPr id="102" name="Google Shape;102;p2"/>
            <p:cNvSpPr/>
            <p:nvPr/>
          </p:nvSpPr>
          <p:spPr>
            <a:xfrm>
              <a:off x="0" y="0"/>
              <a:ext cx="6778587" cy="607265"/>
            </a:xfrm>
            <a:custGeom>
              <a:rect b="b" l="l" r="r" t="t"/>
              <a:pathLst>
                <a:path extrusionOk="0" h="607265" w="6778587">
                  <a:moveTo>
                    <a:pt x="0" y="0"/>
                  </a:moveTo>
                  <a:lnTo>
                    <a:pt x="6778587" y="0"/>
                  </a:lnTo>
                  <a:lnTo>
                    <a:pt x="6778587" y="607265"/>
                  </a:lnTo>
                  <a:lnTo>
                    <a:pt x="0" y="6072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66675">
              <a:solidFill>
                <a:srgbClr val="8FA4E1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03" name="Google Shape;103;p2"/>
            <p:cNvSpPr txBox="1"/>
            <p:nvPr/>
          </p:nvSpPr>
          <p:spPr>
            <a:xfrm>
              <a:off x="0" y="-47625"/>
              <a:ext cx="6778587" cy="6548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875" lIns="48875" spcFirstLastPara="1" rIns="48875" wrap="square" tIns="48875">
              <a:noAutofit/>
            </a:bodyPr>
            <a:lstStyle/>
            <a:p>
              <a:pPr indent="0" lvl="0" marL="0" marR="0" rtl="0" algn="ctr">
                <a:lnSpc>
                  <a:spcPct val="88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2"/>
          <p:cNvSpPr/>
          <p:nvPr/>
        </p:nvSpPr>
        <p:spPr>
          <a:xfrm>
            <a:off x="3193456" y="1774544"/>
            <a:ext cx="13073008" cy="1809001"/>
          </a:xfrm>
          <a:prstGeom prst="rect">
            <a:avLst/>
          </a:prstGeom>
          <a:solidFill>
            <a:srgbClr val="CFD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3186505" y="2109499"/>
            <a:ext cx="130731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400">
                <a:solidFill>
                  <a:srgbClr val="1C1B19"/>
                </a:solidFill>
                <a:latin typeface="Gill Sans"/>
                <a:ea typeface="Gill Sans"/>
                <a:cs typeface="Gill Sans"/>
                <a:sym typeface="Gill Sans"/>
              </a:rPr>
              <a:t>DESCRIPCIÓN</a:t>
            </a:r>
            <a:r>
              <a:rPr b="0" i="0" lang="en-US" sz="7400" u="none" cap="none" strike="noStrike">
                <a:solidFill>
                  <a:srgbClr val="1C1B19"/>
                </a:solidFill>
                <a:latin typeface="Gill Sans"/>
                <a:ea typeface="Gill Sans"/>
                <a:cs typeface="Gill Sans"/>
                <a:sym typeface="Gill Sans"/>
              </a:rPr>
              <a:t> DEL PROYECTO</a:t>
            </a:r>
            <a:endParaRPr sz="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A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3"/>
          <p:cNvGrpSpPr/>
          <p:nvPr/>
        </p:nvGrpSpPr>
        <p:grpSpPr>
          <a:xfrm>
            <a:off x="2027941" y="1779546"/>
            <a:ext cx="6341494" cy="2902002"/>
            <a:chOff x="0" y="-47625"/>
            <a:chExt cx="2120236" cy="970265"/>
          </a:xfrm>
        </p:grpSpPr>
        <p:sp>
          <p:nvSpPr>
            <p:cNvPr id="111" name="Google Shape;111;p3"/>
            <p:cNvSpPr/>
            <p:nvPr/>
          </p:nvSpPr>
          <p:spPr>
            <a:xfrm>
              <a:off x="0" y="0"/>
              <a:ext cx="2120236" cy="922640"/>
            </a:xfrm>
            <a:custGeom>
              <a:rect b="b" l="l" r="r" t="t"/>
              <a:pathLst>
                <a:path extrusionOk="0" h="922640" w="2120236">
                  <a:moveTo>
                    <a:pt x="0" y="0"/>
                  </a:moveTo>
                  <a:lnTo>
                    <a:pt x="2120236" y="0"/>
                  </a:lnTo>
                  <a:lnTo>
                    <a:pt x="2120236" y="922640"/>
                  </a:lnTo>
                  <a:lnTo>
                    <a:pt x="0" y="9226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66675">
              <a:solidFill>
                <a:srgbClr val="8FA4E1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12" name="Google Shape;112;p3"/>
            <p:cNvSpPr txBox="1"/>
            <p:nvPr/>
          </p:nvSpPr>
          <p:spPr>
            <a:xfrm>
              <a:off x="0" y="-47625"/>
              <a:ext cx="2120236" cy="970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875" lIns="48875" spcFirstLastPara="1" rIns="48875" wrap="square" tIns="48875">
              <a:noAutofit/>
            </a:bodyPr>
            <a:lstStyle/>
            <a:p>
              <a:pPr indent="0" lvl="0" marL="0" marR="0" rtl="0" algn="ctr">
                <a:lnSpc>
                  <a:spcPct val="88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3"/>
          <p:cNvSpPr/>
          <p:nvPr/>
        </p:nvSpPr>
        <p:spPr>
          <a:xfrm>
            <a:off x="1266135" y="2173406"/>
            <a:ext cx="7877865" cy="2219048"/>
          </a:xfrm>
          <a:prstGeom prst="rect">
            <a:avLst/>
          </a:prstGeom>
          <a:solidFill>
            <a:srgbClr val="CFD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10329553" y="1582003"/>
            <a:ext cx="6779036" cy="7090170"/>
          </a:xfrm>
          <a:custGeom>
            <a:rect b="b" l="l" r="r" t="t"/>
            <a:pathLst>
              <a:path extrusionOk="0" h="1274980" w="1219031">
                <a:moveTo>
                  <a:pt x="0" y="0"/>
                </a:moveTo>
                <a:lnTo>
                  <a:pt x="1219031" y="0"/>
                </a:lnTo>
                <a:lnTo>
                  <a:pt x="1219031" y="1274980"/>
                </a:lnTo>
                <a:lnTo>
                  <a:pt x="0" y="127498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5910" r="-35908" t="0"/>
            </a:stretch>
          </a:blipFill>
          <a:ln cap="sq" cmpd="sng" w="47625">
            <a:solidFill>
              <a:srgbClr val="8FA4E1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5" name="Google Shape;115;p3"/>
          <p:cNvSpPr txBox="1"/>
          <p:nvPr/>
        </p:nvSpPr>
        <p:spPr>
          <a:xfrm>
            <a:off x="1310360" y="2488934"/>
            <a:ext cx="77766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2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36" u="none" cap="none" strike="noStrike">
                <a:solidFill>
                  <a:srgbClr val="1C1B19"/>
                </a:solidFill>
                <a:latin typeface="Gill Sans"/>
                <a:ea typeface="Gill Sans"/>
                <a:cs typeface="Gill Sans"/>
                <a:sym typeface="Gill Sans"/>
              </a:rPr>
              <a:t>RELEVANCIA</a:t>
            </a:r>
            <a:endParaRPr sz="100"/>
          </a:p>
        </p:txBody>
      </p:sp>
      <p:sp>
        <p:nvSpPr>
          <p:cNvPr id="116" name="Google Shape;116;p3"/>
          <p:cNvSpPr txBox="1"/>
          <p:nvPr/>
        </p:nvSpPr>
        <p:spPr>
          <a:xfrm>
            <a:off x="1923782" y="5316992"/>
            <a:ext cx="7119075" cy="3388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38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En el campo laboral, las plataformas colaborativas son fundamentales. Con </a:t>
            </a:r>
            <a:r>
              <a:rPr b="1" i="0" lang="en-US" sz="2738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ForoU </a:t>
            </a:r>
            <a:r>
              <a:rPr b="0" i="0" lang="en-US" sz="2738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desarrollamos habilidades que aplican directamente en proyectos reales: </a:t>
            </a:r>
            <a:endParaRPr/>
          </a:p>
          <a:p>
            <a:pPr indent="0" lvl="0" marL="0" marR="0" rtl="0" algn="just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38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diseño de software, gestión de datos y seguridad en entornos web, competencias muy valoradas en la industria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A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4"/>
          <p:cNvGrpSpPr/>
          <p:nvPr/>
        </p:nvGrpSpPr>
        <p:grpSpPr>
          <a:xfrm>
            <a:off x="1433855" y="1272735"/>
            <a:ext cx="6760077" cy="3370189"/>
            <a:chOff x="0" y="-47625"/>
            <a:chExt cx="2173615" cy="1083641"/>
          </a:xfrm>
        </p:grpSpPr>
        <p:sp>
          <p:nvSpPr>
            <p:cNvPr id="122" name="Google Shape;122;p4"/>
            <p:cNvSpPr/>
            <p:nvPr/>
          </p:nvSpPr>
          <p:spPr>
            <a:xfrm>
              <a:off x="0" y="0"/>
              <a:ext cx="2173615" cy="1036016"/>
            </a:xfrm>
            <a:custGeom>
              <a:rect b="b" l="l" r="r" t="t"/>
              <a:pathLst>
                <a:path extrusionOk="0" h="1036016" w="2173615">
                  <a:moveTo>
                    <a:pt x="0" y="0"/>
                  </a:moveTo>
                  <a:lnTo>
                    <a:pt x="2173615" y="0"/>
                  </a:lnTo>
                  <a:lnTo>
                    <a:pt x="2173615" y="1036016"/>
                  </a:lnTo>
                  <a:lnTo>
                    <a:pt x="0" y="10360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66675">
              <a:solidFill>
                <a:srgbClr val="8FA4E1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23" name="Google Shape;123;p4"/>
            <p:cNvSpPr txBox="1"/>
            <p:nvPr/>
          </p:nvSpPr>
          <p:spPr>
            <a:xfrm>
              <a:off x="0" y="-47625"/>
              <a:ext cx="2173615" cy="10836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875" lIns="48875" spcFirstLastPara="1" rIns="48875" wrap="square" tIns="48875">
              <a:noAutofit/>
            </a:bodyPr>
            <a:lstStyle/>
            <a:p>
              <a:pPr indent="0" lvl="0" marL="0" marR="0" rtl="0" algn="ctr">
                <a:lnSpc>
                  <a:spcPct val="88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" name="Google Shape;124;p4"/>
          <p:cNvSpPr/>
          <p:nvPr/>
        </p:nvSpPr>
        <p:spPr>
          <a:xfrm>
            <a:off x="836518" y="1878174"/>
            <a:ext cx="8162828" cy="2307429"/>
          </a:xfrm>
          <a:prstGeom prst="rect">
            <a:avLst/>
          </a:prstGeom>
          <a:solidFill>
            <a:srgbClr val="CFD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0" y="5802225"/>
            <a:ext cx="18293057" cy="4730744"/>
          </a:xfrm>
          <a:custGeom>
            <a:rect b="b" l="l" r="r" t="t"/>
            <a:pathLst>
              <a:path extrusionOk="0" h="1346831" w="4987882">
                <a:moveTo>
                  <a:pt x="0" y="0"/>
                </a:moveTo>
                <a:lnTo>
                  <a:pt x="4987882" y="0"/>
                </a:lnTo>
                <a:lnTo>
                  <a:pt x="4987882" y="1346831"/>
                </a:lnTo>
                <a:lnTo>
                  <a:pt x="0" y="134683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626" l="0" r="0" t="-42116"/>
            </a:stretch>
          </a:blipFill>
          <a:ln>
            <a:noFill/>
          </a:ln>
        </p:spPr>
      </p:sp>
      <p:sp>
        <p:nvSpPr>
          <p:cNvPr id="126" name="Google Shape;126;p4"/>
          <p:cNvSpPr txBox="1"/>
          <p:nvPr/>
        </p:nvSpPr>
        <p:spPr>
          <a:xfrm>
            <a:off x="836581" y="2376273"/>
            <a:ext cx="8162700" cy="1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6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209" u="none" cap="none" strike="noStrike">
                <a:solidFill>
                  <a:srgbClr val="1C1B19"/>
                </a:solidFill>
                <a:latin typeface="Gill Sans"/>
                <a:ea typeface="Gill Sans"/>
                <a:cs typeface="Gill Sans"/>
                <a:sym typeface="Gill Sans"/>
              </a:rPr>
              <a:t>COMPETENCIAS</a:t>
            </a:r>
            <a:endParaRPr sz="700"/>
          </a:p>
        </p:txBody>
      </p:sp>
      <p:sp>
        <p:nvSpPr>
          <p:cNvPr id="127" name="Google Shape;127;p4"/>
          <p:cNvSpPr txBox="1"/>
          <p:nvPr/>
        </p:nvSpPr>
        <p:spPr>
          <a:xfrm>
            <a:off x="9679124" y="1060073"/>
            <a:ext cx="7119075" cy="3896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38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Nuestro proyecto integra competencias de nuestro plan de estudios:</a:t>
            </a:r>
            <a:endParaRPr/>
          </a:p>
          <a:p>
            <a:pPr indent="-241697" lvl="1" marL="483395" marR="0" rtl="0" algn="l">
              <a:lnSpc>
                <a:spcPct val="140035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238"/>
              <a:buFont typeface="Arial"/>
              <a:buChar char="•"/>
            </a:pPr>
            <a:r>
              <a:rPr b="1" i="0" lang="en-US" sz="2238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Desarrollo de software,</a:t>
            </a:r>
            <a:r>
              <a:rPr b="0" i="0" lang="en-US" sz="2238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asegurando buenas prácticas y mantenimiento.</a:t>
            </a:r>
            <a:endParaRPr/>
          </a:p>
          <a:p>
            <a:pPr indent="-241697" lvl="1" marL="483395" marR="0" rtl="0" algn="l">
              <a:lnSpc>
                <a:spcPct val="140035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238"/>
              <a:buFont typeface="Arial"/>
              <a:buChar char="•"/>
            </a:pPr>
            <a:r>
              <a:rPr b="1" i="0" lang="en-US" sz="2238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Modelado de datos,</a:t>
            </a:r>
            <a:r>
              <a:rPr b="0" i="0" lang="en-US" sz="2238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para soportar requerimientos de forma escalable.</a:t>
            </a:r>
            <a:endParaRPr/>
          </a:p>
          <a:p>
            <a:pPr indent="-241697" lvl="1" marL="483395" marR="0" rtl="0" algn="l">
              <a:lnSpc>
                <a:spcPct val="140035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238"/>
              <a:buFont typeface="Arial"/>
              <a:buChar char="•"/>
            </a:pPr>
            <a:r>
              <a:rPr b="1" i="0" lang="en-US" sz="2238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Gestión de proyectos TI,</a:t>
            </a:r>
            <a:r>
              <a:rPr b="0" i="0" lang="en-US" sz="2238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con planificación y control de actividades.</a:t>
            </a:r>
            <a:endParaRPr/>
          </a:p>
          <a:p>
            <a:pPr indent="0" lvl="0" marL="0" marR="0" rtl="0" algn="l">
              <a:lnSpc>
                <a:spcPct val="140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38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De esta forma, ForoU nos permite aplicar de manera práctica todo lo aprendido en la carrera.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A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/>
        </p:nvSpPr>
        <p:spPr>
          <a:xfrm>
            <a:off x="1883308" y="5171283"/>
            <a:ext cx="5624354" cy="25579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1150" lvl="1" marL="522300" marR="0" rtl="0" algn="l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419"/>
              <a:buFont typeface="Arial"/>
              <a:buChar char="•"/>
            </a:pPr>
            <a:r>
              <a:rPr b="0" i="0" lang="en-US" sz="2419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Giovanni Oyarzun:</a:t>
            </a:r>
            <a:endParaRPr/>
          </a:p>
          <a:p>
            <a:pPr indent="-348199" lvl="2" marL="1044600" marR="0" rtl="0" algn="l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419"/>
              <a:buFont typeface="Arial"/>
              <a:buChar char="⚬"/>
            </a:pPr>
            <a:r>
              <a:rPr b="0" i="0" lang="en-US" sz="2419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Gestion de proyecto </a:t>
            </a:r>
            <a:endParaRPr/>
          </a:p>
          <a:p>
            <a:pPr indent="-348199" lvl="2" marL="1044600" marR="0" rtl="0" algn="l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419"/>
              <a:buFont typeface="Arial"/>
              <a:buChar char="⚬"/>
            </a:pPr>
            <a:r>
              <a:rPr b="0" i="0" lang="en-US" sz="2419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Desarrollo Web</a:t>
            </a:r>
            <a:endParaRPr/>
          </a:p>
          <a:p>
            <a:pPr indent="-261150" lvl="1" marL="522300" marR="0" rtl="0" algn="l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419"/>
              <a:buFont typeface="Arial"/>
              <a:buChar char="•"/>
            </a:pPr>
            <a:r>
              <a:rPr b="0" i="0" lang="en-US" sz="2419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Matias Melivilu:</a:t>
            </a:r>
            <a:endParaRPr/>
          </a:p>
          <a:p>
            <a:pPr indent="-348199" lvl="2" marL="1044600" marR="0" rtl="0" algn="l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419"/>
              <a:buFont typeface="Arial"/>
              <a:buChar char="⚬"/>
            </a:pPr>
            <a:r>
              <a:rPr b="0" i="0" lang="en-US" sz="2419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Desarrollo Web</a:t>
            </a:r>
            <a:endParaRPr/>
          </a:p>
          <a:p>
            <a:pPr indent="-348199" lvl="2" marL="1044600" marR="0" rtl="0" algn="l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419"/>
              <a:buFont typeface="Arial"/>
              <a:buChar char="⚬"/>
            </a:pPr>
            <a:r>
              <a:rPr b="0" i="0" lang="en-US" sz="2419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Base de datos</a:t>
            </a:r>
            <a:endParaRPr/>
          </a:p>
        </p:txBody>
      </p:sp>
      <p:grpSp>
        <p:nvGrpSpPr>
          <p:cNvPr id="133" name="Google Shape;133;p5"/>
          <p:cNvGrpSpPr/>
          <p:nvPr/>
        </p:nvGrpSpPr>
        <p:grpSpPr>
          <a:xfrm>
            <a:off x="968536" y="2872284"/>
            <a:ext cx="7799851" cy="1521163"/>
            <a:chOff x="0" y="-47625"/>
            <a:chExt cx="3357985" cy="654890"/>
          </a:xfrm>
        </p:grpSpPr>
        <p:sp>
          <p:nvSpPr>
            <p:cNvPr id="134" name="Google Shape;134;p5"/>
            <p:cNvSpPr/>
            <p:nvPr/>
          </p:nvSpPr>
          <p:spPr>
            <a:xfrm>
              <a:off x="0" y="0"/>
              <a:ext cx="3357985" cy="607265"/>
            </a:xfrm>
            <a:custGeom>
              <a:rect b="b" l="l" r="r" t="t"/>
              <a:pathLst>
                <a:path extrusionOk="0" h="607265" w="3357985">
                  <a:moveTo>
                    <a:pt x="0" y="0"/>
                  </a:moveTo>
                  <a:lnTo>
                    <a:pt x="3357985" y="0"/>
                  </a:lnTo>
                  <a:lnTo>
                    <a:pt x="3357985" y="607265"/>
                  </a:lnTo>
                  <a:lnTo>
                    <a:pt x="0" y="6072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66675">
              <a:solidFill>
                <a:srgbClr val="8FA4E1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35" name="Google Shape;135;p5"/>
            <p:cNvSpPr txBox="1"/>
            <p:nvPr/>
          </p:nvSpPr>
          <p:spPr>
            <a:xfrm>
              <a:off x="0" y="-47625"/>
              <a:ext cx="3357985" cy="6548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875" lIns="48875" spcFirstLastPara="1" rIns="48875" wrap="square" tIns="48875">
              <a:noAutofit/>
            </a:bodyPr>
            <a:lstStyle/>
            <a:p>
              <a:pPr indent="0" lvl="0" marL="0" marR="0" rtl="0" algn="ctr">
                <a:lnSpc>
                  <a:spcPct val="88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5"/>
          <p:cNvSpPr/>
          <p:nvPr/>
        </p:nvSpPr>
        <p:spPr>
          <a:xfrm>
            <a:off x="1653419" y="2693567"/>
            <a:ext cx="6406437" cy="1989219"/>
          </a:xfrm>
          <a:prstGeom prst="rect">
            <a:avLst/>
          </a:prstGeom>
          <a:solidFill>
            <a:srgbClr val="CFD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 txBox="1"/>
          <p:nvPr/>
        </p:nvSpPr>
        <p:spPr>
          <a:xfrm>
            <a:off x="1665257" y="2728486"/>
            <a:ext cx="6406500" cy="19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2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375" u="none" cap="none" strike="noStrike">
                <a:solidFill>
                  <a:srgbClr val="1C1B19"/>
                </a:solidFill>
                <a:latin typeface="Gill Sans"/>
                <a:ea typeface="Gill Sans"/>
                <a:cs typeface="Gill Sans"/>
                <a:sym typeface="Gill Sans"/>
              </a:rPr>
              <a:t>INTERES PROFESIONAL</a:t>
            </a:r>
            <a:endParaRPr sz="100"/>
          </a:p>
        </p:txBody>
      </p:sp>
      <p:sp>
        <p:nvSpPr>
          <p:cNvPr id="138" name="Google Shape;138;p5"/>
          <p:cNvSpPr txBox="1"/>
          <p:nvPr/>
        </p:nvSpPr>
        <p:spPr>
          <a:xfrm>
            <a:off x="10434385" y="5166861"/>
            <a:ext cx="6031500" cy="3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19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El proyecto es factible dentro del semestre porque ajustamos el alcance a nuestras capacidades. </a:t>
            </a:r>
            <a:endParaRPr sz="1100"/>
          </a:p>
          <a:p>
            <a:pPr indent="0" lvl="0" marL="0" marR="0" rtl="0" algn="just">
              <a:lnSpc>
                <a:spcPct val="1399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19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Usaremos tecnologías que ya conocemos, y distribuiremos tareas de manera equilibrada. Además, el proyecto puede crecer más allá de la asignatura si se implementa a futuro</a:t>
            </a:r>
            <a:endParaRPr sz="1100"/>
          </a:p>
        </p:txBody>
      </p:sp>
      <p:grpSp>
        <p:nvGrpSpPr>
          <p:cNvPr id="139" name="Google Shape;139;p5"/>
          <p:cNvGrpSpPr/>
          <p:nvPr/>
        </p:nvGrpSpPr>
        <p:grpSpPr>
          <a:xfrm>
            <a:off x="9519613" y="2877387"/>
            <a:ext cx="7799851" cy="1521163"/>
            <a:chOff x="0" y="-47625"/>
            <a:chExt cx="3357985" cy="654890"/>
          </a:xfrm>
        </p:grpSpPr>
        <p:sp>
          <p:nvSpPr>
            <p:cNvPr id="140" name="Google Shape;140;p5"/>
            <p:cNvSpPr/>
            <p:nvPr/>
          </p:nvSpPr>
          <p:spPr>
            <a:xfrm>
              <a:off x="0" y="0"/>
              <a:ext cx="3357985" cy="607265"/>
            </a:xfrm>
            <a:custGeom>
              <a:rect b="b" l="l" r="r" t="t"/>
              <a:pathLst>
                <a:path extrusionOk="0" h="607265" w="3357985">
                  <a:moveTo>
                    <a:pt x="0" y="0"/>
                  </a:moveTo>
                  <a:lnTo>
                    <a:pt x="3357985" y="0"/>
                  </a:lnTo>
                  <a:lnTo>
                    <a:pt x="3357985" y="607265"/>
                  </a:lnTo>
                  <a:lnTo>
                    <a:pt x="0" y="6072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66675">
              <a:solidFill>
                <a:srgbClr val="8FA4E1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41" name="Google Shape;141;p5"/>
            <p:cNvSpPr txBox="1"/>
            <p:nvPr/>
          </p:nvSpPr>
          <p:spPr>
            <a:xfrm>
              <a:off x="0" y="-47625"/>
              <a:ext cx="3357985" cy="6548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875" lIns="48875" spcFirstLastPara="1" rIns="48875" wrap="square" tIns="48875">
              <a:noAutofit/>
            </a:bodyPr>
            <a:lstStyle/>
            <a:p>
              <a:pPr indent="0" lvl="0" marL="0" marR="0" rtl="0" algn="ctr">
                <a:lnSpc>
                  <a:spcPct val="88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5"/>
          <p:cNvSpPr/>
          <p:nvPr/>
        </p:nvSpPr>
        <p:spPr>
          <a:xfrm>
            <a:off x="10246884" y="2693559"/>
            <a:ext cx="6406500" cy="1989300"/>
          </a:xfrm>
          <a:prstGeom prst="rect">
            <a:avLst/>
          </a:prstGeom>
          <a:solidFill>
            <a:srgbClr val="CFD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10246871" y="3103802"/>
            <a:ext cx="64065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2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875" u="none" cap="none" strike="noStrike">
                <a:solidFill>
                  <a:srgbClr val="1C1B19"/>
                </a:solidFill>
                <a:latin typeface="Gill Sans"/>
                <a:ea typeface="Gill Sans"/>
                <a:cs typeface="Gill Sans"/>
                <a:sym typeface="Gill Sans"/>
              </a:rPr>
              <a:t>FACTIBILIDAD</a:t>
            </a:r>
            <a:endParaRPr sz="500"/>
          </a:p>
        </p:txBody>
      </p:sp>
      <p:sp>
        <p:nvSpPr>
          <p:cNvPr id="144" name="Google Shape;144;p5"/>
          <p:cNvSpPr/>
          <p:nvPr/>
        </p:nvSpPr>
        <p:spPr>
          <a:xfrm>
            <a:off x="-734314" y="9404013"/>
            <a:ext cx="20408092" cy="1449430"/>
          </a:xfrm>
          <a:prstGeom prst="rect">
            <a:avLst/>
          </a:prstGeom>
          <a:solidFill>
            <a:srgbClr val="CFD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"/>
          <p:cNvSpPr/>
          <p:nvPr/>
        </p:nvSpPr>
        <p:spPr>
          <a:xfrm>
            <a:off x="-1636889" y="-420730"/>
            <a:ext cx="20408092" cy="1449430"/>
          </a:xfrm>
          <a:prstGeom prst="rect">
            <a:avLst/>
          </a:prstGeom>
          <a:solidFill>
            <a:srgbClr val="CFD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A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/>
        </p:nvSpPr>
        <p:spPr>
          <a:xfrm>
            <a:off x="1994430" y="5159207"/>
            <a:ext cx="5638474" cy="2422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25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General: </a:t>
            </a:r>
            <a:r>
              <a:rPr b="0" i="0" lang="en-US" sz="2725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Desarrollar una plataforma web colaborativa que facilite el aprendizaje y la interacción académica entre estudiantes de Duoc UC.</a:t>
            </a:r>
            <a:endParaRPr/>
          </a:p>
          <a:p>
            <a:pPr indent="0" lvl="0" marL="0" marR="0" rtl="0" algn="l">
              <a:lnSpc>
                <a:spcPct val="1554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25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6"/>
          <p:cNvGrpSpPr/>
          <p:nvPr/>
        </p:nvGrpSpPr>
        <p:grpSpPr>
          <a:xfrm>
            <a:off x="1267064" y="2626121"/>
            <a:ext cx="7093205" cy="1877951"/>
            <a:chOff x="0" y="-47625"/>
            <a:chExt cx="3357985" cy="889038"/>
          </a:xfrm>
        </p:grpSpPr>
        <p:sp>
          <p:nvSpPr>
            <p:cNvPr id="152" name="Google Shape;152;p6"/>
            <p:cNvSpPr/>
            <p:nvPr/>
          </p:nvSpPr>
          <p:spPr>
            <a:xfrm>
              <a:off x="0" y="0"/>
              <a:ext cx="3357985" cy="841413"/>
            </a:xfrm>
            <a:custGeom>
              <a:rect b="b" l="l" r="r" t="t"/>
              <a:pathLst>
                <a:path extrusionOk="0" h="841413" w="3357985">
                  <a:moveTo>
                    <a:pt x="0" y="0"/>
                  </a:moveTo>
                  <a:lnTo>
                    <a:pt x="3357985" y="0"/>
                  </a:lnTo>
                  <a:lnTo>
                    <a:pt x="3357985" y="841413"/>
                  </a:lnTo>
                  <a:lnTo>
                    <a:pt x="0" y="8414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66675">
              <a:solidFill>
                <a:srgbClr val="8FA4E1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53" name="Google Shape;153;p6"/>
            <p:cNvSpPr txBox="1"/>
            <p:nvPr/>
          </p:nvSpPr>
          <p:spPr>
            <a:xfrm>
              <a:off x="0" y="-47625"/>
              <a:ext cx="3357985" cy="889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875" lIns="48875" spcFirstLastPara="1" rIns="48875" wrap="square" tIns="48875">
              <a:noAutofit/>
            </a:bodyPr>
            <a:lstStyle/>
            <a:p>
              <a:pPr indent="0" lvl="0" marL="0" marR="0" rtl="0" algn="ctr">
                <a:lnSpc>
                  <a:spcPct val="88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6"/>
          <p:cNvSpPr/>
          <p:nvPr/>
        </p:nvSpPr>
        <p:spPr>
          <a:xfrm>
            <a:off x="1806873" y="2389717"/>
            <a:ext cx="5826031" cy="2451359"/>
          </a:xfrm>
          <a:prstGeom prst="rect">
            <a:avLst/>
          </a:prstGeom>
          <a:solidFill>
            <a:srgbClr val="CFD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"/>
          <p:cNvSpPr txBox="1"/>
          <p:nvPr/>
        </p:nvSpPr>
        <p:spPr>
          <a:xfrm>
            <a:off x="1727023" y="2969816"/>
            <a:ext cx="58260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871" u="none" cap="none" strike="noStrike">
                <a:solidFill>
                  <a:srgbClr val="1C1B19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/>
          </a:p>
        </p:txBody>
      </p:sp>
      <p:sp>
        <p:nvSpPr>
          <p:cNvPr id="156" name="Google Shape;156;p6"/>
          <p:cNvSpPr/>
          <p:nvPr/>
        </p:nvSpPr>
        <p:spPr>
          <a:xfrm>
            <a:off x="-584245" y="9404013"/>
            <a:ext cx="20408092" cy="2127629"/>
          </a:xfrm>
          <a:prstGeom prst="rect">
            <a:avLst/>
          </a:prstGeom>
          <a:solidFill>
            <a:srgbClr val="CFD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-921655" y="-1098929"/>
            <a:ext cx="20408092" cy="2127629"/>
          </a:xfrm>
          <a:prstGeom prst="rect">
            <a:avLst/>
          </a:prstGeom>
          <a:solidFill>
            <a:srgbClr val="CFD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"/>
          <p:cNvSpPr txBox="1"/>
          <p:nvPr/>
        </p:nvSpPr>
        <p:spPr>
          <a:xfrm>
            <a:off x="10246102" y="1760541"/>
            <a:ext cx="5638500" cy="75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25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Específicos: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525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490" lvl="1" marL="58838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525"/>
              <a:buFont typeface="Arial"/>
              <a:buChar char="•"/>
            </a:pPr>
            <a:r>
              <a:rPr b="0" i="0" lang="en-US" sz="2525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Implementar un foro con sistema de login, publicación y respuestas.</a:t>
            </a:r>
            <a:endParaRPr sz="12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25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490" lvl="1" marL="58838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525"/>
              <a:buFont typeface="Arial"/>
              <a:buChar char="•"/>
            </a:pPr>
            <a:r>
              <a:rPr b="0" i="0" lang="en-US" sz="2525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Desarrollar filtros avanzados por carrera o temática.</a:t>
            </a:r>
            <a:endParaRPr sz="12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25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490" lvl="1" marL="58838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525"/>
              <a:buFont typeface="Arial"/>
              <a:buChar char="•"/>
            </a:pPr>
            <a:r>
              <a:rPr b="0" i="0" lang="en-US" sz="2525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Crear una sección multimedia para tips en video.</a:t>
            </a:r>
            <a:endParaRPr sz="1200"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25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490" lvl="1" marL="58838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525"/>
              <a:buFont typeface="Arial"/>
              <a:buChar char="•"/>
            </a:pPr>
            <a:r>
              <a:rPr b="0" i="0" lang="en-US" sz="2525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Garantizar seguridad básica y buen manejo de datos.</a:t>
            </a:r>
            <a:endParaRPr sz="1200"/>
          </a:p>
          <a:p>
            <a:pPr indent="0" lvl="0" marL="0" marR="0" rtl="0" algn="l">
              <a:lnSpc>
                <a:spcPct val="1554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25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A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/>
          <p:nvPr/>
        </p:nvSpPr>
        <p:spPr>
          <a:xfrm>
            <a:off x="-1379812" y="-1006101"/>
            <a:ext cx="2759625" cy="12299202"/>
          </a:xfrm>
          <a:prstGeom prst="rect">
            <a:avLst/>
          </a:prstGeom>
          <a:solidFill>
            <a:srgbClr val="CFD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"/>
          <p:cNvSpPr txBox="1"/>
          <p:nvPr/>
        </p:nvSpPr>
        <p:spPr>
          <a:xfrm>
            <a:off x="2570621" y="4695536"/>
            <a:ext cx="14318678" cy="33572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99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El proyecto será desarrollado bajo una </a:t>
            </a:r>
            <a:r>
              <a:rPr b="1" i="0" lang="en-US" sz="3199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metodología ágil</a:t>
            </a:r>
            <a:r>
              <a:rPr b="0" i="0" lang="en-US" sz="3199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, específicamente una adaptación de </a:t>
            </a:r>
            <a:r>
              <a:rPr b="1" i="0" lang="en-US" sz="3199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Scrum</a:t>
            </a:r>
            <a:r>
              <a:rPr b="0" i="0" lang="en-US" sz="3199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, dado que permite organizar el trabajo en iteraciones cortas, establecer prioridades, realizar pruebas continuas y facilitar la colaboración en equipo. Esta metodología es adecuada para proyectos de desarrollo web, ya que posibilita responder de manera flexible a cambios y mejoras que se identifiquen durante el proceso.</a:t>
            </a:r>
            <a:endParaRPr/>
          </a:p>
        </p:txBody>
      </p:sp>
      <p:grpSp>
        <p:nvGrpSpPr>
          <p:cNvPr id="165" name="Google Shape;165;p7"/>
          <p:cNvGrpSpPr/>
          <p:nvPr/>
        </p:nvGrpSpPr>
        <p:grpSpPr>
          <a:xfrm>
            <a:off x="2563846" y="1937070"/>
            <a:ext cx="14318678" cy="1383350"/>
            <a:chOff x="0" y="-47625"/>
            <a:chExt cx="6778587" cy="654890"/>
          </a:xfrm>
        </p:grpSpPr>
        <p:sp>
          <p:nvSpPr>
            <p:cNvPr id="166" name="Google Shape;166;p7"/>
            <p:cNvSpPr/>
            <p:nvPr/>
          </p:nvSpPr>
          <p:spPr>
            <a:xfrm>
              <a:off x="0" y="0"/>
              <a:ext cx="6778587" cy="607265"/>
            </a:xfrm>
            <a:custGeom>
              <a:rect b="b" l="l" r="r" t="t"/>
              <a:pathLst>
                <a:path extrusionOk="0" h="607265" w="6778587">
                  <a:moveTo>
                    <a:pt x="0" y="0"/>
                  </a:moveTo>
                  <a:lnTo>
                    <a:pt x="6778587" y="0"/>
                  </a:lnTo>
                  <a:lnTo>
                    <a:pt x="6778587" y="607265"/>
                  </a:lnTo>
                  <a:lnTo>
                    <a:pt x="0" y="6072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66675">
              <a:solidFill>
                <a:srgbClr val="8FA4E1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67" name="Google Shape;167;p7"/>
            <p:cNvSpPr txBox="1"/>
            <p:nvPr/>
          </p:nvSpPr>
          <p:spPr>
            <a:xfrm>
              <a:off x="0" y="-47625"/>
              <a:ext cx="6778587" cy="6548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875" lIns="48875" spcFirstLastPara="1" rIns="48875" wrap="square" tIns="48875">
              <a:noAutofit/>
            </a:bodyPr>
            <a:lstStyle/>
            <a:p>
              <a:pPr indent="0" lvl="0" marL="0" marR="0" rtl="0" algn="ctr">
                <a:lnSpc>
                  <a:spcPct val="88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7"/>
          <p:cNvSpPr/>
          <p:nvPr/>
        </p:nvSpPr>
        <p:spPr>
          <a:xfrm>
            <a:off x="3193456" y="1774544"/>
            <a:ext cx="13073008" cy="1809001"/>
          </a:xfrm>
          <a:prstGeom prst="rect">
            <a:avLst/>
          </a:prstGeom>
          <a:solidFill>
            <a:srgbClr val="CFD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"/>
          <p:cNvSpPr txBox="1"/>
          <p:nvPr/>
        </p:nvSpPr>
        <p:spPr>
          <a:xfrm>
            <a:off x="3036280" y="1666195"/>
            <a:ext cx="13073008" cy="22063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2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99" u="none" cap="none" strike="noStrike">
                <a:solidFill>
                  <a:srgbClr val="1C1B19"/>
                </a:solidFill>
                <a:latin typeface="Gill Sans"/>
                <a:ea typeface="Gill Sans"/>
                <a:cs typeface="Gill Sans"/>
                <a:sym typeface="Gill Sans"/>
              </a:rPr>
              <a:t>METODOLOGIA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A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/>
          <p:nvPr/>
        </p:nvSpPr>
        <p:spPr>
          <a:xfrm>
            <a:off x="-1379812" y="-1006101"/>
            <a:ext cx="2759625" cy="12299202"/>
          </a:xfrm>
          <a:prstGeom prst="rect">
            <a:avLst/>
          </a:prstGeom>
          <a:solidFill>
            <a:srgbClr val="CFD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"/>
          <p:cNvSpPr txBox="1"/>
          <p:nvPr/>
        </p:nvSpPr>
        <p:spPr>
          <a:xfrm>
            <a:off x="2570621" y="3754995"/>
            <a:ext cx="14318700" cy="6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99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Nuestro plan principal dentro del desarrollo web es:</a:t>
            </a:r>
            <a:endParaRPr sz="1200"/>
          </a:p>
          <a:p>
            <a:pPr indent="-267968" lvl="1" marL="561339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399"/>
              <a:buFont typeface="Arial"/>
              <a:buChar char="•"/>
            </a:pPr>
            <a:r>
              <a:rPr b="0" i="0" lang="en-US" sz="2399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Implementación Backend - </a:t>
            </a:r>
            <a:r>
              <a:rPr b="1" i="0" lang="en-US" sz="2399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3 semanas</a:t>
            </a:r>
            <a:endParaRPr sz="1200"/>
          </a:p>
          <a:p>
            <a:pPr indent="-267968" lvl="1" marL="561339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399"/>
              <a:buFont typeface="Arial"/>
              <a:buChar char="•"/>
            </a:pPr>
            <a:r>
              <a:rPr b="0" i="0" lang="en-US" sz="2399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Desarrollo Frontend - </a:t>
            </a:r>
            <a:r>
              <a:rPr b="1" i="0" lang="en-US" sz="2399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2 semanas</a:t>
            </a:r>
            <a:endParaRPr sz="1200"/>
          </a:p>
          <a:p>
            <a:pPr indent="-267968" lvl="1" marL="561339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399"/>
              <a:buFont typeface="Arial"/>
              <a:buChar char="•"/>
            </a:pPr>
            <a:r>
              <a:rPr b="0" i="0" lang="en-US" sz="2399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Implementación de funcionalidades clave - </a:t>
            </a:r>
            <a:r>
              <a:rPr b="1" i="0" lang="en-US" sz="2399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4 semanas</a:t>
            </a:r>
            <a:endParaRPr sz="1200"/>
          </a:p>
          <a:p>
            <a:pPr indent="-267968" lvl="1" marL="561339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399"/>
              <a:buFont typeface="Arial"/>
              <a:buChar char="•"/>
            </a:pPr>
            <a:r>
              <a:rPr b="0" i="0" lang="en-US" sz="2399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Refinamiento, corrección de errores y mejoras visuales - </a:t>
            </a:r>
            <a:r>
              <a:rPr b="1" i="0" lang="en-US" sz="2399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2 semanas</a:t>
            </a:r>
            <a:endParaRPr sz="1200"/>
          </a:p>
          <a:p>
            <a:pPr indent="-267968" lvl="1" marL="561339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399"/>
              <a:buFont typeface="Arial"/>
              <a:buChar char="•"/>
            </a:pPr>
            <a:r>
              <a:rPr b="0" i="0" lang="en-US" sz="2399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Pruebas unitarias y funcionales sobre módulos principales - </a:t>
            </a:r>
            <a:r>
              <a:rPr b="1" i="0" lang="en-US" sz="2399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2 semanas</a:t>
            </a:r>
            <a:endParaRPr sz="1200"/>
          </a:p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399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99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Dentro de este plan de trabajo se </a:t>
            </a:r>
            <a:r>
              <a:rPr lang="en-US" sz="2399">
                <a:solidFill>
                  <a:srgbClr val="242424"/>
                </a:solidFill>
              </a:rPr>
              <a:t>entregarán</a:t>
            </a:r>
            <a:r>
              <a:rPr b="0" i="0" lang="en-US" sz="2399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 3 evidencias en total, 2 de avance y 1 final las cuales son:</a:t>
            </a:r>
            <a:endParaRPr sz="1200"/>
          </a:p>
          <a:p>
            <a:pPr indent="-267968" lvl="1" marL="561339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399"/>
              <a:buFont typeface="Arial"/>
              <a:buChar char="•"/>
            </a:pPr>
            <a:r>
              <a:rPr b="1" i="0" lang="en-US" sz="2399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Documento de planificación y backlog - </a:t>
            </a:r>
            <a:r>
              <a:rPr b="0" i="0" lang="en-US" sz="2399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Contiene los objetivos, funcionalidades principales, prioridades y roadmap del proyecto.</a:t>
            </a:r>
            <a:endParaRPr sz="1200"/>
          </a:p>
          <a:p>
            <a:pPr indent="-267968" lvl="1" marL="561339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399"/>
              <a:buFont typeface="Arial"/>
              <a:buChar char="•"/>
            </a:pPr>
            <a:r>
              <a:rPr b="1" i="0" lang="en-US" sz="2399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Prototipo UI/UX - </a:t>
            </a:r>
            <a:r>
              <a:rPr b="0" i="0" lang="en-US" sz="2399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Wireframes o mockups de la interfaz web</a:t>
            </a:r>
            <a:endParaRPr sz="1200"/>
          </a:p>
          <a:p>
            <a:pPr indent="-267968" lvl="1" marL="561339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399"/>
              <a:buFont typeface="Arial"/>
              <a:buChar char="•"/>
            </a:pPr>
            <a:r>
              <a:rPr b="1" i="0" lang="en-US" sz="2399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Plataforma MVP funcional - </a:t>
            </a:r>
            <a:r>
              <a:rPr b="0" i="0" lang="en-US" sz="2399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ForoU con todas sus funcionalidades</a:t>
            </a:r>
            <a:endParaRPr sz="1200"/>
          </a:p>
          <a:p>
            <a:pPr indent="0" lvl="0" marL="0" marR="0" rtl="0" algn="l">
              <a:lnSpc>
                <a:spcPct val="1077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99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p8"/>
          <p:cNvGrpSpPr/>
          <p:nvPr/>
        </p:nvGrpSpPr>
        <p:grpSpPr>
          <a:xfrm>
            <a:off x="2563846" y="1937070"/>
            <a:ext cx="14318678" cy="1383350"/>
            <a:chOff x="0" y="-47625"/>
            <a:chExt cx="6778587" cy="654890"/>
          </a:xfrm>
        </p:grpSpPr>
        <p:sp>
          <p:nvSpPr>
            <p:cNvPr id="177" name="Google Shape;177;p8"/>
            <p:cNvSpPr/>
            <p:nvPr/>
          </p:nvSpPr>
          <p:spPr>
            <a:xfrm>
              <a:off x="0" y="0"/>
              <a:ext cx="6778587" cy="607265"/>
            </a:xfrm>
            <a:custGeom>
              <a:rect b="b" l="l" r="r" t="t"/>
              <a:pathLst>
                <a:path extrusionOk="0" h="607265" w="6778587">
                  <a:moveTo>
                    <a:pt x="0" y="0"/>
                  </a:moveTo>
                  <a:lnTo>
                    <a:pt x="6778587" y="0"/>
                  </a:lnTo>
                  <a:lnTo>
                    <a:pt x="6778587" y="607265"/>
                  </a:lnTo>
                  <a:lnTo>
                    <a:pt x="0" y="6072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66675">
              <a:solidFill>
                <a:srgbClr val="8FA4E1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78" name="Google Shape;178;p8"/>
            <p:cNvSpPr txBox="1"/>
            <p:nvPr/>
          </p:nvSpPr>
          <p:spPr>
            <a:xfrm>
              <a:off x="0" y="-47625"/>
              <a:ext cx="6778587" cy="6548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875" lIns="48875" spcFirstLastPara="1" rIns="48875" wrap="square" tIns="48875">
              <a:noAutofit/>
            </a:bodyPr>
            <a:lstStyle/>
            <a:p>
              <a:pPr indent="0" lvl="0" marL="0" marR="0" rtl="0" algn="ctr">
                <a:lnSpc>
                  <a:spcPct val="88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8"/>
          <p:cNvSpPr/>
          <p:nvPr/>
        </p:nvSpPr>
        <p:spPr>
          <a:xfrm>
            <a:off x="3193456" y="1774544"/>
            <a:ext cx="13073008" cy="1809001"/>
          </a:xfrm>
          <a:prstGeom prst="rect">
            <a:avLst/>
          </a:prstGeom>
          <a:solidFill>
            <a:srgbClr val="CFD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"/>
          <p:cNvSpPr txBox="1"/>
          <p:nvPr/>
        </p:nvSpPr>
        <p:spPr>
          <a:xfrm>
            <a:off x="3049580" y="1851436"/>
            <a:ext cx="130731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2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99" u="none" cap="none" strike="noStrike">
                <a:solidFill>
                  <a:srgbClr val="1C1B19"/>
                </a:solidFill>
                <a:latin typeface="Gill Sans"/>
                <a:ea typeface="Gill Sans"/>
                <a:cs typeface="Gill Sans"/>
                <a:sym typeface="Gill Sans"/>
              </a:rPr>
              <a:t>PLAN DE TRABAJO</a:t>
            </a:r>
            <a:endParaRPr sz="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A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/>
          <p:nvPr/>
        </p:nvSpPr>
        <p:spPr>
          <a:xfrm>
            <a:off x="-1379812" y="-1006101"/>
            <a:ext cx="2759625" cy="12299202"/>
          </a:xfrm>
          <a:prstGeom prst="rect">
            <a:avLst/>
          </a:prstGeom>
          <a:solidFill>
            <a:srgbClr val="CFD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"/>
          <p:cNvSpPr txBox="1"/>
          <p:nvPr/>
        </p:nvSpPr>
        <p:spPr>
          <a:xfrm>
            <a:off x="2450813" y="2887551"/>
            <a:ext cx="14318678" cy="905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99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General: </a:t>
            </a:r>
            <a:r>
              <a:rPr b="0" i="0" lang="en-US" sz="2599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Nosotros valoramos este proyecto ya que creemos que seria de gran ayuda, ademas de que nos permite aplicar lo aprendido y complementar nuestras fortalezas.</a:t>
            </a:r>
            <a:endParaRPr/>
          </a:p>
        </p:txBody>
      </p:sp>
      <p:grpSp>
        <p:nvGrpSpPr>
          <p:cNvPr id="187" name="Google Shape;187;p9"/>
          <p:cNvGrpSpPr/>
          <p:nvPr/>
        </p:nvGrpSpPr>
        <p:grpSpPr>
          <a:xfrm>
            <a:off x="2450813" y="731440"/>
            <a:ext cx="14318678" cy="1383350"/>
            <a:chOff x="0" y="-47625"/>
            <a:chExt cx="6778587" cy="654890"/>
          </a:xfrm>
        </p:grpSpPr>
        <p:sp>
          <p:nvSpPr>
            <p:cNvPr id="188" name="Google Shape;188;p9"/>
            <p:cNvSpPr/>
            <p:nvPr/>
          </p:nvSpPr>
          <p:spPr>
            <a:xfrm>
              <a:off x="0" y="0"/>
              <a:ext cx="6778587" cy="607265"/>
            </a:xfrm>
            <a:custGeom>
              <a:rect b="b" l="l" r="r" t="t"/>
              <a:pathLst>
                <a:path extrusionOk="0" h="607265" w="6778587">
                  <a:moveTo>
                    <a:pt x="0" y="0"/>
                  </a:moveTo>
                  <a:lnTo>
                    <a:pt x="6778587" y="0"/>
                  </a:lnTo>
                  <a:lnTo>
                    <a:pt x="6778587" y="607265"/>
                  </a:lnTo>
                  <a:lnTo>
                    <a:pt x="0" y="6072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66675">
              <a:solidFill>
                <a:srgbClr val="8FA4E1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89" name="Google Shape;189;p9"/>
            <p:cNvSpPr txBox="1"/>
            <p:nvPr/>
          </p:nvSpPr>
          <p:spPr>
            <a:xfrm>
              <a:off x="0" y="-47625"/>
              <a:ext cx="6778587" cy="6548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875" lIns="48875" spcFirstLastPara="1" rIns="48875" wrap="square" tIns="48875">
              <a:noAutofit/>
            </a:bodyPr>
            <a:lstStyle/>
            <a:p>
              <a:pPr indent="0" lvl="0" marL="0" marR="0" rtl="0" algn="ctr">
                <a:lnSpc>
                  <a:spcPct val="88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9"/>
          <p:cNvSpPr/>
          <p:nvPr/>
        </p:nvSpPr>
        <p:spPr>
          <a:xfrm>
            <a:off x="3080423" y="568914"/>
            <a:ext cx="13073008" cy="1809001"/>
          </a:xfrm>
          <a:prstGeom prst="rect">
            <a:avLst/>
          </a:prstGeom>
          <a:solidFill>
            <a:srgbClr val="CFD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"/>
          <p:cNvSpPr txBox="1"/>
          <p:nvPr/>
        </p:nvSpPr>
        <p:spPr>
          <a:xfrm>
            <a:off x="3073473" y="777413"/>
            <a:ext cx="13073100" cy="1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2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43" u="none" cap="none" strike="noStrike">
                <a:solidFill>
                  <a:srgbClr val="1C1B19"/>
                </a:solidFill>
                <a:latin typeface="Gill Sans"/>
                <a:ea typeface="Gill Sans"/>
                <a:cs typeface="Gill Sans"/>
                <a:sym typeface="Gill Sans"/>
              </a:rPr>
              <a:t>REFLEXIONES FINALE</a:t>
            </a:r>
            <a:r>
              <a:rPr b="0" i="0" lang="en-US" sz="9000" u="none" cap="none" strike="noStrike">
                <a:solidFill>
                  <a:srgbClr val="1C1B19"/>
                </a:solidFill>
                <a:latin typeface="Gill Sans"/>
                <a:ea typeface="Gill Sans"/>
                <a:cs typeface="Gill Sans"/>
                <a:sym typeface="Gill Sans"/>
              </a:rPr>
              <a:t>S</a:t>
            </a:r>
            <a:endParaRPr sz="9000"/>
          </a:p>
        </p:txBody>
      </p:sp>
      <p:sp>
        <p:nvSpPr>
          <p:cNvPr id="192" name="Google Shape;192;p9"/>
          <p:cNvSpPr txBox="1"/>
          <p:nvPr/>
        </p:nvSpPr>
        <p:spPr>
          <a:xfrm>
            <a:off x="2457588" y="4565822"/>
            <a:ext cx="14318678" cy="3191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99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Individual.</a:t>
            </a:r>
            <a:endParaRPr/>
          </a:p>
          <a:p>
            <a:pPr indent="0" lvl="0" marL="0" marR="0" rtl="0" algn="just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99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Giovanni Oyarzun: </a:t>
            </a:r>
            <a:r>
              <a:rPr b="0" i="0" lang="en-US" sz="2599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Para mí este proyecto es una oportunidad para reforzar lo aprendido en desarrollo web y experiencia de usuario. Mejorando también la gestión de proyecto que mas me interesa.</a:t>
            </a:r>
            <a:endParaRPr/>
          </a:p>
          <a:p>
            <a:pPr indent="0" lvl="0" marL="0" marR="0" rtl="0" algn="just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99" u="none" cap="none" strike="noStrike">
              <a:solidFill>
                <a:srgbClr val="2424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99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Matias Melivilu: </a:t>
            </a:r>
            <a:r>
              <a:rPr b="0" i="0" lang="en-US" sz="2599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Este proyecto me servirá para mejorar mis habilidades en bases de datos y back-end, áreas que quiero fortalecer. Además de que creo que seria de mucha ayuda si se lograra extender a mas organizaciones.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