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79" r:id="rId7"/>
    <p:sldId id="265" r:id="rId8"/>
    <p:sldId id="270" r:id="rId9"/>
    <p:sldId id="266" r:id="rId10"/>
    <p:sldId id="275" r:id="rId11"/>
    <p:sldId id="269" r:id="rId12"/>
    <p:sldId id="278" r:id="rId1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Merriweather Black" panose="00000A00000000000000" pitchFamily="2" charset="0"/>
      <p:bold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B4382-4C63-459B-B502-4E0F8A3C24C7}">
  <a:tblStyle styleId="{176B4382-4C63-459B-B502-4E0F8A3C2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1c9dfcaa3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1c9dfcaa3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c9dfcaa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1c9dfcaa3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1c9dfcaa3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a1c9dfcaa3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b8b2293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b8b2293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c9dfcaa3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1c9dfcaa3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c9dfcaa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c9dfcaa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c9dfcaa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c9dfcaa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bb8b22931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bb8b22931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88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bb8b22931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bb8b22931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1c9dfcaa3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1c9dfcaa3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hasCustomPrompt="1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233600" y="3452139"/>
            <a:ext cx="32976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20000" y="3452129"/>
            <a:ext cx="3297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233600" y="3009496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009488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57965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57965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4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1579650" y="3824307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719988" y="3434316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509490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8" hasCustomPrompt="1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09490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1" hasCustomPrompt="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CUSTOM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9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720000" y="2217025"/>
            <a:ext cx="24192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8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5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t="45351" b="14105"/>
          <a:stretch/>
        </p:blipFill>
        <p:spPr>
          <a:xfrm>
            <a:off x="721500" y="2037600"/>
            <a:ext cx="7686601" cy="256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Arabic newspaper topic modeling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Daily News</a:t>
            </a:r>
            <a:endParaRPr dirty="0"/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3">
            <a:alphaModFix/>
          </a:blip>
          <a:srcRect t="19340" b="24372"/>
          <a:stretch/>
        </p:blipFill>
        <p:spPr>
          <a:xfrm flipH="1">
            <a:off x="721500" y="1716900"/>
            <a:ext cx="7686600" cy="28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6"/>
          <p:cNvSpPr/>
          <p:nvPr/>
        </p:nvSpPr>
        <p:spPr>
          <a:xfrm>
            <a:off x="1597200" y="3110425"/>
            <a:ext cx="26364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551" name="Google Shape;551;p46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Edition: 001</a:t>
            </a:r>
            <a:endParaRPr/>
          </a:p>
        </p:txBody>
      </p:sp>
      <p:sp>
        <p:nvSpPr>
          <p:cNvPr id="552" name="Google Shape;552;p46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2"/>
          </p:nvPr>
        </p:nvSpPr>
        <p:spPr>
          <a:xfrm>
            <a:off x="369915" y="2025664"/>
            <a:ext cx="4771626" cy="2473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topics in the data was unbalanced.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only model with good results was K-means.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only a few resources for Arabic NLP.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86" name="Google Shape;386;p40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B6F16-BD86-4737-8603-15B3AAA36DA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44650" y="2025664"/>
            <a:ext cx="3553692" cy="2278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591" name="Google Shape;591;p49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592" name="Google Shape;592;p49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594" name="Google Shape;594;p49"/>
          <p:cNvGrpSpPr/>
          <p:nvPr/>
        </p:nvGrpSpPr>
        <p:grpSpPr>
          <a:xfrm>
            <a:off x="2501000" y="1636247"/>
            <a:ext cx="4096511" cy="3113426"/>
            <a:chOff x="1263261" y="1503089"/>
            <a:chExt cx="3308448" cy="2516715"/>
          </a:xfrm>
        </p:grpSpPr>
        <p:sp>
          <p:nvSpPr>
            <p:cNvPr id="595" name="Google Shape;595;p49"/>
            <p:cNvSpPr/>
            <p:nvPr/>
          </p:nvSpPr>
          <p:spPr>
            <a:xfrm>
              <a:off x="1263261" y="3450616"/>
              <a:ext cx="3308447" cy="284526"/>
            </a:xfrm>
            <a:custGeom>
              <a:avLst/>
              <a:gdLst/>
              <a:ahLst/>
              <a:cxnLst/>
              <a:rect l="l" t="t" r="r" b="b"/>
              <a:pathLst>
                <a:path w="260970" h="22753" extrusionOk="0">
                  <a:moveTo>
                    <a:pt x="0" y="14846"/>
                  </a:moveTo>
                  <a:cubicBezTo>
                    <a:pt x="0" y="19169"/>
                    <a:pt x="4039" y="22753"/>
                    <a:pt x="8305" y="22753"/>
                  </a:cubicBezTo>
                  <a:lnTo>
                    <a:pt x="253120" y="22753"/>
                  </a:lnTo>
                  <a:cubicBezTo>
                    <a:pt x="257443" y="22696"/>
                    <a:pt x="260913" y="19169"/>
                    <a:pt x="260970" y="14846"/>
                  </a:cubicBezTo>
                  <a:lnTo>
                    <a:pt x="2609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1263261" y="1503089"/>
              <a:ext cx="3308447" cy="2008670"/>
            </a:xfrm>
            <a:custGeom>
              <a:avLst/>
              <a:gdLst/>
              <a:ahLst/>
              <a:cxnLst/>
              <a:rect l="l" t="t" r="r" b="b"/>
              <a:pathLst>
                <a:path w="260970" h="155741" extrusionOk="0">
                  <a:moveTo>
                    <a:pt x="249594" y="9954"/>
                  </a:moveTo>
                  <a:lnTo>
                    <a:pt x="249594" y="144364"/>
                  </a:lnTo>
                  <a:lnTo>
                    <a:pt x="11376" y="144364"/>
                  </a:lnTo>
                  <a:lnTo>
                    <a:pt x="11376" y="9954"/>
                  </a:lnTo>
                  <a:close/>
                  <a:moveTo>
                    <a:pt x="8305" y="0"/>
                  </a:moveTo>
                  <a:cubicBezTo>
                    <a:pt x="4039" y="0"/>
                    <a:pt x="0" y="2844"/>
                    <a:pt x="0" y="7110"/>
                  </a:cubicBezTo>
                  <a:lnTo>
                    <a:pt x="0" y="155740"/>
                  </a:lnTo>
                  <a:lnTo>
                    <a:pt x="260970" y="155740"/>
                  </a:lnTo>
                  <a:lnTo>
                    <a:pt x="260970" y="7110"/>
                  </a:lnTo>
                  <a:cubicBezTo>
                    <a:pt x="260970" y="2844"/>
                    <a:pt x="257386" y="0"/>
                    <a:pt x="253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2318639" y="3655595"/>
              <a:ext cx="1197783" cy="364208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/>
          <p:nvPr/>
        </p:nvSpPr>
        <p:spPr>
          <a:xfrm>
            <a:off x="4512958" y="4155251"/>
            <a:ext cx="161961" cy="16181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BEAEC-DF7C-43A6-B3F3-6EDCB60A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85" y="1865800"/>
            <a:ext cx="3755629" cy="223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6"/>
          </p:nvPr>
        </p:nvSpPr>
        <p:spPr>
          <a:xfrm>
            <a:off x="719988" y="1714563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9"/>
          </p:nvPr>
        </p:nvSpPr>
        <p:spPr>
          <a:xfrm>
            <a:off x="720004" y="2572220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 idx="15"/>
          </p:nvPr>
        </p:nvSpPr>
        <p:spPr>
          <a:xfrm>
            <a:off x="719988" y="3434316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18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t="41199" r="15938" b="11449"/>
          <a:stretch/>
        </p:blipFill>
        <p:spPr>
          <a:xfrm>
            <a:off x="721500" y="1716900"/>
            <a:ext cx="7686600" cy="28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1597200" y="3110425"/>
            <a:ext cx="41727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cxnSp>
        <p:nvCxnSpPr>
          <p:cNvPr id="255" name="Google Shape;255;p30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Sunday 24/10/2021</a:t>
            </a:r>
            <a:endParaRPr sz="1200"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929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problem is about Arabic NLP, and our task will be to prepare the dataset &amp; classify each document into a category.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l="1471" r="22309"/>
          <a:stretch/>
        </p:blipFill>
        <p:spPr>
          <a:xfrm>
            <a:off x="5112000" y="1716900"/>
            <a:ext cx="3297552" cy="28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9" name="Google Shape;264;p31">
            <a:extLst>
              <a:ext uri="{FF2B5EF4-FFF2-40B4-BE49-F238E27FC236}">
                <a16:creationId xmlns:a16="http://schemas.microsoft.com/office/drawing/2014/main" id="{E374C859-4AD0-4425-AB26-FDE653A9B8E2}"/>
              </a:ext>
            </a:extLst>
          </p:cNvPr>
          <p:cNvSpPr txBox="1">
            <a:spLocks/>
          </p:cNvSpPr>
          <p:nvPr/>
        </p:nvSpPr>
        <p:spPr>
          <a:xfrm>
            <a:off x="720000" y="3344667"/>
            <a:ext cx="4176000" cy="9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We will develop an Arabic topic modeling to predict the correct topic of newspaper articles.</a:t>
            </a:r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92289807-7C9C-4C8C-8C7F-4B3786839FDD}"/>
              </a:ext>
            </a:extLst>
          </p:cNvPr>
          <p:cNvSpPr txBox="1">
            <a:spLocks/>
          </p:cNvSpPr>
          <p:nvPr/>
        </p:nvSpPr>
        <p:spPr>
          <a:xfrm>
            <a:off x="720000" y="2985198"/>
            <a:ext cx="41760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Goal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t="68811" b="6133"/>
          <a:stretch/>
        </p:blipFill>
        <p:spPr>
          <a:xfrm>
            <a:off x="721200" y="1716900"/>
            <a:ext cx="7686599" cy="2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1597199" y="3110425"/>
            <a:ext cx="2731913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</a:t>
            </a:r>
            <a:endParaRPr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Sunday</a:t>
            </a:r>
            <a:r>
              <a:rPr lang="en" dirty="0"/>
              <a:t> 24/10/2021</a:t>
            </a:r>
            <a:endParaRPr dirty="0"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4668000" y="1794956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ID</a:t>
            </a:r>
            <a:endParaRPr lang="en-US" sz="20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4668000" y="21938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Unique for each article.</a:t>
            </a:r>
          </a:p>
        </p:txBody>
      </p:sp>
      <p:sp>
        <p:nvSpPr>
          <p:cNvPr id="323" name="Google Shape;323;p36"/>
          <p:cNvSpPr/>
          <p:nvPr/>
        </p:nvSpPr>
        <p:spPr>
          <a:xfrm>
            <a:off x="4244400" y="1844650"/>
            <a:ext cx="218400" cy="2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6859200" y="1794956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Merriweather"/>
                <a:ea typeface="Merriweather"/>
                <a:cs typeface="Merriweather"/>
                <a:sym typeface="Merriweather"/>
              </a:rPr>
              <a:t>Subject</a:t>
            </a:r>
            <a:endParaRPr sz="20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6859200" y="21938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contains brief description about the article.</a:t>
            </a:r>
          </a:p>
        </p:txBody>
      </p:sp>
      <p:sp>
        <p:nvSpPr>
          <p:cNvPr id="326" name="Google Shape;326;p36"/>
          <p:cNvSpPr/>
          <p:nvPr/>
        </p:nvSpPr>
        <p:spPr>
          <a:xfrm>
            <a:off x="6432558" y="1844650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4668000" y="3462125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</a:p>
        </p:txBody>
      </p:sp>
      <p:sp>
        <p:nvSpPr>
          <p:cNvPr id="328" name="Google Shape;328;p36"/>
          <p:cNvSpPr txBox="1"/>
          <p:nvPr/>
        </p:nvSpPr>
        <p:spPr>
          <a:xfrm>
            <a:off x="4668000" y="39044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contains the text in the article.</a:t>
            </a:r>
          </a:p>
        </p:txBody>
      </p:sp>
      <p:sp>
        <p:nvSpPr>
          <p:cNvPr id="329" name="Google Shape;329;p36"/>
          <p:cNvSpPr/>
          <p:nvPr/>
        </p:nvSpPr>
        <p:spPr>
          <a:xfrm>
            <a:off x="4244400" y="3560325"/>
            <a:ext cx="218400" cy="2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376CC-4CD3-4795-95E3-E361D3F500A6}"/>
              </a:ext>
            </a:extLst>
          </p:cNvPr>
          <p:cNvSpPr txBox="1"/>
          <p:nvPr/>
        </p:nvSpPr>
        <p:spPr>
          <a:xfrm>
            <a:off x="478100" y="1844650"/>
            <a:ext cx="2980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we will use contains Arabic newspaper articles.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15710-C12A-48DF-8D38-BAE2C10F6E85}"/>
              </a:ext>
            </a:extLst>
          </p:cNvPr>
          <p:cNvSpPr txBox="1"/>
          <p:nvPr/>
        </p:nvSpPr>
        <p:spPr>
          <a:xfrm>
            <a:off x="478100" y="2987549"/>
            <a:ext cx="29809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goal to Categories the articles into 4 categories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Economy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Approch</a:t>
            </a:r>
            <a:endParaRPr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E798D5-3793-4B28-A200-8BCFF84C633C}"/>
              </a:ext>
            </a:extLst>
          </p:cNvPr>
          <p:cNvGrpSpPr/>
          <p:nvPr/>
        </p:nvGrpSpPr>
        <p:grpSpPr>
          <a:xfrm>
            <a:off x="2003916" y="1597352"/>
            <a:ext cx="5927851" cy="2210677"/>
            <a:chOff x="1649591" y="2896805"/>
            <a:chExt cx="6146067" cy="28936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521146-3EBC-4BE7-8A39-367EC2509E51}"/>
                </a:ext>
              </a:extLst>
            </p:cNvPr>
            <p:cNvSpPr/>
            <p:nvPr/>
          </p:nvSpPr>
          <p:spPr>
            <a:xfrm>
              <a:off x="1649591" y="2910120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Explore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AC7B81-C4AD-4C68-9DBD-31F2310A32B2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 flipV="1">
              <a:off x="3205455" y="3326263"/>
              <a:ext cx="777932" cy="133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9F59B91-03E2-4460-98F0-6AD446D1D949}"/>
                </a:ext>
              </a:extLst>
            </p:cNvPr>
            <p:cNvSpPr/>
            <p:nvPr/>
          </p:nvSpPr>
          <p:spPr>
            <a:xfrm>
              <a:off x="3983387" y="2896805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Cleaning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2D192EE-B589-4289-BD86-F625D0BE8848}"/>
                </a:ext>
              </a:extLst>
            </p:cNvPr>
            <p:cNvSpPr/>
            <p:nvPr/>
          </p:nvSpPr>
          <p:spPr>
            <a:xfrm>
              <a:off x="6239794" y="2910119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0" dirty="0">
                  <a:solidFill>
                    <a:srgbClr val="CE677C"/>
                  </a:solidFill>
                  <a:effectLst/>
                  <a:latin typeface="arial" panose="020B0604020202020204" pitchFamily="34" charset="0"/>
                </a:rPr>
                <a:t>Vectorize</a:t>
              </a:r>
              <a:endParaRPr lang="en-US" dirty="0">
                <a:solidFill>
                  <a:srgbClr val="CE677C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A9BBF0-8091-45F2-8DAF-52498198B429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5539251" y="3326263"/>
              <a:ext cx="700543" cy="13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B273F16-7F78-4906-AECC-B597E5945DA1}"/>
                </a:ext>
              </a:extLst>
            </p:cNvPr>
            <p:cNvSpPr/>
            <p:nvPr/>
          </p:nvSpPr>
          <p:spPr>
            <a:xfrm>
              <a:off x="6239794" y="4456313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Clustering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91A090-D069-487A-9A53-136C7D4DD307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7017726" y="3769034"/>
              <a:ext cx="0" cy="68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3E2A5B-919F-4C73-BEFF-0B947D760328}"/>
                </a:ext>
              </a:extLst>
            </p:cNvPr>
            <p:cNvCxnSpPr>
              <a:cxnSpLocks/>
              <a:stCxn id="30" idx="1"/>
              <a:endCxn id="33" idx="3"/>
            </p:cNvCxnSpPr>
            <p:nvPr/>
          </p:nvCxnSpPr>
          <p:spPr>
            <a:xfrm flipH="1" flipV="1">
              <a:off x="5539251" y="4885770"/>
              <a:ext cx="7005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EFC691-C8D5-4649-B749-CA84EFA2CB85}"/>
                </a:ext>
              </a:extLst>
            </p:cNvPr>
            <p:cNvSpPr/>
            <p:nvPr/>
          </p:nvSpPr>
          <p:spPr>
            <a:xfrm>
              <a:off x="3983387" y="4456312"/>
              <a:ext cx="1555864" cy="85891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Annotate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CEDB92-E7CB-48C7-91A4-4D7361A9D27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4761319" y="5315227"/>
              <a:ext cx="0" cy="475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47D5EAD-4A0E-4573-A5E9-0AC8A898195D}"/>
                </a:ext>
              </a:extLst>
            </p:cNvPr>
            <p:cNvSpPr/>
            <p:nvPr/>
          </p:nvSpPr>
          <p:spPr>
            <a:xfrm>
              <a:off x="1649591" y="2910884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Explore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0F936B4-354A-49CD-B986-C65F1682A71E}"/>
                </a:ext>
              </a:extLst>
            </p:cNvPr>
            <p:cNvSpPr/>
            <p:nvPr/>
          </p:nvSpPr>
          <p:spPr>
            <a:xfrm>
              <a:off x="3983387" y="2897569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CE677C"/>
                  </a:solidFill>
                </a:rPr>
                <a:t>Cleaning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07AAF05-F1FF-4FAA-897E-4ACEF5DA88A5}"/>
                </a:ext>
              </a:extLst>
            </p:cNvPr>
            <p:cNvSpPr/>
            <p:nvPr/>
          </p:nvSpPr>
          <p:spPr>
            <a:xfrm>
              <a:off x="6239794" y="2910884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0" dirty="0">
                  <a:solidFill>
                    <a:srgbClr val="CE677C"/>
                  </a:solidFill>
                  <a:effectLst/>
                  <a:latin typeface="arial" panose="020B0604020202020204" pitchFamily="34" charset="0"/>
                </a:rPr>
                <a:t>Vectorize</a:t>
              </a:r>
              <a:endParaRPr lang="en-US" dirty="0">
                <a:solidFill>
                  <a:srgbClr val="CE677C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3F5D32A-B8C4-461F-91FC-E2EAD6667ED1}"/>
                </a:ext>
              </a:extLst>
            </p:cNvPr>
            <p:cNvSpPr/>
            <p:nvPr/>
          </p:nvSpPr>
          <p:spPr>
            <a:xfrm>
              <a:off x="6239794" y="4455548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Clustering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39C76D5-AC77-45B5-97F9-19F33F74D64A}"/>
                </a:ext>
              </a:extLst>
            </p:cNvPr>
            <p:cNvSpPr/>
            <p:nvPr/>
          </p:nvSpPr>
          <p:spPr>
            <a:xfrm>
              <a:off x="3983387" y="4455547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Annotate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AD2F761-8FC4-46B2-95F5-432A003E7EF7}"/>
                </a:ext>
              </a:extLst>
            </p:cNvPr>
            <p:cNvSpPr/>
            <p:nvPr/>
          </p:nvSpPr>
          <p:spPr>
            <a:xfrm>
              <a:off x="1649591" y="2910119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Explore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3D07D23-EB20-4A97-A681-23F2AC223019}"/>
                </a:ext>
              </a:extLst>
            </p:cNvPr>
            <p:cNvSpPr/>
            <p:nvPr/>
          </p:nvSpPr>
          <p:spPr>
            <a:xfrm>
              <a:off x="3983387" y="2896805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Cleaning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EEC60C7-653A-4C5F-B41C-D4A61E96AA8F}"/>
                </a:ext>
              </a:extLst>
            </p:cNvPr>
            <p:cNvSpPr/>
            <p:nvPr/>
          </p:nvSpPr>
          <p:spPr>
            <a:xfrm>
              <a:off x="6239794" y="2910119"/>
              <a:ext cx="1555864" cy="85891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0" dirty="0">
                  <a:solidFill>
                    <a:schemeClr val="accent1">
                      <a:lumMod val="10000"/>
                    </a:schemeClr>
                  </a:solidFill>
                  <a:effectLst/>
                  <a:latin typeface="arial" panose="020B0604020202020204" pitchFamily="34" charset="0"/>
                </a:rPr>
                <a:t>Vectorize</a:t>
              </a:r>
              <a:endParaRPr lang="en-US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Content Placeholder 36" descr="Document outline">
            <a:extLst>
              <a:ext uri="{FF2B5EF4-FFF2-40B4-BE49-F238E27FC236}">
                <a16:creationId xmlns:a16="http://schemas.microsoft.com/office/drawing/2014/main" id="{BC9F4DBA-2D9F-4D01-BA55-51A10F7CD12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624" y="1354268"/>
            <a:ext cx="559994" cy="55999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A4F992-92B8-4324-848C-CC6CBA811E8A}"/>
              </a:ext>
            </a:extLst>
          </p:cNvPr>
          <p:cNvCxnSpPr>
            <a:cxnSpLocks/>
          </p:cNvCxnSpPr>
          <p:nvPr/>
        </p:nvCxnSpPr>
        <p:spPr>
          <a:xfrm>
            <a:off x="1254034" y="1934877"/>
            <a:ext cx="7498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" name="Graphic 38" descr="Network outline">
            <a:extLst>
              <a:ext uri="{FF2B5EF4-FFF2-40B4-BE49-F238E27FC236}">
                <a16:creationId xmlns:a16="http://schemas.microsoft.com/office/drawing/2014/main" id="{FE6AF4C8-8787-421B-B144-C124252C6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5165" y="3774571"/>
            <a:ext cx="559994" cy="55999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E0AC7ED-1811-4AB1-8C13-7824DD5FDE2E}"/>
              </a:ext>
            </a:extLst>
          </p:cNvPr>
          <p:cNvSpPr txBox="1">
            <a:spLocks/>
          </p:cNvSpPr>
          <p:nvPr/>
        </p:nvSpPr>
        <p:spPr>
          <a:xfrm>
            <a:off x="233538" y="1934877"/>
            <a:ext cx="1079060" cy="225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BEF5603-B455-486D-B25A-623C34F22D02}"/>
              </a:ext>
            </a:extLst>
          </p:cNvPr>
          <p:cNvSpPr txBox="1">
            <a:spLocks/>
          </p:cNvSpPr>
          <p:nvPr/>
        </p:nvSpPr>
        <p:spPr>
          <a:xfrm>
            <a:off x="4465632" y="4351721"/>
            <a:ext cx="1079060" cy="22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 rotWithShape="1">
          <a:blip r:embed="rId3">
            <a:alphaModFix/>
          </a:blip>
          <a:srcRect l="5042" t="36674" r="3113" b="11584"/>
          <a:stretch/>
        </p:blipFill>
        <p:spPr>
          <a:xfrm flipH="1">
            <a:off x="721500" y="1716900"/>
            <a:ext cx="7686600" cy="28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>
            <a:off x="1597200" y="3110425"/>
            <a:ext cx="24204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400" name="Google Shape;400;p41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401" name="Google Shape;401;p41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</a:t>
            </a:r>
            <a:r>
              <a:rPr lang="en" sz="1200" dirty="0"/>
              <a:t> 24/10/2021</a:t>
            </a:r>
            <a:endParaRPr sz="1200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2" name="Google Shape;342;p37"/>
          <p:cNvSpPr txBox="1"/>
          <p:nvPr/>
        </p:nvSpPr>
        <p:spPr>
          <a:xfrm>
            <a:off x="5112000" y="2207730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Has gave us best results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Clustring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9415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LSA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5112000" y="3802459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NMF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9" name="Google Shape;349;p37"/>
          <p:cNvGrpSpPr/>
          <p:nvPr/>
        </p:nvGrpSpPr>
        <p:grpSpPr>
          <a:xfrm>
            <a:off x="720077" y="1844108"/>
            <a:ext cx="3506798" cy="2694832"/>
            <a:chOff x="1191158" y="1698751"/>
            <a:chExt cx="3225532" cy="2478690"/>
          </a:xfrm>
        </p:grpSpPr>
        <p:sp>
          <p:nvSpPr>
            <p:cNvPr id="350" name="Google Shape;350;p37"/>
            <p:cNvSpPr/>
            <p:nvPr/>
          </p:nvSpPr>
          <p:spPr>
            <a:xfrm>
              <a:off x="1191158" y="2572598"/>
              <a:ext cx="3225532" cy="1604843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7"/>
            <p:cNvGrpSpPr/>
            <p:nvPr/>
          </p:nvGrpSpPr>
          <p:grpSpPr>
            <a:xfrm>
              <a:off x="1191158" y="1698751"/>
              <a:ext cx="3225512" cy="2041780"/>
              <a:chOff x="7636443" y="1204988"/>
              <a:chExt cx="749840" cy="474656"/>
            </a:xfrm>
          </p:grpSpPr>
          <p:sp>
            <p:nvSpPr>
              <p:cNvPr id="352" name="Google Shape;352;p37"/>
              <p:cNvSpPr/>
              <p:nvPr/>
            </p:nvSpPr>
            <p:spPr>
              <a:xfrm>
                <a:off x="7636443" y="1306566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54" name="Google Shape;354;p37"/>
          <p:cNvSpPr/>
          <p:nvPr/>
        </p:nvSpPr>
        <p:spPr>
          <a:xfrm>
            <a:off x="4677600" y="1807084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4677600" y="2799172"/>
            <a:ext cx="218400" cy="2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677600" y="3819684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42;p37">
            <a:extLst>
              <a:ext uri="{FF2B5EF4-FFF2-40B4-BE49-F238E27FC236}">
                <a16:creationId xmlns:a16="http://schemas.microsoft.com/office/drawing/2014/main" id="{97B669A9-70CE-40F2-AEFF-65753DE41041}"/>
              </a:ext>
            </a:extLst>
          </p:cNvPr>
          <p:cNvSpPr txBox="1"/>
          <p:nvPr/>
        </p:nvSpPr>
        <p:spPr>
          <a:xfrm>
            <a:off x="5112000" y="3221057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Has not work well with our data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" name="Google Shape;342;p37">
            <a:extLst>
              <a:ext uri="{FF2B5EF4-FFF2-40B4-BE49-F238E27FC236}">
                <a16:creationId xmlns:a16="http://schemas.microsoft.com/office/drawing/2014/main" id="{CEC85A4A-356B-4111-A191-269E7C45CA63}"/>
              </a:ext>
            </a:extLst>
          </p:cNvPr>
          <p:cNvSpPr txBox="1"/>
          <p:nvPr/>
        </p:nvSpPr>
        <p:spPr>
          <a:xfrm>
            <a:off x="5112000" y="4161468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Has not work well with our data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Daily News by Slidesgo">
  <a:themeElements>
    <a:clrScheme name="Simple Light">
      <a:dk1>
        <a:srgbClr val="1C2226"/>
      </a:dk1>
      <a:lt1>
        <a:srgbClr val="F1EEED"/>
      </a:lt1>
      <a:dk2>
        <a:srgbClr val="1C2226"/>
      </a:dk2>
      <a:lt2>
        <a:srgbClr val="888C8C"/>
      </a:lt2>
      <a:accent1>
        <a:srgbClr val="D9D9D9"/>
      </a:accent1>
      <a:accent2>
        <a:srgbClr val="1C2226"/>
      </a:accent2>
      <a:accent3>
        <a:srgbClr val="595C5C"/>
      </a:accent3>
      <a:accent4>
        <a:srgbClr val="888C8C"/>
      </a:accent4>
      <a:accent5>
        <a:srgbClr val="C7C7C7"/>
      </a:accent5>
      <a:accent6>
        <a:srgbClr val="1C2226"/>
      </a:accent6>
      <a:hlink>
        <a:srgbClr val="1C22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274</Words>
  <Application>Microsoft Office PowerPoint</Application>
  <PresentationFormat>On-screen Show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Helvetica Neue</vt:lpstr>
      <vt:lpstr>Tahoma</vt:lpstr>
      <vt:lpstr>Merriweather</vt:lpstr>
      <vt:lpstr>Merriweather Black</vt:lpstr>
      <vt:lpstr>Roboto</vt:lpstr>
      <vt:lpstr>arial</vt:lpstr>
      <vt:lpstr>arial</vt:lpstr>
      <vt:lpstr>Montserrat</vt:lpstr>
      <vt:lpstr>The Daily News by Slidesgo</vt:lpstr>
      <vt:lpstr>The Daily News</vt:lpstr>
      <vt:lpstr>Table of Contents</vt:lpstr>
      <vt:lpstr>01</vt:lpstr>
      <vt:lpstr>Introduction</vt:lpstr>
      <vt:lpstr>02</vt:lpstr>
      <vt:lpstr>Data</vt:lpstr>
      <vt:lpstr>Approch</vt:lpstr>
      <vt:lpstr>Models</vt:lpstr>
      <vt:lpstr>Models</vt:lpstr>
      <vt:lpstr>Conclusion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Daily News</dc:title>
  <cp:lastModifiedBy>SOHAIB BAKR M ALBAKRI</cp:lastModifiedBy>
  <cp:revision>12</cp:revision>
  <dcterms:modified xsi:type="dcterms:W3CDTF">2021-10-24T08:38:58Z</dcterms:modified>
</cp:coreProperties>
</file>