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3" r:id="rId6"/>
    <p:sldId id="265" r:id="rId7"/>
    <p:sldId id="270" r:id="rId8"/>
    <p:sldId id="266" r:id="rId9"/>
    <p:sldId id="275" r:id="rId10"/>
    <p:sldId id="269" r:id="rId11"/>
    <p:sldId id="278" r:id="rId12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4"/>
      <p:bold r:id="rId15"/>
      <p:italic r:id="rId16"/>
      <p:boldItalic r:id="rId17"/>
    </p:embeddedFont>
    <p:embeddedFont>
      <p:font typeface="Merriweather Black" panose="00000A00000000000000" pitchFamily="2" charset="0"/>
      <p:bold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6B4382-4C63-459B-B502-4E0F8A3C24C7}">
  <a:tblStyle styleId="{176B4382-4C63-459B-B502-4E0F8A3C24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4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1c9dfcaa3_2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1c9dfcaa3_2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a1c9dfcaa3_2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a1c9dfcaa3_2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bb8b22931_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bb8b22931_4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1c9dfcaa3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1c9dfcaa3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1c9dfcaa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1c9dfcaa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1c9dfcaa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1c9dfcaa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bb8b22931_4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9bb8b22931_4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a1c9dfcaa3_2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a1c9dfcaa3_2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1c9dfcaa3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a1c9dfcaa3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a1c9dfcaa3_2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a1c9dfcaa3_2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9;p2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97800" y="441187"/>
            <a:ext cx="59334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sz="36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1200" y="1396800"/>
            <a:ext cx="76866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3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4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97200" y="487650"/>
            <a:ext cx="5934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hasCustomPrompt="1"/>
          </p:nvPr>
        </p:nvSpPr>
        <p:spPr>
          <a:xfrm>
            <a:off x="1598400" y="2253600"/>
            <a:ext cx="662400" cy="64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 idx="2"/>
          </p:nvPr>
        </p:nvSpPr>
        <p:spPr>
          <a:xfrm>
            <a:off x="1598400" y="3168025"/>
            <a:ext cx="4102500" cy="5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sz="36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3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5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4233600" y="3452139"/>
            <a:ext cx="3297600" cy="8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720000" y="3452129"/>
            <a:ext cx="3297600" cy="8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4233600" y="3009496"/>
            <a:ext cx="3297600" cy="39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720000" y="3009488"/>
            <a:ext cx="3297600" cy="39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1599550" y="484632"/>
            <a:ext cx="59334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5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6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7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6" name="Google Shape;36;p5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6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734400" y="484632"/>
            <a:ext cx="76752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of Contents">
  <p:cSld name="CUSTOM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3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4"/>
          </p:nvPr>
        </p:nvSpPr>
        <p:spPr>
          <a:xfrm>
            <a:off x="1579650" y="1757288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5"/>
          </p:nvPr>
        </p:nvSpPr>
        <p:spPr>
          <a:xfrm>
            <a:off x="1579650" y="2129138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6" hasCustomPrompt="1"/>
          </p:nvPr>
        </p:nvSpPr>
        <p:spPr>
          <a:xfrm>
            <a:off x="719988" y="1714563"/>
            <a:ext cx="658500" cy="640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36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7"/>
          </p:nvPr>
        </p:nvSpPr>
        <p:spPr>
          <a:xfrm>
            <a:off x="1579650" y="2614500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8"/>
          </p:nvPr>
        </p:nvSpPr>
        <p:spPr>
          <a:xfrm>
            <a:off x="1579650" y="2986350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9" hasCustomPrompt="1"/>
          </p:nvPr>
        </p:nvSpPr>
        <p:spPr>
          <a:xfrm>
            <a:off x="720004" y="2572220"/>
            <a:ext cx="658500" cy="640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36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3"/>
          </p:nvPr>
        </p:nvSpPr>
        <p:spPr>
          <a:xfrm>
            <a:off x="1579650" y="3471725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4"/>
          </p:nvPr>
        </p:nvSpPr>
        <p:spPr>
          <a:xfrm>
            <a:off x="1579650" y="3824307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5" hasCustomPrompt="1"/>
          </p:nvPr>
        </p:nvSpPr>
        <p:spPr>
          <a:xfrm>
            <a:off x="719988" y="3434316"/>
            <a:ext cx="658500" cy="640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36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6"/>
          </p:nvPr>
        </p:nvSpPr>
        <p:spPr>
          <a:xfrm>
            <a:off x="5094900" y="1757288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7"/>
          </p:nvPr>
        </p:nvSpPr>
        <p:spPr>
          <a:xfrm>
            <a:off x="5094900" y="2129138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8" hasCustomPrompt="1"/>
          </p:nvPr>
        </p:nvSpPr>
        <p:spPr>
          <a:xfrm>
            <a:off x="4233600" y="1714563"/>
            <a:ext cx="658500" cy="640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36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9"/>
          </p:nvPr>
        </p:nvSpPr>
        <p:spPr>
          <a:xfrm>
            <a:off x="5094900" y="2614500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0"/>
          </p:nvPr>
        </p:nvSpPr>
        <p:spPr>
          <a:xfrm>
            <a:off x="5094900" y="2986350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21" hasCustomPrompt="1"/>
          </p:nvPr>
        </p:nvSpPr>
        <p:spPr>
          <a:xfrm>
            <a:off x="4236800" y="2572220"/>
            <a:ext cx="658500" cy="640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36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list">
  <p:cSld name="CUSTOM_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4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4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4"/>
          </p:nvPr>
        </p:nvSpPr>
        <p:spPr>
          <a:xfrm>
            <a:off x="720000" y="2148093"/>
            <a:ext cx="4176000" cy="25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2B3E55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5"/>
          </p:nvPr>
        </p:nvSpPr>
        <p:spPr>
          <a:xfrm>
            <a:off x="720000" y="1788624"/>
            <a:ext cx="4176000" cy="31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6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19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154;p19"/>
          <p:cNvSpPr txBox="1">
            <a:spLocks noGrp="1"/>
          </p:cNvSpPr>
          <p:nvPr>
            <p:ph type="subTitle" idx="1"/>
          </p:nvPr>
        </p:nvSpPr>
        <p:spPr>
          <a:xfrm>
            <a:off x="720000" y="2217025"/>
            <a:ext cx="2419200" cy="12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2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3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ubTitle" idx="4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8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68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  <p:sldLayoutId id="2147483659" r:id="rId6"/>
    <p:sldLayoutId id="2147483660" r:id="rId7"/>
    <p:sldLayoutId id="2147483665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ctrTitle"/>
          </p:nvPr>
        </p:nvSpPr>
        <p:spPr>
          <a:xfrm>
            <a:off x="1597800" y="441187"/>
            <a:ext cx="59334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Daily News</a:t>
            </a:r>
            <a:endParaRPr/>
          </a:p>
        </p:txBody>
      </p:sp>
      <p:pic>
        <p:nvPicPr>
          <p:cNvPr id="209" name="Google Shape;209;p27"/>
          <p:cNvPicPr preferRelativeResize="0"/>
          <p:nvPr/>
        </p:nvPicPr>
        <p:blipFill rotWithShape="1">
          <a:blip r:embed="rId3">
            <a:alphaModFix/>
          </a:blip>
          <a:srcRect t="45351" b="14105"/>
          <a:stretch/>
        </p:blipFill>
        <p:spPr>
          <a:xfrm>
            <a:off x="721500" y="2037600"/>
            <a:ext cx="7686601" cy="256590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7"/>
          <p:cNvSpPr txBox="1">
            <a:spLocks noGrp="1"/>
          </p:cNvSpPr>
          <p:nvPr>
            <p:ph type="subTitle" idx="1"/>
          </p:nvPr>
        </p:nvSpPr>
        <p:spPr>
          <a:xfrm>
            <a:off x="721200" y="1396800"/>
            <a:ext cx="76866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US" dirty="0"/>
              <a:t>Arabic newspaper topic modeling</a:t>
            </a:r>
            <a:r>
              <a:rPr lang="en" dirty="0"/>
              <a:t>”</a:t>
            </a:r>
            <a:endParaRPr dirty="0"/>
          </a:p>
        </p:txBody>
      </p:sp>
      <p:sp>
        <p:nvSpPr>
          <p:cNvPr id="211" name="Google Shape;211;p27"/>
          <p:cNvSpPr txBox="1">
            <a:spLocks noGrp="1"/>
          </p:cNvSpPr>
          <p:nvPr>
            <p:ph type="subTitle" idx="2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Sunday 24/10/2021</a:t>
            </a:r>
            <a:endParaRPr dirty="0"/>
          </a:p>
        </p:txBody>
      </p:sp>
      <p:sp>
        <p:nvSpPr>
          <p:cNvPr id="212" name="Google Shape;212;p27"/>
          <p:cNvSpPr txBox="1">
            <a:spLocks noGrp="1"/>
          </p:cNvSpPr>
          <p:nvPr>
            <p:ph type="subTitle" idx="3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</a:t>
            </a:r>
            <a:endParaRPr/>
          </a:p>
        </p:txBody>
      </p:sp>
      <p:sp>
        <p:nvSpPr>
          <p:cNvPr id="213" name="Google Shape;213;p27"/>
          <p:cNvSpPr txBox="1">
            <a:spLocks noGrp="1"/>
          </p:cNvSpPr>
          <p:nvPr>
            <p:ph type="subTitle" idx="4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Edition: 001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>
            <a:spLocks noGrp="1"/>
          </p:cNvSpPr>
          <p:nvPr>
            <p:ph type="ctrTitle"/>
          </p:nvPr>
        </p:nvSpPr>
        <p:spPr>
          <a:xfrm>
            <a:off x="1599550" y="484632"/>
            <a:ext cx="59334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85" name="Google Shape;385;p40"/>
          <p:cNvSpPr txBox="1">
            <a:spLocks noGrp="1"/>
          </p:cNvSpPr>
          <p:nvPr>
            <p:ph type="subTitle" idx="2"/>
          </p:nvPr>
        </p:nvSpPr>
        <p:spPr>
          <a:xfrm>
            <a:off x="369915" y="2025664"/>
            <a:ext cx="4771626" cy="24731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 the beginning we clean our data and after that We tried three different approaches to topic modeling but the only  model with good results was K-means so we will choose this model. From this project we were hoping to have good results with Arabic data since there are only a few resources for Arabic NLP.</a:t>
            </a:r>
            <a:endParaRPr dirty="0"/>
          </a:p>
        </p:txBody>
      </p:sp>
      <p:sp>
        <p:nvSpPr>
          <p:cNvPr id="386" name="Google Shape;386;p40"/>
          <p:cNvSpPr txBox="1">
            <a:spLocks noGrp="1"/>
          </p:cNvSpPr>
          <p:nvPr>
            <p:ph type="subTitle" idx="5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Sunday 24/10/2021</a:t>
            </a:r>
            <a:endParaRPr dirty="0"/>
          </a:p>
        </p:txBody>
      </p:sp>
      <p:sp>
        <p:nvSpPr>
          <p:cNvPr id="387" name="Google Shape;387;p40"/>
          <p:cNvSpPr txBox="1">
            <a:spLocks noGrp="1"/>
          </p:cNvSpPr>
          <p:nvPr>
            <p:ph type="subTitle" idx="6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</a:t>
            </a:r>
            <a:endParaRPr/>
          </a:p>
        </p:txBody>
      </p:sp>
      <p:sp>
        <p:nvSpPr>
          <p:cNvPr id="389" name="Google Shape;389;p40"/>
          <p:cNvSpPr txBox="1">
            <a:spLocks noGrp="1"/>
          </p:cNvSpPr>
          <p:nvPr>
            <p:ph type="subTitle" idx="7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Edition: 001</a:t>
            </a: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5B6F16-BD86-4737-8603-15B3AAA36DA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344650" y="2025664"/>
            <a:ext cx="3553692" cy="22785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9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589" name="Google Shape;589;p49"/>
          <p:cNvSpPr txBox="1">
            <a:spLocks noGrp="1"/>
          </p:cNvSpPr>
          <p:nvPr>
            <p:ph type="subTitle" idx="2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Sunday 24/10/2021</a:t>
            </a:r>
            <a:endParaRPr dirty="0"/>
          </a:p>
        </p:txBody>
      </p:sp>
      <p:sp>
        <p:nvSpPr>
          <p:cNvPr id="591" name="Google Shape;591;p49"/>
          <p:cNvSpPr txBox="1">
            <a:spLocks noGrp="1"/>
          </p:cNvSpPr>
          <p:nvPr>
            <p:ph type="subTitle" idx="3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</a:t>
            </a:r>
            <a:endParaRPr/>
          </a:p>
        </p:txBody>
      </p:sp>
      <p:sp>
        <p:nvSpPr>
          <p:cNvPr id="592" name="Google Shape;592;p49"/>
          <p:cNvSpPr txBox="1">
            <a:spLocks noGrp="1"/>
          </p:cNvSpPr>
          <p:nvPr>
            <p:ph type="subTitle" idx="4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Edition: 001</a:t>
            </a:r>
            <a:endParaRPr/>
          </a:p>
        </p:txBody>
      </p:sp>
      <p:grpSp>
        <p:nvGrpSpPr>
          <p:cNvPr id="594" name="Google Shape;594;p49"/>
          <p:cNvGrpSpPr/>
          <p:nvPr/>
        </p:nvGrpSpPr>
        <p:grpSpPr>
          <a:xfrm>
            <a:off x="2501000" y="1636247"/>
            <a:ext cx="4096511" cy="3113426"/>
            <a:chOff x="1263261" y="1503089"/>
            <a:chExt cx="3308448" cy="2516715"/>
          </a:xfrm>
        </p:grpSpPr>
        <p:sp>
          <p:nvSpPr>
            <p:cNvPr id="595" name="Google Shape;595;p49"/>
            <p:cNvSpPr/>
            <p:nvPr/>
          </p:nvSpPr>
          <p:spPr>
            <a:xfrm>
              <a:off x="1263261" y="3450616"/>
              <a:ext cx="3308447" cy="284526"/>
            </a:xfrm>
            <a:custGeom>
              <a:avLst/>
              <a:gdLst/>
              <a:ahLst/>
              <a:cxnLst/>
              <a:rect l="l" t="t" r="r" b="b"/>
              <a:pathLst>
                <a:path w="260970" h="22753" extrusionOk="0">
                  <a:moveTo>
                    <a:pt x="0" y="14846"/>
                  </a:moveTo>
                  <a:cubicBezTo>
                    <a:pt x="0" y="19169"/>
                    <a:pt x="4039" y="22753"/>
                    <a:pt x="8305" y="22753"/>
                  </a:cubicBezTo>
                  <a:lnTo>
                    <a:pt x="253120" y="22753"/>
                  </a:lnTo>
                  <a:cubicBezTo>
                    <a:pt x="257443" y="22696"/>
                    <a:pt x="260913" y="19169"/>
                    <a:pt x="260970" y="14846"/>
                  </a:cubicBezTo>
                  <a:lnTo>
                    <a:pt x="2609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9"/>
            <p:cNvSpPr/>
            <p:nvPr/>
          </p:nvSpPr>
          <p:spPr>
            <a:xfrm>
              <a:off x="1263261" y="1503089"/>
              <a:ext cx="3308447" cy="2008670"/>
            </a:xfrm>
            <a:custGeom>
              <a:avLst/>
              <a:gdLst/>
              <a:ahLst/>
              <a:cxnLst/>
              <a:rect l="l" t="t" r="r" b="b"/>
              <a:pathLst>
                <a:path w="260970" h="155741" extrusionOk="0">
                  <a:moveTo>
                    <a:pt x="249594" y="9954"/>
                  </a:moveTo>
                  <a:lnTo>
                    <a:pt x="249594" y="144364"/>
                  </a:lnTo>
                  <a:lnTo>
                    <a:pt x="11376" y="144364"/>
                  </a:lnTo>
                  <a:lnTo>
                    <a:pt x="11376" y="9954"/>
                  </a:lnTo>
                  <a:close/>
                  <a:moveTo>
                    <a:pt x="8305" y="0"/>
                  </a:moveTo>
                  <a:cubicBezTo>
                    <a:pt x="4039" y="0"/>
                    <a:pt x="0" y="2844"/>
                    <a:pt x="0" y="7110"/>
                  </a:cubicBezTo>
                  <a:lnTo>
                    <a:pt x="0" y="155740"/>
                  </a:lnTo>
                  <a:lnTo>
                    <a:pt x="260970" y="155740"/>
                  </a:lnTo>
                  <a:lnTo>
                    <a:pt x="260970" y="7110"/>
                  </a:lnTo>
                  <a:cubicBezTo>
                    <a:pt x="260970" y="2844"/>
                    <a:pt x="257386" y="0"/>
                    <a:pt x="2531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9"/>
            <p:cNvSpPr/>
            <p:nvPr/>
          </p:nvSpPr>
          <p:spPr>
            <a:xfrm>
              <a:off x="2318639" y="3655595"/>
              <a:ext cx="1197783" cy="364208"/>
            </a:xfrm>
            <a:custGeom>
              <a:avLst/>
              <a:gdLst/>
              <a:ahLst/>
              <a:cxnLst/>
              <a:rect l="l" t="t" r="r" b="b"/>
              <a:pathLst>
                <a:path w="94481" h="29125" extrusionOk="0">
                  <a:moveTo>
                    <a:pt x="79805" y="18317"/>
                  </a:moveTo>
                  <a:cubicBezTo>
                    <a:pt x="74117" y="12515"/>
                    <a:pt x="73889" y="1"/>
                    <a:pt x="73889" y="1"/>
                  </a:cubicBezTo>
                  <a:lnTo>
                    <a:pt x="20592" y="1"/>
                  </a:lnTo>
                  <a:cubicBezTo>
                    <a:pt x="20592" y="1"/>
                    <a:pt x="20364" y="12515"/>
                    <a:pt x="14676" y="18317"/>
                  </a:cubicBezTo>
                  <a:cubicBezTo>
                    <a:pt x="8931" y="24175"/>
                    <a:pt x="1" y="29124"/>
                    <a:pt x="15529" y="29124"/>
                  </a:cubicBezTo>
                  <a:lnTo>
                    <a:pt x="78952" y="29124"/>
                  </a:lnTo>
                  <a:cubicBezTo>
                    <a:pt x="94480" y="29124"/>
                    <a:pt x="85493" y="24175"/>
                    <a:pt x="79805" y="183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8" name="Google Shape;598;p49"/>
          <p:cNvSpPr/>
          <p:nvPr/>
        </p:nvSpPr>
        <p:spPr>
          <a:xfrm>
            <a:off x="4512958" y="4155251"/>
            <a:ext cx="161961" cy="16181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4BEAEC-DF7C-43A6-B3F3-6EDCB60AE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185" y="1865800"/>
            <a:ext cx="3755629" cy="2233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25" name="Google Shape;225;p29"/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Sunday 24/10/2021</a:t>
            </a:r>
            <a:endParaRPr dirty="0"/>
          </a:p>
        </p:txBody>
      </p:sp>
      <p:sp>
        <p:nvSpPr>
          <p:cNvPr id="226" name="Google Shape;226;p29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</a:t>
            </a:r>
            <a:endParaRPr/>
          </a:p>
        </p:txBody>
      </p:sp>
      <p:sp>
        <p:nvSpPr>
          <p:cNvPr id="227" name="Google Shape;227;p29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Edition: 001</a:t>
            </a:r>
            <a:endParaRPr/>
          </a:p>
        </p:txBody>
      </p:sp>
      <p:sp>
        <p:nvSpPr>
          <p:cNvPr id="228" name="Google Shape;228;p29"/>
          <p:cNvSpPr txBox="1">
            <a:spLocks noGrp="1"/>
          </p:cNvSpPr>
          <p:nvPr>
            <p:ph type="subTitle" idx="4"/>
          </p:nvPr>
        </p:nvSpPr>
        <p:spPr>
          <a:xfrm>
            <a:off x="1579650" y="1757288"/>
            <a:ext cx="24192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30" name="Google Shape;230;p29"/>
          <p:cNvSpPr txBox="1">
            <a:spLocks noGrp="1"/>
          </p:cNvSpPr>
          <p:nvPr>
            <p:ph type="title" idx="6"/>
          </p:nvPr>
        </p:nvSpPr>
        <p:spPr>
          <a:xfrm>
            <a:off x="719988" y="1714563"/>
            <a:ext cx="658500" cy="64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1" name="Google Shape;231;p29"/>
          <p:cNvSpPr txBox="1">
            <a:spLocks noGrp="1"/>
          </p:cNvSpPr>
          <p:nvPr>
            <p:ph type="subTitle" idx="7"/>
          </p:nvPr>
        </p:nvSpPr>
        <p:spPr>
          <a:xfrm>
            <a:off x="1579650" y="2614500"/>
            <a:ext cx="24192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</a:t>
            </a:r>
            <a:endParaRPr dirty="0"/>
          </a:p>
        </p:txBody>
      </p:sp>
      <p:sp>
        <p:nvSpPr>
          <p:cNvPr id="233" name="Google Shape;233;p29"/>
          <p:cNvSpPr txBox="1">
            <a:spLocks noGrp="1"/>
          </p:cNvSpPr>
          <p:nvPr>
            <p:ph type="title" idx="9"/>
          </p:nvPr>
        </p:nvSpPr>
        <p:spPr>
          <a:xfrm>
            <a:off x="720004" y="2572220"/>
            <a:ext cx="658500" cy="64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4" name="Google Shape;234;p29"/>
          <p:cNvSpPr txBox="1">
            <a:spLocks noGrp="1"/>
          </p:cNvSpPr>
          <p:nvPr>
            <p:ph type="subTitle" idx="13"/>
          </p:nvPr>
        </p:nvSpPr>
        <p:spPr>
          <a:xfrm>
            <a:off x="1579650" y="3471725"/>
            <a:ext cx="24192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sp>
        <p:nvSpPr>
          <p:cNvPr id="236" name="Google Shape;236;p29"/>
          <p:cNvSpPr txBox="1">
            <a:spLocks noGrp="1"/>
          </p:cNvSpPr>
          <p:nvPr>
            <p:ph type="title" idx="15"/>
          </p:nvPr>
        </p:nvSpPr>
        <p:spPr>
          <a:xfrm>
            <a:off x="719988" y="3434316"/>
            <a:ext cx="658500" cy="64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7" name="Google Shape;237;p29"/>
          <p:cNvSpPr txBox="1">
            <a:spLocks noGrp="1"/>
          </p:cNvSpPr>
          <p:nvPr>
            <p:ph type="subTitle" idx="16"/>
          </p:nvPr>
        </p:nvSpPr>
        <p:spPr>
          <a:xfrm>
            <a:off x="5094900" y="1757288"/>
            <a:ext cx="24192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39" name="Google Shape;239;p29"/>
          <p:cNvSpPr txBox="1">
            <a:spLocks noGrp="1"/>
          </p:cNvSpPr>
          <p:nvPr>
            <p:ph type="title" idx="18"/>
          </p:nvPr>
        </p:nvSpPr>
        <p:spPr>
          <a:xfrm>
            <a:off x="4233600" y="1714563"/>
            <a:ext cx="658500" cy="64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40" name="Google Shape;240;p29"/>
          <p:cNvSpPr txBox="1">
            <a:spLocks noGrp="1"/>
          </p:cNvSpPr>
          <p:nvPr>
            <p:ph type="subTitle" idx="19"/>
          </p:nvPr>
        </p:nvSpPr>
        <p:spPr>
          <a:xfrm>
            <a:off x="5094900" y="2614500"/>
            <a:ext cx="24192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21"/>
          </p:nvPr>
        </p:nvSpPr>
        <p:spPr>
          <a:xfrm>
            <a:off x="4236800" y="2572220"/>
            <a:ext cx="658500" cy="64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>
            <a:spLocks noGrp="1"/>
          </p:cNvSpPr>
          <p:nvPr>
            <p:ph type="subTitle" idx="1"/>
          </p:nvPr>
        </p:nvSpPr>
        <p:spPr>
          <a:xfrm>
            <a:off x="1597200" y="487650"/>
            <a:ext cx="5934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Daily News</a:t>
            </a:r>
            <a:endParaRPr/>
          </a:p>
        </p:txBody>
      </p:sp>
      <p:pic>
        <p:nvPicPr>
          <p:cNvPr id="248" name="Google Shape;248;p30"/>
          <p:cNvPicPr preferRelativeResize="0"/>
          <p:nvPr/>
        </p:nvPicPr>
        <p:blipFill rotWithShape="1">
          <a:blip r:embed="rId3">
            <a:alphaModFix/>
          </a:blip>
          <a:srcRect t="41199" r="15938" b="11449"/>
          <a:stretch/>
        </p:blipFill>
        <p:spPr>
          <a:xfrm>
            <a:off x="721500" y="1716900"/>
            <a:ext cx="7686600" cy="2886602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0"/>
          <p:cNvSpPr/>
          <p:nvPr/>
        </p:nvSpPr>
        <p:spPr>
          <a:xfrm>
            <a:off x="1597200" y="3110425"/>
            <a:ext cx="4172700" cy="6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0"/>
          <p:cNvSpPr txBox="1">
            <a:spLocks noGrp="1"/>
          </p:cNvSpPr>
          <p:nvPr>
            <p:ph type="title"/>
          </p:nvPr>
        </p:nvSpPr>
        <p:spPr>
          <a:xfrm>
            <a:off x="1598400" y="2253600"/>
            <a:ext cx="662400" cy="64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1" name="Google Shape;251;p30"/>
          <p:cNvSpPr txBox="1">
            <a:spLocks noGrp="1"/>
          </p:cNvSpPr>
          <p:nvPr>
            <p:ph type="ctrTitle" idx="2"/>
          </p:nvPr>
        </p:nvSpPr>
        <p:spPr>
          <a:xfrm>
            <a:off x="1598400" y="3168025"/>
            <a:ext cx="41025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52" name="Google Shape;252;p30"/>
          <p:cNvSpPr txBox="1">
            <a:spLocks noGrp="1"/>
          </p:cNvSpPr>
          <p:nvPr>
            <p:ph type="subTitle" idx="3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Sunday 24/10/2021</a:t>
            </a:r>
            <a:endParaRPr dirty="0"/>
          </a:p>
        </p:txBody>
      </p:sp>
      <p:sp>
        <p:nvSpPr>
          <p:cNvPr id="253" name="Google Shape;253;p30"/>
          <p:cNvSpPr txBox="1">
            <a:spLocks noGrp="1"/>
          </p:cNvSpPr>
          <p:nvPr>
            <p:ph type="subTitle" idx="4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</a:t>
            </a:r>
            <a:endParaRPr/>
          </a:p>
        </p:txBody>
      </p:sp>
      <p:sp>
        <p:nvSpPr>
          <p:cNvPr id="254" name="Google Shape;254;p30"/>
          <p:cNvSpPr txBox="1">
            <a:spLocks noGrp="1"/>
          </p:cNvSpPr>
          <p:nvPr>
            <p:ph type="subTitle" idx="5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Edition: 001</a:t>
            </a:r>
            <a:endParaRPr/>
          </a:p>
        </p:txBody>
      </p:sp>
      <p:cxnSp>
        <p:nvCxnSpPr>
          <p:cNvPr id="255" name="Google Shape;255;p30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61" name="Google Shape;261;p31"/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Sunday 24/10/2021</a:t>
            </a:r>
            <a:endParaRPr sz="1200" dirty="0"/>
          </a:p>
        </p:txBody>
      </p:sp>
      <p:sp>
        <p:nvSpPr>
          <p:cNvPr id="262" name="Google Shape;262;p31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Newsletter</a:t>
            </a:r>
            <a:endParaRPr sz="1200"/>
          </a:p>
        </p:txBody>
      </p:sp>
      <p:sp>
        <p:nvSpPr>
          <p:cNvPr id="263" name="Google Shape;263;p31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Edition: 001</a:t>
            </a:r>
            <a:endParaRPr sz="1200"/>
          </a:p>
        </p:txBody>
      </p:sp>
      <p:sp>
        <p:nvSpPr>
          <p:cNvPr id="264" name="Google Shape;264;p31"/>
          <p:cNvSpPr txBox="1">
            <a:spLocks noGrp="1"/>
          </p:cNvSpPr>
          <p:nvPr>
            <p:ph type="body" idx="4"/>
          </p:nvPr>
        </p:nvSpPr>
        <p:spPr>
          <a:xfrm>
            <a:off x="720000" y="2148093"/>
            <a:ext cx="4176000" cy="9295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Problem is about Arabic NLP and our task will be To prepare a dataset &amp; classify each document into a category.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265" name="Google Shape;265;p31"/>
          <p:cNvPicPr preferRelativeResize="0"/>
          <p:nvPr/>
        </p:nvPicPr>
        <p:blipFill rotWithShape="1">
          <a:blip r:embed="rId3">
            <a:alphaModFix/>
          </a:blip>
          <a:srcRect l="1471" r="22309"/>
          <a:stretch/>
        </p:blipFill>
        <p:spPr>
          <a:xfrm>
            <a:off x="5112000" y="1716900"/>
            <a:ext cx="3297552" cy="288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1"/>
          <p:cNvSpPr txBox="1">
            <a:spLocks noGrp="1"/>
          </p:cNvSpPr>
          <p:nvPr>
            <p:ph type="subTitle" idx="5"/>
          </p:nvPr>
        </p:nvSpPr>
        <p:spPr>
          <a:xfrm>
            <a:off x="720000" y="1788624"/>
            <a:ext cx="4176000" cy="318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9" name="Google Shape;264;p31">
            <a:extLst>
              <a:ext uri="{FF2B5EF4-FFF2-40B4-BE49-F238E27FC236}">
                <a16:creationId xmlns:a16="http://schemas.microsoft.com/office/drawing/2014/main" id="{E374C859-4AD0-4425-AB26-FDE653A9B8E2}"/>
              </a:ext>
            </a:extLst>
          </p:cNvPr>
          <p:cNvSpPr txBox="1">
            <a:spLocks/>
          </p:cNvSpPr>
          <p:nvPr/>
        </p:nvSpPr>
        <p:spPr>
          <a:xfrm>
            <a:off x="720000" y="3344667"/>
            <a:ext cx="4176000" cy="92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B3E55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dirty="0"/>
              <a:t>we will develop an Arabic topic modeling to predict the correct topic of newspaper articles that can correctly classify the topic.</a:t>
            </a:r>
          </a:p>
        </p:txBody>
      </p:sp>
      <p:sp>
        <p:nvSpPr>
          <p:cNvPr id="10" name="Google Shape;266;p31">
            <a:extLst>
              <a:ext uri="{FF2B5EF4-FFF2-40B4-BE49-F238E27FC236}">
                <a16:creationId xmlns:a16="http://schemas.microsoft.com/office/drawing/2014/main" id="{92289807-7C9C-4C8C-8C7F-4B3786839FDD}"/>
              </a:ext>
            </a:extLst>
          </p:cNvPr>
          <p:cNvSpPr txBox="1">
            <a:spLocks/>
          </p:cNvSpPr>
          <p:nvPr/>
        </p:nvSpPr>
        <p:spPr>
          <a:xfrm>
            <a:off x="720000" y="2985198"/>
            <a:ext cx="41760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/>
            <a:r>
              <a:rPr lang="en-US" dirty="0"/>
              <a:t>Solution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 txBox="1">
            <a:spLocks noGrp="1"/>
          </p:cNvSpPr>
          <p:nvPr>
            <p:ph type="subTitle" idx="1"/>
          </p:nvPr>
        </p:nvSpPr>
        <p:spPr>
          <a:xfrm>
            <a:off x="1597200" y="487650"/>
            <a:ext cx="5934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Daily News</a:t>
            </a:r>
            <a:endParaRPr/>
          </a:p>
        </p:txBody>
      </p:sp>
      <p:pic>
        <p:nvPicPr>
          <p:cNvPr id="299" name="Google Shape;299;p34"/>
          <p:cNvPicPr preferRelativeResize="0"/>
          <p:nvPr/>
        </p:nvPicPr>
        <p:blipFill rotWithShape="1">
          <a:blip r:embed="rId3">
            <a:alphaModFix/>
          </a:blip>
          <a:srcRect t="68811" b="6133"/>
          <a:stretch/>
        </p:blipFill>
        <p:spPr>
          <a:xfrm>
            <a:off x="721200" y="1716900"/>
            <a:ext cx="7686599" cy="28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4"/>
          <p:cNvSpPr/>
          <p:nvPr/>
        </p:nvSpPr>
        <p:spPr>
          <a:xfrm>
            <a:off x="1597200" y="3110425"/>
            <a:ext cx="2420400" cy="6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title"/>
          </p:nvPr>
        </p:nvSpPr>
        <p:spPr>
          <a:xfrm>
            <a:off x="1598400" y="2253600"/>
            <a:ext cx="662400" cy="64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2" name="Google Shape;302;p34"/>
          <p:cNvSpPr txBox="1">
            <a:spLocks noGrp="1"/>
          </p:cNvSpPr>
          <p:nvPr>
            <p:ph type="ctrTitle" idx="2"/>
          </p:nvPr>
        </p:nvSpPr>
        <p:spPr>
          <a:xfrm>
            <a:off x="1598400" y="3168025"/>
            <a:ext cx="41025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303" name="Google Shape;303;p34"/>
          <p:cNvSpPr txBox="1">
            <a:spLocks noGrp="1"/>
          </p:cNvSpPr>
          <p:nvPr>
            <p:ph type="subTitle" idx="3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Monday 01/02/2020</a:t>
            </a:r>
            <a:endParaRPr/>
          </a:p>
        </p:txBody>
      </p:sp>
      <p:sp>
        <p:nvSpPr>
          <p:cNvPr id="304" name="Google Shape;304;p34"/>
          <p:cNvSpPr txBox="1">
            <a:spLocks noGrp="1"/>
          </p:cNvSpPr>
          <p:nvPr>
            <p:ph type="subTitle" idx="4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</a:t>
            </a:r>
            <a:endParaRPr/>
          </a:p>
        </p:txBody>
      </p:sp>
      <p:sp>
        <p:nvSpPr>
          <p:cNvPr id="305" name="Google Shape;305;p34"/>
          <p:cNvSpPr txBox="1">
            <a:spLocks noGrp="1"/>
          </p:cNvSpPr>
          <p:nvPr>
            <p:ph type="subTitle" idx="5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Edition: 001</a:t>
            </a:r>
            <a:endParaRPr/>
          </a:p>
        </p:txBody>
      </p:sp>
      <p:cxnSp>
        <p:nvCxnSpPr>
          <p:cNvPr id="306" name="Google Shape;306;p34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>
            <a:spLocks noGrp="1"/>
          </p:cNvSpPr>
          <p:nvPr>
            <p:ph type="ctrTitle"/>
          </p:nvPr>
        </p:nvSpPr>
        <p:spPr>
          <a:xfrm>
            <a:off x="734400" y="484632"/>
            <a:ext cx="76752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317" name="Google Shape;317;p36"/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Sunday 24/10/2021</a:t>
            </a:r>
            <a:endParaRPr dirty="0"/>
          </a:p>
        </p:txBody>
      </p:sp>
      <p:sp>
        <p:nvSpPr>
          <p:cNvPr id="318" name="Google Shape;318;p36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</a:t>
            </a:r>
            <a:endParaRPr/>
          </a:p>
        </p:txBody>
      </p:sp>
      <p:sp>
        <p:nvSpPr>
          <p:cNvPr id="319" name="Google Shape;319;p36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Edition: 001</a:t>
            </a:r>
            <a:endParaRPr/>
          </a:p>
        </p:txBody>
      </p:sp>
      <p:sp>
        <p:nvSpPr>
          <p:cNvPr id="321" name="Google Shape;321;p36"/>
          <p:cNvSpPr txBox="1"/>
          <p:nvPr/>
        </p:nvSpPr>
        <p:spPr>
          <a:xfrm>
            <a:off x="4668000" y="1794956"/>
            <a:ext cx="15408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ID</a:t>
            </a:r>
            <a:endParaRPr lang="en-US" sz="2000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2" name="Google Shape;322;p36"/>
          <p:cNvSpPr txBox="1"/>
          <p:nvPr/>
        </p:nvSpPr>
        <p:spPr>
          <a:xfrm>
            <a:off x="4668000" y="2193850"/>
            <a:ext cx="15408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contains the ID of article</a:t>
            </a:r>
          </a:p>
        </p:txBody>
      </p:sp>
      <p:sp>
        <p:nvSpPr>
          <p:cNvPr id="323" name="Google Shape;323;p36"/>
          <p:cNvSpPr/>
          <p:nvPr/>
        </p:nvSpPr>
        <p:spPr>
          <a:xfrm>
            <a:off x="4244400" y="1844650"/>
            <a:ext cx="218400" cy="21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6"/>
          <p:cNvSpPr txBox="1"/>
          <p:nvPr/>
        </p:nvSpPr>
        <p:spPr>
          <a:xfrm>
            <a:off x="6859200" y="1794956"/>
            <a:ext cx="15408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Merriweather"/>
                <a:ea typeface="Merriweather"/>
                <a:cs typeface="Merriweather"/>
                <a:sym typeface="Merriweather"/>
              </a:rPr>
              <a:t>Subject</a:t>
            </a:r>
            <a:endParaRPr sz="2000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5" name="Google Shape;325;p36"/>
          <p:cNvSpPr txBox="1"/>
          <p:nvPr/>
        </p:nvSpPr>
        <p:spPr>
          <a:xfrm>
            <a:off x="6859200" y="2193850"/>
            <a:ext cx="15408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contains brief description about the article.</a:t>
            </a:r>
          </a:p>
        </p:txBody>
      </p:sp>
      <p:sp>
        <p:nvSpPr>
          <p:cNvPr id="326" name="Google Shape;326;p36"/>
          <p:cNvSpPr/>
          <p:nvPr/>
        </p:nvSpPr>
        <p:spPr>
          <a:xfrm>
            <a:off x="6432558" y="1844650"/>
            <a:ext cx="218400" cy="21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6"/>
          <p:cNvSpPr txBox="1"/>
          <p:nvPr/>
        </p:nvSpPr>
        <p:spPr>
          <a:xfrm>
            <a:off x="4668000" y="3462125"/>
            <a:ext cx="15408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Merriweather"/>
                <a:ea typeface="Merriweather"/>
                <a:cs typeface="Merriweather"/>
                <a:sym typeface="Merriweather"/>
              </a:rPr>
              <a:t>Content</a:t>
            </a:r>
          </a:p>
        </p:txBody>
      </p:sp>
      <p:sp>
        <p:nvSpPr>
          <p:cNvPr id="328" name="Google Shape;328;p36"/>
          <p:cNvSpPr txBox="1"/>
          <p:nvPr/>
        </p:nvSpPr>
        <p:spPr>
          <a:xfrm>
            <a:off x="4668000" y="3904450"/>
            <a:ext cx="15408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contains the text in the article.</a:t>
            </a:r>
          </a:p>
        </p:txBody>
      </p:sp>
      <p:sp>
        <p:nvSpPr>
          <p:cNvPr id="329" name="Google Shape;329;p36"/>
          <p:cNvSpPr/>
          <p:nvPr/>
        </p:nvSpPr>
        <p:spPr>
          <a:xfrm>
            <a:off x="4244400" y="3560325"/>
            <a:ext cx="218400" cy="21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7376CC-4CD3-4795-95E3-E361D3F500A6}"/>
              </a:ext>
            </a:extLst>
          </p:cNvPr>
          <p:cNvSpPr txBox="1"/>
          <p:nvPr/>
        </p:nvSpPr>
        <p:spPr>
          <a:xfrm>
            <a:off x="478100" y="1844650"/>
            <a:ext cx="29809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dataset we will use contains Arabic newspaper articles.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15710-C12A-48DF-8D38-BAE2C10F6E85}"/>
              </a:ext>
            </a:extLst>
          </p:cNvPr>
          <p:cNvSpPr txBox="1"/>
          <p:nvPr/>
        </p:nvSpPr>
        <p:spPr>
          <a:xfrm>
            <a:off x="478100" y="2987549"/>
            <a:ext cx="298094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Our goal to Categories the articles into 4 categories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Politics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Economy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1"/>
          <p:cNvSpPr txBox="1">
            <a:spLocks noGrp="1"/>
          </p:cNvSpPr>
          <p:nvPr>
            <p:ph type="subTitle" idx="1"/>
          </p:nvPr>
        </p:nvSpPr>
        <p:spPr>
          <a:xfrm>
            <a:off x="1597200" y="487650"/>
            <a:ext cx="5934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Daily News</a:t>
            </a:r>
            <a:endParaRPr/>
          </a:p>
        </p:txBody>
      </p:sp>
      <p:pic>
        <p:nvPicPr>
          <p:cNvPr id="397" name="Google Shape;397;p41"/>
          <p:cNvPicPr preferRelativeResize="0"/>
          <p:nvPr/>
        </p:nvPicPr>
        <p:blipFill rotWithShape="1">
          <a:blip r:embed="rId3">
            <a:alphaModFix/>
          </a:blip>
          <a:srcRect l="5042" t="36674" r="3113" b="11584"/>
          <a:stretch/>
        </p:blipFill>
        <p:spPr>
          <a:xfrm flipH="1">
            <a:off x="721500" y="1716900"/>
            <a:ext cx="7686600" cy="2886602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1"/>
          <p:cNvSpPr/>
          <p:nvPr/>
        </p:nvSpPr>
        <p:spPr>
          <a:xfrm>
            <a:off x="1597200" y="3110425"/>
            <a:ext cx="2420400" cy="6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1"/>
          <p:cNvSpPr txBox="1">
            <a:spLocks noGrp="1"/>
          </p:cNvSpPr>
          <p:nvPr>
            <p:ph type="subTitle" idx="4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</a:t>
            </a:r>
            <a:endParaRPr/>
          </a:p>
        </p:txBody>
      </p:sp>
      <p:sp>
        <p:nvSpPr>
          <p:cNvPr id="400" name="Google Shape;400;p41"/>
          <p:cNvSpPr txBox="1">
            <a:spLocks noGrp="1"/>
          </p:cNvSpPr>
          <p:nvPr>
            <p:ph type="subTitle" idx="5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Edition: 001</a:t>
            </a:r>
            <a:endParaRPr/>
          </a:p>
        </p:txBody>
      </p:sp>
      <p:sp>
        <p:nvSpPr>
          <p:cNvPr id="401" name="Google Shape;401;p41"/>
          <p:cNvSpPr txBox="1">
            <a:spLocks noGrp="1"/>
          </p:cNvSpPr>
          <p:nvPr>
            <p:ph type="subTitle" idx="3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Sunday 24/10/2021</a:t>
            </a:r>
            <a:endParaRPr dirty="0"/>
          </a:p>
        </p:txBody>
      </p:sp>
      <p:sp>
        <p:nvSpPr>
          <p:cNvPr id="402" name="Google Shape;402;p41"/>
          <p:cNvSpPr txBox="1">
            <a:spLocks noGrp="1"/>
          </p:cNvSpPr>
          <p:nvPr>
            <p:ph type="ctrTitle" idx="2"/>
          </p:nvPr>
        </p:nvSpPr>
        <p:spPr>
          <a:xfrm>
            <a:off x="1598400" y="3168025"/>
            <a:ext cx="41025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sp>
        <p:nvSpPr>
          <p:cNvPr id="403" name="Google Shape;403;p41"/>
          <p:cNvSpPr txBox="1">
            <a:spLocks noGrp="1"/>
          </p:cNvSpPr>
          <p:nvPr>
            <p:ph type="title"/>
          </p:nvPr>
        </p:nvSpPr>
        <p:spPr>
          <a:xfrm>
            <a:off x="1598400" y="2253600"/>
            <a:ext cx="662400" cy="64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ctrTitle"/>
          </p:nvPr>
        </p:nvSpPr>
        <p:spPr>
          <a:xfrm>
            <a:off x="734400" y="484632"/>
            <a:ext cx="76752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sp>
        <p:nvSpPr>
          <p:cNvPr id="339" name="Google Shape;339;p37"/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Sunday</a:t>
            </a:r>
            <a:r>
              <a:rPr lang="en" sz="1200" dirty="0"/>
              <a:t> 24/10/2021</a:t>
            </a:r>
            <a:endParaRPr sz="1200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Newsletter</a:t>
            </a:r>
            <a:endParaRPr sz="120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Edition: 001</a:t>
            </a:r>
            <a:endParaRPr sz="1200"/>
          </a:p>
        </p:txBody>
      </p:sp>
      <p:sp>
        <p:nvSpPr>
          <p:cNvPr id="342" name="Google Shape;342;p37"/>
          <p:cNvSpPr txBox="1"/>
          <p:nvPr/>
        </p:nvSpPr>
        <p:spPr>
          <a:xfrm>
            <a:off x="5112000" y="2207730"/>
            <a:ext cx="30060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Has gave us best results</a:t>
            </a:r>
            <a:endParaRPr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3" name="Google Shape;343;p37"/>
          <p:cNvSpPr txBox="1"/>
          <p:nvPr/>
        </p:nvSpPr>
        <p:spPr>
          <a:xfrm>
            <a:off x="5112000" y="1790015"/>
            <a:ext cx="3006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Clustring</a:t>
            </a:r>
            <a:endParaRPr sz="2000"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5" name="Google Shape;345;p37"/>
          <p:cNvSpPr txBox="1"/>
          <p:nvPr/>
        </p:nvSpPr>
        <p:spPr>
          <a:xfrm>
            <a:off x="5112000" y="2794155"/>
            <a:ext cx="3006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LSA</a:t>
            </a:r>
            <a:endParaRPr sz="2000"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7" name="Google Shape;347;p37"/>
          <p:cNvSpPr txBox="1"/>
          <p:nvPr/>
        </p:nvSpPr>
        <p:spPr>
          <a:xfrm>
            <a:off x="5112000" y="3802459"/>
            <a:ext cx="3006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NMF</a:t>
            </a:r>
            <a:endParaRPr sz="2000"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348" name="Google Shape;348;p37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9" name="Google Shape;349;p37"/>
          <p:cNvGrpSpPr/>
          <p:nvPr/>
        </p:nvGrpSpPr>
        <p:grpSpPr>
          <a:xfrm>
            <a:off x="720077" y="1844108"/>
            <a:ext cx="3506798" cy="2694832"/>
            <a:chOff x="1191158" y="1698751"/>
            <a:chExt cx="3225532" cy="2478690"/>
          </a:xfrm>
        </p:grpSpPr>
        <p:sp>
          <p:nvSpPr>
            <p:cNvPr id="350" name="Google Shape;350;p37"/>
            <p:cNvSpPr/>
            <p:nvPr/>
          </p:nvSpPr>
          <p:spPr>
            <a:xfrm>
              <a:off x="1191158" y="2572598"/>
              <a:ext cx="3225532" cy="1604843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1" name="Google Shape;351;p37"/>
            <p:cNvGrpSpPr/>
            <p:nvPr/>
          </p:nvGrpSpPr>
          <p:grpSpPr>
            <a:xfrm>
              <a:off x="1191158" y="1698751"/>
              <a:ext cx="3225512" cy="2041780"/>
              <a:chOff x="7636443" y="1204988"/>
              <a:chExt cx="749840" cy="474656"/>
            </a:xfrm>
          </p:grpSpPr>
          <p:sp>
            <p:nvSpPr>
              <p:cNvPr id="352" name="Google Shape;352;p37"/>
              <p:cNvSpPr/>
              <p:nvPr/>
            </p:nvSpPr>
            <p:spPr>
              <a:xfrm>
                <a:off x="7636443" y="1306566"/>
                <a:ext cx="749840" cy="373078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7"/>
              <p:cNvSpPr/>
              <p:nvPr/>
            </p:nvSpPr>
            <p:spPr>
              <a:xfrm>
                <a:off x="7636443" y="1204988"/>
                <a:ext cx="749840" cy="373078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354" name="Google Shape;354;p37"/>
          <p:cNvSpPr/>
          <p:nvPr/>
        </p:nvSpPr>
        <p:spPr>
          <a:xfrm>
            <a:off x="4677600" y="1807084"/>
            <a:ext cx="218400" cy="21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/>
          <p:nvPr/>
        </p:nvSpPr>
        <p:spPr>
          <a:xfrm>
            <a:off x="4677600" y="2799172"/>
            <a:ext cx="218400" cy="21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4677600" y="3819684"/>
            <a:ext cx="218400" cy="21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342;p37">
            <a:extLst>
              <a:ext uri="{FF2B5EF4-FFF2-40B4-BE49-F238E27FC236}">
                <a16:creationId xmlns:a16="http://schemas.microsoft.com/office/drawing/2014/main" id="{97B669A9-70CE-40F2-AEFF-65753DE41041}"/>
              </a:ext>
            </a:extLst>
          </p:cNvPr>
          <p:cNvSpPr txBox="1"/>
          <p:nvPr/>
        </p:nvSpPr>
        <p:spPr>
          <a:xfrm>
            <a:off x="5112000" y="3221057"/>
            <a:ext cx="30060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Has not work well with our data</a:t>
            </a:r>
            <a:endParaRPr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" name="Google Shape;342;p37">
            <a:extLst>
              <a:ext uri="{FF2B5EF4-FFF2-40B4-BE49-F238E27FC236}">
                <a16:creationId xmlns:a16="http://schemas.microsoft.com/office/drawing/2014/main" id="{CEC85A4A-356B-4111-A191-269E7C45CA63}"/>
              </a:ext>
            </a:extLst>
          </p:cNvPr>
          <p:cNvSpPr txBox="1"/>
          <p:nvPr/>
        </p:nvSpPr>
        <p:spPr>
          <a:xfrm>
            <a:off x="5112000" y="4161468"/>
            <a:ext cx="30060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Has not work well with our data</a:t>
            </a:r>
            <a:endParaRPr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6"/>
          <p:cNvSpPr txBox="1">
            <a:spLocks noGrp="1"/>
          </p:cNvSpPr>
          <p:nvPr>
            <p:ph type="subTitle" idx="1"/>
          </p:nvPr>
        </p:nvSpPr>
        <p:spPr>
          <a:xfrm>
            <a:off x="1597200" y="487650"/>
            <a:ext cx="5934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Daily News</a:t>
            </a:r>
            <a:endParaRPr dirty="0"/>
          </a:p>
        </p:txBody>
      </p:sp>
      <p:pic>
        <p:nvPicPr>
          <p:cNvPr id="546" name="Google Shape;546;p46"/>
          <p:cNvPicPr preferRelativeResize="0"/>
          <p:nvPr/>
        </p:nvPicPr>
        <p:blipFill rotWithShape="1">
          <a:blip r:embed="rId3">
            <a:alphaModFix/>
          </a:blip>
          <a:srcRect t="19340" b="24372"/>
          <a:stretch/>
        </p:blipFill>
        <p:spPr>
          <a:xfrm flipH="1">
            <a:off x="721500" y="1716900"/>
            <a:ext cx="7686600" cy="2886599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6"/>
          <p:cNvSpPr/>
          <p:nvPr/>
        </p:nvSpPr>
        <p:spPr>
          <a:xfrm>
            <a:off x="1597200" y="3110425"/>
            <a:ext cx="2636400" cy="6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6"/>
          <p:cNvSpPr txBox="1">
            <a:spLocks noGrp="1"/>
          </p:cNvSpPr>
          <p:nvPr>
            <p:ph type="ctrTitle" idx="2"/>
          </p:nvPr>
        </p:nvSpPr>
        <p:spPr>
          <a:xfrm>
            <a:off x="1598400" y="3168025"/>
            <a:ext cx="41025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549" name="Google Shape;549;p46"/>
          <p:cNvSpPr txBox="1">
            <a:spLocks noGrp="1"/>
          </p:cNvSpPr>
          <p:nvPr>
            <p:ph type="subTitle" idx="3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Sunday 24/10/2021</a:t>
            </a:r>
            <a:endParaRPr dirty="0"/>
          </a:p>
        </p:txBody>
      </p:sp>
      <p:sp>
        <p:nvSpPr>
          <p:cNvPr id="550" name="Google Shape;550;p46"/>
          <p:cNvSpPr txBox="1">
            <a:spLocks noGrp="1"/>
          </p:cNvSpPr>
          <p:nvPr>
            <p:ph type="subTitle" idx="4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</a:t>
            </a:r>
            <a:endParaRPr/>
          </a:p>
        </p:txBody>
      </p:sp>
      <p:sp>
        <p:nvSpPr>
          <p:cNvPr id="551" name="Google Shape;551;p46"/>
          <p:cNvSpPr txBox="1">
            <a:spLocks noGrp="1"/>
          </p:cNvSpPr>
          <p:nvPr>
            <p:ph type="subTitle" idx="5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Edition: 001</a:t>
            </a:r>
            <a:endParaRPr/>
          </a:p>
        </p:txBody>
      </p:sp>
      <p:sp>
        <p:nvSpPr>
          <p:cNvPr id="552" name="Google Shape;552;p46"/>
          <p:cNvSpPr txBox="1">
            <a:spLocks noGrp="1"/>
          </p:cNvSpPr>
          <p:nvPr>
            <p:ph type="title"/>
          </p:nvPr>
        </p:nvSpPr>
        <p:spPr>
          <a:xfrm>
            <a:off x="1598400" y="2253600"/>
            <a:ext cx="662400" cy="64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 Daily News by Slidesgo">
  <a:themeElements>
    <a:clrScheme name="Simple Light">
      <a:dk1>
        <a:srgbClr val="1C2226"/>
      </a:dk1>
      <a:lt1>
        <a:srgbClr val="F1EEED"/>
      </a:lt1>
      <a:dk2>
        <a:srgbClr val="1C2226"/>
      </a:dk2>
      <a:lt2>
        <a:srgbClr val="888C8C"/>
      </a:lt2>
      <a:accent1>
        <a:srgbClr val="D9D9D9"/>
      </a:accent1>
      <a:accent2>
        <a:srgbClr val="1C2226"/>
      </a:accent2>
      <a:accent3>
        <a:srgbClr val="595C5C"/>
      </a:accent3>
      <a:accent4>
        <a:srgbClr val="888C8C"/>
      </a:accent4>
      <a:accent5>
        <a:srgbClr val="C7C7C7"/>
      </a:accent5>
      <a:accent6>
        <a:srgbClr val="1C2226"/>
      </a:accent6>
      <a:hlink>
        <a:srgbClr val="1C22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288</Words>
  <Application>Microsoft Office PowerPoint</Application>
  <PresentationFormat>On-screen Show (16:9)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Merriweather Black</vt:lpstr>
      <vt:lpstr>Merriweather</vt:lpstr>
      <vt:lpstr>Montserrat</vt:lpstr>
      <vt:lpstr>Arial</vt:lpstr>
      <vt:lpstr>Helvetica Neue</vt:lpstr>
      <vt:lpstr>Roboto</vt:lpstr>
      <vt:lpstr>The Daily News by Slidesgo</vt:lpstr>
      <vt:lpstr>The Daily News</vt:lpstr>
      <vt:lpstr>Table of Contents</vt:lpstr>
      <vt:lpstr>01</vt:lpstr>
      <vt:lpstr>Introduction</vt:lpstr>
      <vt:lpstr>02</vt:lpstr>
      <vt:lpstr>Data</vt:lpstr>
      <vt:lpstr>Models</vt:lpstr>
      <vt:lpstr>Models</vt:lpstr>
      <vt:lpstr>Conclusion</vt:lpstr>
      <vt:lpstr>Conclusion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Daily News</dc:title>
  <cp:lastModifiedBy>Mashari MOHAMMED</cp:lastModifiedBy>
  <cp:revision>6</cp:revision>
  <dcterms:modified xsi:type="dcterms:W3CDTF">2021-10-23T16:06:06Z</dcterms:modified>
</cp:coreProperties>
</file>