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9"/>
  </p:notesMasterIdLst>
  <p:sldIdLst>
    <p:sldId id="256" r:id="rId2"/>
    <p:sldId id="293" r:id="rId3"/>
    <p:sldId id="257" r:id="rId4"/>
    <p:sldId id="290" r:id="rId5"/>
    <p:sldId id="291" r:id="rId6"/>
    <p:sldId id="292" r:id="rId7"/>
    <p:sldId id="258" r:id="rId8"/>
  </p:sldIdLst>
  <p:sldSz cx="9144000" cy="5143500" type="screen16x9"/>
  <p:notesSz cx="6858000" cy="9144000"/>
  <p:embeddedFontLst>
    <p:embeddedFont>
      <p:font typeface="Fira Sans Extra Condensed Medium" panose="020B0604020202020204" charset="0"/>
      <p:regular r:id="rId10"/>
      <p:bold r:id="rId11"/>
      <p:italic r:id="rId12"/>
      <p:boldItalic r:id="rId13"/>
    </p:embeddedFont>
    <p:embeddedFont>
      <p:font typeface="Open Sans" panose="020B0606030504020204" pitchFamily="34" charset="0"/>
      <p:regular r:id="rId14"/>
      <p:bold r:id="rId15"/>
      <p:italic r:id="rId16"/>
      <p:boldItalic r:id="rId17"/>
    </p:embeddedFont>
    <p:embeddedFont>
      <p:font typeface="Roboto" panose="02000000000000000000" pitchFamily="2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71" autoAdjust="0"/>
    <p:restoredTop sz="94660"/>
  </p:normalViewPr>
  <p:slideViewPr>
    <p:cSldViewPr snapToGrid="0">
      <p:cViewPr varScale="1">
        <p:scale>
          <a:sx n="98" d="100"/>
          <a:sy n="98" d="100"/>
        </p:scale>
        <p:origin x="480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viewProps" Target="viewProp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8ea72f4a77_6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g8ea72f4a77_6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8a22a4a535_2_8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8a22a4a535_2_8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81776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8ab8bef9c2_0_3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8ab8bef9c2_0_3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8ab8bef9c2_0_3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8ab8bef9c2_0_3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21944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8ab8bef9c2_0_3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8ab8bef9c2_0_3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88475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8ab8bef9c2_0_3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8ab8bef9c2_0_3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004421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8a22a4a535_2_8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8a22a4a535_2_8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0280" y="536650"/>
            <a:ext cx="4918200" cy="205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0275" y="2589250"/>
            <a:ext cx="4918200" cy="53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3" name="Google Shape;43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483675" y="1031250"/>
            <a:ext cx="8203200" cy="36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7" name="Google Shape;27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Font typeface="Fira Sans Extra Condensed Medium"/>
              <a:buNone/>
              <a:defRPr sz="2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500"/>
              <a:buFont typeface="Fira Sans Extra Condensed Medium"/>
              <a:buNone/>
              <a:defRPr sz="2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500"/>
              <a:buFont typeface="Fira Sans Extra Condensed Medium"/>
              <a:buNone/>
              <a:defRPr sz="2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500"/>
              <a:buFont typeface="Fira Sans Extra Condensed Medium"/>
              <a:buNone/>
              <a:defRPr sz="2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500"/>
              <a:buFont typeface="Fira Sans Extra Condensed Medium"/>
              <a:buNone/>
              <a:defRPr sz="2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500"/>
              <a:buFont typeface="Fira Sans Extra Condensed Medium"/>
              <a:buNone/>
              <a:defRPr sz="2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500"/>
              <a:buFont typeface="Fira Sans Extra Condensed Medium"/>
              <a:buNone/>
              <a:defRPr sz="2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500"/>
              <a:buFont typeface="Fira Sans Extra Condensed Medium"/>
              <a:buNone/>
              <a:defRPr sz="2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500"/>
              <a:buFont typeface="Fira Sans Extra Condensed Medium"/>
              <a:buNone/>
              <a:defRPr sz="2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83675" y="1031250"/>
            <a:ext cx="8203200" cy="36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  <a:defRPr sz="18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EA4335"/>
          </p15:clr>
        </p15:guide>
        <p15:guide id="2" pos="2880">
          <p15:clr>
            <a:srgbClr val="EA4335"/>
          </p15:clr>
        </p15:guide>
        <p15:guide id="3" pos="288">
          <p15:clr>
            <a:srgbClr val="EA4335"/>
          </p15:clr>
        </p15:guide>
        <p15:guide id="4" pos="5472">
          <p15:clr>
            <a:srgbClr val="EA4335"/>
          </p15:clr>
        </p15:guide>
        <p15:guide id="5" orient="horz" pos="262">
          <p15:clr>
            <a:srgbClr val="EA4335"/>
          </p15:clr>
        </p15:guide>
        <p15:guide id="6" orient="horz" pos="2978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>
            <a:spLocks noGrp="1"/>
          </p:cNvSpPr>
          <p:nvPr>
            <p:ph type="ctrTitle"/>
          </p:nvPr>
        </p:nvSpPr>
        <p:spPr>
          <a:xfrm>
            <a:off x="950118" y="450601"/>
            <a:ext cx="6939510" cy="198504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1"/>
                </a:solidFill>
              </a:rPr>
              <a:t>MTA Exploratory Data Analysis Project</a:t>
            </a:r>
          </a:p>
        </p:txBody>
      </p:sp>
      <p:sp>
        <p:nvSpPr>
          <p:cNvPr id="56" name="Google Shape;56;p15"/>
          <p:cNvSpPr txBox="1">
            <a:spLocks noGrp="1"/>
          </p:cNvSpPr>
          <p:nvPr>
            <p:ph type="subTitle" idx="1"/>
          </p:nvPr>
        </p:nvSpPr>
        <p:spPr>
          <a:xfrm>
            <a:off x="1572873" y="2213860"/>
            <a:ext cx="5694000" cy="3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>
                <a:solidFill>
                  <a:schemeClr val="accent1"/>
                </a:solidFill>
              </a:rPr>
              <a:t>By: Mashari </a:t>
            </a:r>
            <a:r>
              <a:rPr lang="en-US" sz="1700" dirty="0" err="1">
                <a:solidFill>
                  <a:schemeClr val="accent1"/>
                </a:solidFill>
              </a:rPr>
              <a:t>Almuhanna</a:t>
            </a:r>
            <a:endParaRPr sz="1700" dirty="0">
              <a:solidFill>
                <a:schemeClr val="accent1"/>
              </a:solidFill>
            </a:endParaRPr>
          </a:p>
        </p:txBody>
      </p:sp>
      <p:grpSp>
        <p:nvGrpSpPr>
          <p:cNvPr id="57" name="Google Shape;57;p15"/>
          <p:cNvGrpSpPr/>
          <p:nvPr/>
        </p:nvGrpSpPr>
        <p:grpSpPr>
          <a:xfrm>
            <a:off x="-1765072" y="2664807"/>
            <a:ext cx="10787812" cy="3283202"/>
            <a:chOff x="711150" y="1559663"/>
            <a:chExt cx="7721575" cy="2350013"/>
          </a:xfrm>
        </p:grpSpPr>
        <p:sp>
          <p:nvSpPr>
            <p:cNvPr id="58" name="Google Shape;58;p15"/>
            <p:cNvSpPr/>
            <p:nvPr/>
          </p:nvSpPr>
          <p:spPr>
            <a:xfrm>
              <a:off x="711150" y="1595125"/>
              <a:ext cx="7721575" cy="2314550"/>
            </a:xfrm>
            <a:custGeom>
              <a:avLst/>
              <a:gdLst/>
              <a:ahLst/>
              <a:cxnLst/>
              <a:rect l="l" t="t" r="r" b="b"/>
              <a:pathLst>
                <a:path w="308863" h="92582" extrusionOk="0">
                  <a:moveTo>
                    <a:pt x="0" y="92445"/>
                  </a:moveTo>
                  <a:lnTo>
                    <a:pt x="24529" y="34740"/>
                  </a:lnTo>
                  <a:lnTo>
                    <a:pt x="73382" y="80857"/>
                  </a:lnTo>
                  <a:lnTo>
                    <a:pt x="97740" y="23146"/>
                  </a:lnTo>
                  <a:lnTo>
                    <a:pt x="122133" y="46302"/>
                  </a:lnTo>
                  <a:lnTo>
                    <a:pt x="146543" y="0"/>
                  </a:lnTo>
                  <a:lnTo>
                    <a:pt x="195411" y="69356"/>
                  </a:lnTo>
                  <a:lnTo>
                    <a:pt x="219734" y="57794"/>
                  </a:lnTo>
                  <a:lnTo>
                    <a:pt x="244161" y="80952"/>
                  </a:lnTo>
                  <a:lnTo>
                    <a:pt x="268621" y="11652"/>
                  </a:lnTo>
                  <a:lnTo>
                    <a:pt x="293020" y="44"/>
                  </a:lnTo>
                  <a:lnTo>
                    <a:pt x="308863" y="92582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9" name="Google Shape;59;p15"/>
            <p:cNvSpPr/>
            <p:nvPr/>
          </p:nvSpPr>
          <p:spPr>
            <a:xfrm>
              <a:off x="1287538" y="2426363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5"/>
            <p:cNvSpPr/>
            <p:nvPr/>
          </p:nvSpPr>
          <p:spPr>
            <a:xfrm>
              <a:off x="1897863" y="3003575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5"/>
            <p:cNvSpPr/>
            <p:nvPr/>
          </p:nvSpPr>
          <p:spPr>
            <a:xfrm>
              <a:off x="2508163" y="3580788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5"/>
            <p:cNvSpPr/>
            <p:nvPr/>
          </p:nvSpPr>
          <p:spPr>
            <a:xfrm>
              <a:off x="3118475" y="2137738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5"/>
            <p:cNvSpPr/>
            <p:nvPr/>
          </p:nvSpPr>
          <p:spPr>
            <a:xfrm>
              <a:off x="3728788" y="2714950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5"/>
            <p:cNvSpPr/>
            <p:nvPr/>
          </p:nvSpPr>
          <p:spPr>
            <a:xfrm>
              <a:off x="4339088" y="1559938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5"/>
            <p:cNvSpPr/>
            <p:nvPr/>
          </p:nvSpPr>
          <p:spPr>
            <a:xfrm>
              <a:off x="4949400" y="2426363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5"/>
            <p:cNvSpPr/>
            <p:nvPr/>
          </p:nvSpPr>
          <p:spPr>
            <a:xfrm>
              <a:off x="5559713" y="3292175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5"/>
            <p:cNvSpPr/>
            <p:nvPr/>
          </p:nvSpPr>
          <p:spPr>
            <a:xfrm>
              <a:off x="6170025" y="3006938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5"/>
            <p:cNvSpPr/>
            <p:nvPr/>
          </p:nvSpPr>
          <p:spPr>
            <a:xfrm>
              <a:off x="6780338" y="3580775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5"/>
            <p:cNvSpPr/>
            <p:nvPr/>
          </p:nvSpPr>
          <p:spPr>
            <a:xfrm>
              <a:off x="7390650" y="1849138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5"/>
            <p:cNvSpPr/>
            <p:nvPr/>
          </p:nvSpPr>
          <p:spPr>
            <a:xfrm>
              <a:off x="8006675" y="1559663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" name="Google Shape;71;p15"/>
          <p:cNvGrpSpPr/>
          <p:nvPr/>
        </p:nvGrpSpPr>
        <p:grpSpPr>
          <a:xfrm>
            <a:off x="-823039" y="2664804"/>
            <a:ext cx="10790078" cy="2519041"/>
            <a:chOff x="710288" y="2137750"/>
            <a:chExt cx="7723197" cy="1803050"/>
          </a:xfrm>
        </p:grpSpPr>
        <p:sp>
          <p:nvSpPr>
            <p:cNvPr id="72" name="Google Shape;72;p15"/>
            <p:cNvSpPr/>
            <p:nvPr/>
          </p:nvSpPr>
          <p:spPr>
            <a:xfrm>
              <a:off x="710288" y="2172905"/>
              <a:ext cx="7723197" cy="1739465"/>
            </a:xfrm>
            <a:custGeom>
              <a:avLst/>
              <a:gdLst/>
              <a:ahLst/>
              <a:cxnLst/>
              <a:rect l="l" t="t" r="r" b="b"/>
              <a:pathLst>
                <a:path w="214429" h="48295" extrusionOk="0">
                  <a:moveTo>
                    <a:pt x="0" y="48101"/>
                  </a:moveTo>
                  <a:lnTo>
                    <a:pt x="17026" y="32099"/>
                  </a:lnTo>
                  <a:lnTo>
                    <a:pt x="33957" y="40100"/>
                  </a:lnTo>
                  <a:lnTo>
                    <a:pt x="50912" y="8072"/>
                  </a:lnTo>
                  <a:lnTo>
                    <a:pt x="67890" y="48077"/>
                  </a:lnTo>
                  <a:lnTo>
                    <a:pt x="84797" y="24003"/>
                  </a:lnTo>
                  <a:lnTo>
                    <a:pt x="101751" y="32099"/>
                  </a:lnTo>
                  <a:lnTo>
                    <a:pt x="118658" y="24122"/>
                  </a:lnTo>
                  <a:lnTo>
                    <a:pt x="135613" y="8025"/>
                  </a:lnTo>
                  <a:lnTo>
                    <a:pt x="152591" y="0"/>
                  </a:lnTo>
                  <a:lnTo>
                    <a:pt x="169522" y="24098"/>
                  </a:lnTo>
                  <a:lnTo>
                    <a:pt x="186500" y="32194"/>
                  </a:lnTo>
                  <a:lnTo>
                    <a:pt x="203611" y="16042"/>
                  </a:lnTo>
                  <a:lnTo>
                    <a:pt x="214429" y="48295"/>
                  </a:lnTo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3" name="Google Shape;73;p15"/>
            <p:cNvSpPr/>
            <p:nvPr/>
          </p:nvSpPr>
          <p:spPr>
            <a:xfrm>
              <a:off x="8000975" y="2718588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5"/>
            <p:cNvSpPr/>
            <p:nvPr/>
          </p:nvSpPr>
          <p:spPr>
            <a:xfrm>
              <a:off x="7390663" y="3292175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5"/>
            <p:cNvSpPr/>
            <p:nvPr/>
          </p:nvSpPr>
          <p:spPr>
            <a:xfrm>
              <a:off x="6780325" y="3003575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5"/>
            <p:cNvSpPr/>
            <p:nvPr/>
          </p:nvSpPr>
          <p:spPr>
            <a:xfrm>
              <a:off x="6170038" y="2137750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5"/>
            <p:cNvSpPr/>
            <p:nvPr/>
          </p:nvSpPr>
          <p:spPr>
            <a:xfrm>
              <a:off x="5559700" y="2426363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5"/>
            <p:cNvSpPr/>
            <p:nvPr/>
          </p:nvSpPr>
          <p:spPr>
            <a:xfrm>
              <a:off x="4949413" y="3006938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5"/>
            <p:cNvSpPr/>
            <p:nvPr/>
          </p:nvSpPr>
          <p:spPr>
            <a:xfrm>
              <a:off x="4339088" y="3292175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5"/>
            <p:cNvSpPr/>
            <p:nvPr/>
          </p:nvSpPr>
          <p:spPr>
            <a:xfrm>
              <a:off x="3728775" y="3003575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5"/>
            <p:cNvSpPr/>
            <p:nvPr/>
          </p:nvSpPr>
          <p:spPr>
            <a:xfrm>
              <a:off x="3118475" y="3869400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5"/>
            <p:cNvSpPr/>
            <p:nvPr/>
          </p:nvSpPr>
          <p:spPr>
            <a:xfrm>
              <a:off x="2508163" y="2426363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5"/>
            <p:cNvSpPr/>
            <p:nvPr/>
          </p:nvSpPr>
          <p:spPr>
            <a:xfrm>
              <a:off x="1897850" y="3580775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5"/>
            <p:cNvSpPr/>
            <p:nvPr/>
          </p:nvSpPr>
          <p:spPr>
            <a:xfrm>
              <a:off x="1287538" y="3292188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" name="Google Shape;148;p17"/>
          <p:cNvGrpSpPr/>
          <p:nvPr/>
        </p:nvGrpSpPr>
        <p:grpSpPr>
          <a:xfrm>
            <a:off x="470400" y="1625747"/>
            <a:ext cx="4209813" cy="2616205"/>
            <a:chOff x="710275" y="1570890"/>
            <a:chExt cx="1772700" cy="895879"/>
          </a:xfrm>
        </p:grpSpPr>
        <p:sp>
          <p:nvSpPr>
            <p:cNvPr id="149" name="Google Shape;149;p17"/>
            <p:cNvSpPr txBox="1"/>
            <p:nvPr/>
          </p:nvSpPr>
          <p:spPr>
            <a:xfrm>
              <a:off x="710275" y="1728875"/>
              <a:ext cx="1577060" cy="1465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700" dirty="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Introduction</a:t>
              </a:r>
              <a:endParaRPr sz="1700" dirty="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50" name="Google Shape;150;p17"/>
            <p:cNvSpPr txBox="1"/>
            <p:nvPr/>
          </p:nvSpPr>
          <p:spPr>
            <a:xfrm>
              <a:off x="710275" y="1875385"/>
              <a:ext cx="1772700" cy="59138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The MTA says that it is serving a population of 15.3 million people across a 5,000-square-mile travel area surrounding New York City</a:t>
              </a:r>
            </a:p>
            <a:p>
              <a:pPr marL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So, it has a huge amount of traffic daily. So the advertising companies have a large interest on how the company could benefit from.</a:t>
              </a:r>
            </a:p>
          </p:txBody>
        </p:sp>
        <p:sp>
          <p:nvSpPr>
            <p:cNvPr id="151" name="Google Shape;151;p17"/>
            <p:cNvSpPr/>
            <p:nvPr/>
          </p:nvSpPr>
          <p:spPr>
            <a:xfrm>
              <a:off x="710275" y="1570890"/>
              <a:ext cx="607500" cy="92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52" name="Google Shape;152;p17"/>
          <p:cNvGrpSpPr/>
          <p:nvPr/>
        </p:nvGrpSpPr>
        <p:grpSpPr>
          <a:xfrm>
            <a:off x="5628554" y="1656945"/>
            <a:ext cx="2920273" cy="2091447"/>
            <a:chOff x="710274" y="2942070"/>
            <a:chExt cx="1772701" cy="821805"/>
          </a:xfrm>
        </p:grpSpPr>
        <p:sp>
          <p:nvSpPr>
            <p:cNvPr id="153" name="Google Shape;153;p17"/>
            <p:cNvSpPr txBox="1"/>
            <p:nvPr/>
          </p:nvSpPr>
          <p:spPr>
            <a:xfrm>
              <a:off x="710275" y="3063905"/>
              <a:ext cx="17727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700" dirty="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Problem</a:t>
              </a:r>
            </a:p>
          </p:txBody>
        </p:sp>
        <p:sp>
          <p:nvSpPr>
            <p:cNvPr id="154" name="Google Shape;154;p17"/>
            <p:cNvSpPr txBox="1"/>
            <p:nvPr/>
          </p:nvSpPr>
          <p:spPr>
            <a:xfrm>
              <a:off x="710274" y="3215475"/>
              <a:ext cx="1772700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advertisement methods are old and not compatible with the traffic and what are they interested on.</a:t>
              </a:r>
            </a:p>
          </p:txBody>
        </p:sp>
        <p:sp>
          <p:nvSpPr>
            <p:cNvPr id="155" name="Google Shape;155;p17"/>
            <p:cNvSpPr/>
            <p:nvPr/>
          </p:nvSpPr>
          <p:spPr>
            <a:xfrm>
              <a:off x="765908" y="2942070"/>
              <a:ext cx="830269" cy="9342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" name="Google Shape;147;p17">
            <a:extLst>
              <a:ext uri="{FF2B5EF4-FFF2-40B4-BE49-F238E27FC236}">
                <a16:creationId xmlns:a16="http://schemas.microsoft.com/office/drawing/2014/main" id="{1C7E2CD1-E052-4DC7-B0EA-895CB03F743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70400" y="4155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</a:rPr>
              <a:t>Overview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909299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>
            <a:spLocks noGrp="1"/>
          </p:cNvSpPr>
          <p:nvPr>
            <p:ph type="title"/>
          </p:nvPr>
        </p:nvSpPr>
        <p:spPr>
          <a:xfrm>
            <a:off x="470400" y="215231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Num</a:t>
            </a:r>
            <a:r>
              <a:rPr lang="en-US" dirty="0">
                <a:solidFill>
                  <a:srgbClr val="000000"/>
                </a:solidFill>
              </a:rPr>
              <a:t> of Raiders VS Date for the Top 5 Station</a:t>
            </a:r>
            <a:endParaRPr dirty="0">
              <a:solidFill>
                <a:srgbClr val="00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39B11DE-CA0E-4133-9106-29812EA0DF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066" y="696431"/>
            <a:ext cx="8132534" cy="3569344"/>
          </a:xfrm>
          <a:prstGeom prst="rect">
            <a:avLst/>
          </a:prstGeom>
        </p:spPr>
      </p:pic>
      <p:sp>
        <p:nvSpPr>
          <p:cNvPr id="40" name="Shape 54">
            <a:extLst>
              <a:ext uri="{FF2B5EF4-FFF2-40B4-BE49-F238E27FC236}">
                <a16:creationId xmlns:a16="http://schemas.microsoft.com/office/drawing/2014/main" id="{C3E18FB8-885A-4152-B557-D845BCAA8B26}"/>
              </a:ext>
            </a:extLst>
          </p:cNvPr>
          <p:cNvSpPr txBox="1">
            <a:spLocks/>
          </p:cNvSpPr>
          <p:nvPr/>
        </p:nvSpPr>
        <p:spPr>
          <a:xfrm>
            <a:off x="470400" y="4265774"/>
            <a:ext cx="8203200" cy="824757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1600"/>
              </a:spcAft>
            </a:pP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From here we can see that 34 ST-PENN STA station was the busiest station but there are some interesting dates like the 2021-07-28 was the busiest day for the FULTON ST station it was the was the largest traffic between the 5 stations on a day. </a:t>
            </a:r>
          </a:p>
          <a:p>
            <a:pPr>
              <a:spcAft>
                <a:spcPts val="1600"/>
              </a:spcAft>
            </a:pPr>
            <a:endParaRPr lang="en-US" dirty="0">
              <a:latin typeface="Open Sans"/>
              <a:ea typeface="Open Sans"/>
              <a:cs typeface="Open Sans"/>
              <a:sym typeface="Open Sans"/>
            </a:endParaRPr>
          </a:p>
          <a:p>
            <a:pPr>
              <a:spcAft>
                <a:spcPts val="1600"/>
              </a:spcAft>
            </a:pPr>
            <a:endParaRPr lang="en-US" dirty="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>
            <a:spLocks noGrp="1"/>
          </p:cNvSpPr>
          <p:nvPr>
            <p:ph type="title"/>
          </p:nvPr>
        </p:nvSpPr>
        <p:spPr>
          <a:xfrm>
            <a:off x="470400" y="215231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Comparison between the top 5 stations and the bottom 5 stations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0" name="Shape 54">
            <a:extLst>
              <a:ext uri="{FF2B5EF4-FFF2-40B4-BE49-F238E27FC236}">
                <a16:creationId xmlns:a16="http://schemas.microsoft.com/office/drawing/2014/main" id="{C3E18FB8-885A-4152-B557-D845BCAA8B26}"/>
              </a:ext>
            </a:extLst>
          </p:cNvPr>
          <p:cNvSpPr txBox="1">
            <a:spLocks/>
          </p:cNvSpPr>
          <p:nvPr/>
        </p:nvSpPr>
        <p:spPr>
          <a:xfrm>
            <a:off x="470400" y="4265774"/>
            <a:ext cx="8203200" cy="824757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1600"/>
              </a:spcAft>
            </a:pP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From here we can notice that there are a huge deference on traffic between them. like the station 86 ST it has more traffic than the bottom 5 stations combined!. </a:t>
            </a:r>
          </a:p>
          <a:p>
            <a:pPr>
              <a:spcAft>
                <a:spcPts val="1600"/>
              </a:spcAft>
            </a:pPr>
            <a:endParaRPr lang="en-US" dirty="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FFBC04-28F4-485C-B9E1-3AD9A37B63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873" y="734293"/>
            <a:ext cx="8720254" cy="3531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627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>
            <a:spLocks noGrp="1"/>
          </p:cNvSpPr>
          <p:nvPr>
            <p:ph type="title"/>
          </p:nvPr>
        </p:nvSpPr>
        <p:spPr>
          <a:xfrm>
            <a:off x="470400" y="215231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Comparison between the Control Units and number of raiders.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0" name="Shape 54">
            <a:extLst>
              <a:ext uri="{FF2B5EF4-FFF2-40B4-BE49-F238E27FC236}">
                <a16:creationId xmlns:a16="http://schemas.microsoft.com/office/drawing/2014/main" id="{C3E18FB8-885A-4152-B557-D845BCAA8B26}"/>
              </a:ext>
            </a:extLst>
          </p:cNvPr>
          <p:cNvSpPr txBox="1">
            <a:spLocks/>
          </p:cNvSpPr>
          <p:nvPr/>
        </p:nvSpPr>
        <p:spPr>
          <a:xfrm>
            <a:off x="5242727" y="1811505"/>
            <a:ext cx="3706127" cy="1355442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1600"/>
              </a:spcAft>
            </a:pP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From here we can notice that there are a huge deference on traffic between them. like the station 86 ST it has more traffic than the bottom 5 stations combined!. </a:t>
            </a:r>
          </a:p>
          <a:p>
            <a:pPr>
              <a:spcAft>
                <a:spcPts val="1600"/>
              </a:spcAft>
            </a:pPr>
            <a:endParaRPr lang="en-US" dirty="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9ED6F47-A7D0-4BF5-97F4-320A9BD33A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917" y="696431"/>
            <a:ext cx="4772327" cy="4447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8425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>
            <a:spLocks noGrp="1"/>
          </p:cNvSpPr>
          <p:nvPr>
            <p:ph type="title"/>
          </p:nvPr>
        </p:nvSpPr>
        <p:spPr>
          <a:xfrm>
            <a:off x="470400" y="215231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Comparison between the Units and number of raiders.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0" name="Shape 54">
            <a:extLst>
              <a:ext uri="{FF2B5EF4-FFF2-40B4-BE49-F238E27FC236}">
                <a16:creationId xmlns:a16="http://schemas.microsoft.com/office/drawing/2014/main" id="{C3E18FB8-885A-4152-B557-D845BCAA8B26}"/>
              </a:ext>
            </a:extLst>
          </p:cNvPr>
          <p:cNvSpPr txBox="1">
            <a:spLocks/>
          </p:cNvSpPr>
          <p:nvPr/>
        </p:nvSpPr>
        <p:spPr>
          <a:xfrm>
            <a:off x="5242727" y="1811505"/>
            <a:ext cx="3706127" cy="1355442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1600"/>
              </a:spcAft>
            </a:pP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From this graph we notice that even on units there is a large deference on traffic for each unit for example the unit R293 has more than double raiders on the unit R035.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E7BA13-97D8-420A-B9B3-DE5B4805FD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146" y="657401"/>
            <a:ext cx="4836469" cy="4447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1410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7"/>
          <p:cNvSpPr txBox="1">
            <a:spLocks noGrp="1"/>
          </p:cNvSpPr>
          <p:nvPr>
            <p:ph type="title"/>
          </p:nvPr>
        </p:nvSpPr>
        <p:spPr>
          <a:xfrm>
            <a:off x="470400" y="4155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</a:rPr>
              <a:t>Conclusion</a:t>
            </a:r>
            <a:endParaRPr dirty="0"/>
          </a:p>
        </p:txBody>
      </p:sp>
      <p:grpSp>
        <p:nvGrpSpPr>
          <p:cNvPr id="148" name="Google Shape;148;p17"/>
          <p:cNvGrpSpPr/>
          <p:nvPr/>
        </p:nvGrpSpPr>
        <p:grpSpPr>
          <a:xfrm>
            <a:off x="470400" y="1625747"/>
            <a:ext cx="4209813" cy="2616205"/>
            <a:chOff x="710275" y="1570890"/>
            <a:chExt cx="1772700" cy="895879"/>
          </a:xfrm>
        </p:grpSpPr>
        <p:sp>
          <p:nvSpPr>
            <p:cNvPr id="149" name="Google Shape;149;p17"/>
            <p:cNvSpPr txBox="1"/>
            <p:nvPr/>
          </p:nvSpPr>
          <p:spPr>
            <a:xfrm>
              <a:off x="710275" y="1728875"/>
              <a:ext cx="1577060" cy="1465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700" dirty="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Insights</a:t>
              </a:r>
              <a:endParaRPr sz="1700" dirty="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50" name="Google Shape;150;p17"/>
            <p:cNvSpPr txBox="1"/>
            <p:nvPr/>
          </p:nvSpPr>
          <p:spPr>
            <a:xfrm>
              <a:off x="710275" y="1875385"/>
              <a:ext cx="1772700" cy="59138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▪ Found busy days for stations.</a:t>
              </a:r>
            </a:p>
            <a:p>
              <a:pPr marL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▪ Comparison between the Top Stations and bottom stations. and found there is a very large deference. </a:t>
              </a:r>
            </a:p>
            <a:p>
              <a:pPr marL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▪ Have better understand that where is the busiest Control Units.</a:t>
              </a:r>
            </a:p>
            <a:p>
              <a:pPr marL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▪ Have better understand that where is the busiest Units.</a:t>
              </a:r>
              <a:endParaRPr sz="12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1" name="Google Shape;151;p17"/>
            <p:cNvSpPr/>
            <p:nvPr/>
          </p:nvSpPr>
          <p:spPr>
            <a:xfrm>
              <a:off x="710275" y="1570890"/>
              <a:ext cx="607500" cy="92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52" name="Google Shape;152;p17"/>
          <p:cNvGrpSpPr/>
          <p:nvPr/>
        </p:nvGrpSpPr>
        <p:grpSpPr>
          <a:xfrm>
            <a:off x="5628554" y="1656945"/>
            <a:ext cx="2920273" cy="2091447"/>
            <a:chOff x="710274" y="2942070"/>
            <a:chExt cx="1772701" cy="821805"/>
          </a:xfrm>
        </p:grpSpPr>
        <p:sp>
          <p:nvSpPr>
            <p:cNvPr id="153" name="Google Shape;153;p17"/>
            <p:cNvSpPr txBox="1"/>
            <p:nvPr/>
          </p:nvSpPr>
          <p:spPr>
            <a:xfrm>
              <a:off x="710275" y="3063905"/>
              <a:ext cx="17727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700" dirty="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future work</a:t>
              </a:r>
              <a:endParaRPr sz="1700" dirty="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54" name="Google Shape;154;p17"/>
            <p:cNvSpPr txBox="1"/>
            <p:nvPr/>
          </p:nvSpPr>
          <p:spPr>
            <a:xfrm>
              <a:off x="710274" y="3215475"/>
              <a:ext cx="1772700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I will have better understanding for the people and what method to use for advertising when using analysis based on demographics and geographic data.</a:t>
              </a:r>
              <a:endParaRPr sz="12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5" name="Google Shape;155;p17"/>
            <p:cNvSpPr/>
            <p:nvPr/>
          </p:nvSpPr>
          <p:spPr>
            <a:xfrm>
              <a:off x="765908" y="2942070"/>
              <a:ext cx="830269" cy="9342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Data Charts Infographic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1E35A1"/>
      </a:accent1>
      <a:accent2>
        <a:srgbClr val="0C79F3"/>
      </a:accent2>
      <a:accent3>
        <a:srgbClr val="00D4F0"/>
      </a:accent3>
      <a:accent4>
        <a:srgbClr val="2170B7"/>
      </a:accent4>
      <a:accent5>
        <a:srgbClr val="59A7FF"/>
      </a:accent5>
      <a:accent6>
        <a:srgbClr val="071554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770</TotalTime>
  <Words>341</Words>
  <Application>Microsoft Office PowerPoint</Application>
  <PresentationFormat>On-screen Show (16:9)</PresentationFormat>
  <Paragraphs>24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Fira Sans Extra Condensed Medium</vt:lpstr>
      <vt:lpstr>Open Sans</vt:lpstr>
      <vt:lpstr>Roboto</vt:lpstr>
      <vt:lpstr>Arial</vt:lpstr>
      <vt:lpstr>Data Charts Infographics by Slidesgo</vt:lpstr>
      <vt:lpstr>MTA Exploratory Data Analysis Project</vt:lpstr>
      <vt:lpstr>Overview</vt:lpstr>
      <vt:lpstr>Num of Raiders VS Date for the Top 5 Station</vt:lpstr>
      <vt:lpstr>Comparison between the top 5 stations and the bottom 5 stations</vt:lpstr>
      <vt:lpstr>Comparison between the Control Units and number of raiders.</vt:lpstr>
      <vt:lpstr>Comparison between the Units and number of raiders.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MTA Exploratory Data Analysis Project</dc:title>
  <cp:lastModifiedBy>Mashari MOHAMMED</cp:lastModifiedBy>
  <cp:revision>5</cp:revision>
  <dcterms:modified xsi:type="dcterms:W3CDTF">2021-09-09T08:54:35Z</dcterms:modified>
</cp:coreProperties>
</file>