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POTEK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r>
              <a:t>APOTEKA</a:t>
            </a:r>
          </a:p>
        </p:txBody>
      </p:sp>
      <p:sp>
        <p:nvSpPr>
          <p:cNvPr id="167" name="Seminarski rad iz predmeta skladišta podataka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Seminarski rad iz predmeta skladišta podataka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9</a:t>
            </a:r>
          </a:p>
        </p:txBody>
      </p:sp>
      <p:pic>
        <p:nvPicPr>
          <p:cNvPr id="203" name="IMG_5386.jpeg" descr="IMG_5386.jpe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r="9805"/>
          <a:stretch>
            <a:fillRect/>
          </a:stretch>
        </p:blipFill>
        <p:spPr>
          <a:xfrm>
            <a:off x="12268085" y="2227262"/>
            <a:ext cx="11906619" cy="10658531"/>
          </a:xfrm>
          <a:prstGeom prst="rect">
            <a:avLst/>
          </a:prstGeom>
        </p:spPr>
      </p:pic>
      <p:sp>
        <p:nvSpPr>
          <p:cNvPr id="204" name="Fact_promet_zaposlenik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Fact_promet_zaposlenika</a:t>
            </a:r>
          </a:p>
        </p:txBody>
      </p:sp>
      <p:sp>
        <p:nvSpPr>
          <p:cNvPr id="205" name="Ova star schema nam služi za analizu prometa neke apoteke, analizu prodaje, odnosno efikasnosti pojedinih zaposlenika. Kako bi se donijela bolja odluka, pri zapošljavanju odnosno otpuštanju pojedinih radnika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Ova star schema nam služi za analizu prometa neke apoteke, analizu prodaje, odnosno efikasnosti pojedinih zaposlenika. Kako bi se donijela bolja odluka, pri zapošljavanju odnosno otpuštanju pojedinih radnika.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1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</a:t>
            </a:r>
          </a:p>
        </p:txBody>
      </p:sp>
      <p:sp>
        <p:nvSpPr>
          <p:cNvPr id="208" name="etl pro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etl proces</a:t>
            </a:r>
          </a:p>
        </p:txBody>
      </p:sp>
      <p:sp>
        <p:nvSpPr>
          <p:cNvPr id="209" name="Extraction, transformation, loa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Extraction, transformation, loading</a:t>
            </a:r>
          </a:p>
          <a:p>
            <a:r>
              <a:t>Tri funkcije</a:t>
            </a:r>
          </a:p>
          <a:p>
            <a:r>
              <a:t>Korišten je MS Visual Studio 2019</a:t>
            </a:r>
          </a:p>
          <a:p>
            <a:r>
              <a:t>Napravili smo novi SSIS package unutar kojeg su konekcije sa bazom skladišta i izvora podataka</a:t>
            </a:r>
          </a:p>
        </p:txBody>
      </p:sp>
      <p:pic>
        <p:nvPicPr>
          <p:cNvPr id="210" name="IMG_5388.jpeg" descr="IMG_538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71" y="10313416"/>
            <a:ext cx="10914856" cy="2859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1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</a:t>
            </a:r>
          </a:p>
        </p:txBody>
      </p:sp>
      <p:sp>
        <p:nvSpPr>
          <p:cNvPr id="213" name="ETL PRO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ETL PROCES</a:t>
            </a:r>
          </a:p>
        </p:txBody>
      </p:sp>
      <p:sp>
        <p:nvSpPr>
          <p:cNvPr id="214" name="U control flow smo ubacili Execute SQL Task i obrisali tabele unutar baze skladišta podataka ( da ne dođe do konflikta )…"/>
          <p:cNvSpPr txBox="1">
            <a:spLocks noGrp="1"/>
          </p:cNvSpPr>
          <p:nvPr>
            <p:ph type="body" idx="1"/>
          </p:nvPr>
        </p:nvSpPr>
        <p:spPr>
          <a:xfrm>
            <a:off x="1802383" y="3275584"/>
            <a:ext cx="22860001" cy="10080753"/>
          </a:xfrm>
          <a:prstGeom prst="rect">
            <a:avLst/>
          </a:prstGeom>
        </p:spPr>
        <p:txBody>
          <a:bodyPr/>
          <a:lstStyle/>
          <a:p>
            <a:r>
              <a:t>U control flow smo ubacili Execute SQL Task i obrisali tabele unutar baze skladišta podataka ( da ne dođe do konflikta )</a:t>
            </a:r>
          </a:p>
          <a:p>
            <a:endParaRPr/>
          </a:p>
          <a:p>
            <a:endParaRPr/>
          </a:p>
          <a:p>
            <a:endParaRPr/>
          </a:p>
          <a:p>
            <a:r>
              <a:t>Zatim smo kreirali sve dimenzije star schema. U SQLStatementu smo kreirali nove tabele ( prikaz kreiranja jedne se nalazi ispod, na sličan način smo kreirali i ostale tabele dimenzija)</a:t>
            </a:r>
          </a:p>
        </p:txBody>
      </p:sp>
      <p:pic>
        <p:nvPicPr>
          <p:cNvPr id="215" name="IMG_5389.jpeg" descr="IMG_538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09" y="5433731"/>
            <a:ext cx="8706575" cy="3462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G_5390.jpeg" descr="IMG_5390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r="2373" b="9202"/>
          <a:stretch>
            <a:fillRect/>
          </a:stretch>
        </p:blipFill>
        <p:spPr>
          <a:xfrm>
            <a:off x="100009" y="2456329"/>
            <a:ext cx="14727346" cy="9372837"/>
          </a:xfrm>
          <a:prstGeom prst="rect">
            <a:avLst/>
          </a:prstGeom>
        </p:spPr>
      </p:pic>
      <p:sp>
        <p:nvSpPr>
          <p:cNvPr id="218" name="sqlstatement za kreiranje vremenske dimenzije"/>
          <p:cNvSpPr txBox="1">
            <a:spLocks noGrp="1"/>
          </p:cNvSpPr>
          <p:nvPr>
            <p:ph type="title"/>
          </p:nvPr>
        </p:nvSpPr>
        <p:spPr>
          <a:xfrm>
            <a:off x="14928536" y="1597151"/>
            <a:ext cx="9455464" cy="6618870"/>
          </a:xfrm>
          <a:prstGeom prst="rect">
            <a:avLst/>
          </a:prstGeom>
        </p:spPr>
        <p:txBody>
          <a:bodyPr>
            <a:normAutofit/>
          </a:bodyPr>
          <a:lstStyle>
            <a:lvl1pPr defTabSz="346709">
              <a:defRPr sz="12725"/>
            </a:lvl1pPr>
          </a:lstStyle>
          <a:p>
            <a:br>
              <a:rPr lang="bs-Latn-BA" sz="9600" dirty="0"/>
            </a:br>
            <a:r>
              <a:rPr sz="9600" dirty="0" err="1"/>
              <a:t>sqlstatement</a:t>
            </a:r>
            <a:r>
              <a:rPr sz="9600" dirty="0"/>
              <a:t> za </a:t>
            </a:r>
            <a:r>
              <a:rPr sz="9600" dirty="0" err="1"/>
              <a:t>kreiranje</a:t>
            </a:r>
            <a:r>
              <a:rPr sz="9600" dirty="0"/>
              <a:t> </a:t>
            </a:r>
            <a:r>
              <a:rPr sz="9600" dirty="0" err="1"/>
              <a:t>vremenske</a:t>
            </a:r>
            <a:r>
              <a:rPr sz="9600" dirty="0"/>
              <a:t> </a:t>
            </a:r>
            <a:r>
              <a:rPr sz="9600" dirty="0" err="1"/>
              <a:t>dimenzije</a:t>
            </a:r>
            <a:endParaRPr sz="9600" dirty="0"/>
          </a:p>
        </p:txBody>
      </p:sp>
      <p:sp>
        <p:nvSpPr>
          <p:cNvPr id="219" name="Dim_vrijeme"/>
          <p:cNvSpPr txBox="1">
            <a:spLocks noGrp="1"/>
          </p:cNvSpPr>
          <p:nvPr>
            <p:ph type="body" sz="quarter" idx="1"/>
          </p:nvPr>
        </p:nvSpPr>
        <p:spPr>
          <a:xfrm>
            <a:off x="15080487" y="6319520"/>
            <a:ext cx="12573001" cy="2540001"/>
          </a:xfrm>
          <a:prstGeom prst="rect">
            <a:avLst/>
          </a:prstGeom>
        </p:spPr>
        <p:txBody>
          <a:bodyPr/>
          <a:lstStyle/>
          <a:p>
            <a:r>
              <a:t>Dim_vrijeme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1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13</a:t>
            </a:r>
          </a:p>
        </p:txBody>
      </p:sp>
      <p:sp>
        <p:nvSpPr>
          <p:cNvPr id="222" name="ETL PRO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ETL PROCES</a:t>
            </a:r>
          </a:p>
        </p:txBody>
      </p:sp>
      <p:sp>
        <p:nvSpPr>
          <p:cNvPr id="223" name="Zatim smo kreirali tabele činjenica te Alter Tabela Činjenica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/>
          <a:lstStyle/>
          <a:p>
            <a:r>
              <a:t>Zatim smo kreirali tabele činjenica te Alter Tabela Činjenica </a:t>
            </a:r>
          </a:p>
          <a:p>
            <a:r>
              <a:t>Zatim smo tabele povezali. Prikaz šeme se nalazi na desnoj narednom slajdu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397A1B84-DD89-413D-AECE-3C114417C3C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48" b="-27848"/>
          <a:stretch/>
        </p:blipFill>
        <p:spPr/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1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15</a:t>
            </a:r>
          </a:p>
        </p:txBody>
      </p:sp>
      <p:sp>
        <p:nvSpPr>
          <p:cNvPr id="228" name="ETL PRO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ETL PROCES</a:t>
            </a:r>
          </a:p>
        </p:txBody>
      </p:sp>
      <p:sp>
        <p:nvSpPr>
          <p:cNvPr id="229" name="Uslijedio je glavni dio ETL proces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9750" indent="-539750" defTabSz="701675">
              <a:spcBef>
                <a:spcPts val="3300"/>
              </a:spcBef>
              <a:defRPr sz="4080"/>
            </a:pPr>
            <a:r>
              <a:rPr dirty="0" err="1"/>
              <a:t>Uslijedio</a:t>
            </a:r>
            <a:r>
              <a:rPr dirty="0"/>
              <a:t> je </a:t>
            </a:r>
            <a:r>
              <a:rPr dirty="0" err="1"/>
              <a:t>glavni</a:t>
            </a:r>
            <a:r>
              <a:rPr dirty="0"/>
              <a:t> </a:t>
            </a:r>
            <a:r>
              <a:rPr dirty="0" err="1"/>
              <a:t>dio</a:t>
            </a:r>
            <a:r>
              <a:rPr dirty="0"/>
              <a:t> ETL </a:t>
            </a:r>
            <a:r>
              <a:rPr dirty="0" err="1"/>
              <a:t>procesa</a:t>
            </a:r>
            <a:endParaRPr dirty="0"/>
          </a:p>
          <a:p>
            <a:pPr marL="539750" indent="-539750" defTabSz="701675">
              <a:spcBef>
                <a:spcPts val="3300"/>
              </a:spcBef>
              <a:defRPr sz="4080"/>
            </a:pPr>
            <a:r>
              <a:rPr dirty="0" err="1"/>
              <a:t>Kreiran</a:t>
            </a:r>
            <a:r>
              <a:rPr dirty="0"/>
              <a:t> je </a:t>
            </a:r>
            <a:r>
              <a:rPr dirty="0" err="1"/>
              <a:t>novi</a:t>
            </a:r>
            <a:r>
              <a:rPr dirty="0"/>
              <a:t> SSIS Package </a:t>
            </a:r>
            <a:r>
              <a:rPr dirty="0" err="1"/>
              <a:t>i</a:t>
            </a:r>
            <a:r>
              <a:rPr dirty="0"/>
              <a:t> u </a:t>
            </a:r>
            <a:r>
              <a:rPr dirty="0" err="1"/>
              <a:t>njegovom</a:t>
            </a:r>
            <a:r>
              <a:rPr dirty="0"/>
              <a:t> </a:t>
            </a:r>
            <a:r>
              <a:rPr dirty="0" err="1"/>
              <a:t>ControlFlowu</a:t>
            </a:r>
            <a:r>
              <a:rPr dirty="0"/>
              <a:t> </a:t>
            </a:r>
            <a:r>
              <a:rPr dirty="0" err="1"/>
              <a:t>smo</a:t>
            </a:r>
            <a:r>
              <a:rPr dirty="0"/>
              <a:t> </a:t>
            </a:r>
            <a:r>
              <a:rPr dirty="0" err="1"/>
              <a:t>koristili</a:t>
            </a:r>
            <a:r>
              <a:rPr dirty="0"/>
              <a:t> Data Flow Task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slici</a:t>
            </a:r>
            <a:r>
              <a:rPr dirty="0"/>
              <a:t> </a:t>
            </a:r>
            <a:r>
              <a:rPr dirty="0" err="1"/>
              <a:t>ispod</a:t>
            </a:r>
            <a:endParaRPr dirty="0"/>
          </a:p>
          <a:p>
            <a:pPr marL="539750" indent="-539750" defTabSz="701675">
              <a:spcBef>
                <a:spcPts val="3300"/>
              </a:spcBef>
              <a:defRPr sz="4080"/>
            </a:pPr>
            <a:endParaRPr dirty="0"/>
          </a:p>
          <a:p>
            <a:pPr marL="539750" indent="-539750" defTabSz="701675">
              <a:spcBef>
                <a:spcPts val="3300"/>
              </a:spcBef>
              <a:defRPr sz="4080"/>
            </a:pPr>
            <a:endParaRPr dirty="0"/>
          </a:p>
          <a:p>
            <a:pPr marL="539750" indent="-539750" defTabSz="701675">
              <a:spcBef>
                <a:spcPts val="3300"/>
              </a:spcBef>
              <a:defRPr sz="4080"/>
            </a:pPr>
            <a:endParaRPr dirty="0"/>
          </a:p>
          <a:p>
            <a:pPr marL="539750" indent="-539750" defTabSz="701675">
              <a:spcBef>
                <a:spcPts val="3300"/>
              </a:spcBef>
              <a:defRPr sz="4080"/>
            </a:pPr>
            <a:endParaRPr lang="bs-Latn-BA" dirty="0"/>
          </a:p>
          <a:p>
            <a:pPr marL="539750" indent="-539750" defTabSz="701675">
              <a:spcBef>
                <a:spcPts val="3300"/>
              </a:spcBef>
              <a:defRPr sz="4080"/>
            </a:pPr>
            <a:r>
              <a:rPr dirty="0"/>
              <a:t>U </a:t>
            </a:r>
            <a:r>
              <a:rPr dirty="0" err="1"/>
              <a:t>drugom</a:t>
            </a:r>
            <a:r>
              <a:rPr dirty="0"/>
              <a:t> </a:t>
            </a:r>
            <a:r>
              <a:rPr dirty="0" err="1"/>
              <a:t>koraku</a:t>
            </a:r>
            <a:r>
              <a:rPr dirty="0"/>
              <a:t> </a:t>
            </a:r>
            <a:r>
              <a:rPr dirty="0" err="1"/>
              <a:t>pristupili</a:t>
            </a:r>
            <a:r>
              <a:rPr dirty="0"/>
              <a:t> </a:t>
            </a:r>
            <a:r>
              <a:rPr dirty="0" err="1"/>
              <a:t>smo</a:t>
            </a:r>
            <a:r>
              <a:rPr dirty="0"/>
              <a:t> Data Flow tabu </a:t>
            </a:r>
            <a:r>
              <a:rPr dirty="0" err="1"/>
              <a:t>gdje</a:t>
            </a:r>
            <a:r>
              <a:rPr dirty="0"/>
              <a:t> </a:t>
            </a:r>
            <a:r>
              <a:rPr dirty="0" err="1"/>
              <a:t>smo</a:t>
            </a:r>
            <a:r>
              <a:rPr dirty="0"/>
              <a:t> </a:t>
            </a:r>
            <a:r>
              <a:rPr dirty="0" err="1"/>
              <a:t>izvršili</a:t>
            </a:r>
            <a:r>
              <a:rPr dirty="0"/>
              <a:t> </a:t>
            </a:r>
            <a:r>
              <a:rPr dirty="0" err="1"/>
              <a:t>zamjenu</a:t>
            </a:r>
            <a:r>
              <a:rPr dirty="0"/>
              <a:t> </a:t>
            </a:r>
            <a:r>
              <a:rPr dirty="0" err="1"/>
              <a:t>podataka</a:t>
            </a:r>
            <a:r>
              <a:rPr dirty="0"/>
              <a:t> </a:t>
            </a:r>
            <a:r>
              <a:rPr dirty="0" err="1"/>
              <a:t>iz</a:t>
            </a:r>
            <a:r>
              <a:rPr dirty="0"/>
              <a:t> source-a u </a:t>
            </a:r>
            <a:r>
              <a:rPr dirty="0" err="1"/>
              <a:t>odredišnu</a:t>
            </a:r>
            <a:r>
              <a:rPr dirty="0"/>
              <a:t> </a:t>
            </a:r>
            <a:r>
              <a:rPr dirty="0" err="1"/>
              <a:t>bazu</a:t>
            </a:r>
            <a:r>
              <a:rPr dirty="0"/>
              <a:t>. </a:t>
            </a:r>
            <a:r>
              <a:rPr dirty="0" err="1"/>
              <a:t>Pomoću</a:t>
            </a:r>
            <a:r>
              <a:rPr dirty="0"/>
              <a:t> Source </a:t>
            </a:r>
            <a:r>
              <a:rPr dirty="0" err="1"/>
              <a:t>Assistanta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Destination </a:t>
            </a:r>
            <a:r>
              <a:rPr dirty="0" err="1"/>
              <a:t>Assistanta</a:t>
            </a:r>
            <a:r>
              <a:rPr dirty="0"/>
              <a:t> se </a:t>
            </a:r>
            <a:r>
              <a:rPr dirty="0" err="1"/>
              <a:t>odaberu</a:t>
            </a:r>
            <a:r>
              <a:rPr dirty="0"/>
              <a:t> </a:t>
            </a:r>
            <a:r>
              <a:rPr dirty="0" err="1"/>
              <a:t>ove</a:t>
            </a:r>
            <a:r>
              <a:rPr dirty="0"/>
              <a:t> </a:t>
            </a:r>
            <a:r>
              <a:rPr dirty="0" err="1"/>
              <a:t>tabele</a:t>
            </a:r>
            <a:endParaRPr dirty="0"/>
          </a:p>
        </p:txBody>
      </p:sp>
      <p:pic>
        <p:nvPicPr>
          <p:cNvPr id="230" name="IMG_5392.jpeg" descr="IMG_539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7062216"/>
            <a:ext cx="6945815" cy="2367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G_5394.jpeg" descr="IMG_539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90" y="7009156"/>
            <a:ext cx="4984401" cy="247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G_5395.jpeg" descr="IMG_539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230" y="5733382"/>
            <a:ext cx="5410321" cy="385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BCDD1E-8870-489F-8143-F794477C87A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72" t="-12043" r="-49116" b="-11979"/>
          <a:stretch/>
        </p:blipFill>
        <p:spPr>
          <a:xfrm>
            <a:off x="-38100" y="-1219200"/>
            <a:ext cx="24460200" cy="16145934"/>
          </a:xfr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55EFC71-8D0C-4313-9DFF-DDC1BC8BEC8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84" t="-16790" r="-54373" b="-12571"/>
          <a:stretch/>
        </p:blipFill>
        <p:spPr>
          <a:xfrm>
            <a:off x="-38100" y="-1219200"/>
            <a:ext cx="24460200" cy="16145934"/>
          </a:xfr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1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18</a:t>
            </a:r>
          </a:p>
        </p:txBody>
      </p:sp>
      <p:sp>
        <p:nvSpPr>
          <p:cNvPr id="239" name="FINALNI ETL PRO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FINALNI ETL PROCES</a:t>
            </a:r>
          </a:p>
        </p:txBody>
      </p:sp>
      <p:sp>
        <p:nvSpPr>
          <p:cNvPr id="240" name="Na kraju smo dobijene podatke smjestili u tabele činjenica nakon čega smo uspješno završili ETL proces i možemo da vršimo pisanje querya u različitim dimenzijam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kraju smo dobijene podatke smjestili u tabele činjenica nakon čega smo uspješno završili ETL proces i možemo da vršimo pisanje querya u različitim dimenzijama</a:t>
            </a:r>
          </a:p>
        </p:txBody>
      </p:sp>
      <p:pic>
        <p:nvPicPr>
          <p:cNvPr id="241" name="IMG_5398.jpeg" descr="IMG_539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04" y="6728432"/>
            <a:ext cx="12411218" cy="6846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</a:t>
            </a:r>
          </a:p>
        </p:txBody>
      </p:sp>
      <p:sp>
        <p:nvSpPr>
          <p:cNvPr id="170" name="Uv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Uvod</a:t>
            </a:r>
          </a:p>
        </p:txBody>
      </p:sp>
      <p:sp>
        <p:nvSpPr>
          <p:cNvPr id="171" name="Postupak skladištenja podataka u apotec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Postupak skladištenja podataka u apoteci</a:t>
            </a:r>
          </a:p>
          <a:p>
            <a:r>
              <a:t>"Health and care" proizvodi</a:t>
            </a:r>
          </a:p>
          <a:p>
            <a:r>
              <a:t>Obuhvatili smo prodaju, skladištenje , kontrolu lijekova</a:t>
            </a:r>
          </a:p>
          <a:p>
            <a:r>
              <a:t>Brojni ciljevi projekta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G_5850.png" descr="IMG_5850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2318" b="2318"/>
          <a:stretch>
            <a:fillRect/>
          </a:stretch>
        </p:blipFill>
        <p:spPr>
          <a:xfrm>
            <a:off x="2700118" y="1499144"/>
            <a:ext cx="19833059" cy="111560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G_5852.png" descr="IMG_5852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3667" b="3667"/>
          <a:stretch>
            <a:fillRect/>
          </a:stretch>
        </p:blipFill>
        <p:spPr>
          <a:xfrm>
            <a:off x="2311003" y="1299964"/>
            <a:ext cx="19762093" cy="11116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G_5853.jpeg" descr="IMG_5853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971" r="2971"/>
          <a:stretch>
            <a:fillRect/>
          </a:stretch>
        </p:blipFill>
        <p:spPr>
          <a:xfrm>
            <a:off x="1835395" y="1357907"/>
            <a:ext cx="19556065" cy="110002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adik jukić…"/>
          <p:cNvSpPr txBox="1">
            <a:spLocks noGrp="1"/>
          </p:cNvSpPr>
          <p:nvPr>
            <p:ph type="title"/>
          </p:nvPr>
        </p:nvSpPr>
        <p:spPr>
          <a:xfrm>
            <a:off x="376268" y="662393"/>
            <a:ext cx="23535030" cy="13196731"/>
          </a:xfrm>
          <a:prstGeom prst="rect">
            <a:avLst/>
          </a:prstGeom>
        </p:spPr>
        <p:txBody>
          <a:bodyPr/>
          <a:lstStyle/>
          <a:p>
            <a:pPr defTabSz="330200">
              <a:defRPr sz="12120"/>
            </a:pPr>
            <a:r>
              <a:t>Sadik jukić</a:t>
            </a:r>
          </a:p>
          <a:p>
            <a:pPr defTabSz="330200">
              <a:defRPr sz="12120"/>
            </a:pPr>
            <a:r>
              <a:t>BELMIN BEGAN</a:t>
            </a:r>
          </a:p>
          <a:p>
            <a:pPr defTabSz="330200">
              <a:defRPr sz="12120"/>
            </a:pPr>
            <a:r>
              <a:t>ISMET PERENDA</a:t>
            </a:r>
          </a:p>
          <a:p>
            <a:pPr defTabSz="330200">
              <a:defRPr sz="12120"/>
            </a:pPr>
            <a:r>
              <a:t>AMER BEŠO</a:t>
            </a:r>
          </a:p>
          <a:p>
            <a:pPr defTabSz="330200">
              <a:defRPr sz="12120"/>
            </a:pPr>
            <a:r>
              <a:t>FARIS ČOLAKOVIĆ</a:t>
            </a:r>
          </a:p>
          <a:p>
            <a:pPr defTabSz="330200">
              <a:defRPr sz="12120"/>
            </a:pPr>
            <a:endParaRPr/>
          </a:p>
          <a:p>
            <a:pPr defTabSz="330200">
              <a:defRPr sz="12120"/>
            </a:pPr>
            <a:endParaRPr/>
          </a:p>
          <a:p>
            <a:pPr defTabSz="330200">
              <a:defRPr sz="12120"/>
            </a:pPr>
            <a:r>
              <a:t>ETF Sarajevo, 16.12.2020.</a:t>
            </a:r>
          </a:p>
          <a:p>
            <a:pPr defTabSz="330200">
              <a:defRPr sz="12120"/>
            </a:pPr>
            <a:endParaRPr/>
          </a:p>
          <a:p>
            <a:pPr defTabSz="330200">
              <a:defRPr sz="12120"/>
            </a:pPr>
            <a:endParaRPr/>
          </a:p>
          <a:p>
            <a:pPr defTabSz="330200">
              <a:defRPr sz="12120"/>
            </a:pPr>
            <a:endParaRPr/>
          </a:p>
          <a:p>
            <a:pPr defTabSz="330200">
              <a:defRPr sz="12120"/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</a:t>
            </a:r>
          </a:p>
        </p:txBody>
      </p:sp>
      <p:sp>
        <p:nvSpPr>
          <p:cNvPr id="174" name="Ciljevi projek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Ciljevi projekta</a:t>
            </a:r>
          </a:p>
        </p:txBody>
      </p:sp>
      <p:sp>
        <p:nvSpPr>
          <p:cNvPr id="175" name="Pravljenje sistema gdje su svi podaci dobro uvezani i dostupn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Pravljenje sistema gdje su svi podaci dobro uvezani i dostupni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Dovoljna količina lijekova prilagođenih potrebama pacijenata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Mogućnost kreiranja narudžbe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Pretraga lijekova po različitim aspektima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Brisanje/dodavanje lijeka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Pregled prodaje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Pregled kontrole lijeka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</a:t>
            </a:r>
          </a:p>
        </p:txBody>
      </p:sp>
      <p:sp>
        <p:nvSpPr>
          <p:cNvPr id="178" name="poslovni zahtjevi za izgradnju dw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poslovni zahtjevi za izgradnju dwh</a:t>
            </a:r>
          </a:p>
        </p:txBody>
      </p:sp>
      <p:sp>
        <p:nvSpPr>
          <p:cNvPr id="179" name="Prikaz troško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Prikaz troškova</a:t>
            </a:r>
          </a:p>
          <a:p>
            <a:r>
              <a:t>Prikaz količine lijekova određene vrste</a:t>
            </a:r>
          </a:p>
          <a:p>
            <a:r>
              <a:t>Prikaz prodaje gotovih proizvoda</a:t>
            </a:r>
          </a:p>
          <a:p>
            <a:r>
              <a:t>Prikaz dobavljanja narudžbe</a:t>
            </a:r>
          </a:p>
          <a:p>
            <a:r>
              <a:t>Prikaz profita</a:t>
            </a:r>
          </a:p>
          <a:p>
            <a:r>
              <a:t>Poređenje profita u vremenu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</a:t>
            </a:r>
          </a:p>
        </p:txBody>
      </p:sp>
      <p:sp>
        <p:nvSpPr>
          <p:cNvPr id="182" name="osnovne korist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osnovne koristi</a:t>
            </a:r>
          </a:p>
        </p:txBody>
      </p:sp>
      <p:sp>
        <p:nvSpPr>
          <p:cNvPr id="183" name="Steći uvid o najtraženijim lijekovim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Steći uvid o najtraženijim lijekovima</a:t>
            </a:r>
          </a:p>
          <a:p>
            <a:r>
              <a:t>Lakša kontrola nad proizvodima</a:t>
            </a:r>
          </a:p>
          <a:p>
            <a:r>
              <a:t>Feedback od korisnika</a:t>
            </a:r>
          </a:p>
          <a:p>
            <a:r>
              <a:t>Informacije od dobavljača</a:t>
            </a:r>
          </a:p>
          <a:p>
            <a:r>
              <a:t>Informacije o dobiti/gubicima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SE-CASE DIJAGRA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USE-CASE DIJAGRAM</a:t>
            </a:r>
          </a:p>
        </p:txBody>
      </p:sp>
      <p:pic>
        <p:nvPicPr>
          <p:cNvPr id="186" name="download.png" descr="download.pn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b="5704"/>
          <a:stretch>
            <a:fillRect/>
          </a:stretch>
        </p:blipFill>
        <p:spPr>
          <a:xfrm>
            <a:off x="0" y="0"/>
            <a:ext cx="10287000" cy="13716000"/>
          </a:xfrm>
          <a:prstGeom prst="rect">
            <a:avLst/>
          </a:prstGeom>
        </p:spPr>
      </p:pic>
      <p:sp>
        <p:nvSpPr>
          <p:cNvPr id="187" name="Text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"/>
          <p:cNvSpPr txBox="1">
            <a:spLocks noGrp="1"/>
          </p:cNvSpPr>
          <p:nvPr>
            <p:ph type="body" idx="21"/>
          </p:nvPr>
        </p:nvSpPr>
        <p:spPr>
          <a:xfrm>
            <a:off x="15925800" y="2095500"/>
            <a:ext cx="12573000" cy="18059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0" name="IMG_5383.jpeg" descr="IMG_5383.jpe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9074" t="2153" b="2153"/>
          <a:stretch>
            <a:fillRect/>
          </a:stretch>
        </p:blipFill>
        <p:spPr>
          <a:xfrm>
            <a:off x="4306534" y="71643"/>
            <a:ext cx="16963704" cy="135727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</a:t>
            </a:r>
          </a:p>
        </p:txBody>
      </p:sp>
      <p:pic>
        <p:nvPicPr>
          <p:cNvPr id="193" name="IMG_5385.jpeg" descr="IMG_5385.jpe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6930" r="6930"/>
          <a:stretch>
            <a:fillRect/>
          </a:stretch>
        </p:blipFill>
        <p:spPr>
          <a:xfrm>
            <a:off x="13334999" y="2159000"/>
            <a:ext cx="10287001" cy="10795000"/>
          </a:xfrm>
          <a:prstGeom prst="rect">
            <a:avLst/>
          </a:prstGeom>
        </p:spPr>
      </p:pic>
      <p:sp>
        <p:nvSpPr>
          <p:cNvPr id="194" name="FACT_PRODAJ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FACT_PRODAJA</a:t>
            </a:r>
          </a:p>
        </p:txBody>
      </p:sp>
      <p:sp>
        <p:nvSpPr>
          <p:cNvPr id="195" name="Ova star schema služi za analizu prodaje lijekova po apoteci, po pojedinom korisniku ili skupini korisnika/appteka iz nekog mjesta te profit u nekoj apoteci po raznim vremenskim intervalima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Ova star schema služi za analizu prodaje lijekova po apoteci, po pojedinom korisniku ili skupini korisnika/appteka iz nekog mjesta te profit u nekoj apoteci po raznim vremenskim intervalima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8</a:t>
            </a:r>
          </a:p>
        </p:txBody>
      </p:sp>
      <p:pic>
        <p:nvPicPr>
          <p:cNvPr id="198" name="IMG_5387.jpeg" descr="IMG_5387.jpeg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7338" r="7338"/>
          <a:stretch>
            <a:fillRect/>
          </a:stretch>
        </p:blipFill>
        <p:spPr>
          <a:xfrm>
            <a:off x="13334999" y="2159000"/>
            <a:ext cx="10287001" cy="10795000"/>
          </a:xfrm>
          <a:prstGeom prst="rect">
            <a:avLst/>
          </a:prstGeom>
        </p:spPr>
      </p:pic>
      <p:sp>
        <p:nvSpPr>
          <p:cNvPr id="199" name="Fact_NABAVK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Fact_NABAVKA</a:t>
            </a:r>
          </a:p>
        </p:txBody>
      </p:sp>
      <p:sp>
        <p:nvSpPr>
          <p:cNvPr id="200" name="Ova star schema nam služi za analizu nabavke lijekova po apoteci, po dobavljaču iz nekog mjesta te nabavke u apotekama po raznim vremenskim intervalima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Ova star schema nam služi za analizu nabavke lijekova po apoteci, po dobavljaču iz nekog mjesta te nabavke u apotekama po raznim vremenskim intervalima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442</Words>
  <Application>Microsoft Office PowerPoint</Application>
  <PresentationFormat>Custom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APOTEKA</vt:lpstr>
      <vt:lpstr>Uvod</vt:lpstr>
      <vt:lpstr>Ciljevi projekta</vt:lpstr>
      <vt:lpstr>poslovni zahtjevi za izgradnju dwh</vt:lpstr>
      <vt:lpstr>osnovne koristi</vt:lpstr>
      <vt:lpstr>PowerPoint Presentation</vt:lpstr>
      <vt:lpstr>PowerPoint Presentation</vt:lpstr>
      <vt:lpstr>FACT_PRODAJA</vt:lpstr>
      <vt:lpstr>Fact_NABAVKA</vt:lpstr>
      <vt:lpstr>Fact_promet_zaposlenika</vt:lpstr>
      <vt:lpstr>etl proces</vt:lpstr>
      <vt:lpstr>ETL PROCES</vt:lpstr>
      <vt:lpstr> sqlstatement za kreiranje vremenske dimenzije</vt:lpstr>
      <vt:lpstr>ETL PROCES</vt:lpstr>
      <vt:lpstr>PowerPoint Presentation</vt:lpstr>
      <vt:lpstr>ETL PROCES</vt:lpstr>
      <vt:lpstr>PowerPoint Presentation</vt:lpstr>
      <vt:lpstr>PowerPoint Presentation</vt:lpstr>
      <vt:lpstr>FINALNI ETL PROCES</vt:lpstr>
      <vt:lpstr>PowerPoint Presentation</vt:lpstr>
      <vt:lpstr>PowerPoint Presentation</vt:lpstr>
      <vt:lpstr>PowerPoint Presentation</vt:lpstr>
      <vt:lpstr>Sadik jukić BELMIN BEGAN ISMET PERENDA AMER BEŠO FARIS ČOLAKOVIĆ   ETF Sarajevo, 16.12.2020.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APOTEKA</dc:title>
  <cp:lastModifiedBy>FARIS</cp:lastModifiedBy>
  <cp:revision>3</cp:revision>
  <dcterms:modified xsi:type="dcterms:W3CDTF">2020-12-16T16:50:16Z</dcterms:modified>
</cp:coreProperties>
</file>