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4" r:id="rId1"/>
  </p:sldMasterIdLst>
  <p:sldIdLst>
    <p:sldId id="256" r:id="rId2"/>
    <p:sldId id="257" r:id="rId3"/>
    <p:sldId id="258" r:id="rId4"/>
    <p:sldId id="259" r:id="rId5"/>
    <p:sldId id="260" r:id="rId6"/>
    <p:sldId id="261" r:id="rId7"/>
    <p:sldId id="262" r:id="rId8"/>
    <p:sldId id="263" r:id="rId9"/>
    <p:sldId id="264" r:id="rId10"/>
    <p:sldId id="277" r:id="rId11"/>
    <p:sldId id="265" r:id="rId12"/>
    <p:sldId id="274" r:id="rId13"/>
    <p:sldId id="275" r:id="rId14"/>
    <p:sldId id="273" r:id="rId15"/>
    <p:sldId id="276"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52C07-3340-E1E3-D18A-A39341137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3C69BE-6F4F-65CE-8098-29CFEF1C2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AD9CD3-A6A6-E91A-332E-80F3149E38DD}"/>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58857B76-6217-5FF5-B9C9-5F740B45B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1043A2-8271-217C-0F7D-B601668BA6F3}"/>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4715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4676-8260-38F3-1644-3C564D4020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B6A0C9-666B-320F-C21A-6A26AB93A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DE378-DE7F-2499-6A93-147F44000DD0}"/>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B57968FB-37C0-2696-B1AF-2CF4F6BC5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AC742-DB2F-27EB-B98B-7FC7CDDC3CA8}"/>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2251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49E7F-AD17-B3DB-9983-B8B0EEA74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646C9B-6811-3BF4-5B75-211A82F59F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EFA73E-79A2-82EE-9C2D-3688F261788D}"/>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EEB74A8A-0535-47DB-273B-69F665F8CB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B4BC2-6E03-FECA-54A8-113B901F3511}"/>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141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6641-98E4-1118-BDA6-7F32A09FD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7397EE-514B-FF66-846C-059399AA9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32C488-82FB-59BC-4B3F-82C562982BC6}"/>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3959E0C5-C86A-1D3F-F3C4-C0064C9E0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D3F6C6-2224-C1C5-67E8-0CA89B3243C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021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7BEC-DE87-3088-025F-2BFBDD662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2EF94C-EB1B-C818-5FF0-83465F4664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953BF-45CC-21EA-549A-45486081319B}"/>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64EA2ED8-D1B9-ED47-0BC3-3B53A5F54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D6216-25E8-0056-21BF-CB14A4F2B41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82181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ABCF-686B-3FF0-9370-5F03C4A6B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EC8B52-0B07-906B-0637-66A4EBC85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865DB6-38BD-5911-135F-00B02DA31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B29E73-15EC-3096-9AB2-BB9CDBCCEA9D}"/>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a:extLst>
              <a:ext uri="{FF2B5EF4-FFF2-40B4-BE49-F238E27FC236}">
                <a16:creationId xmlns:a16="http://schemas.microsoft.com/office/drawing/2014/main" id="{AA367852-CDCA-CC47-3523-CF49CB31E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39B48-857E-010D-29FF-32911B7E646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800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353E-2074-0DA8-48B7-F298A8D81C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4158F-1B1D-8211-CFD4-689B6B42E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5F36D5-0C25-E19B-C1C0-E52B6B1D58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1C1F78-FB8F-4D53-6CD4-46486EF68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28F362-EA1F-D54C-D161-3102ED8CC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1E0140-C612-4025-9433-7B24533CD50B}"/>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8" name="Footer Placeholder 7">
            <a:extLst>
              <a:ext uri="{FF2B5EF4-FFF2-40B4-BE49-F238E27FC236}">
                <a16:creationId xmlns:a16="http://schemas.microsoft.com/office/drawing/2014/main" id="{DA7660EC-F75F-7179-A2E4-286F8E66D9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AD795F-5714-E76A-8D92-DC870106ECAF}"/>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2370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90C3-FB5D-7E68-3384-F906CCC2E9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A7E280-B838-2C7B-10EF-2DE35BBC3317}"/>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4" name="Footer Placeholder 3">
            <a:extLst>
              <a:ext uri="{FF2B5EF4-FFF2-40B4-BE49-F238E27FC236}">
                <a16:creationId xmlns:a16="http://schemas.microsoft.com/office/drawing/2014/main" id="{0B0CB84A-7847-792E-9685-7F5D870214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5D300D-84D4-79E2-08E7-F733CA4E4F0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6456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B00F6-DE26-C7CE-0F74-774E13C9CAC8}"/>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3" name="Footer Placeholder 2">
            <a:extLst>
              <a:ext uri="{FF2B5EF4-FFF2-40B4-BE49-F238E27FC236}">
                <a16:creationId xmlns:a16="http://schemas.microsoft.com/office/drawing/2014/main" id="{0602212F-3EDF-E360-1B00-5554A47644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F956F1-8F99-409B-73F6-AD00CCEAF4D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411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5B43-4D40-D8CD-78CC-4F4BDE66E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8C31AB-F0FA-202A-7059-1456D98B2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899F82-6785-C77A-9443-1598B76C9D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FDE28-DF4B-7BD8-7243-781A92B25A9E}"/>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a:extLst>
              <a:ext uri="{FF2B5EF4-FFF2-40B4-BE49-F238E27FC236}">
                <a16:creationId xmlns:a16="http://schemas.microsoft.com/office/drawing/2014/main" id="{D924A903-37A0-9B76-8E8A-6E357A9B71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274B34-48E7-1259-084D-B4BFDD480B6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4114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B436-A379-D7C7-A986-37D53A2F8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0A276D-14D1-E140-FBFE-6224A1DCD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7D8CE1-6058-A100-4101-21473090F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43162-4381-731E-7A88-4FD8CC8C9459}"/>
              </a:ext>
            </a:extLst>
          </p:cNvPr>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a:extLst>
              <a:ext uri="{FF2B5EF4-FFF2-40B4-BE49-F238E27FC236}">
                <a16:creationId xmlns:a16="http://schemas.microsoft.com/office/drawing/2014/main" id="{31D07FA2-FDF9-EDBF-A613-C1AE413ACA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C382BF-9FB2-0D1E-0DED-7CB840E2DE0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0415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2E8295-FA3A-B004-AFD1-638B0FB17C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62DD7A-3530-57EE-EBE3-205BD910B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87932-8C5D-021B-57E5-E1D69B6D9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9/19/2024</a:t>
            </a:fld>
            <a:endParaRPr lang="en-US"/>
          </a:p>
        </p:txBody>
      </p:sp>
      <p:sp>
        <p:nvSpPr>
          <p:cNvPr id="5" name="Footer Placeholder 4">
            <a:extLst>
              <a:ext uri="{FF2B5EF4-FFF2-40B4-BE49-F238E27FC236}">
                <a16:creationId xmlns:a16="http://schemas.microsoft.com/office/drawing/2014/main" id="{A2EA9B8D-98ED-1C85-32A5-4BFE1C984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B4911-F75F-6E6F-254E-194C69ED3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66229767"/>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942845"/>
            <a:ext cx="10820400" cy="844462"/>
          </a:xfrm>
          <a:prstGeom prst="rect">
            <a:avLst/>
          </a:prstGeom>
        </p:spPr>
        <p:txBody>
          <a:bodyPr vert="horz" wrap="square" lIns="0" tIns="13335" rIns="0" bIns="0" rtlCol="0">
            <a:spAutoFit/>
          </a:bodyPr>
          <a:lstStyle/>
          <a:p>
            <a:pPr marL="12700">
              <a:lnSpc>
                <a:spcPct val="100000"/>
              </a:lnSpc>
              <a:spcBef>
                <a:spcPts val="105"/>
              </a:spcBef>
            </a:pPr>
            <a:r>
              <a:rPr lang="en-IN" sz="5400" b="1" spc="-140" dirty="0">
                <a:solidFill>
                  <a:schemeClr val="tx1">
                    <a:lumMod val="85000"/>
                    <a:lumOff val="15000"/>
                  </a:schemeClr>
                </a:solidFill>
                <a:latin typeface="Tahoma"/>
                <a:cs typeface="Tahoma"/>
              </a:rPr>
              <a:t>AIRLINE RESERVATION SYSTEM</a:t>
            </a:r>
            <a:endParaRPr sz="5400" dirty="0">
              <a:solidFill>
                <a:schemeClr val="tx1">
                  <a:lumMod val="85000"/>
                  <a:lumOff val="15000"/>
                </a:schemeClr>
              </a:solidFill>
              <a:latin typeface="Tahoma"/>
              <a:cs typeface="Tahoma"/>
            </a:endParaRPr>
          </a:p>
        </p:txBody>
      </p:sp>
      <p:sp>
        <p:nvSpPr>
          <p:cNvPr id="3" name="object 3"/>
          <p:cNvSpPr txBox="1"/>
          <p:nvPr/>
        </p:nvSpPr>
        <p:spPr>
          <a:xfrm>
            <a:off x="6324600" y="3124009"/>
            <a:ext cx="4711954" cy="2300694"/>
          </a:xfrm>
          <a:prstGeom prst="rect">
            <a:avLst/>
          </a:prstGeom>
        </p:spPr>
        <p:txBody>
          <a:bodyPr vert="horz" wrap="square" lIns="0" tIns="12065" rIns="0" bIns="0" rtlCol="0">
            <a:spAutoFit/>
          </a:bodyPr>
          <a:lstStyle/>
          <a:p>
            <a:pPr marL="909955" marR="897255" indent="5080" algn="ctr">
              <a:lnSpc>
                <a:spcPct val="146000"/>
              </a:lnSpc>
              <a:spcBef>
                <a:spcPts val="95"/>
              </a:spcBef>
            </a:pPr>
            <a:r>
              <a:rPr sz="1800" b="1" spc="155" dirty="0">
                <a:solidFill>
                  <a:schemeClr val="tx1">
                    <a:lumMod val="85000"/>
                    <a:lumOff val="15000"/>
                  </a:schemeClr>
                </a:solidFill>
                <a:latin typeface="Tahoma"/>
                <a:cs typeface="Tahoma"/>
              </a:rPr>
              <a:t>G</a:t>
            </a:r>
            <a:r>
              <a:rPr sz="1800" b="1" spc="-140" dirty="0">
                <a:solidFill>
                  <a:schemeClr val="tx1">
                    <a:lumMod val="85000"/>
                    <a:lumOff val="15000"/>
                  </a:schemeClr>
                </a:solidFill>
                <a:latin typeface="Tahoma"/>
                <a:cs typeface="Tahoma"/>
              </a:rPr>
              <a:t>U</a:t>
            </a:r>
            <a:r>
              <a:rPr sz="1800" b="1" spc="-425" dirty="0">
                <a:solidFill>
                  <a:schemeClr val="tx1">
                    <a:lumMod val="85000"/>
                    <a:lumOff val="15000"/>
                  </a:schemeClr>
                </a:solidFill>
                <a:latin typeface="Tahoma"/>
                <a:cs typeface="Tahoma"/>
              </a:rPr>
              <a:t>I</a:t>
            </a:r>
            <a:r>
              <a:rPr sz="1800" b="1" spc="-95" dirty="0">
                <a:solidFill>
                  <a:schemeClr val="tx1">
                    <a:lumMod val="85000"/>
                    <a:lumOff val="15000"/>
                  </a:schemeClr>
                </a:solidFill>
                <a:latin typeface="Tahoma"/>
                <a:cs typeface="Tahoma"/>
              </a:rPr>
              <a:t>D</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70" dirty="0">
                <a:solidFill>
                  <a:schemeClr val="tx1">
                    <a:lumMod val="85000"/>
                    <a:lumOff val="15000"/>
                  </a:schemeClr>
                </a:solidFill>
                <a:latin typeface="Tahoma"/>
                <a:cs typeface="Tahoma"/>
              </a:rPr>
              <a:t> </a:t>
            </a:r>
            <a:r>
              <a:rPr sz="1800" b="1" spc="-105" dirty="0">
                <a:solidFill>
                  <a:schemeClr val="tx1">
                    <a:lumMod val="85000"/>
                    <a:lumOff val="15000"/>
                  </a:schemeClr>
                </a:solidFill>
                <a:latin typeface="Tahoma"/>
                <a:cs typeface="Tahoma"/>
              </a:rPr>
              <a:t>BY  </a:t>
            </a:r>
            <a:r>
              <a:rPr sz="1800" b="1" spc="80" dirty="0">
                <a:solidFill>
                  <a:schemeClr val="tx1">
                    <a:lumMod val="85000"/>
                    <a:lumOff val="15000"/>
                  </a:schemeClr>
                </a:solidFill>
                <a:latin typeface="Trebuchet MS"/>
                <a:cs typeface="Trebuchet MS"/>
              </a:rPr>
              <a:t>DR.</a:t>
            </a:r>
            <a:r>
              <a:rPr lang="en-US" sz="1800" b="1" spc="80" dirty="0">
                <a:solidFill>
                  <a:schemeClr val="tx1">
                    <a:lumMod val="85000"/>
                    <a:lumOff val="15000"/>
                  </a:schemeClr>
                </a:solidFill>
                <a:latin typeface="Trebuchet MS"/>
                <a:cs typeface="Trebuchet MS"/>
              </a:rPr>
              <a:t>S</a:t>
            </a:r>
            <a:r>
              <a:rPr sz="1800" b="1" spc="80" dirty="0">
                <a:solidFill>
                  <a:schemeClr val="tx1">
                    <a:lumMod val="85000"/>
                    <a:lumOff val="15000"/>
                  </a:schemeClr>
                </a:solidFill>
                <a:latin typeface="Trebuchet MS"/>
                <a:cs typeface="Trebuchet MS"/>
              </a:rPr>
              <a:t>.J</a:t>
            </a:r>
            <a:r>
              <a:rPr lang="en-IN" b="1" spc="80" dirty="0" err="1">
                <a:solidFill>
                  <a:schemeClr val="tx1">
                    <a:lumMod val="85000"/>
                    <a:lumOff val="15000"/>
                  </a:schemeClr>
                </a:solidFill>
                <a:latin typeface="Trebuchet MS"/>
                <a:cs typeface="Trebuchet MS"/>
              </a:rPr>
              <a:t>ayanthi</a:t>
            </a:r>
            <a:r>
              <a:rPr sz="1800" b="1" spc="80" dirty="0">
                <a:solidFill>
                  <a:schemeClr val="tx1">
                    <a:lumMod val="85000"/>
                    <a:lumOff val="15000"/>
                  </a:schemeClr>
                </a:solidFill>
                <a:latin typeface="Trebuchet MS"/>
                <a:cs typeface="Trebuchet MS"/>
              </a:rPr>
              <a:t> </a:t>
            </a:r>
            <a:r>
              <a:rPr sz="1800" b="1" spc="85" dirty="0">
                <a:solidFill>
                  <a:schemeClr val="tx1">
                    <a:lumMod val="85000"/>
                    <a:lumOff val="15000"/>
                  </a:schemeClr>
                </a:solidFill>
                <a:latin typeface="Trebuchet MS"/>
                <a:cs typeface="Trebuchet MS"/>
              </a:rPr>
              <a:t> </a:t>
            </a:r>
            <a:r>
              <a:rPr sz="1800" b="1" spc="90" dirty="0">
                <a:solidFill>
                  <a:schemeClr val="tx1">
                    <a:lumMod val="85000"/>
                    <a:lumOff val="15000"/>
                  </a:schemeClr>
                </a:solidFill>
                <a:latin typeface="Trebuchet MS"/>
                <a:cs typeface="Trebuchet MS"/>
              </a:rPr>
              <a:t>PROFESSO</a:t>
            </a:r>
            <a:r>
              <a:rPr lang="en-IN" sz="1800" b="1" spc="90" dirty="0">
                <a:solidFill>
                  <a:schemeClr val="tx1">
                    <a:lumMod val="85000"/>
                    <a:lumOff val="15000"/>
                  </a:schemeClr>
                </a:solidFill>
                <a:latin typeface="Trebuchet MS"/>
                <a:cs typeface="Trebuchet MS"/>
              </a:rPr>
              <a:t>R </a:t>
            </a:r>
            <a:r>
              <a:rPr lang="en-IN" sz="1800" b="1" spc="95" dirty="0">
                <a:solidFill>
                  <a:schemeClr val="tx1">
                    <a:lumMod val="85000"/>
                    <a:lumOff val="15000"/>
                  </a:schemeClr>
                </a:solidFill>
                <a:latin typeface="Trebuchet MS"/>
                <a:cs typeface="Trebuchet MS"/>
              </a:rPr>
              <a:t> </a:t>
            </a:r>
            <a:r>
              <a:rPr sz="1800" b="1" spc="55" dirty="0">
                <a:solidFill>
                  <a:schemeClr val="tx1">
                    <a:lumMod val="85000"/>
                    <a:lumOff val="15000"/>
                  </a:schemeClr>
                </a:solidFill>
                <a:latin typeface="Trebuchet MS"/>
                <a:cs typeface="Trebuchet MS"/>
              </a:rPr>
              <a:t>DEPARTMENT</a:t>
            </a:r>
            <a:r>
              <a:rPr sz="1800" b="1" spc="-70" dirty="0">
                <a:solidFill>
                  <a:schemeClr val="tx1">
                    <a:lumMod val="85000"/>
                    <a:lumOff val="15000"/>
                  </a:schemeClr>
                </a:solidFill>
                <a:latin typeface="Trebuchet MS"/>
                <a:cs typeface="Trebuchet MS"/>
              </a:rPr>
              <a:t> </a:t>
            </a:r>
            <a:r>
              <a:rPr sz="1800" b="1" spc="105" dirty="0">
                <a:solidFill>
                  <a:schemeClr val="tx1">
                    <a:lumMod val="85000"/>
                    <a:lumOff val="15000"/>
                  </a:schemeClr>
                </a:solidFill>
                <a:latin typeface="Trebuchet MS"/>
                <a:cs typeface="Trebuchet MS"/>
              </a:rPr>
              <a:t>OF</a:t>
            </a:r>
            <a:r>
              <a:rPr sz="1800" b="1" spc="-30" dirty="0">
                <a:solidFill>
                  <a:schemeClr val="tx1">
                    <a:lumMod val="85000"/>
                    <a:lumOff val="15000"/>
                  </a:schemeClr>
                </a:solidFill>
                <a:latin typeface="Trebuchet MS"/>
                <a:cs typeface="Trebuchet MS"/>
              </a:rPr>
              <a:t> </a:t>
            </a:r>
            <a:r>
              <a:rPr sz="1800" b="1" spc="120" dirty="0">
                <a:solidFill>
                  <a:schemeClr val="tx1">
                    <a:lumMod val="85000"/>
                    <a:lumOff val="15000"/>
                  </a:schemeClr>
                </a:solidFill>
                <a:latin typeface="Trebuchet MS"/>
                <a:cs typeface="Trebuchet MS"/>
              </a:rPr>
              <a:t>CSE</a:t>
            </a:r>
            <a:endParaRPr sz="1800" b="1" dirty="0">
              <a:solidFill>
                <a:schemeClr val="tx1">
                  <a:lumMod val="85000"/>
                  <a:lumOff val="15000"/>
                </a:schemeClr>
              </a:solidFill>
              <a:latin typeface="Trebuchet MS"/>
              <a:cs typeface="Trebuchet MS"/>
            </a:endParaRPr>
          </a:p>
          <a:p>
            <a:pPr marL="12700" marR="5080" algn="ctr">
              <a:lnSpc>
                <a:spcPct val="100800"/>
              </a:lnSpc>
              <a:spcBef>
                <a:spcPts val="980"/>
              </a:spcBef>
            </a:pPr>
            <a:r>
              <a:rPr sz="1800" b="1" spc="65" dirty="0">
                <a:solidFill>
                  <a:schemeClr val="tx1">
                    <a:lumMod val="85000"/>
                    <a:lumOff val="15000"/>
                  </a:schemeClr>
                </a:solidFill>
                <a:latin typeface="Trebuchet MS"/>
                <a:cs typeface="Trebuchet MS"/>
              </a:rPr>
              <a:t>SAVEETHA</a:t>
            </a:r>
            <a:r>
              <a:rPr sz="1800" b="1" spc="-105"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30"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lang="en-IN" sz="1800" b="1" spc="65" dirty="0">
              <a:solidFill>
                <a:schemeClr val="tx1">
                  <a:lumMod val="85000"/>
                  <a:lumOff val="15000"/>
                </a:schemeClr>
              </a:solidFill>
              <a:latin typeface="Trebuchet MS"/>
              <a:cs typeface="Trebuchet MS"/>
            </a:endParaRPr>
          </a:p>
        </p:txBody>
      </p:sp>
      <p:pic>
        <p:nvPicPr>
          <p:cNvPr id="4" name="object 4"/>
          <p:cNvPicPr/>
          <p:nvPr/>
        </p:nvPicPr>
        <p:blipFill>
          <a:blip r:embed="rId2" cstate="print"/>
          <a:stretch>
            <a:fillRect/>
          </a:stretch>
        </p:blipFill>
        <p:spPr>
          <a:xfrm>
            <a:off x="238125" y="257111"/>
            <a:ext cx="1104900" cy="1228407"/>
          </a:xfrm>
          <a:prstGeom prst="rect">
            <a:avLst/>
          </a:prstGeom>
        </p:spPr>
      </p:pic>
      <p:pic>
        <p:nvPicPr>
          <p:cNvPr id="5" name="object 5"/>
          <p:cNvPicPr/>
          <p:nvPr/>
        </p:nvPicPr>
        <p:blipFill>
          <a:blip r:embed="rId3" cstate="print"/>
          <a:stretch>
            <a:fillRect/>
          </a:stretch>
        </p:blipFill>
        <p:spPr>
          <a:xfrm>
            <a:off x="10325100" y="218986"/>
            <a:ext cx="1200150" cy="1123657"/>
          </a:xfrm>
          <a:prstGeom prst="rect">
            <a:avLst/>
          </a:prstGeom>
        </p:spPr>
      </p:pic>
      <p:sp>
        <p:nvSpPr>
          <p:cNvPr id="6" name="object 6"/>
          <p:cNvSpPr txBox="1">
            <a:spLocks noGrp="1"/>
          </p:cNvSpPr>
          <p:nvPr>
            <p:ph type="title"/>
          </p:nvPr>
        </p:nvSpPr>
        <p:spPr>
          <a:xfrm>
            <a:off x="2093976" y="256540"/>
            <a:ext cx="7372350" cy="1490980"/>
          </a:xfrm>
          <a:prstGeom prst="rect">
            <a:avLst/>
          </a:prstGeom>
        </p:spPr>
        <p:txBody>
          <a:bodyPr vert="horz" wrap="square" lIns="0" tIns="31115" rIns="0" bIns="0" rtlCol="0">
            <a:spAutoFit/>
          </a:bodyPr>
          <a:lstStyle/>
          <a:p>
            <a:pPr marL="12700" marR="5080" indent="1905" algn="ctr">
              <a:lnSpc>
                <a:spcPts val="3829"/>
              </a:lnSpc>
              <a:spcBef>
                <a:spcPts val="245"/>
              </a:spcBef>
            </a:pPr>
            <a:r>
              <a:rPr sz="3200" b="1" spc="-180" dirty="0">
                <a:latin typeface="Tahoma"/>
                <a:cs typeface="Tahoma"/>
              </a:rPr>
              <a:t>SAVEETHA</a:t>
            </a:r>
            <a:r>
              <a:rPr sz="3200" b="1" spc="-100" dirty="0">
                <a:latin typeface="Tahoma"/>
                <a:cs typeface="Tahoma"/>
              </a:rPr>
              <a:t> </a:t>
            </a:r>
            <a:r>
              <a:rPr sz="3200" b="1" spc="-35" dirty="0">
                <a:latin typeface="Tahoma"/>
                <a:cs typeface="Tahoma"/>
              </a:rPr>
              <a:t>SCHOOL</a:t>
            </a:r>
            <a:r>
              <a:rPr sz="3200" b="1" spc="-100" dirty="0">
                <a:latin typeface="Tahoma"/>
                <a:cs typeface="Tahoma"/>
              </a:rPr>
              <a:t> </a:t>
            </a:r>
            <a:r>
              <a:rPr sz="3200" b="1" spc="-45" dirty="0">
                <a:latin typeface="Tahoma"/>
                <a:cs typeface="Tahoma"/>
              </a:rPr>
              <a:t>OF</a:t>
            </a:r>
            <a:r>
              <a:rPr sz="3200" b="1" spc="-15" dirty="0">
                <a:latin typeface="Tahoma"/>
                <a:cs typeface="Tahoma"/>
              </a:rPr>
              <a:t> </a:t>
            </a:r>
            <a:r>
              <a:rPr sz="3200" b="1" spc="-220" dirty="0">
                <a:latin typeface="Tahoma"/>
                <a:cs typeface="Tahoma"/>
              </a:rPr>
              <a:t>ENGINEERING </a:t>
            </a:r>
            <a:r>
              <a:rPr sz="3200" b="1" spc="-215" dirty="0">
                <a:latin typeface="Tahoma"/>
                <a:cs typeface="Tahoma"/>
              </a:rPr>
              <a:t> </a:t>
            </a:r>
            <a:r>
              <a:rPr sz="3200" b="1" spc="-380" dirty="0">
                <a:latin typeface="Tahoma"/>
                <a:cs typeface="Tahoma"/>
              </a:rPr>
              <a:t>S</a:t>
            </a:r>
            <a:r>
              <a:rPr sz="3200" b="1" spc="204" dirty="0">
                <a:latin typeface="Tahoma"/>
                <a:cs typeface="Tahoma"/>
              </a:rPr>
              <a:t>A</a:t>
            </a:r>
            <a:r>
              <a:rPr sz="3200" b="1" spc="-105" dirty="0">
                <a:latin typeface="Tahoma"/>
                <a:cs typeface="Tahoma"/>
              </a:rPr>
              <a:t>V</a:t>
            </a:r>
            <a:r>
              <a:rPr sz="3200" b="1" spc="-135" dirty="0">
                <a:latin typeface="Tahoma"/>
                <a:cs typeface="Tahoma"/>
              </a:rPr>
              <a:t>E</a:t>
            </a:r>
            <a:r>
              <a:rPr sz="3200" b="1" spc="-325" dirty="0">
                <a:latin typeface="Tahoma"/>
                <a:cs typeface="Tahoma"/>
              </a:rPr>
              <a:t>E</a:t>
            </a:r>
            <a:r>
              <a:rPr sz="3200" b="1" spc="-380" dirty="0">
                <a:latin typeface="Tahoma"/>
                <a:cs typeface="Tahoma"/>
              </a:rPr>
              <a:t>T</a:t>
            </a:r>
            <a:r>
              <a:rPr sz="3200" b="1" spc="-500" dirty="0">
                <a:latin typeface="Tahoma"/>
                <a:cs typeface="Tahoma"/>
              </a:rPr>
              <a:t>H</a:t>
            </a:r>
            <a:r>
              <a:rPr sz="3200" b="1" spc="195" dirty="0">
                <a:latin typeface="Tahoma"/>
                <a:cs typeface="Tahoma"/>
              </a:rPr>
              <a:t>A</a:t>
            </a:r>
            <a:r>
              <a:rPr sz="3200" b="1" spc="-95" dirty="0">
                <a:latin typeface="Tahoma"/>
                <a:cs typeface="Tahoma"/>
              </a:rPr>
              <a:t> </a:t>
            </a:r>
            <a:r>
              <a:rPr sz="3200" b="1" spc="-360" dirty="0">
                <a:latin typeface="Tahoma"/>
                <a:cs typeface="Tahoma"/>
              </a:rPr>
              <a:t>IN</a:t>
            </a:r>
            <a:r>
              <a:rPr sz="3200" b="1" spc="-385" dirty="0">
                <a:latin typeface="Tahoma"/>
                <a:cs typeface="Tahoma"/>
              </a:rPr>
              <a:t>S</a:t>
            </a:r>
            <a:r>
              <a:rPr sz="3200" b="1" spc="-595" dirty="0">
                <a:latin typeface="Tahoma"/>
                <a:cs typeface="Tahoma"/>
              </a:rPr>
              <a:t>TI</a:t>
            </a:r>
            <a:r>
              <a:rPr sz="3200" b="1" spc="-685" dirty="0">
                <a:latin typeface="Tahoma"/>
                <a:cs typeface="Tahoma"/>
              </a:rPr>
              <a:t>T</a:t>
            </a:r>
            <a:r>
              <a:rPr sz="3200" b="1" spc="-340" dirty="0">
                <a:latin typeface="Tahoma"/>
                <a:cs typeface="Tahoma"/>
              </a:rPr>
              <a:t>U</a:t>
            </a:r>
            <a:r>
              <a:rPr sz="3200" b="1" spc="-450" dirty="0">
                <a:latin typeface="Tahoma"/>
                <a:cs typeface="Tahoma"/>
              </a:rPr>
              <a:t>TE</a:t>
            </a:r>
            <a:r>
              <a:rPr sz="3200" b="1" spc="5" dirty="0">
                <a:latin typeface="Tahoma"/>
                <a:cs typeface="Tahoma"/>
              </a:rPr>
              <a:t> </a:t>
            </a:r>
            <a:r>
              <a:rPr sz="3200" b="1" spc="155" dirty="0">
                <a:latin typeface="Tahoma"/>
                <a:cs typeface="Tahoma"/>
              </a:rPr>
              <a:t>O</a:t>
            </a:r>
            <a:r>
              <a:rPr sz="3200" b="1" spc="-315" dirty="0">
                <a:latin typeface="Tahoma"/>
                <a:cs typeface="Tahoma"/>
              </a:rPr>
              <a:t>F</a:t>
            </a:r>
            <a:r>
              <a:rPr sz="3200" b="1" spc="-15" dirty="0">
                <a:latin typeface="Tahoma"/>
                <a:cs typeface="Tahoma"/>
              </a:rPr>
              <a:t> </a:t>
            </a:r>
            <a:r>
              <a:rPr sz="3200" b="1" spc="-10" dirty="0">
                <a:latin typeface="Tahoma"/>
                <a:cs typeface="Tahoma"/>
              </a:rPr>
              <a:t>M</a:t>
            </a:r>
            <a:r>
              <a:rPr sz="3200" b="1" spc="-325" dirty="0">
                <a:latin typeface="Tahoma"/>
                <a:cs typeface="Tahoma"/>
              </a:rPr>
              <a:t>E</a:t>
            </a:r>
            <a:r>
              <a:rPr sz="3200" b="1" spc="-500" dirty="0">
                <a:latin typeface="Tahoma"/>
                <a:cs typeface="Tahoma"/>
              </a:rPr>
              <a:t>D</a:t>
            </a:r>
            <a:r>
              <a:rPr sz="3200" b="1" spc="-330" dirty="0">
                <a:latin typeface="Tahoma"/>
                <a:cs typeface="Tahoma"/>
              </a:rPr>
              <a:t>I</a:t>
            </a:r>
            <a:r>
              <a:rPr sz="3200" b="1" spc="409" dirty="0">
                <a:latin typeface="Tahoma"/>
                <a:cs typeface="Tahoma"/>
              </a:rPr>
              <a:t>C</a:t>
            </a:r>
            <a:r>
              <a:rPr sz="3200" b="1" spc="130" dirty="0">
                <a:latin typeface="Tahoma"/>
                <a:cs typeface="Tahoma"/>
              </a:rPr>
              <a:t>A</a:t>
            </a:r>
            <a:r>
              <a:rPr sz="3200" b="1" spc="-415" dirty="0">
                <a:latin typeface="Tahoma"/>
                <a:cs typeface="Tahoma"/>
              </a:rPr>
              <a:t>L</a:t>
            </a:r>
            <a:r>
              <a:rPr sz="3200" b="1" spc="-35" dirty="0">
                <a:latin typeface="Tahoma"/>
                <a:cs typeface="Tahoma"/>
              </a:rPr>
              <a:t> </a:t>
            </a:r>
            <a:r>
              <a:rPr sz="3200" b="1" spc="204" dirty="0">
                <a:latin typeface="Tahoma"/>
                <a:cs typeface="Tahoma"/>
              </a:rPr>
              <a:t>A</a:t>
            </a:r>
            <a:r>
              <a:rPr sz="3200" b="1" spc="-145" dirty="0">
                <a:latin typeface="Tahoma"/>
                <a:cs typeface="Tahoma"/>
              </a:rPr>
              <a:t>N</a:t>
            </a:r>
            <a:r>
              <a:rPr sz="3200" b="1" spc="-100" dirty="0">
                <a:latin typeface="Tahoma"/>
                <a:cs typeface="Tahoma"/>
              </a:rPr>
              <a:t>D  </a:t>
            </a:r>
            <a:r>
              <a:rPr sz="3200" b="1" spc="-160" dirty="0">
                <a:latin typeface="Tahoma"/>
                <a:cs typeface="Tahoma"/>
              </a:rPr>
              <a:t>TECHNICAL</a:t>
            </a:r>
            <a:r>
              <a:rPr sz="3200" b="1" spc="-40" dirty="0">
                <a:latin typeface="Tahoma"/>
                <a:cs typeface="Tahoma"/>
              </a:rPr>
              <a:t> </a:t>
            </a:r>
            <a:r>
              <a:rPr sz="3200" b="1" spc="-175" dirty="0">
                <a:latin typeface="Tahoma"/>
                <a:cs typeface="Tahoma"/>
              </a:rPr>
              <a:t>SCIENCES</a:t>
            </a:r>
            <a:endParaRPr sz="3200">
              <a:latin typeface="Tahoma"/>
              <a:cs typeface="Tahoma"/>
            </a:endParaRPr>
          </a:p>
        </p:txBody>
      </p:sp>
      <p:sp>
        <p:nvSpPr>
          <p:cNvPr id="7" name="object 7"/>
          <p:cNvSpPr txBox="1"/>
          <p:nvPr/>
        </p:nvSpPr>
        <p:spPr>
          <a:xfrm>
            <a:off x="811123" y="3114400"/>
            <a:ext cx="4711954" cy="3553217"/>
          </a:xfrm>
          <a:prstGeom prst="rect">
            <a:avLst/>
          </a:prstGeom>
        </p:spPr>
        <p:txBody>
          <a:bodyPr vert="horz" wrap="square" lIns="0" tIns="12065" rIns="0" bIns="0" rtlCol="0">
            <a:spAutoFit/>
          </a:bodyPr>
          <a:lstStyle/>
          <a:p>
            <a:pPr marL="1316990" marR="1296670" algn="ctr">
              <a:lnSpc>
                <a:spcPct val="146000"/>
              </a:lnSpc>
              <a:spcBef>
                <a:spcPts val="95"/>
              </a:spcBef>
            </a:pPr>
            <a:r>
              <a:rPr sz="1800" b="1" spc="-170" dirty="0">
                <a:solidFill>
                  <a:schemeClr val="tx1">
                    <a:lumMod val="85000"/>
                    <a:lumOff val="15000"/>
                  </a:schemeClr>
                </a:solidFill>
                <a:latin typeface="Tahoma"/>
                <a:cs typeface="Tahoma"/>
              </a:rPr>
              <a:t>S</a:t>
            </a:r>
            <a:r>
              <a:rPr sz="1800" b="1" spc="-210" dirty="0">
                <a:solidFill>
                  <a:schemeClr val="tx1">
                    <a:lumMod val="85000"/>
                    <a:lumOff val="15000"/>
                  </a:schemeClr>
                </a:solidFill>
                <a:latin typeface="Tahoma"/>
                <a:cs typeface="Tahoma"/>
              </a:rPr>
              <a:t>U</a:t>
            </a:r>
            <a:r>
              <a:rPr sz="1800" b="1" spc="-185" dirty="0">
                <a:solidFill>
                  <a:schemeClr val="tx1">
                    <a:lumMod val="85000"/>
                    <a:lumOff val="15000"/>
                  </a:schemeClr>
                </a:solidFill>
                <a:latin typeface="Tahoma"/>
                <a:cs typeface="Tahoma"/>
              </a:rPr>
              <a:t>B</a:t>
            </a:r>
            <a:r>
              <a:rPr sz="1800" b="1" spc="-35" dirty="0">
                <a:solidFill>
                  <a:schemeClr val="tx1">
                    <a:lumMod val="85000"/>
                    <a:lumOff val="15000"/>
                  </a:schemeClr>
                </a:solidFill>
                <a:latin typeface="Tahoma"/>
                <a:cs typeface="Tahoma"/>
              </a:rPr>
              <a:t>M</a:t>
            </a:r>
            <a:r>
              <a:rPr sz="1800" b="1" spc="-350" dirty="0">
                <a:solidFill>
                  <a:schemeClr val="tx1">
                    <a:lumMod val="85000"/>
                    <a:lumOff val="15000"/>
                  </a:schemeClr>
                </a:solidFill>
                <a:latin typeface="Tahoma"/>
                <a:cs typeface="Tahoma"/>
              </a:rPr>
              <a:t>IT</a:t>
            </a:r>
            <a:r>
              <a:rPr sz="1800" b="1" spc="-360" dirty="0">
                <a:solidFill>
                  <a:schemeClr val="tx1">
                    <a:lumMod val="85000"/>
                    <a:lumOff val="15000"/>
                  </a:schemeClr>
                </a:solidFill>
                <a:latin typeface="Tahoma"/>
                <a:cs typeface="Tahoma"/>
              </a:rPr>
              <a:t>T</a:t>
            </a:r>
            <a:r>
              <a:rPr sz="1800" b="1" spc="-140" dirty="0">
                <a:solidFill>
                  <a:schemeClr val="tx1">
                    <a:lumMod val="85000"/>
                    <a:lumOff val="15000"/>
                  </a:schemeClr>
                </a:solidFill>
                <a:latin typeface="Tahoma"/>
                <a:cs typeface="Tahoma"/>
              </a:rPr>
              <a:t>E</a:t>
            </a:r>
            <a:r>
              <a:rPr sz="1800" b="1" spc="-105" dirty="0">
                <a:solidFill>
                  <a:schemeClr val="tx1">
                    <a:lumMod val="85000"/>
                    <a:lumOff val="15000"/>
                  </a:schemeClr>
                </a:solidFill>
                <a:latin typeface="Tahoma"/>
                <a:cs typeface="Tahoma"/>
              </a:rPr>
              <a:t>D</a:t>
            </a:r>
            <a:r>
              <a:rPr sz="1800" b="1" spc="-65" dirty="0">
                <a:solidFill>
                  <a:schemeClr val="tx1">
                    <a:lumMod val="85000"/>
                    <a:lumOff val="15000"/>
                  </a:schemeClr>
                </a:solidFill>
                <a:latin typeface="Tahoma"/>
                <a:cs typeface="Tahoma"/>
              </a:rPr>
              <a:t> </a:t>
            </a:r>
            <a:r>
              <a:rPr sz="1800" b="1" spc="-185" dirty="0">
                <a:solidFill>
                  <a:schemeClr val="tx1">
                    <a:lumMod val="85000"/>
                    <a:lumOff val="15000"/>
                  </a:schemeClr>
                </a:solidFill>
                <a:latin typeface="Tahoma"/>
                <a:cs typeface="Tahoma"/>
              </a:rPr>
              <a:t>B</a:t>
            </a:r>
            <a:r>
              <a:rPr sz="1800" b="1" spc="-60" dirty="0">
                <a:solidFill>
                  <a:schemeClr val="tx1">
                    <a:lumMod val="85000"/>
                    <a:lumOff val="15000"/>
                  </a:schemeClr>
                </a:solidFill>
                <a:latin typeface="Tahoma"/>
                <a:cs typeface="Tahoma"/>
              </a:rPr>
              <a:t>Y  </a:t>
            </a:r>
            <a:r>
              <a:rPr lang="en-IN" sz="1800" b="1" spc="40" dirty="0" err="1">
                <a:solidFill>
                  <a:schemeClr val="tx1">
                    <a:lumMod val="85000"/>
                    <a:lumOff val="15000"/>
                  </a:schemeClr>
                </a:solidFill>
                <a:latin typeface="Trebuchet MS"/>
                <a:cs typeface="Tahoma"/>
              </a:rPr>
              <a:t>J.Vasanth</a:t>
            </a:r>
            <a:endParaRPr lang="en-IN" sz="1800" b="1" spc="40" dirty="0">
              <a:solidFill>
                <a:schemeClr val="tx1">
                  <a:lumMod val="85000"/>
                  <a:lumOff val="15000"/>
                </a:schemeClr>
              </a:solidFill>
              <a:latin typeface="Trebuchet MS"/>
              <a:cs typeface="Tahoma"/>
            </a:endParaRPr>
          </a:p>
          <a:p>
            <a:pPr marL="1316990" marR="1296670" algn="ctr">
              <a:lnSpc>
                <a:spcPct val="146000"/>
              </a:lnSpc>
              <a:spcBef>
                <a:spcPts val="95"/>
              </a:spcBef>
            </a:pPr>
            <a:r>
              <a:rPr lang="en-IN" sz="1800" b="1" spc="40" dirty="0">
                <a:solidFill>
                  <a:schemeClr val="tx1">
                    <a:lumMod val="85000"/>
                    <a:lumOff val="15000"/>
                  </a:schemeClr>
                </a:solidFill>
                <a:latin typeface="Trebuchet MS"/>
                <a:cs typeface="Tahoma"/>
              </a:rPr>
              <a:t>(192224141)</a:t>
            </a:r>
            <a:r>
              <a:rPr sz="1800" b="1" spc="45" dirty="0">
                <a:solidFill>
                  <a:schemeClr val="tx1">
                    <a:lumMod val="85000"/>
                    <a:lumOff val="15000"/>
                  </a:schemeClr>
                </a:solidFill>
                <a:latin typeface="Trebuchet MS"/>
                <a:cs typeface="Trebuchet MS"/>
              </a:rPr>
              <a:t> </a:t>
            </a:r>
            <a:endParaRPr lang="en-US" sz="1800" b="1" spc="45" dirty="0">
              <a:solidFill>
                <a:schemeClr val="tx1">
                  <a:lumMod val="85000"/>
                  <a:lumOff val="15000"/>
                </a:schemeClr>
              </a:solidFill>
              <a:latin typeface="Trebuchet MS"/>
              <a:cs typeface="Trebuchet MS"/>
            </a:endParaRPr>
          </a:p>
          <a:p>
            <a:pPr marL="1316990" marR="1296670" algn="ctr">
              <a:lnSpc>
                <a:spcPct val="146000"/>
              </a:lnSpc>
              <a:spcBef>
                <a:spcPts val="95"/>
              </a:spcBef>
            </a:pPr>
            <a:r>
              <a:rPr lang="en-IN" b="1" spc="45" dirty="0" err="1">
                <a:solidFill>
                  <a:schemeClr val="tx1">
                    <a:lumMod val="85000"/>
                    <a:lumOff val="15000"/>
                  </a:schemeClr>
                </a:solidFill>
                <a:latin typeface="Trebuchet MS"/>
                <a:cs typeface="Trebuchet MS"/>
              </a:rPr>
              <a:t>B.Manjunath</a:t>
            </a:r>
            <a:r>
              <a:rPr lang="en-IN" b="1" spc="45" dirty="0">
                <a:solidFill>
                  <a:schemeClr val="tx1">
                    <a:lumMod val="85000"/>
                    <a:lumOff val="15000"/>
                  </a:schemeClr>
                </a:solidFill>
                <a:latin typeface="Trebuchet MS"/>
                <a:cs typeface="Trebuchet MS"/>
              </a:rPr>
              <a:t> </a:t>
            </a:r>
            <a:r>
              <a:rPr lang="en-IN" b="1" spc="45" dirty="0" err="1">
                <a:solidFill>
                  <a:schemeClr val="tx1">
                    <a:lumMod val="85000"/>
                    <a:lumOff val="15000"/>
                  </a:schemeClr>
                </a:solidFill>
                <a:latin typeface="Trebuchet MS"/>
                <a:cs typeface="Trebuchet MS"/>
              </a:rPr>
              <a:t>reddy</a:t>
            </a:r>
            <a:r>
              <a:rPr lang="en-IN" b="1" spc="45" dirty="0">
                <a:solidFill>
                  <a:schemeClr val="tx1">
                    <a:lumMod val="85000"/>
                    <a:lumOff val="15000"/>
                  </a:schemeClr>
                </a:solidFill>
                <a:latin typeface="Trebuchet MS"/>
                <a:cs typeface="Trebuchet MS"/>
              </a:rPr>
              <a:t>(192211348)</a:t>
            </a:r>
            <a:endParaRPr lang="en-IN" sz="1800" b="1" spc="55" dirty="0">
              <a:solidFill>
                <a:schemeClr val="tx1">
                  <a:lumMod val="85000"/>
                  <a:lumOff val="15000"/>
                </a:schemeClr>
              </a:solidFill>
              <a:latin typeface="Trebuchet MS"/>
              <a:cs typeface="Trebuchet MS"/>
            </a:endParaRPr>
          </a:p>
          <a:p>
            <a:pPr marL="1316990" marR="1296670" algn="ctr">
              <a:lnSpc>
                <a:spcPct val="146000"/>
              </a:lnSpc>
              <a:spcBef>
                <a:spcPts val="95"/>
              </a:spcBef>
            </a:pPr>
            <a:endParaRPr sz="1800" b="1" dirty="0">
              <a:solidFill>
                <a:schemeClr val="tx1">
                  <a:lumMod val="85000"/>
                  <a:lumOff val="15000"/>
                </a:schemeClr>
              </a:solidFill>
              <a:latin typeface="Trebuchet MS"/>
              <a:cs typeface="Trebuchet MS"/>
            </a:endParaRPr>
          </a:p>
          <a:p>
            <a:pPr marL="8255" algn="ctr">
              <a:lnSpc>
                <a:spcPct val="100000"/>
              </a:lnSpc>
              <a:spcBef>
                <a:spcPts val="994"/>
              </a:spcBef>
            </a:pPr>
            <a:r>
              <a:rPr sz="1800" b="1" spc="50" dirty="0">
                <a:solidFill>
                  <a:schemeClr val="tx1">
                    <a:lumMod val="85000"/>
                    <a:lumOff val="15000"/>
                  </a:schemeClr>
                </a:solidFill>
                <a:latin typeface="Trebuchet MS"/>
                <a:cs typeface="Trebuchet MS"/>
              </a:rPr>
              <a:t>DEPARTEMENT</a:t>
            </a:r>
            <a:r>
              <a:rPr sz="1800" b="1" spc="-120"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10" dirty="0">
                <a:solidFill>
                  <a:schemeClr val="tx1">
                    <a:lumMod val="85000"/>
                    <a:lumOff val="15000"/>
                  </a:schemeClr>
                </a:solidFill>
                <a:latin typeface="Trebuchet MS"/>
                <a:cs typeface="Trebuchet MS"/>
              </a:rPr>
              <a:t> </a:t>
            </a:r>
            <a:r>
              <a:rPr sz="1800" b="1" spc="120" dirty="0">
                <a:solidFill>
                  <a:schemeClr val="tx1">
                    <a:lumMod val="85000"/>
                    <a:lumOff val="15000"/>
                  </a:schemeClr>
                </a:solidFill>
                <a:latin typeface="Trebuchet MS"/>
                <a:cs typeface="Trebuchet MS"/>
              </a:rPr>
              <a:t>CSE</a:t>
            </a:r>
            <a:endParaRPr sz="1800" b="1" dirty="0">
              <a:solidFill>
                <a:schemeClr val="tx1">
                  <a:lumMod val="85000"/>
                  <a:lumOff val="15000"/>
                </a:schemeClr>
              </a:solidFill>
              <a:latin typeface="Trebuchet MS"/>
              <a:cs typeface="Trebuchet MS"/>
            </a:endParaRPr>
          </a:p>
          <a:p>
            <a:pPr marL="12065" marR="5080" algn="ctr">
              <a:lnSpc>
                <a:spcPct val="100800"/>
              </a:lnSpc>
              <a:spcBef>
                <a:spcPts val="975"/>
              </a:spcBef>
            </a:pPr>
            <a:r>
              <a:rPr sz="1800" b="1" spc="65" dirty="0">
                <a:solidFill>
                  <a:schemeClr val="tx1">
                    <a:lumMod val="85000"/>
                    <a:lumOff val="15000"/>
                  </a:schemeClr>
                </a:solidFill>
                <a:latin typeface="Trebuchet MS"/>
                <a:cs typeface="Trebuchet MS"/>
              </a:rPr>
              <a:t>SAVEETHA</a:t>
            </a:r>
            <a:r>
              <a:rPr sz="1800" b="1" spc="-100" dirty="0">
                <a:solidFill>
                  <a:schemeClr val="tx1">
                    <a:lumMod val="85000"/>
                    <a:lumOff val="15000"/>
                  </a:schemeClr>
                </a:solidFill>
                <a:latin typeface="Trebuchet MS"/>
                <a:cs typeface="Trebuchet MS"/>
              </a:rPr>
              <a:t> </a:t>
            </a:r>
            <a:r>
              <a:rPr sz="1800" b="1" spc="185" dirty="0">
                <a:solidFill>
                  <a:schemeClr val="tx1">
                    <a:lumMod val="85000"/>
                    <a:lumOff val="15000"/>
                  </a:schemeClr>
                </a:solidFill>
                <a:latin typeface="Trebuchet MS"/>
                <a:cs typeface="Trebuchet MS"/>
              </a:rPr>
              <a:t>SCHOOL</a:t>
            </a:r>
            <a:r>
              <a:rPr sz="1800" b="1" spc="-114" dirty="0">
                <a:solidFill>
                  <a:schemeClr val="tx1">
                    <a:lumMod val="85000"/>
                    <a:lumOff val="15000"/>
                  </a:schemeClr>
                </a:solidFill>
                <a:latin typeface="Trebuchet MS"/>
                <a:cs typeface="Trebuchet MS"/>
              </a:rPr>
              <a:t> </a:t>
            </a:r>
            <a:r>
              <a:rPr sz="1800" b="1" spc="140" dirty="0">
                <a:solidFill>
                  <a:schemeClr val="tx1">
                    <a:lumMod val="85000"/>
                    <a:lumOff val="15000"/>
                  </a:schemeClr>
                </a:solidFill>
                <a:latin typeface="Trebuchet MS"/>
                <a:cs typeface="Trebuchet MS"/>
              </a:rPr>
              <a:t>OF</a:t>
            </a:r>
            <a:r>
              <a:rPr sz="1800" b="1" spc="-90" dirty="0">
                <a:solidFill>
                  <a:schemeClr val="tx1">
                    <a:lumMod val="85000"/>
                    <a:lumOff val="15000"/>
                  </a:schemeClr>
                </a:solidFill>
                <a:latin typeface="Trebuchet MS"/>
                <a:cs typeface="Trebuchet MS"/>
              </a:rPr>
              <a:t> </a:t>
            </a:r>
            <a:r>
              <a:rPr sz="1800" b="1" spc="95" dirty="0">
                <a:solidFill>
                  <a:schemeClr val="tx1">
                    <a:lumMod val="85000"/>
                    <a:lumOff val="15000"/>
                  </a:schemeClr>
                </a:solidFill>
                <a:latin typeface="Trebuchet MS"/>
                <a:cs typeface="Trebuchet MS"/>
              </a:rPr>
              <a:t>ENGINEERING </a:t>
            </a:r>
            <a:r>
              <a:rPr sz="1800" b="1" spc="-525" dirty="0">
                <a:solidFill>
                  <a:schemeClr val="tx1">
                    <a:lumMod val="85000"/>
                    <a:lumOff val="15000"/>
                  </a:schemeClr>
                </a:solidFill>
                <a:latin typeface="Trebuchet MS"/>
                <a:cs typeface="Trebuchet MS"/>
              </a:rPr>
              <a:t> </a:t>
            </a:r>
            <a:r>
              <a:rPr sz="1800" b="1" spc="65" dirty="0">
                <a:solidFill>
                  <a:schemeClr val="tx1">
                    <a:lumMod val="85000"/>
                    <a:lumOff val="15000"/>
                  </a:schemeClr>
                </a:solidFill>
                <a:latin typeface="Trebuchet MS"/>
                <a:cs typeface="Trebuchet MS"/>
              </a:rPr>
              <a:t>SIMATS,CHENNAI-602105</a:t>
            </a:r>
            <a:r>
              <a:rPr lang="en-IN" b="1" spc="65" dirty="0">
                <a:solidFill>
                  <a:schemeClr val="tx1">
                    <a:lumMod val="85000"/>
                    <a:lumOff val="15000"/>
                  </a:schemeClr>
                </a:solidFill>
                <a:latin typeface="Trebuchet MS"/>
                <a:cs typeface="Trebuchet MS"/>
              </a:rPr>
              <a:t>.</a:t>
            </a:r>
            <a:endParaRPr sz="1800" b="1" dirty="0">
              <a:solidFill>
                <a:schemeClr val="tx1">
                  <a:lumMod val="85000"/>
                  <a:lumOff val="15000"/>
                </a:schemeClr>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1D32-F2A2-7D96-BEB5-743C293A7744}"/>
              </a:ext>
            </a:extLst>
          </p:cNvPr>
          <p:cNvSpPr>
            <a:spLocks noGrp="1"/>
          </p:cNvSpPr>
          <p:nvPr>
            <p:ph type="title"/>
          </p:nvPr>
        </p:nvSpPr>
        <p:spPr>
          <a:xfrm>
            <a:off x="304800" y="-76200"/>
            <a:ext cx="10515600" cy="1325563"/>
          </a:xfrm>
        </p:spPr>
        <p:txBody>
          <a:bodyPr>
            <a:normAutofit/>
          </a:bodyPr>
          <a:lstStyle/>
          <a:p>
            <a:r>
              <a:rPr lang="en-IN" sz="1800" b="1" dirty="0">
                <a:latin typeface="Times New Roman" panose="02020603050405020304" pitchFamily="18" charset="0"/>
                <a:cs typeface="Times New Roman" panose="02020603050405020304" pitchFamily="18" charset="0"/>
              </a:rPr>
              <a:t>PSUEDOCODE</a:t>
            </a:r>
          </a:p>
        </p:txBody>
      </p:sp>
      <p:sp>
        <p:nvSpPr>
          <p:cNvPr id="5" name="Rectangle 2">
            <a:extLst>
              <a:ext uri="{FF2B5EF4-FFF2-40B4-BE49-F238E27FC236}">
                <a16:creationId xmlns:a16="http://schemas.microsoft.com/office/drawing/2014/main" id="{DA9E73C5-D4D5-CD34-8EF2-812A1884EFB5}"/>
              </a:ext>
            </a:extLst>
          </p:cNvPr>
          <p:cNvSpPr>
            <a:spLocks noChangeArrowheads="1"/>
          </p:cNvSpPr>
          <p:nvPr/>
        </p:nvSpPr>
        <p:spPr bwMode="auto">
          <a:xfrm>
            <a:off x="533400" y="1600200"/>
            <a:ext cx="10820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Definition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 class to handle airline ticket information.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details like passenger name, mobile number, travel date, source, destination, number of passengers, seat number, and return journey confirmation.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Calculation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Compute the total ticket cost based on distance, number of passengers, and whether it's a round trip.</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Distance Calculation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 the distance based on predefined routes between cities.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 Ticket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 all the ticket details including the total cost. </a:t>
            </a:r>
          </a:p>
        </p:txBody>
      </p:sp>
    </p:spTree>
    <p:extLst>
      <p:ext uri="{BB962C8B-B14F-4D97-AF65-F5344CB8AC3E}">
        <p14:creationId xmlns:p14="http://schemas.microsoft.com/office/powerpoint/2010/main" val="91265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2398713" cy="659155"/>
          </a:xfrm>
          <a:prstGeom prst="rect">
            <a:avLst/>
          </a:prstGeom>
        </p:spPr>
        <p:txBody>
          <a:bodyPr vert="horz" wrap="square" lIns="0" tIns="12700" rIns="0" bIns="0" rtlCol="0">
            <a:spAutoFit/>
          </a:bodyPr>
          <a:lstStyle/>
          <a:p>
            <a:pPr marL="12700">
              <a:lnSpc>
                <a:spcPct val="100000"/>
              </a:lnSpc>
              <a:spcBef>
                <a:spcPts val="100"/>
              </a:spcBef>
            </a:pPr>
            <a:r>
              <a:rPr lang="en-IN" sz="4200" b="1" spc="840" dirty="0">
                <a:latin typeface="Times New Roman" panose="02020603050405020304" pitchFamily="18" charset="0"/>
                <a:cs typeface="Times New Roman" panose="02020603050405020304" pitchFamily="18" charset="0"/>
              </a:rPr>
              <a:t>Output</a:t>
            </a:r>
            <a:endParaRPr sz="4200" b="1" spc="5"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E8C827-81F4-2852-DEB0-5E91EE3D0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193" y="1676400"/>
            <a:ext cx="5246607" cy="3733800"/>
          </a:xfrm>
          <a:prstGeom prst="rect">
            <a:avLst/>
          </a:prstGeom>
        </p:spPr>
      </p:pic>
      <p:pic>
        <p:nvPicPr>
          <p:cNvPr id="6" name="Picture 5">
            <a:extLst>
              <a:ext uri="{FF2B5EF4-FFF2-40B4-BE49-F238E27FC236}">
                <a16:creationId xmlns:a16="http://schemas.microsoft.com/office/drawing/2014/main" id="{3A600F1E-83C0-F2AE-36FC-B8850FB81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1676400"/>
            <a:ext cx="5246607" cy="3733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6208713" cy="659155"/>
          </a:xfrm>
          <a:prstGeom prst="rect">
            <a:avLst/>
          </a:prstGeom>
        </p:spPr>
        <p:txBody>
          <a:bodyPr vert="horz" wrap="square" lIns="0" tIns="12700" rIns="0" bIns="0" rtlCol="0">
            <a:spAutoFit/>
          </a:bodyPr>
          <a:lstStyle/>
          <a:p>
            <a:pPr marL="12700">
              <a:lnSpc>
                <a:spcPct val="100000"/>
              </a:lnSpc>
              <a:spcBef>
                <a:spcPts val="100"/>
              </a:spcBef>
            </a:pPr>
            <a:r>
              <a:rPr sz="4200" b="1" spc="25" dirty="0">
                <a:latin typeface="Times New Roman" panose="02020603050405020304" pitchFamily="18" charset="0"/>
                <a:cs typeface="Times New Roman" panose="02020603050405020304" pitchFamily="18" charset="0"/>
              </a:rPr>
              <a:t>Future</a:t>
            </a:r>
            <a:r>
              <a:rPr sz="4200" b="1" spc="-165" dirty="0">
                <a:latin typeface="Times New Roman" panose="02020603050405020304" pitchFamily="18" charset="0"/>
                <a:cs typeface="Times New Roman" panose="02020603050405020304" pitchFamily="18" charset="0"/>
              </a:rPr>
              <a:t> </a:t>
            </a:r>
            <a:r>
              <a:rPr sz="4200" b="1" spc="310" dirty="0">
                <a:latin typeface="Times New Roman" panose="02020603050405020304" pitchFamily="18" charset="0"/>
                <a:cs typeface="Times New Roman" panose="02020603050405020304" pitchFamily="18" charset="0"/>
              </a:rPr>
              <a:t>Enhancement</a:t>
            </a:r>
          </a:p>
        </p:txBody>
      </p:sp>
      <p:sp>
        <p:nvSpPr>
          <p:cNvPr id="3" name="object 3"/>
          <p:cNvSpPr txBox="1">
            <a:spLocks noGrp="1"/>
          </p:cNvSpPr>
          <p:nvPr>
            <p:ph idx="1"/>
          </p:nvPr>
        </p:nvSpPr>
        <p:spPr>
          <a:xfrm>
            <a:off x="725486" y="1676400"/>
            <a:ext cx="10628313" cy="3295774"/>
          </a:xfrm>
          <a:prstGeom prst="rect">
            <a:avLst/>
          </a:prstGeom>
        </p:spPr>
        <p:txBody>
          <a:bodyPr vert="horz" wrap="square" lIns="0" tIns="12700" rIns="0" bIns="0" rtlCol="0">
            <a:sp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The Airline Reservation System (ARS) can be further enhanced to meet future demands and technological advancements in the airline industry. Key areas for enhancement include:</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Mobile Compatibility: Developing a mobile version of the ARS to cater to the increasing number of users accessing services via smartphones and tablets.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Advanced Analytics and Reporting: This would enable airlines to make data-driven decisions to optimize routes, pricing strategies, and resource allocation.</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Artificial Intelligence (AI) Integration: Incorporating AI can streamline customer support and enhance interaction efficiency.</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Enhanced Security Measures: Continuously improving security measures to protect against cyber threats and ensure compliance with evolving data privacy regulations.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465513" cy="659155"/>
          </a:xfrm>
          <a:prstGeom prst="rect">
            <a:avLst/>
          </a:prstGeom>
        </p:spPr>
        <p:txBody>
          <a:bodyPr vert="horz" wrap="square" lIns="0" tIns="12700" rIns="0" bIns="0" rtlCol="0">
            <a:spAutoFit/>
          </a:bodyPr>
          <a:lstStyle/>
          <a:p>
            <a:pPr marL="12700">
              <a:lnSpc>
                <a:spcPct val="100000"/>
              </a:lnSpc>
              <a:spcBef>
                <a:spcPts val="100"/>
              </a:spcBef>
            </a:pPr>
            <a:r>
              <a:rPr lang="en-IN" sz="4200" b="1" spc="280" dirty="0">
                <a:latin typeface="Times New Roman" panose="02020603050405020304" pitchFamily="18" charset="0"/>
                <a:cs typeface="Times New Roman" panose="02020603050405020304" pitchFamily="18" charset="0"/>
              </a:rPr>
              <a:t>References</a:t>
            </a:r>
            <a:endParaRPr sz="4200" b="1" spc="-7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25487" y="1371600"/>
            <a:ext cx="10431780" cy="4776308"/>
          </a:xfrm>
          <a:prstGeom prst="rect">
            <a:avLst/>
          </a:prstGeom>
        </p:spPr>
        <p:txBody>
          <a:bodyPr vert="horz" wrap="square" lIns="0" tIns="89535" rIns="0" bIns="0" rtlCol="0">
            <a:spAutoFit/>
          </a:bodyPr>
          <a:lstStyle/>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Airline, 2012 http://www.enotes.com/topic/Airline_Reservations_System retrieved on 23. May 2012</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C. Winston, S. Morrison (2005): "The Evolution of the Airline Industry", Brookings Institution Press, South Dakota, Cf. p. 61-62, Computer Reservation Systems.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M. J. Smith (2002): “The Airline Encyclopedia, 1909 – 2000”. Scarecrow Press,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(2001): “The Airline Business in the 21st Century.” </a:t>
            </a:r>
            <a:r>
              <a:rPr lang="en-US" dirty="0" err="1">
                <a:latin typeface="Times New Roman" panose="02020603050405020304" pitchFamily="18" charset="0"/>
                <a:cs typeface="Times New Roman" panose="02020603050405020304" pitchFamily="18" charset="0"/>
              </a:rPr>
              <a:t>McGrawHill</a:t>
            </a:r>
            <a:r>
              <a:rPr lang="en-US" dirty="0">
                <a:latin typeface="Times New Roman" panose="02020603050405020304" pitchFamily="18" charset="0"/>
                <a:cs typeface="Times New Roman" panose="02020603050405020304" pitchFamily="18" charset="0"/>
              </a:rPr>
              <a:t>, New York.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Doganis</a:t>
            </a:r>
            <a:r>
              <a:rPr lang="en-US" dirty="0">
                <a:latin typeface="Times New Roman" panose="02020603050405020304" pitchFamily="18" charset="0"/>
                <a:cs typeface="Times New Roman" panose="02020603050405020304" pitchFamily="18" charset="0"/>
              </a:rPr>
              <a:t>, C. Routledge (2002): “Flying Off Course: The Economics of International Airlines,” 3rd Edition. McGraw-Hill, New York.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 E. G. Davies (2014): “A History of the World’s Airlines”. Oxford University Press, London. </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Reservation Interface (2012), http://www.asppms.com/autoclerk/Products/Interfaces/Reservation Interfaces/InterfacetoGDS.aspx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Wardell, David J, "Airline Reservation Systems", 2022. Research paper.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Wikipedia (2012), http://en.wikipedia.org/wiki/Computer_reservations_system accessed on May 26, 2012 .</a:t>
            </a:r>
          </a:p>
          <a:p>
            <a:pPr marL="355600" indent="-343535" algn="just">
              <a:spcBef>
                <a:spcPts val="705"/>
              </a:spcBef>
              <a:buClr>
                <a:srgbClr val="89D0D5"/>
              </a:buClr>
              <a:buSzPct val="80645"/>
              <a:buFont typeface="Wingdings" panose="05000000000000000000" pitchFamily="2" charset="2"/>
              <a:buChar char="Ø"/>
              <a:tabLst>
                <a:tab pos="355600" algn="l"/>
                <a:tab pos="356235" algn="l"/>
              </a:tabLst>
            </a:pPr>
            <a:r>
              <a:rPr lang="en-US" dirty="0">
                <a:latin typeface="Times New Roman" panose="02020603050405020304" pitchFamily="18" charset="0"/>
                <a:cs typeface="Times New Roman" panose="02020603050405020304" pitchFamily="18" charset="0"/>
              </a:rPr>
              <a:t>Winston, Clifford, 2024 "The Evolution of the Airline Industry", Brookings Institution Press, ISBN 081575843X. Cf. p.61-62, Computer Reservation Systems.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3236913" cy="659155"/>
          </a:xfrm>
          <a:prstGeom prst="rect">
            <a:avLst/>
          </a:prstGeom>
        </p:spPr>
        <p:txBody>
          <a:bodyPr vert="horz" wrap="square" lIns="0" tIns="12700" rIns="0" bIns="0" rtlCol="0">
            <a:spAutoFit/>
          </a:bodyPr>
          <a:lstStyle/>
          <a:p>
            <a:pPr marL="12700">
              <a:lnSpc>
                <a:spcPct val="100000"/>
              </a:lnSpc>
              <a:spcBef>
                <a:spcPts val="100"/>
              </a:spcBef>
            </a:pPr>
            <a:r>
              <a:rPr lang="en-IN" sz="4200" b="1" spc="265" dirty="0">
                <a:latin typeface="Times New Roman" panose="02020603050405020304" pitchFamily="18" charset="0"/>
                <a:cs typeface="Times New Roman" panose="02020603050405020304" pitchFamily="18" charset="0"/>
              </a:rPr>
              <a:t>Conclusion</a:t>
            </a:r>
            <a:endParaRPr sz="4200" b="1" spc="265" dirty="0">
              <a:latin typeface="Times New Roman" panose="02020603050405020304" pitchFamily="18" charset="0"/>
              <a:cs typeface="Times New Roman" panose="02020603050405020304" pitchFamily="18" charset="0"/>
            </a:endParaRPr>
          </a:p>
        </p:txBody>
      </p:sp>
      <p:sp>
        <p:nvSpPr>
          <p:cNvPr id="3" name="object 3"/>
          <p:cNvSpPr txBox="1"/>
          <p:nvPr/>
        </p:nvSpPr>
        <p:spPr>
          <a:xfrm>
            <a:off x="990600" y="1600200"/>
            <a:ext cx="10439400" cy="3820148"/>
          </a:xfrm>
          <a:prstGeom prst="rect">
            <a:avLst/>
          </a:prstGeom>
        </p:spPr>
        <p:txBody>
          <a:bodyPr vert="horz" wrap="square" lIns="0" tIns="12065" rIns="0" bIns="0" rtlCol="0">
            <a:spAutoFit/>
          </a:bodyPr>
          <a:lstStyle/>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In conclusion, the development of the Airline Reservation System (ARS) using Java Swing represents a commitment to leveraging robust technologies to meet the evolving needs of the airline industry.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By adopting Java as the core programming language and Java Swing for the graphical user interface, the ARS ensures platform independence and a consistent user experience across different environments. </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Looking forward, the ARS is poised to deliver a comprehensive solution that not only meets current operational requirements but also adapts to future technological advancements and scalability needs.</a:t>
            </a:r>
          </a:p>
          <a:p>
            <a:pPr marL="355600" marR="188595" indent="-343535" algn="just">
              <a:lnSpc>
                <a:spcPct val="152900"/>
              </a:lnSpc>
              <a:spcBef>
                <a:spcPts val="95"/>
              </a:spcBef>
              <a:buFont typeface="Wingdings" panose="05000000000000000000" pitchFamily="2" charset="2"/>
              <a:buChar char="Ø"/>
              <a:tabLst>
                <a:tab pos="355600" algn="l"/>
              </a:tabLst>
            </a:pPr>
            <a:r>
              <a:rPr lang="en-US" dirty="0">
                <a:latin typeface="Times New Roman" panose="02020603050405020304" pitchFamily="18" charset="0"/>
                <a:cs typeface="Times New Roman" panose="02020603050405020304" pitchFamily="18" charset="0"/>
              </a:rPr>
              <a:t> Through continuous improvement and adherence to best practices in software development, the ARS strives to contribute positively to the efficiency, reliability, and customer satisfaction within the airline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78970"/>
            <a:ext cx="6589713" cy="659155"/>
          </a:xfrm>
          <a:prstGeom prst="rect">
            <a:avLst/>
          </a:prstGeom>
        </p:spPr>
        <p:txBody>
          <a:bodyPr vert="horz" wrap="square" lIns="0" tIns="12700" rIns="0" bIns="0" rtlCol="0">
            <a:spAutoFit/>
          </a:bodyPr>
          <a:lstStyle/>
          <a:p>
            <a:pPr marL="12700">
              <a:lnSpc>
                <a:spcPct val="100000"/>
              </a:lnSpc>
              <a:spcBef>
                <a:spcPts val="100"/>
              </a:spcBef>
            </a:pPr>
            <a:r>
              <a:rPr lang="en-IN" sz="4200" b="1" spc="35" dirty="0">
                <a:latin typeface="Times New Roman" panose="02020603050405020304" pitchFamily="18" charset="0"/>
                <a:cs typeface="Times New Roman" panose="02020603050405020304" pitchFamily="18" charset="0"/>
              </a:rPr>
              <a:t>Airline Reservation System</a:t>
            </a:r>
            <a:endParaRPr sz="4200" b="1" spc="35" dirty="0">
              <a:latin typeface="Times New Roman" panose="02020603050405020304" pitchFamily="18" charset="0"/>
              <a:cs typeface="Times New Roman" panose="02020603050405020304" pitchFamily="18" charset="0"/>
            </a:endParaRPr>
          </a:p>
        </p:txBody>
      </p:sp>
      <p:pic>
        <p:nvPicPr>
          <p:cNvPr id="4" name="Picture 3" descr="Great work! Fast work. My go to guy for logos.#work#Great#logo#design |  Dankeschön, Smiley bilder, Smiley">
            <a:extLst>
              <a:ext uri="{FF2B5EF4-FFF2-40B4-BE49-F238E27FC236}">
                <a16:creationId xmlns:a16="http://schemas.microsoft.com/office/drawing/2014/main" id="{A4892219-3D58-1614-1125-F81B50B6BAD4}"/>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6787" y="1138125"/>
            <a:ext cx="7478425" cy="49895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8857" y="533400"/>
            <a:ext cx="2638743" cy="659796"/>
          </a:xfrm>
          <a:prstGeom prst="rect">
            <a:avLst/>
          </a:prstGeom>
        </p:spPr>
        <p:txBody>
          <a:bodyPr vert="horz" wrap="square" lIns="0" tIns="13335" rIns="0" bIns="0" rtlCol="0">
            <a:spAutoFit/>
          </a:bodyPr>
          <a:lstStyle/>
          <a:p>
            <a:pPr marL="12700">
              <a:lnSpc>
                <a:spcPct val="100000"/>
              </a:lnSpc>
              <a:spcBef>
                <a:spcPts val="105"/>
              </a:spcBef>
            </a:pPr>
            <a:r>
              <a:rPr lang="en-IN" sz="4200" b="1" spc="-155" dirty="0">
                <a:latin typeface="Times New Roman" panose="02020603050405020304" pitchFamily="18" charset="0"/>
                <a:cs typeface="Times New Roman" panose="02020603050405020304" pitchFamily="18" charset="0"/>
              </a:rPr>
              <a:t>Contents</a:t>
            </a:r>
            <a:endParaRPr sz="4200" b="1" spc="-15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33792" y="1538160"/>
            <a:ext cx="2922905" cy="4183838"/>
          </a:xfrm>
          <a:prstGeom prst="rect">
            <a:avLst/>
          </a:prstGeom>
        </p:spPr>
        <p:txBody>
          <a:bodyPr vert="horz" wrap="square" lIns="0" tIns="109855" rIns="0" bIns="0" rtlCol="0">
            <a:spAutoFit/>
          </a:bodyPr>
          <a:lstStyle/>
          <a:p>
            <a:pPr marL="12700">
              <a:lnSpc>
                <a:spcPct val="100000"/>
              </a:lnSpc>
              <a:spcBef>
                <a:spcPts val="865"/>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80" dirty="0">
                <a:solidFill>
                  <a:schemeClr val="tx1">
                    <a:lumMod val="85000"/>
                    <a:lumOff val="15000"/>
                  </a:schemeClr>
                </a:solidFill>
                <a:latin typeface="Times New Roman" panose="02020603050405020304" pitchFamily="18" charset="0"/>
                <a:cs typeface="Times New Roman" panose="02020603050405020304" pitchFamily="18" charset="0"/>
              </a:rPr>
              <a:t>Abstract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5" dirty="0">
                <a:solidFill>
                  <a:schemeClr val="tx1">
                    <a:lumMod val="85000"/>
                    <a:lumOff val="15000"/>
                  </a:schemeClr>
                </a:solidFill>
                <a:latin typeface="Times New Roman" panose="02020603050405020304" pitchFamily="18" charset="0"/>
                <a:cs typeface="Times New Roman" panose="02020603050405020304" pitchFamily="18" charset="0"/>
              </a:rPr>
              <a:t>Introduction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60" dirty="0">
                <a:solidFill>
                  <a:schemeClr val="tx1">
                    <a:lumMod val="85000"/>
                    <a:lumOff val="15000"/>
                  </a:schemeClr>
                </a:solidFill>
                <a:latin typeface="Times New Roman" panose="02020603050405020304" pitchFamily="18" charset="0"/>
                <a:cs typeface="Times New Roman" panose="02020603050405020304" pitchFamily="18" charset="0"/>
              </a:rPr>
              <a:t>Software</a:t>
            </a:r>
            <a:r>
              <a:rPr spc="-125" dirty="0">
                <a:solidFill>
                  <a:schemeClr val="tx1">
                    <a:lumMod val="85000"/>
                    <a:lumOff val="15000"/>
                  </a:schemeClr>
                </a:solidFill>
                <a:latin typeface="Times New Roman" panose="02020603050405020304" pitchFamily="18" charset="0"/>
                <a:cs typeface="Times New Roman" panose="02020603050405020304" pitchFamily="18" charset="0"/>
              </a:rPr>
              <a:t> </a:t>
            </a:r>
            <a:r>
              <a:rPr spc="65" dirty="0">
                <a:solidFill>
                  <a:schemeClr val="tx1">
                    <a:lumMod val="85000"/>
                    <a:lumOff val="15000"/>
                  </a:schemeClr>
                </a:solidFill>
                <a:latin typeface="Times New Roman" panose="02020603050405020304" pitchFamily="18" charset="0"/>
                <a:cs typeface="Times New Roman" panose="02020603050405020304" pitchFamily="18" charset="0"/>
              </a:rPr>
              <a:t>Requirements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5" dirty="0">
                <a:solidFill>
                  <a:schemeClr val="tx1">
                    <a:lumMod val="85000"/>
                    <a:lumOff val="15000"/>
                  </a:schemeClr>
                </a:solidFill>
                <a:latin typeface="Times New Roman" panose="02020603050405020304" pitchFamily="18" charset="0"/>
                <a:cs typeface="Times New Roman" panose="02020603050405020304" pitchFamily="18" charset="0"/>
              </a:rPr>
              <a:t>Existing</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10" dirty="0">
                <a:solidFill>
                  <a:schemeClr val="tx1">
                    <a:lumMod val="85000"/>
                    <a:lumOff val="15000"/>
                  </a:schemeClr>
                </a:solidFill>
                <a:latin typeface="Times New Roman" panose="02020603050405020304" pitchFamily="18" charset="0"/>
                <a:cs typeface="Times New Roman" panose="02020603050405020304" pitchFamily="18" charset="0"/>
              </a:rPr>
              <a:t>Proposed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50" dirty="0">
                <a:solidFill>
                  <a:schemeClr val="tx1">
                    <a:lumMod val="85000"/>
                    <a:lumOff val="15000"/>
                  </a:schemeClr>
                </a:solidFill>
                <a:latin typeface="Times New Roman" panose="02020603050405020304" pitchFamily="18" charset="0"/>
                <a:cs typeface="Times New Roman" panose="02020603050405020304" pitchFamily="18" charset="0"/>
              </a:rPr>
              <a:t>Use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220" dirty="0">
                <a:solidFill>
                  <a:schemeClr val="tx1">
                    <a:lumMod val="85000"/>
                    <a:lumOff val="15000"/>
                  </a:schemeClr>
                </a:solidFill>
                <a:latin typeface="Times New Roman" panose="02020603050405020304" pitchFamily="18" charset="0"/>
                <a:cs typeface="Times New Roman" panose="02020603050405020304" pitchFamily="18" charset="0"/>
              </a:rPr>
              <a:t>Case</a:t>
            </a:r>
            <a:r>
              <a:rPr spc="-95" dirty="0">
                <a:solidFill>
                  <a:schemeClr val="tx1">
                    <a:lumMod val="85000"/>
                    <a:lumOff val="15000"/>
                  </a:schemeClr>
                </a:solidFill>
                <a:latin typeface="Times New Roman" panose="02020603050405020304" pitchFamily="18" charset="0"/>
                <a:cs typeface="Times New Roman" panose="02020603050405020304" pitchFamily="18" charset="0"/>
              </a:rPr>
              <a:t> </a:t>
            </a:r>
            <a:r>
              <a:rPr spc="140" dirty="0">
                <a:solidFill>
                  <a:schemeClr val="tx1">
                    <a:lumMod val="85000"/>
                    <a:lumOff val="15000"/>
                  </a:schemeClr>
                </a:solidFill>
                <a:latin typeface="Times New Roman" panose="02020603050405020304" pitchFamily="18" charset="0"/>
                <a:cs typeface="Times New Roman" panose="02020603050405020304" pitchFamily="18" charset="0"/>
              </a:rPr>
              <a:t>Diagram</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Technology</a:t>
            </a:r>
            <a:r>
              <a:rPr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Used</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0" dirty="0">
                <a:solidFill>
                  <a:schemeClr val="tx1">
                    <a:lumMod val="85000"/>
                    <a:lumOff val="15000"/>
                  </a:schemeClr>
                </a:solidFill>
                <a:latin typeface="Times New Roman" panose="02020603050405020304" pitchFamily="18" charset="0"/>
                <a:cs typeface="Times New Roman" panose="02020603050405020304" pitchFamily="18" charset="0"/>
              </a:rPr>
              <a:t>Output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844"/>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105" dirty="0">
                <a:solidFill>
                  <a:schemeClr val="tx1">
                    <a:lumMod val="85000"/>
                    <a:lumOff val="15000"/>
                  </a:schemeClr>
                </a:solidFill>
                <a:latin typeface="Times New Roman" panose="02020603050405020304" pitchFamily="18" charset="0"/>
                <a:cs typeface="Times New Roman" panose="02020603050405020304" pitchFamily="18" charset="0"/>
              </a:rPr>
              <a:t>Conclusion</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70"/>
              </a:spcBef>
              <a:tabLst>
                <a:tab pos="355600" algn="l"/>
              </a:tabLst>
            </a:pPr>
            <a:r>
              <a:rPr spc="-120" dirty="0">
                <a:solidFill>
                  <a:schemeClr val="tx1">
                    <a:lumMod val="85000"/>
                    <a:lumOff val="15000"/>
                  </a:schemeClr>
                </a:solidFill>
                <a:latin typeface="Times New Roman" panose="02020603050405020304" pitchFamily="18" charset="0"/>
                <a:cs typeface="Times New Roman" panose="02020603050405020304" pitchFamily="18" charset="0"/>
              </a:rPr>
              <a:t>▶	</a:t>
            </a:r>
            <a:r>
              <a:rPr spc="5" dirty="0">
                <a:solidFill>
                  <a:schemeClr val="tx1">
                    <a:lumMod val="85000"/>
                    <a:lumOff val="15000"/>
                  </a:schemeClr>
                </a:solidFill>
                <a:latin typeface="Times New Roman" panose="02020603050405020304" pitchFamily="18" charset="0"/>
                <a:cs typeface="Times New Roman" panose="02020603050405020304" pitchFamily="18" charset="0"/>
              </a:rPr>
              <a:t>Future</a:t>
            </a:r>
            <a:r>
              <a:rPr spc="-20" dirty="0">
                <a:solidFill>
                  <a:schemeClr val="tx1">
                    <a:lumMod val="85000"/>
                    <a:lumOff val="15000"/>
                  </a:schemeClr>
                </a:solidFill>
                <a:latin typeface="Times New Roman" panose="02020603050405020304" pitchFamily="18" charset="0"/>
                <a:cs typeface="Times New Roman" panose="02020603050405020304" pitchFamily="18" charset="0"/>
              </a:rPr>
              <a:t> </a:t>
            </a:r>
            <a:r>
              <a:rPr spc="130" dirty="0">
                <a:solidFill>
                  <a:schemeClr val="tx1">
                    <a:lumMod val="85000"/>
                    <a:lumOff val="15000"/>
                  </a:schemeClr>
                </a:solidFill>
                <a:latin typeface="Times New Roman" panose="02020603050405020304" pitchFamily="18" charset="0"/>
                <a:cs typeface="Times New Roman" panose="02020603050405020304" pitchFamily="18" charset="0"/>
              </a:rPr>
              <a:t>Enhancement</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a:p>
            <a:pPr marL="12700">
              <a:lnSpc>
                <a:spcPct val="100000"/>
              </a:lnSpc>
              <a:spcBef>
                <a:spcPts val="765"/>
              </a:spcBef>
              <a:tabLst>
                <a:tab pos="355600" algn="l"/>
              </a:tabLst>
            </a:pPr>
            <a:r>
              <a:rPr spc="-114" dirty="0">
                <a:solidFill>
                  <a:schemeClr val="tx1">
                    <a:lumMod val="85000"/>
                    <a:lumOff val="15000"/>
                  </a:schemeClr>
                </a:solidFill>
                <a:latin typeface="Times New Roman" panose="02020603050405020304" pitchFamily="18" charset="0"/>
                <a:cs typeface="Times New Roman" panose="02020603050405020304" pitchFamily="18" charset="0"/>
              </a:rPr>
              <a:t>▶	</a:t>
            </a:r>
            <a:r>
              <a:rPr spc="85" dirty="0">
                <a:solidFill>
                  <a:schemeClr val="tx1">
                    <a:lumMod val="85000"/>
                    <a:lumOff val="15000"/>
                  </a:schemeClr>
                </a:solidFill>
                <a:latin typeface="Times New Roman" panose="02020603050405020304" pitchFamily="18" charset="0"/>
                <a:cs typeface="Times New Roman" panose="02020603050405020304" pitchFamily="18" charset="0"/>
              </a:rPr>
              <a:t>References</a:t>
            </a:r>
            <a:endParaRPr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2627313" cy="659155"/>
          </a:xfrm>
          <a:prstGeom prst="rect">
            <a:avLst/>
          </a:prstGeom>
        </p:spPr>
        <p:txBody>
          <a:bodyPr vert="horz" wrap="square" lIns="0" tIns="12700" rIns="0" bIns="0" rtlCol="0">
            <a:spAutoFit/>
          </a:bodyPr>
          <a:lstStyle/>
          <a:p>
            <a:pPr marL="12700">
              <a:lnSpc>
                <a:spcPct val="100000"/>
              </a:lnSpc>
              <a:spcBef>
                <a:spcPts val="100"/>
              </a:spcBef>
            </a:pPr>
            <a:r>
              <a:rPr lang="en-IN" sz="4200" b="1" spc="180"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917575" y="1324165"/>
            <a:ext cx="10372725" cy="5287986"/>
          </a:xfrm>
          <a:prstGeom prst="rect">
            <a:avLst/>
          </a:prstGeom>
        </p:spPr>
        <p:txBody>
          <a:bodyPr vert="horz" wrap="square" lIns="0" tIns="11430" rIns="0" bIns="0" rtlCol="0">
            <a:spAutoFit/>
          </a:bodyPr>
          <a:lstStyle/>
          <a:p>
            <a:pPr marL="355600" marR="6350" indent="-343535" algn="just">
              <a:lnSpc>
                <a:spcPct val="139900"/>
              </a:lnSpc>
              <a:spcBef>
                <a:spcPts val="9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Airline Reservation System (ARS) is a comprehensive software solution designed to streamline the process of booking flights, managing reservations, and viewing passenger information. Implemented using Java Swing, the ARS provides an intuitive graphical user interface that enhances the user experience for both customers and airline staff. Key features of the system include a secure login mechanism, a robust flight search module, a seamless booking process, and an efficient way to manage passenger details.</a:t>
            </a:r>
            <a:endParaRPr dirty="0">
              <a:latin typeface="Times New Roman" panose="02020603050405020304" pitchFamily="18" charset="0"/>
              <a:cs typeface="Times New Roman" panose="02020603050405020304" pitchFamily="18" charset="0"/>
            </a:endParaRP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login dialog ensures that only authorized users can access the system, maintaining the integrity and security of sensitive data. The primary objective of the Airline Reservation System (ARS) is to create a secure, efficient, and user-friendly application for booking flights, managing reservations, and handling passenger information. </a:t>
            </a:r>
          </a:p>
          <a:p>
            <a:pPr marL="355600" marR="5080" indent="-343535" algn="just">
              <a:lnSpc>
                <a:spcPct val="140500"/>
              </a:lnSpc>
              <a:spcBef>
                <a:spcPts val="965"/>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flight search panel allows users to quickly and accurately find available flights based on their preferences and requirements. The booking panel guides users through the process of reserving seats, capturing essential passenger information and handling payment transactions. Finally, the passenger information panel enables staff to view and manage details of all passengers efficiently.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3617913" cy="659155"/>
          </a:xfrm>
          <a:prstGeom prst="rect">
            <a:avLst/>
          </a:prstGeom>
        </p:spPr>
        <p:txBody>
          <a:bodyPr vert="horz" wrap="square" lIns="0" tIns="12700" rIns="0" bIns="0" rtlCol="0">
            <a:spAutoFit/>
          </a:bodyPr>
          <a:lstStyle/>
          <a:p>
            <a:pPr marL="12700">
              <a:lnSpc>
                <a:spcPct val="100000"/>
              </a:lnSpc>
              <a:spcBef>
                <a:spcPts val="100"/>
              </a:spcBef>
            </a:pPr>
            <a:r>
              <a:rPr sz="4200" b="1" spc="125"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725487" y="1378902"/>
            <a:ext cx="10852150" cy="4587666"/>
          </a:xfrm>
          <a:prstGeom prst="rect">
            <a:avLst/>
          </a:prstGeom>
        </p:spPr>
        <p:txBody>
          <a:bodyPr vert="horz" wrap="square" lIns="0" tIns="19050" rIns="0" bIns="0" rtlCol="0">
            <a:spAutoFit/>
          </a:bodyPr>
          <a:lstStyle/>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today's fast-paced world, the airline industry plays a crucial role in connecting people and places across the globe. Efficiently managing the complex processes of flight reservations, bookings, and passenger information is essential for both airlines and their customers. The Airline Reservation System (ARS) is designed to address these needs by providing a comprehensive, user-friendly software solution.</a:t>
            </a:r>
          </a:p>
          <a:p>
            <a:pPr marL="355600" marR="5080" indent="-343535" algn="just">
              <a:lnSpc>
                <a:spcPct val="150600"/>
              </a:lnSpc>
              <a:spcBef>
                <a:spcPts val="15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ARS leverages Java Swing to create an intuitive graphical user interface, ensuring a seamless experience for users. It encompasses various modules that facilitate secure login, efficient flight search, smooth booking processes, and effective management of passenger details. This system aims to streamline airline operations and enhance customer satisfaction by making the reservation process straightforward and efficient.</a:t>
            </a:r>
            <a:endParaRPr dirty="0">
              <a:latin typeface="Times New Roman" panose="02020603050405020304" pitchFamily="18" charset="0"/>
              <a:cs typeface="Times New Roman" panose="02020603050405020304" pitchFamily="18" charset="0"/>
            </a:endParaRPr>
          </a:p>
          <a:p>
            <a:pPr marL="355600" marR="12700" indent="-343535" algn="just">
              <a:lnSpc>
                <a:spcPct val="1495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demonstrates the practical application of Java in creating a real-world, user-centric application, showcasing the capabilities of modern software development techniques in addressing the specific challenges faced by the airline industry.</a:t>
            </a:r>
            <a:endParaRPr lang="en-IN" spc="-120" dirty="0">
              <a:solidFill>
                <a:srgbClr val="89D0D5"/>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6589713" cy="659155"/>
          </a:xfrm>
          <a:prstGeom prst="rect">
            <a:avLst/>
          </a:prstGeom>
        </p:spPr>
        <p:txBody>
          <a:bodyPr vert="horz" wrap="square" lIns="0" tIns="12700" rIns="0" bIns="0" rtlCol="0">
            <a:spAutoFit/>
          </a:bodyPr>
          <a:lstStyle/>
          <a:p>
            <a:pPr marL="12700">
              <a:lnSpc>
                <a:spcPct val="100000"/>
              </a:lnSpc>
              <a:spcBef>
                <a:spcPts val="100"/>
              </a:spcBef>
            </a:pPr>
            <a:r>
              <a:rPr sz="4200" b="1" spc="145" dirty="0">
                <a:latin typeface="Times New Roman" panose="02020603050405020304" pitchFamily="18" charset="0"/>
                <a:cs typeface="Times New Roman" panose="02020603050405020304" pitchFamily="18" charset="0"/>
              </a:rPr>
              <a:t>Software</a:t>
            </a:r>
            <a:r>
              <a:rPr sz="4200" b="1" spc="-225" dirty="0">
                <a:latin typeface="Times New Roman" panose="02020603050405020304" pitchFamily="18" charset="0"/>
                <a:cs typeface="Times New Roman" panose="02020603050405020304" pitchFamily="18" charset="0"/>
              </a:rPr>
              <a:t> </a:t>
            </a:r>
            <a:r>
              <a:rPr sz="4200" b="1" spc="155" dirty="0">
                <a:latin typeface="Times New Roman" panose="02020603050405020304" pitchFamily="18" charset="0"/>
                <a:cs typeface="Times New Roman" panose="02020603050405020304" pitchFamily="18" charset="0"/>
              </a:rPr>
              <a:t>Requirements</a:t>
            </a:r>
          </a:p>
        </p:txBody>
      </p:sp>
      <p:sp>
        <p:nvSpPr>
          <p:cNvPr id="3" name="object 3"/>
          <p:cNvSpPr txBox="1"/>
          <p:nvPr/>
        </p:nvSpPr>
        <p:spPr>
          <a:xfrm>
            <a:off x="917575" y="1594155"/>
            <a:ext cx="10440670" cy="4823372"/>
          </a:xfrm>
          <a:prstGeom prst="rect">
            <a:avLst/>
          </a:prstGeom>
        </p:spPr>
        <p:txBody>
          <a:bodyPr vert="horz" wrap="square" lIns="0" tIns="20320" rIns="0" bIns="0" rtlCol="0">
            <a:spAutoFit/>
          </a:bodyPr>
          <a:lstStyle/>
          <a:p>
            <a:pPr marL="297815" marR="5080" indent="-285750" algn="just">
              <a:lnSpc>
                <a:spcPct val="150300"/>
              </a:lnSpc>
              <a:spcBef>
                <a:spcPts val="160"/>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JVM- </a:t>
            </a:r>
            <a:r>
              <a:rPr sz="1800" spc="-10" dirty="0">
                <a:solidFill>
                  <a:schemeClr val="tx1">
                    <a:lumMod val="85000"/>
                    <a:lumOff val="15000"/>
                  </a:schemeClr>
                </a:solidFill>
                <a:latin typeface="Times New Roman"/>
                <a:cs typeface="Times New Roman"/>
              </a:rPr>
              <a:t>This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virtual </a:t>
            </a:r>
            <a:r>
              <a:rPr sz="1800" dirty="0">
                <a:solidFill>
                  <a:schemeClr val="tx1">
                    <a:lumMod val="85000"/>
                    <a:lumOff val="15000"/>
                  </a:schemeClr>
                </a:solidFill>
                <a:latin typeface="Times New Roman"/>
                <a:cs typeface="Times New Roman"/>
              </a:rPr>
              <a:t>machine </a:t>
            </a:r>
            <a:r>
              <a:rPr sz="1800" spc="-10" dirty="0">
                <a:solidFill>
                  <a:schemeClr val="tx1">
                    <a:lumMod val="85000"/>
                    <a:lumOff val="15000"/>
                  </a:schemeClr>
                </a:solidFill>
                <a:latin typeface="Times New Roman"/>
                <a:cs typeface="Times New Roman"/>
              </a:rPr>
              <a:t>that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gives</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runtime environment for </a:t>
            </a:r>
            <a:r>
              <a:rPr sz="1800" spc="-5" dirty="0">
                <a:solidFill>
                  <a:schemeClr val="tx1">
                    <a:lumMod val="85000"/>
                    <a:lumOff val="15000"/>
                  </a:schemeClr>
                </a:solidFill>
                <a:latin typeface="Times New Roman"/>
                <a:cs typeface="Times New Roman"/>
              </a:rPr>
              <a:t>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a </a:t>
            </a:r>
            <a:r>
              <a:rPr sz="1800" spc="-10" dirty="0">
                <a:solidFill>
                  <a:schemeClr val="tx1">
                    <a:lumMod val="85000"/>
                    <a:lumOff val="15000"/>
                  </a:schemeClr>
                </a:solidFill>
                <a:latin typeface="Times New Roman"/>
                <a:cs typeface="Times New Roman"/>
              </a:rPr>
              <a:t>java</a:t>
            </a:r>
            <a:r>
              <a:rPr sz="1800" spc="4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byte </a:t>
            </a:r>
            <a:r>
              <a:rPr sz="1800" spc="1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code. It </a:t>
            </a:r>
            <a:r>
              <a:rPr sz="1800" spc="5" dirty="0">
                <a:solidFill>
                  <a:schemeClr val="tx1">
                    <a:lumMod val="85000"/>
                    <a:lumOff val="15000"/>
                  </a:schemeClr>
                </a:solidFill>
                <a:latin typeface="Times New Roman"/>
                <a:cs typeface="Times New Roman"/>
              </a:rPr>
              <a:t>does </a:t>
            </a:r>
            <a:r>
              <a:rPr sz="1800" dirty="0">
                <a:solidFill>
                  <a:schemeClr val="tx1">
                    <a:lumMod val="85000"/>
                    <a:lumOff val="15000"/>
                  </a:schemeClr>
                </a:solidFill>
                <a:latin typeface="Times New Roman"/>
                <a:cs typeface="Times New Roman"/>
              </a:rPr>
              <a:t>not </a:t>
            </a:r>
            <a:r>
              <a:rPr sz="1800" spc="-5" dirty="0">
                <a:solidFill>
                  <a:schemeClr val="tx1">
                    <a:lumMod val="85000"/>
                    <a:lumOff val="15000"/>
                  </a:schemeClr>
                </a:solidFill>
                <a:latin typeface="Times New Roman"/>
                <a:cs typeface="Times New Roman"/>
              </a:rPr>
              <a:t>understand </a:t>
            </a:r>
            <a:r>
              <a:rPr sz="1800" spc="5" dirty="0">
                <a:solidFill>
                  <a:schemeClr val="tx1">
                    <a:lumMod val="85000"/>
                    <a:lumOff val="15000"/>
                  </a:schemeClr>
                </a:solidFill>
                <a:latin typeface="Times New Roman"/>
                <a:cs typeface="Times New Roman"/>
              </a:rPr>
              <a:t>any kind </a:t>
            </a:r>
            <a:r>
              <a:rPr sz="1800" spc="-10" dirty="0">
                <a:solidFill>
                  <a:schemeClr val="tx1">
                    <a:lumMod val="85000"/>
                    <a:lumOff val="15000"/>
                  </a:schemeClr>
                </a:solidFill>
                <a:latin typeface="Times New Roman"/>
                <a:cs typeface="Times New Roman"/>
              </a:rPr>
              <a:t>java </a:t>
            </a:r>
            <a:r>
              <a:rPr sz="1800" dirty="0">
                <a:solidFill>
                  <a:schemeClr val="tx1">
                    <a:lumMod val="85000"/>
                    <a:lumOff val="15000"/>
                  </a:schemeClr>
                </a:solidFill>
                <a:latin typeface="Times New Roman"/>
                <a:cs typeface="Times New Roman"/>
              </a:rPr>
              <a:t>typo, </a:t>
            </a:r>
            <a:r>
              <a:rPr sz="1800" spc="-10" dirty="0">
                <a:solidFill>
                  <a:schemeClr val="tx1">
                    <a:lumMod val="85000"/>
                    <a:lumOff val="15000"/>
                  </a:schemeClr>
                </a:solidFill>
                <a:latin typeface="Times New Roman"/>
                <a:cs typeface="Times New Roman"/>
              </a:rPr>
              <a:t>this </a:t>
            </a:r>
            <a:r>
              <a:rPr sz="1800" spc="-15" dirty="0">
                <a:solidFill>
                  <a:schemeClr val="tx1">
                    <a:lumMod val="85000"/>
                    <a:lumOff val="15000"/>
                  </a:schemeClr>
                </a:solidFill>
                <a:latin typeface="Times New Roman"/>
                <a:cs typeface="Times New Roman"/>
              </a:rPr>
              <a:t>why </a:t>
            </a:r>
            <a:r>
              <a:rPr sz="1800" spc="-5" dirty="0">
                <a:solidFill>
                  <a:schemeClr val="tx1">
                    <a:lumMod val="85000"/>
                    <a:lumOff val="15000"/>
                  </a:schemeClr>
                </a:solidFill>
                <a:latin typeface="Times New Roman"/>
                <a:cs typeface="Times New Roman"/>
              </a:rPr>
              <a:t>.java files </a:t>
            </a:r>
            <a:r>
              <a:rPr sz="1800" spc="5" dirty="0">
                <a:solidFill>
                  <a:schemeClr val="tx1">
                    <a:lumMod val="85000"/>
                    <a:lumOff val="15000"/>
                  </a:schemeClr>
                </a:solidFill>
                <a:latin typeface="Times New Roman"/>
                <a:cs typeface="Times New Roman"/>
              </a:rPr>
              <a:t>are </a:t>
            </a:r>
            <a:r>
              <a:rPr sz="1800" spc="-5" dirty="0">
                <a:solidFill>
                  <a:schemeClr val="tx1">
                    <a:lumMod val="85000"/>
                    <a:lumOff val="15000"/>
                  </a:schemeClr>
                </a:solidFill>
                <a:latin typeface="Times New Roman"/>
                <a:cs typeface="Times New Roman"/>
              </a:rPr>
              <a:t>compiled </a:t>
            </a:r>
            <a:r>
              <a:rPr sz="1800" spc="10" dirty="0">
                <a:solidFill>
                  <a:schemeClr val="tx1">
                    <a:lumMod val="85000"/>
                    <a:lumOff val="15000"/>
                  </a:schemeClr>
                </a:solidFill>
                <a:latin typeface="Times New Roman"/>
                <a:cs typeface="Times New Roman"/>
              </a:rPr>
              <a:t>in </a:t>
            </a:r>
            <a:r>
              <a:rPr sz="1800" spc="5"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spc="-5" dirty="0">
                <a:solidFill>
                  <a:schemeClr val="tx1">
                    <a:lumMod val="85000"/>
                    <a:lumOff val="15000"/>
                  </a:schemeClr>
                </a:solidFill>
                <a:latin typeface="Times New Roman"/>
                <a:cs typeface="Times New Roman"/>
              </a:rPr>
              <a:t>obtain </a:t>
            </a:r>
            <a:r>
              <a:rPr lang="en-IN" spc="-10"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class file </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which </a:t>
            </a:r>
            <a:r>
              <a:rPr sz="1800" spc="-5" dirty="0">
                <a:solidFill>
                  <a:schemeClr val="tx1">
                    <a:lumMod val="85000"/>
                    <a:lumOff val="15000"/>
                  </a:schemeClr>
                </a:solidFill>
                <a:latin typeface="Times New Roman"/>
                <a:cs typeface="Times New Roman"/>
              </a:rPr>
              <a:t>further </a:t>
            </a:r>
            <a:r>
              <a:rPr sz="1800" spc="-10" dirty="0">
                <a:solidFill>
                  <a:schemeClr val="tx1">
                    <a:lumMod val="85000"/>
                    <a:lumOff val="15000"/>
                  </a:schemeClr>
                </a:solidFill>
                <a:latin typeface="Times New Roman"/>
                <a:cs typeface="Times New Roman"/>
              </a:rPr>
              <a:t>compiles into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byte </a:t>
            </a:r>
            <a:r>
              <a:rPr sz="1800" spc="5" dirty="0">
                <a:solidFill>
                  <a:schemeClr val="tx1">
                    <a:lumMod val="85000"/>
                    <a:lumOff val="15000"/>
                  </a:schemeClr>
                </a:solidFill>
                <a:latin typeface="Times New Roman"/>
                <a:cs typeface="Times New Roman"/>
              </a:rPr>
              <a:t>code </a:t>
            </a:r>
            <a:r>
              <a:rPr sz="1800" dirty="0">
                <a:solidFill>
                  <a:schemeClr val="tx1">
                    <a:lumMod val="85000"/>
                    <a:lumOff val="15000"/>
                  </a:schemeClr>
                </a:solidFill>
                <a:latin typeface="Times New Roman"/>
                <a:cs typeface="Times New Roman"/>
              </a:rPr>
              <a:t>which </a:t>
            </a:r>
            <a:r>
              <a:rPr sz="1800" spc="-10" dirty="0">
                <a:solidFill>
                  <a:schemeClr val="tx1">
                    <a:lumMod val="85000"/>
                    <a:lumOff val="15000"/>
                  </a:schemeClr>
                </a:solidFill>
                <a:latin typeface="Times New Roman"/>
                <a:cs typeface="Times New Roman"/>
              </a:rPr>
              <a:t>can </a:t>
            </a:r>
            <a:r>
              <a:rPr sz="1800" spc="-5" dirty="0">
                <a:solidFill>
                  <a:schemeClr val="tx1">
                    <a:lumMod val="85000"/>
                    <a:lumOff val="15000"/>
                  </a:schemeClr>
                </a:solidFill>
                <a:latin typeface="Times New Roman"/>
                <a:cs typeface="Times New Roman"/>
              </a:rPr>
              <a:t>be </a:t>
            </a:r>
            <a:r>
              <a:rPr sz="1800" dirty="0">
                <a:solidFill>
                  <a:schemeClr val="tx1">
                    <a:lumMod val="85000"/>
                    <a:lumOff val="15000"/>
                  </a:schemeClr>
                </a:solidFill>
                <a:latin typeface="Times New Roman"/>
                <a:cs typeface="Times New Roman"/>
              </a:rPr>
              <a:t>understood by </a:t>
            </a:r>
            <a:r>
              <a:rPr sz="1800" spc="-5" dirty="0">
                <a:solidFill>
                  <a:schemeClr val="tx1">
                    <a:lumMod val="85000"/>
                    <a:lumOff val="15000"/>
                  </a:schemeClr>
                </a:solidFill>
                <a:latin typeface="Times New Roman"/>
                <a:cs typeface="Times New Roman"/>
              </a:rPr>
              <a:t>JVM. It </a:t>
            </a:r>
            <a:r>
              <a:rPr sz="1800" spc="5" dirty="0">
                <a:solidFill>
                  <a:schemeClr val="tx1">
                    <a:lumMod val="85000"/>
                    <a:lumOff val="15000"/>
                  </a:schemeClr>
                </a:solidFill>
                <a:latin typeface="Times New Roman"/>
                <a:cs typeface="Times New Roman"/>
              </a:rPr>
              <a:t>has the </a:t>
            </a:r>
            <a:r>
              <a:rPr sz="1800" spc="-5" dirty="0">
                <a:solidFill>
                  <a:schemeClr val="tx1">
                    <a:lumMod val="85000"/>
                    <a:lumOff val="15000"/>
                  </a:schemeClr>
                </a:solidFill>
                <a:latin typeface="Times New Roman"/>
                <a:cs typeface="Times New Roman"/>
              </a:rPr>
              <a:t>control </a:t>
            </a:r>
            <a:r>
              <a:rPr sz="1800" dirty="0">
                <a:solidFill>
                  <a:schemeClr val="tx1">
                    <a:lumMod val="85000"/>
                    <a:lumOff val="15000"/>
                  </a:schemeClr>
                </a:solidFill>
                <a:latin typeface="Times New Roman"/>
                <a:cs typeface="Times New Roman"/>
              </a:rPr>
              <a:t>over </a:t>
            </a:r>
            <a:r>
              <a:rPr sz="1800" spc="-10" dirty="0">
                <a:solidFill>
                  <a:schemeClr val="tx1">
                    <a:lumMod val="85000"/>
                    <a:lumOff val="15000"/>
                  </a:schemeClr>
                </a:solidFill>
                <a:latin typeface="Times New Roman"/>
                <a:cs typeface="Times New Roman"/>
              </a:rPr>
              <a:t>every </a:t>
            </a:r>
            <a:r>
              <a:rPr sz="1800" spc="-5" dirty="0">
                <a:solidFill>
                  <a:schemeClr val="tx1">
                    <a:lumMod val="85000"/>
                    <a:lumOff val="15000"/>
                  </a:schemeClr>
                </a:solidFill>
                <a:latin typeface="Times New Roman"/>
                <a:cs typeface="Times New Roman"/>
              </a:rPr>
              <a:t> execution</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every</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program.</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It</a:t>
            </a:r>
            <a:r>
              <a:rPr sz="1800" dirty="0">
                <a:solidFill>
                  <a:schemeClr val="tx1">
                    <a:lumMod val="85000"/>
                    <a:lumOff val="15000"/>
                  </a:schemeClr>
                </a:solidFill>
                <a:latin typeface="Times New Roman"/>
                <a:cs typeface="Times New Roman"/>
              </a:rPr>
              <a:t> also</a:t>
            </a:r>
            <a:r>
              <a:rPr sz="1800" spc="5" dirty="0">
                <a:solidFill>
                  <a:schemeClr val="tx1">
                    <a:lumMod val="85000"/>
                    <a:lumOff val="15000"/>
                  </a:schemeClr>
                </a:solidFill>
                <a:latin typeface="Times New Roman"/>
                <a:cs typeface="Times New Roman"/>
              </a:rPr>
              <a:t> has</a:t>
            </a:r>
            <a:r>
              <a:rPr sz="1800" spc="1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some</a:t>
            </a:r>
            <a:r>
              <a:rPr sz="1800" dirty="0">
                <a:solidFill>
                  <a:schemeClr val="tx1">
                    <a:lumMod val="85000"/>
                    <a:lumOff val="15000"/>
                  </a:schemeClr>
                </a:solidFill>
                <a:latin typeface="Times New Roman"/>
                <a:cs typeface="Times New Roman"/>
              </a:rPr>
              <a:t> features</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like</a:t>
            </a:r>
            <a:r>
              <a:rPr sz="1800" spc="-5" dirty="0">
                <a:solidFill>
                  <a:schemeClr val="tx1">
                    <a:lumMod val="85000"/>
                    <a:lumOff val="15000"/>
                  </a:schemeClr>
                </a:solidFill>
                <a:latin typeface="Times New Roman"/>
                <a:cs typeface="Times New Roman"/>
              </a:rPr>
              <a:t> garbage</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collected</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heap</a:t>
            </a:r>
            <a:r>
              <a:rPr sz="1800" spc="4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or</a:t>
            </a:r>
            <a:r>
              <a:rPr sz="1800" spc="45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automated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exception</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handling.</a:t>
            </a:r>
          </a:p>
          <a:p>
            <a:pPr marL="297815" marR="5080" indent="-285750" algn="just">
              <a:lnSpc>
                <a:spcPct val="149500"/>
              </a:lnSpc>
              <a:spcBef>
                <a:spcPts val="1055"/>
              </a:spcBef>
              <a:buClr>
                <a:srgbClr val="89D0D5"/>
              </a:buClr>
              <a:buSzPct val="77777"/>
              <a:buFont typeface="Wingdings" panose="05000000000000000000" pitchFamily="2" charset="2"/>
              <a:buChar char="Ø"/>
              <a:tabLst>
                <a:tab pos="356235" algn="l"/>
              </a:tabLst>
            </a:pPr>
            <a:r>
              <a:rPr sz="1800" b="1" dirty="0">
                <a:solidFill>
                  <a:schemeClr val="tx1">
                    <a:lumMod val="85000"/>
                    <a:lumOff val="15000"/>
                  </a:schemeClr>
                </a:solidFill>
                <a:latin typeface="Times New Roman"/>
                <a:cs typeface="Times New Roman"/>
              </a:rPr>
              <a:t>JDK- </a:t>
            </a:r>
            <a:r>
              <a:rPr sz="1800" spc="5" dirty="0">
                <a:solidFill>
                  <a:schemeClr val="tx1">
                    <a:lumMod val="85000"/>
                    <a:lumOff val="15000"/>
                  </a:schemeClr>
                </a:solidFill>
                <a:latin typeface="Times New Roman"/>
                <a:cs typeface="Times New Roman"/>
              </a:rPr>
              <a:t>JDK </a:t>
            </a:r>
            <a:r>
              <a:rPr sz="1800" dirty="0">
                <a:solidFill>
                  <a:schemeClr val="tx1">
                    <a:lumMod val="85000"/>
                    <a:lumOff val="15000"/>
                  </a:schemeClr>
                </a:solidFill>
                <a:latin typeface="Times New Roman"/>
                <a:cs typeface="Times New Roman"/>
              </a:rPr>
              <a:t>or Java Development </a:t>
            </a:r>
            <a:r>
              <a:rPr sz="1800" spc="-5" dirty="0">
                <a:solidFill>
                  <a:schemeClr val="tx1">
                    <a:lumMod val="85000"/>
                    <a:lumOff val="15000"/>
                  </a:schemeClr>
                </a:solidFill>
                <a:latin typeface="Times New Roman"/>
                <a:cs typeface="Times New Roman"/>
              </a:rPr>
              <a:t>Kit </a:t>
            </a:r>
            <a:r>
              <a:rPr sz="1800" spc="10" dirty="0">
                <a:solidFill>
                  <a:schemeClr val="tx1">
                    <a:lumMod val="85000"/>
                    <a:lumOff val="15000"/>
                  </a:schemeClr>
                </a:solidFill>
                <a:latin typeface="Times New Roman"/>
                <a:cs typeface="Times New Roman"/>
              </a:rPr>
              <a:t>is </a:t>
            </a:r>
            <a:r>
              <a:rPr sz="1800" spc="-10" dirty="0">
                <a:solidFill>
                  <a:schemeClr val="tx1">
                    <a:lumMod val="85000"/>
                    <a:lumOff val="15000"/>
                  </a:schemeClr>
                </a:solidFill>
                <a:latin typeface="Times New Roman"/>
                <a:cs typeface="Times New Roman"/>
              </a:rPr>
              <a:t>basically </a:t>
            </a:r>
            <a:r>
              <a:rPr sz="1800" dirty="0">
                <a:solidFill>
                  <a:schemeClr val="tx1">
                    <a:lumMod val="85000"/>
                    <a:lumOff val="15000"/>
                  </a:schemeClr>
                </a:solidFill>
                <a:latin typeface="Times New Roman"/>
                <a:cs typeface="Times New Roman"/>
              </a:rPr>
              <a:t>a bridge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one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5" dirty="0">
                <a:solidFill>
                  <a:schemeClr val="tx1">
                    <a:lumMod val="85000"/>
                    <a:lumOff val="15000"/>
                  </a:schemeClr>
                </a:solidFill>
                <a:latin typeface="Times New Roman"/>
                <a:cs typeface="Times New Roman"/>
              </a:rPr>
              <a:t>platform of java, enterprise </a:t>
            </a:r>
            <a:r>
              <a:rPr sz="1800" dirty="0">
                <a:solidFill>
                  <a:schemeClr val="tx1">
                    <a:lumMod val="85000"/>
                    <a:lumOff val="15000"/>
                  </a:schemeClr>
                </a:solidFill>
                <a:latin typeface="Times New Roman"/>
                <a:cs typeface="Times New Roman"/>
              </a:rPr>
              <a:t>edition, </a:t>
            </a:r>
            <a:r>
              <a:rPr sz="1800" spc="-5" dirty="0">
                <a:solidFill>
                  <a:schemeClr val="tx1">
                    <a:lumMod val="85000"/>
                    <a:lumOff val="15000"/>
                  </a:schemeClr>
                </a:solidFill>
                <a:latin typeface="Times New Roman"/>
                <a:cs typeface="Times New Roman"/>
              </a:rPr>
              <a:t>or </a:t>
            </a:r>
            <a:r>
              <a:rPr sz="180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platform. </a:t>
            </a:r>
            <a:r>
              <a:rPr sz="1800" dirty="0">
                <a:solidFill>
                  <a:schemeClr val="tx1">
                    <a:lumMod val="85000"/>
                    <a:lumOff val="15000"/>
                  </a:schemeClr>
                </a:solidFill>
                <a:latin typeface="Times New Roman"/>
                <a:cs typeface="Times New Roman"/>
              </a:rPr>
              <a:t>It also </a:t>
            </a:r>
            <a:r>
              <a:rPr sz="1800" spc="5" dirty="0">
                <a:solidFill>
                  <a:schemeClr val="tx1">
                    <a:lumMod val="85000"/>
                    <a:lumOff val="15000"/>
                  </a:schemeClr>
                </a:solidFill>
                <a:latin typeface="Times New Roman"/>
                <a:cs typeface="Times New Roman"/>
              </a:rPr>
              <a:t>has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private </a:t>
            </a:r>
            <a:r>
              <a:rPr sz="1800" dirty="0">
                <a:solidFill>
                  <a:schemeClr val="tx1">
                    <a:lumMod val="85000"/>
                    <a:lumOff val="15000"/>
                  </a:schemeClr>
                </a:solidFill>
                <a:latin typeface="Times New Roman"/>
                <a:cs typeface="Times New Roman"/>
              </a:rPr>
              <a:t>form of </a:t>
            </a:r>
            <a:r>
              <a:rPr sz="1800" spc="5" dirty="0">
                <a:solidFill>
                  <a:schemeClr val="tx1">
                    <a:lumMod val="85000"/>
                    <a:lumOff val="15000"/>
                  </a:schemeClr>
                </a:solidFill>
                <a:latin typeface="Times New Roman"/>
                <a:cs typeface="Times New Roman"/>
              </a:rPr>
              <a:t>JVM and few </a:t>
            </a:r>
            <a:r>
              <a:rPr sz="1800" dirty="0">
                <a:solidFill>
                  <a:schemeClr val="tx1">
                    <a:lumMod val="85000"/>
                    <a:lumOff val="15000"/>
                  </a:schemeClr>
                </a:solidFill>
                <a:latin typeface="Times New Roman"/>
                <a:cs typeface="Times New Roman"/>
              </a:rPr>
              <a:t>different </a:t>
            </a:r>
            <a:r>
              <a:rPr sz="1800" spc="-5" dirty="0">
                <a:solidFill>
                  <a:schemeClr val="tx1">
                    <a:lumMod val="85000"/>
                    <a:lumOff val="15000"/>
                  </a:schemeClr>
                </a:solidFill>
                <a:latin typeface="Times New Roman"/>
                <a:cs typeface="Times New Roman"/>
              </a:rPr>
              <a:t>resources </a:t>
            </a:r>
            <a:r>
              <a:rPr sz="1800" spc="10" dirty="0">
                <a:solidFill>
                  <a:schemeClr val="tx1">
                    <a:lumMod val="85000"/>
                    <a:lumOff val="15000"/>
                  </a:schemeClr>
                </a:solidFill>
                <a:latin typeface="Times New Roman"/>
                <a:cs typeface="Times New Roman"/>
              </a:rPr>
              <a:t>in </a:t>
            </a:r>
            <a:r>
              <a:rPr sz="1800" dirty="0">
                <a:solidFill>
                  <a:schemeClr val="tx1">
                    <a:lumMod val="85000"/>
                    <a:lumOff val="15000"/>
                  </a:schemeClr>
                </a:solidFill>
                <a:latin typeface="Times New Roman"/>
                <a:cs typeface="Times New Roman"/>
              </a:rPr>
              <a:t>order </a:t>
            </a:r>
            <a:r>
              <a:rPr sz="1800" spc="10" dirty="0">
                <a:solidFill>
                  <a:schemeClr val="tx1">
                    <a:lumMod val="85000"/>
                    <a:lumOff val="15000"/>
                  </a:schemeClr>
                </a:solidFill>
                <a:latin typeface="Times New Roman"/>
                <a:cs typeface="Times New Roman"/>
              </a:rPr>
              <a:t>to </a:t>
            </a:r>
            <a:r>
              <a:rPr sz="1800" dirty="0">
                <a:solidFill>
                  <a:schemeClr val="tx1">
                    <a:lumMod val="85000"/>
                    <a:lumOff val="15000"/>
                  </a:schemeClr>
                </a:solidFill>
                <a:latin typeface="Times New Roman"/>
                <a:cs typeface="Times New Roman"/>
              </a:rPr>
              <a:t>finish </a:t>
            </a:r>
            <a:r>
              <a:rPr sz="1800" spc="5" dirty="0">
                <a:solidFill>
                  <a:schemeClr val="tx1">
                    <a:lumMod val="85000"/>
                    <a:lumOff val="15000"/>
                  </a:schemeClr>
                </a:solidFill>
                <a:latin typeface="Times New Roman"/>
                <a:cs typeface="Times New Roman"/>
              </a:rPr>
              <a:t>the </a:t>
            </a:r>
            <a:r>
              <a:rPr sz="1800" dirty="0">
                <a:solidFill>
                  <a:schemeClr val="tx1">
                    <a:lumMod val="85000"/>
                    <a:lumOff val="15000"/>
                  </a:schemeClr>
                </a:solidFill>
                <a:latin typeface="Times New Roman"/>
                <a:cs typeface="Times New Roman"/>
              </a:rPr>
              <a:t>full </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development</a:t>
            </a:r>
            <a:r>
              <a:rPr sz="1800" spc="4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0"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application.</a:t>
            </a:r>
            <a:r>
              <a:rPr sz="1800" spc="-5" dirty="0">
                <a:solidFill>
                  <a:schemeClr val="tx1">
                    <a:lumMod val="85000"/>
                    <a:lumOff val="15000"/>
                  </a:schemeClr>
                </a:solidFill>
                <a:latin typeface="Times New Roman"/>
                <a:cs typeface="Times New Roman"/>
              </a:rPr>
              <a:t> It</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is</a:t>
            </a:r>
            <a:r>
              <a:rPr sz="1800" spc="-30"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one</a:t>
            </a:r>
            <a:r>
              <a:rPr sz="1800" spc="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a:t>
            </a:r>
            <a:r>
              <a:rPr sz="1800" spc="-3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most</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used</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SDK</a:t>
            </a:r>
            <a:r>
              <a:rPr sz="1800" spc="-25" dirty="0">
                <a:solidFill>
                  <a:schemeClr val="tx1">
                    <a:lumMod val="85000"/>
                    <a:lumOff val="15000"/>
                  </a:schemeClr>
                </a:solidFill>
                <a:latin typeface="Times New Roman"/>
                <a:cs typeface="Times New Roman"/>
              </a:rPr>
              <a:t> </a:t>
            </a:r>
            <a:r>
              <a:rPr sz="1800" dirty="0">
                <a:solidFill>
                  <a:schemeClr val="tx1">
                    <a:lumMod val="85000"/>
                    <a:lumOff val="15000"/>
                  </a:schemeClr>
                </a:solidFill>
                <a:latin typeface="Times New Roman"/>
                <a:cs typeface="Times New Roman"/>
              </a:rPr>
              <a:t>since</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the</a:t>
            </a:r>
            <a:r>
              <a:rPr sz="1800" spc="-2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origin</a:t>
            </a:r>
            <a:r>
              <a:rPr sz="1800" spc="3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of</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java.</a:t>
            </a:r>
            <a:endParaRPr sz="1800" dirty="0">
              <a:solidFill>
                <a:schemeClr val="tx1">
                  <a:lumMod val="85000"/>
                  <a:lumOff val="15000"/>
                </a:schemeClr>
              </a:solidFill>
              <a:latin typeface="Times New Roman"/>
              <a:cs typeface="Times New Roman"/>
            </a:endParaRPr>
          </a:p>
          <a:p>
            <a:pPr marL="297815" marR="5080" indent="-285750" algn="just">
              <a:lnSpc>
                <a:spcPct val="149500"/>
              </a:lnSpc>
              <a:spcBef>
                <a:spcPts val="1050"/>
              </a:spcBef>
              <a:buClr>
                <a:srgbClr val="89D0D5"/>
              </a:buClr>
              <a:buSzPct val="77777"/>
              <a:buFont typeface="Wingdings" panose="05000000000000000000" pitchFamily="2" charset="2"/>
              <a:buChar char="Ø"/>
              <a:tabLst>
                <a:tab pos="356235" algn="l"/>
              </a:tabLst>
            </a:pPr>
            <a:r>
              <a:rPr sz="1800" b="1" spc="-5" dirty="0">
                <a:solidFill>
                  <a:schemeClr val="tx1">
                    <a:lumMod val="85000"/>
                    <a:lumOff val="15000"/>
                  </a:schemeClr>
                </a:solidFill>
                <a:latin typeface="Times New Roman"/>
                <a:cs typeface="Times New Roman"/>
              </a:rPr>
              <a:t>JRE- </a:t>
            </a:r>
            <a:r>
              <a:rPr sz="1800" spc="-15" dirty="0">
                <a:solidFill>
                  <a:schemeClr val="tx1">
                    <a:lumMod val="85000"/>
                    <a:lumOff val="15000"/>
                  </a:schemeClr>
                </a:solidFill>
                <a:latin typeface="Times New Roman"/>
                <a:cs typeface="Times New Roman"/>
              </a:rPr>
              <a:t>JRE </a:t>
            </a:r>
            <a:r>
              <a:rPr sz="1800" dirty="0">
                <a:solidFill>
                  <a:schemeClr val="tx1">
                    <a:lumMod val="85000"/>
                    <a:lumOff val="15000"/>
                  </a:schemeClr>
                </a:solidFill>
                <a:latin typeface="Times New Roman"/>
                <a:cs typeface="Times New Roman"/>
              </a:rPr>
              <a:t>or </a:t>
            </a:r>
            <a:r>
              <a:rPr sz="1800" spc="-5" dirty="0">
                <a:solidFill>
                  <a:schemeClr val="tx1">
                    <a:lumMod val="85000"/>
                    <a:lumOff val="15000"/>
                  </a:schemeClr>
                </a:solidFill>
                <a:latin typeface="Times New Roman"/>
                <a:cs typeface="Times New Roman"/>
              </a:rPr>
              <a:t>Java Runtime Environment, </a:t>
            </a:r>
            <a:r>
              <a:rPr sz="1800" spc="-10" dirty="0">
                <a:solidFill>
                  <a:schemeClr val="tx1">
                    <a:lumMod val="85000"/>
                    <a:lumOff val="15000"/>
                  </a:schemeClr>
                </a:solidFill>
                <a:latin typeface="Times New Roman"/>
                <a:cs typeface="Times New Roman"/>
              </a:rPr>
              <a:t>this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t>
            </a:r>
            <a:r>
              <a:rPr sz="1800" spc="-10" dirty="0">
                <a:solidFill>
                  <a:schemeClr val="tx1">
                    <a:lumMod val="85000"/>
                    <a:lumOff val="15000"/>
                  </a:schemeClr>
                </a:solidFill>
                <a:latin typeface="Times New Roman"/>
                <a:cs typeface="Times New Roman"/>
              </a:rPr>
              <a:t>called </a:t>
            </a:r>
            <a:r>
              <a:rPr sz="1800" spc="10" dirty="0">
                <a:solidFill>
                  <a:schemeClr val="tx1">
                    <a:lumMod val="85000"/>
                    <a:lumOff val="15000"/>
                  </a:schemeClr>
                </a:solidFill>
                <a:latin typeface="Times New Roman"/>
                <a:cs typeface="Times New Roman"/>
              </a:rPr>
              <a:t>as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runtime. </a:t>
            </a:r>
            <a:r>
              <a:rPr sz="1800" dirty="0">
                <a:solidFill>
                  <a:schemeClr val="tx1">
                    <a:lumMod val="85000"/>
                    <a:lumOff val="15000"/>
                  </a:schemeClr>
                </a:solidFill>
                <a:latin typeface="Times New Roman"/>
                <a:cs typeface="Times New Roman"/>
              </a:rPr>
              <a:t>It </a:t>
            </a:r>
            <a:r>
              <a:rPr sz="1800" spc="5"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 </a:t>
            </a:r>
            <a:r>
              <a:rPr sz="1800" spc="-5" dirty="0">
                <a:solidFill>
                  <a:schemeClr val="tx1">
                    <a:lumMod val="85000"/>
                    <a:lumOff val="15000"/>
                  </a:schemeClr>
                </a:solidFill>
                <a:latin typeface="Times New Roman"/>
                <a:cs typeface="Times New Roman"/>
              </a:rPr>
              <a:t>set </a:t>
            </a:r>
            <a:r>
              <a:rPr sz="1800" dirty="0">
                <a:solidFill>
                  <a:schemeClr val="tx1">
                    <a:lumMod val="85000"/>
                    <a:lumOff val="15000"/>
                  </a:schemeClr>
                </a:solidFill>
                <a:latin typeface="Times New Roman"/>
                <a:cs typeface="Times New Roman"/>
              </a:rPr>
              <a:t>of </a:t>
            </a:r>
            <a:r>
              <a:rPr sz="1800" spc="-10" dirty="0">
                <a:solidFill>
                  <a:schemeClr val="tx1">
                    <a:lumMod val="85000"/>
                    <a:lumOff val="15000"/>
                  </a:schemeClr>
                </a:solidFill>
                <a:latin typeface="Times New Roman"/>
                <a:cs typeface="Times New Roman"/>
              </a:rPr>
              <a:t>tools </a:t>
            </a:r>
            <a:r>
              <a:rPr sz="1800" dirty="0">
                <a:solidFill>
                  <a:schemeClr val="tx1">
                    <a:lumMod val="85000"/>
                    <a:lumOff val="15000"/>
                  </a:schemeClr>
                </a:solidFill>
                <a:latin typeface="Times New Roman"/>
                <a:cs typeface="Times New Roman"/>
              </a:rPr>
              <a:t>for developing </a:t>
            </a:r>
            <a:r>
              <a:rPr sz="1800" spc="5" dirty="0">
                <a:solidFill>
                  <a:schemeClr val="tx1">
                    <a:lumMod val="85000"/>
                    <a:lumOff val="15000"/>
                  </a:schemeClr>
                </a:solidFill>
                <a:latin typeface="Times New Roman"/>
                <a:cs typeface="Times New Roman"/>
              </a:rPr>
              <a:t>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applications, </a:t>
            </a:r>
            <a:r>
              <a:rPr sz="1800" spc="-10" dirty="0">
                <a:solidFill>
                  <a:schemeClr val="tx1">
                    <a:lumMod val="85000"/>
                    <a:lumOff val="15000"/>
                  </a:schemeClr>
                </a:solidFill>
                <a:latin typeface="Times New Roman"/>
                <a:cs typeface="Times New Roman"/>
              </a:rPr>
              <a:t>this </a:t>
            </a:r>
            <a:r>
              <a:rPr sz="1800" spc="10" dirty="0">
                <a:solidFill>
                  <a:schemeClr val="tx1">
                    <a:lumMod val="85000"/>
                    <a:lumOff val="15000"/>
                  </a:schemeClr>
                </a:solidFill>
                <a:latin typeface="Times New Roman"/>
                <a:cs typeface="Times New Roman"/>
              </a:rPr>
              <a:t>is </a:t>
            </a:r>
            <a:r>
              <a:rPr sz="1800" dirty="0">
                <a:solidFill>
                  <a:schemeClr val="tx1">
                    <a:lumMod val="85000"/>
                    <a:lumOff val="15000"/>
                  </a:schemeClr>
                </a:solidFill>
                <a:latin typeface="Times New Roman"/>
                <a:cs typeface="Times New Roman"/>
              </a:rPr>
              <a:t>also a </a:t>
            </a:r>
            <a:r>
              <a:rPr sz="1800" spc="5" dirty="0">
                <a:solidFill>
                  <a:schemeClr val="tx1">
                    <a:lumMod val="85000"/>
                    <a:lumOff val="15000"/>
                  </a:schemeClr>
                </a:solidFill>
                <a:latin typeface="Times New Roman"/>
                <a:cs typeface="Times New Roman"/>
              </a:rPr>
              <a:t>part </a:t>
            </a:r>
            <a:r>
              <a:rPr sz="1800" dirty="0">
                <a:solidFill>
                  <a:schemeClr val="tx1">
                    <a:lumMod val="85000"/>
                    <a:lumOff val="15000"/>
                  </a:schemeClr>
                </a:solidFill>
                <a:latin typeface="Times New Roman"/>
                <a:cs typeface="Times New Roman"/>
              </a:rPr>
              <a:t>of </a:t>
            </a:r>
            <a:r>
              <a:rPr sz="1800" spc="5" dirty="0">
                <a:solidFill>
                  <a:schemeClr val="tx1">
                    <a:lumMod val="85000"/>
                    <a:lumOff val="15000"/>
                  </a:schemeClr>
                </a:solidFill>
                <a:latin typeface="Times New Roman"/>
                <a:cs typeface="Times New Roman"/>
              </a:rPr>
              <a:t>the </a:t>
            </a:r>
            <a:r>
              <a:rPr sz="1800" spc="-10" dirty="0">
                <a:solidFill>
                  <a:schemeClr val="tx1">
                    <a:lumMod val="85000"/>
                    <a:lumOff val="15000"/>
                  </a:schemeClr>
                </a:solidFill>
                <a:latin typeface="Times New Roman"/>
                <a:cs typeface="Times New Roman"/>
              </a:rPr>
              <a:t>java </a:t>
            </a:r>
            <a:r>
              <a:rPr sz="1800" spc="-5" dirty="0">
                <a:solidFill>
                  <a:schemeClr val="tx1">
                    <a:lumMod val="85000"/>
                    <a:lumOff val="15000"/>
                  </a:schemeClr>
                </a:solidFill>
                <a:latin typeface="Times New Roman"/>
                <a:cs typeface="Times New Roman"/>
              </a:rPr>
              <a:t>development kit. It </a:t>
            </a:r>
            <a:r>
              <a:rPr sz="1800" dirty="0">
                <a:solidFill>
                  <a:schemeClr val="tx1">
                    <a:lumMod val="85000"/>
                    <a:lumOff val="15000"/>
                  </a:schemeClr>
                </a:solidFill>
                <a:latin typeface="Times New Roman"/>
                <a:cs typeface="Times New Roman"/>
              </a:rPr>
              <a:t>also </a:t>
            </a:r>
            <a:r>
              <a:rPr sz="1800" spc="-5" dirty="0">
                <a:solidFill>
                  <a:schemeClr val="tx1">
                    <a:lumMod val="85000"/>
                    <a:lumOff val="15000"/>
                  </a:schemeClr>
                </a:solidFill>
                <a:latin typeface="Times New Roman"/>
                <a:cs typeface="Times New Roman"/>
              </a:rPr>
              <a:t>provides </a:t>
            </a:r>
            <a:r>
              <a:rPr sz="1800" spc="5" dirty="0">
                <a:solidFill>
                  <a:schemeClr val="tx1">
                    <a:lumMod val="85000"/>
                    <a:lumOff val="15000"/>
                  </a:schemeClr>
                </a:solidFill>
                <a:latin typeface="Times New Roman"/>
                <a:cs typeface="Times New Roman"/>
              </a:rPr>
              <a:t>the </a:t>
            </a:r>
            <a:r>
              <a:rPr sz="1800" spc="-25" dirty="0">
                <a:solidFill>
                  <a:schemeClr val="tx1">
                    <a:lumMod val="85000"/>
                    <a:lumOff val="15000"/>
                  </a:schemeClr>
                </a:solidFill>
                <a:latin typeface="Times New Roman"/>
                <a:cs typeface="Times New Roman"/>
              </a:rPr>
              <a:t>user. </a:t>
            </a:r>
            <a:r>
              <a:rPr sz="1800" spc="-10" dirty="0">
                <a:solidFill>
                  <a:schemeClr val="tx1">
                    <a:lumMod val="85000"/>
                    <a:lumOff val="15000"/>
                  </a:schemeClr>
                </a:solidFill>
                <a:latin typeface="Times New Roman"/>
                <a:cs typeface="Times New Roman"/>
              </a:rPr>
              <a:t>This </a:t>
            </a:r>
            <a:r>
              <a:rPr sz="1800" dirty="0">
                <a:solidFill>
                  <a:schemeClr val="tx1">
                    <a:lumMod val="85000"/>
                    <a:lumOff val="15000"/>
                  </a:schemeClr>
                </a:solidFill>
                <a:latin typeface="Times New Roman"/>
                <a:cs typeface="Times New Roman"/>
              </a:rPr>
              <a:t>consists </a:t>
            </a:r>
            <a:r>
              <a:rPr sz="1800" spc="-5" dirty="0">
                <a:solidFill>
                  <a:schemeClr val="tx1">
                    <a:lumMod val="85000"/>
                    <a:lumOff val="15000"/>
                  </a:schemeClr>
                </a:solidFill>
                <a:latin typeface="Times New Roman"/>
                <a:cs typeface="Times New Roman"/>
              </a:rPr>
              <a:t>of- </a:t>
            </a:r>
            <a:r>
              <a:rPr sz="180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JVM,</a:t>
            </a:r>
            <a:r>
              <a:rPr sz="1800" dirty="0">
                <a:solidFill>
                  <a:schemeClr val="tx1">
                    <a:lumMod val="85000"/>
                    <a:lumOff val="15000"/>
                  </a:schemeClr>
                </a:solidFill>
                <a:latin typeface="Times New Roman"/>
                <a:cs typeface="Times New Roman"/>
              </a:rPr>
              <a:t> supporting</a:t>
            </a:r>
            <a:r>
              <a:rPr sz="1800" spc="-1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files</a:t>
            </a:r>
            <a:r>
              <a:rPr sz="1800" spc="5" dirty="0">
                <a:solidFill>
                  <a:schemeClr val="tx1">
                    <a:lumMod val="85000"/>
                    <a:lumOff val="15000"/>
                  </a:schemeClr>
                </a:solidFill>
                <a:latin typeface="Times New Roman"/>
                <a:cs typeface="Times New Roman"/>
              </a:rPr>
              <a:t> and</a:t>
            </a:r>
            <a:r>
              <a:rPr sz="1800" spc="-25"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core</a:t>
            </a:r>
            <a:r>
              <a:rPr sz="1800" spc="-20" dirty="0">
                <a:solidFill>
                  <a:schemeClr val="tx1">
                    <a:lumMod val="85000"/>
                    <a:lumOff val="15000"/>
                  </a:schemeClr>
                </a:solidFill>
                <a:latin typeface="Times New Roman"/>
                <a:cs typeface="Times New Roman"/>
              </a:rPr>
              <a:t> </a:t>
            </a:r>
            <a:r>
              <a:rPr sz="1800" spc="-5" dirty="0">
                <a:solidFill>
                  <a:schemeClr val="tx1">
                    <a:lumMod val="85000"/>
                    <a:lumOff val="15000"/>
                  </a:schemeClr>
                </a:solidFill>
                <a:latin typeface="Times New Roman"/>
                <a:cs typeface="Times New Roman"/>
              </a:rPr>
              <a:t>classes.</a:t>
            </a:r>
            <a:endParaRPr sz="1800" dirty="0">
              <a:solidFill>
                <a:schemeClr val="tx1">
                  <a:lumMod val="85000"/>
                  <a:lumOff val="15000"/>
                </a:schemeClr>
              </a:solidFill>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85800"/>
            <a:ext cx="3216275" cy="659155"/>
          </a:xfrm>
          <a:prstGeom prst="rect">
            <a:avLst/>
          </a:prstGeom>
        </p:spPr>
        <p:txBody>
          <a:bodyPr vert="horz" wrap="square" lIns="0" tIns="12700" rIns="0" bIns="0" rtlCol="0">
            <a:spAutoFit/>
          </a:bodyPr>
          <a:lstStyle/>
          <a:p>
            <a:pPr marL="12700">
              <a:lnSpc>
                <a:spcPct val="100000"/>
              </a:lnSpc>
              <a:spcBef>
                <a:spcPts val="100"/>
              </a:spcBef>
            </a:pPr>
            <a:r>
              <a:rPr sz="4200" b="1" spc="-20" dirty="0">
                <a:latin typeface="Times New Roman" panose="02020603050405020304" pitchFamily="18" charset="0"/>
                <a:cs typeface="Times New Roman" panose="02020603050405020304" pitchFamily="18" charset="0"/>
              </a:rPr>
              <a:t>Existing</a:t>
            </a:r>
            <a:r>
              <a:rPr sz="4200" b="1" spc="-225" dirty="0">
                <a:latin typeface="Times New Roman" panose="02020603050405020304" pitchFamily="18" charset="0"/>
                <a:cs typeface="Times New Roman" panose="02020603050405020304" pitchFamily="18" charset="0"/>
              </a:rPr>
              <a:t> </a:t>
            </a:r>
            <a:r>
              <a:rPr sz="4200" b="1" spc="114"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974407" y="1879858"/>
            <a:ext cx="10243185" cy="3098284"/>
          </a:xfrm>
          <a:prstGeom prst="rect">
            <a:avLst/>
          </a:prstGeom>
        </p:spPr>
        <p:txBody>
          <a:bodyPr vert="horz" wrap="square" lIns="0" tIns="12700" rIns="0" bIns="0" rtlCol="0">
            <a:spAutoFit/>
          </a:bodyPr>
          <a:lstStyle/>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In the realm of airline reservation systems, numerous software solutions have been developed to cater to the complex needs of the aviation industry.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spcBef>
                <a:spcPts val="100"/>
              </a:spcBef>
              <a:buClr>
                <a:srgbClr val="89D0D5"/>
              </a:buClr>
              <a:buSzPct val="77777"/>
              <a:buFont typeface="Wingdings" panose="05000000000000000000" pitchFamily="2" charset="2"/>
              <a:buChar char="Ø"/>
              <a:tabLst>
                <a:tab pos="355600" algn="l"/>
                <a:tab pos="356235" algn="l"/>
              </a:tabLs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Some of the systems have dominated the market for decades, offering comprehensive solutions for flight bookings, reservations, and passenger management. </a:t>
            </a:r>
          </a:p>
          <a:p>
            <a:pPr marL="12065" algn="just">
              <a:lnSpc>
                <a:spcPct val="100000"/>
              </a:lnSpc>
              <a:spcBef>
                <a:spcPts val="100"/>
              </a:spcBef>
              <a:buClr>
                <a:srgbClr val="89D0D5"/>
              </a:buClr>
              <a:buSzPct val="77777"/>
              <a:tabLst>
                <a:tab pos="355600" algn="l"/>
                <a:tab pos="356235" algn="l"/>
              </a:tabLst>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Some</a:t>
            </a:r>
            <a:r>
              <a:rPr lang="en-US" sz="1800" spc="36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existing</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systems</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have</a:t>
            </a:r>
            <a:r>
              <a:rPr lang="en-US" sz="1800" spc="3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basic</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automation</a:t>
            </a:r>
            <a:r>
              <a:rPr lang="en-US" sz="1800" spc="37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tasks</a:t>
            </a:r>
            <a:r>
              <a:rPr lang="en-US" sz="1800" spc="3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like</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account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opening,</a:t>
            </a:r>
            <a:r>
              <a:rPr lang="en-US" sz="1800" spc="39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but</a:t>
            </a:r>
            <a:r>
              <a:rPr lang="en-US" sz="1800" spc="36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they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may</a:t>
            </a:r>
            <a:r>
              <a:rPr lang="en-US" sz="1800" spc="39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lack</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advanced</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features</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 such</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as</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online</a:t>
            </a:r>
            <a:r>
              <a:rPr lang="en-US" sz="1800" spc="4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banking,</a:t>
            </a:r>
            <a:r>
              <a:rPr lang="en-US" sz="1800" spc="4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real-time</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reporting,</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analytics.</a:t>
            </a:r>
          </a:p>
          <a:p>
            <a:pPr marL="12065" algn="just">
              <a:lnSpc>
                <a:spcPct val="100000"/>
              </a:lnSpc>
              <a:buClr>
                <a:srgbClr val="89D0D5"/>
              </a:buClr>
              <a:buSzPct val="78000"/>
              <a:tabLst>
                <a:tab pos="355600" algn="l"/>
                <a:tab pos="356235" algn="l"/>
              </a:tabLst>
            </a:pPr>
            <a:endParaRPr lang="en-US" sz="1800" spc="-5"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97815" indent="-285750" algn="just">
              <a:lnSpc>
                <a:spcPct val="100000"/>
              </a:lnSpc>
              <a:buClr>
                <a:srgbClr val="89D0D5"/>
              </a:buClr>
              <a:buSzPct val="78000"/>
              <a:buFont typeface="Wingdings" panose="05000000000000000000" pitchFamily="2" charset="2"/>
              <a:buChar char="Ø"/>
              <a:tabLst>
                <a:tab pos="355600" algn="l"/>
                <a:tab pos="356235" algn="l"/>
              </a:tabLst>
            </a:pP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The primary objectives of the Airline Reservation System is to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provide a user-friendly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interface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for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both </a:t>
            </a:r>
            <a:r>
              <a:rPr lang="en-US" sz="1800" spc="-434"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pc="5" dirty="0">
                <a:solidFill>
                  <a:schemeClr val="tx1">
                    <a:lumMod val="85000"/>
                    <a:lumOff val="15000"/>
                  </a:schemeClr>
                </a:solidFill>
                <a:latin typeface="Times New Roman" panose="02020603050405020304" pitchFamily="18" charset="0"/>
                <a:cs typeface="Times New Roman" panose="02020603050405020304" pitchFamily="18" charset="0"/>
              </a:rPr>
              <a:t>airline </a:t>
            </a:r>
            <a:r>
              <a:rPr lang="en-US" sz="1800" spc="-15" dirty="0">
                <a:solidFill>
                  <a:schemeClr val="tx1">
                    <a:lumMod val="85000"/>
                    <a:lumOff val="15000"/>
                  </a:schemeClr>
                </a:solidFill>
                <a:latin typeface="Times New Roman" panose="02020603050405020304" pitchFamily="18" charset="0"/>
                <a:cs typeface="Times New Roman" panose="02020603050405020304" pitchFamily="18" charset="0"/>
              </a:rPr>
              <a:t>staff</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customers,</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facilitating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seamless</a:t>
            </a:r>
            <a:r>
              <a:rPr lang="en-US" sz="1800" spc="-3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interaction </a:t>
            </a:r>
            <a:r>
              <a:rPr lang="en-US" sz="1800" spc="5" dirty="0">
                <a:solidFill>
                  <a:schemeClr val="tx1">
                    <a:lumMod val="85000"/>
                    <a:lumOff val="15000"/>
                  </a:schemeClr>
                </a:solidFill>
                <a:latin typeface="Times New Roman" panose="02020603050405020304" pitchFamily="18" charset="0"/>
                <a:cs typeface="Times New Roman" panose="02020603050405020304" pitchFamily="18" charset="0"/>
              </a:rPr>
              <a:t>and </a:t>
            </a:r>
            <a:r>
              <a:rPr lang="en-US" sz="1800" spc="-10" dirty="0">
                <a:solidFill>
                  <a:schemeClr val="tx1">
                    <a:lumMod val="85000"/>
                    <a:lumOff val="15000"/>
                  </a:schemeClr>
                </a:solidFill>
                <a:latin typeface="Times New Roman" panose="02020603050405020304" pitchFamily="18" charset="0"/>
                <a:cs typeface="Times New Roman" panose="02020603050405020304" pitchFamily="18" charset="0"/>
              </a:rPr>
              <a:t>transactions.</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7" y="480682"/>
            <a:ext cx="4684714" cy="659155"/>
          </a:xfrm>
          <a:prstGeom prst="rect">
            <a:avLst/>
          </a:prstGeom>
        </p:spPr>
        <p:txBody>
          <a:bodyPr vert="horz" wrap="square" lIns="0" tIns="12700" rIns="0" bIns="0" rtlCol="0">
            <a:spAutoFit/>
          </a:bodyPr>
          <a:lstStyle/>
          <a:p>
            <a:pPr marL="12700">
              <a:lnSpc>
                <a:spcPct val="100000"/>
              </a:lnSpc>
              <a:spcBef>
                <a:spcPts val="100"/>
              </a:spcBef>
            </a:pPr>
            <a:r>
              <a:rPr sz="4200" b="1" spc="275" dirty="0">
                <a:latin typeface="Times New Roman" panose="02020603050405020304" pitchFamily="18" charset="0"/>
                <a:cs typeface="Times New Roman" panose="02020603050405020304" pitchFamily="18" charset="0"/>
              </a:rPr>
              <a:t>Proposed</a:t>
            </a:r>
            <a:r>
              <a:rPr sz="4200" b="1" spc="-245" dirty="0">
                <a:latin typeface="Times New Roman" panose="02020603050405020304" pitchFamily="18" charset="0"/>
                <a:cs typeface="Times New Roman" panose="02020603050405020304" pitchFamily="18" charset="0"/>
              </a:rPr>
              <a:t> </a:t>
            </a:r>
            <a:r>
              <a:rPr sz="4200" b="1" spc="150" dirty="0">
                <a:latin typeface="Times New Roman" panose="02020603050405020304" pitchFamily="18" charset="0"/>
                <a:cs typeface="Times New Roman" panose="02020603050405020304" pitchFamily="18" charset="0"/>
              </a:rPr>
              <a:t>Work</a:t>
            </a:r>
          </a:p>
        </p:txBody>
      </p:sp>
      <p:sp>
        <p:nvSpPr>
          <p:cNvPr id="3" name="object 3"/>
          <p:cNvSpPr txBox="1"/>
          <p:nvPr/>
        </p:nvSpPr>
        <p:spPr>
          <a:xfrm>
            <a:off x="845502" y="1522274"/>
            <a:ext cx="10652760" cy="4591642"/>
          </a:xfrm>
          <a:prstGeom prst="rect">
            <a:avLst/>
          </a:prstGeom>
        </p:spPr>
        <p:txBody>
          <a:bodyPr vert="horz" wrap="square" lIns="0" tIns="158115" rIns="0" bIns="0" rtlCol="0">
            <a:spAutoFit/>
          </a:bodyPr>
          <a:lstStyle/>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Implementing a robust login system to ensure secure access for authorized users only, protecting sensitive passenger and operational data.</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Developing a comprehensive search module that allows users to easily find flights based on criteria such as date, origin, destination, and class of service. The booking process will guide users through selecting flights, entering passenger details, and completing transactions seamlessly.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Providing airline staff with tools to manage passenger information effectively, including viewing, updating, and cancelling bookings as necessary. This includes maintaining accurate records of passenger details and travel histories.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Designing a user-friendly interface using Java Swing that ensures ease of navigation and clarity in presenting flight options, booking details, and passenger information. This interface will enhance user satisfaction and operational efficiency.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Architecting the system to be scalable, capable of handling increasing volumes of users and data over time without compromising performance. Ensuring high availability and reliability to minimize downtime and disruptions.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IN" sz="1800" dirty="0">
                <a:solidFill>
                  <a:srgbClr val="262626"/>
                </a:solidFill>
                <a:effectLst/>
                <a:latin typeface="Times New Roman" panose="02020603050405020304" pitchFamily="18" charset="0"/>
                <a:ea typeface="Times New Roman" panose="02020603050405020304" pitchFamily="18" charset="0"/>
              </a:rPr>
              <a:t>Adhering to industry standards and regulations regarding data privacy and security, implementing encryption protocols for sensitive data, and maintaining audit trails for accountability.</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8" y="480682"/>
            <a:ext cx="5486400" cy="659155"/>
          </a:xfrm>
          <a:prstGeom prst="rect">
            <a:avLst/>
          </a:prstGeom>
        </p:spPr>
        <p:txBody>
          <a:bodyPr vert="horz" wrap="square" lIns="0" tIns="12700" rIns="0" bIns="0" rtlCol="0">
            <a:spAutoFit/>
          </a:bodyPr>
          <a:lstStyle/>
          <a:p>
            <a:pPr marL="12700">
              <a:lnSpc>
                <a:spcPct val="100000"/>
              </a:lnSpc>
              <a:spcBef>
                <a:spcPts val="100"/>
              </a:spcBef>
            </a:pPr>
            <a:r>
              <a:rPr lang="en-IN" sz="4200" b="1" spc="480" dirty="0">
                <a:latin typeface="Times New Roman" panose="02020603050405020304" pitchFamily="18" charset="0"/>
                <a:cs typeface="Times New Roman" panose="02020603050405020304" pitchFamily="18" charset="0"/>
              </a:rPr>
              <a:t>Use Case Diagram</a:t>
            </a:r>
            <a:endParaRPr sz="4200" b="1" spc="48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23C3336-2E4D-423F-0384-286722C69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348118"/>
            <a:ext cx="5486400" cy="5029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486" y="480682"/>
            <a:ext cx="4913313" cy="659155"/>
          </a:xfrm>
          <a:prstGeom prst="rect">
            <a:avLst/>
          </a:prstGeom>
        </p:spPr>
        <p:txBody>
          <a:bodyPr vert="horz" wrap="square" lIns="0" tIns="12700" rIns="0" bIns="0" rtlCol="0">
            <a:spAutoFit/>
          </a:bodyPr>
          <a:lstStyle/>
          <a:p>
            <a:pPr marL="12700">
              <a:lnSpc>
                <a:spcPct val="100000"/>
              </a:lnSpc>
              <a:spcBef>
                <a:spcPts val="100"/>
              </a:spcBef>
            </a:pPr>
            <a:r>
              <a:rPr sz="4200" b="1" spc="240" dirty="0">
                <a:latin typeface="Times New Roman" panose="02020603050405020304" pitchFamily="18" charset="0"/>
                <a:cs typeface="Times New Roman" panose="02020603050405020304" pitchFamily="18" charset="0"/>
              </a:rPr>
              <a:t>Technology</a:t>
            </a:r>
            <a:r>
              <a:rPr sz="4200" b="1" spc="-210" dirty="0">
                <a:latin typeface="Times New Roman" panose="02020603050405020304" pitchFamily="18" charset="0"/>
                <a:cs typeface="Times New Roman" panose="02020603050405020304" pitchFamily="18" charset="0"/>
              </a:rPr>
              <a:t> </a:t>
            </a:r>
            <a:r>
              <a:rPr sz="4200" b="1" spc="235" dirty="0">
                <a:latin typeface="Times New Roman" panose="02020603050405020304" pitchFamily="18" charset="0"/>
                <a:cs typeface="Times New Roman" panose="02020603050405020304" pitchFamily="18" charset="0"/>
              </a:rPr>
              <a:t>Used</a:t>
            </a:r>
          </a:p>
        </p:txBody>
      </p:sp>
      <p:sp>
        <p:nvSpPr>
          <p:cNvPr id="3" name="object 3"/>
          <p:cNvSpPr txBox="1"/>
          <p:nvPr/>
        </p:nvSpPr>
        <p:spPr>
          <a:xfrm>
            <a:off x="917575" y="1343570"/>
            <a:ext cx="10517505" cy="4783455"/>
          </a:xfrm>
          <a:prstGeom prst="rect">
            <a:avLst/>
          </a:prstGeom>
        </p:spPr>
        <p:txBody>
          <a:bodyPr vert="horz" wrap="square" lIns="0" tIns="85725" rIns="0" bIns="0" rtlCol="0">
            <a:spAutoFit/>
          </a:bodyPr>
          <a:lstStyle/>
          <a:p>
            <a:pPr marL="355600" indent="-343535" algn="just">
              <a:lnSpc>
                <a:spcPct val="100000"/>
              </a:lnSpc>
              <a:spcBef>
                <a:spcPts val="675"/>
              </a:spcBef>
              <a:buClr>
                <a:srgbClr val="89D0D5"/>
              </a:buClr>
              <a:buSzPct val="79411"/>
              <a:buFont typeface="Wingdings"/>
              <a:buChar char=""/>
              <a:tabLst>
                <a:tab pos="355600" algn="l"/>
                <a:tab pos="356235" algn="l"/>
              </a:tabLst>
            </a:pPr>
            <a:r>
              <a:rPr sz="1700" b="1" spc="-90" dirty="0">
                <a:solidFill>
                  <a:schemeClr val="tx1">
                    <a:lumMod val="85000"/>
                    <a:lumOff val="15000"/>
                  </a:schemeClr>
                </a:solidFill>
                <a:latin typeface="Times New Roman"/>
                <a:cs typeface="Times New Roman"/>
              </a:rPr>
              <a:t>JAVA-</a:t>
            </a:r>
            <a:r>
              <a:rPr sz="1700" b="1"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Java</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programming </a:t>
            </a:r>
            <a:r>
              <a:rPr sz="1700" dirty="0">
                <a:solidFill>
                  <a:schemeClr val="tx1">
                    <a:lumMod val="85000"/>
                    <a:lumOff val="15000"/>
                  </a:schemeClr>
                </a:solidFill>
                <a:latin typeface="Times New Roman"/>
                <a:cs typeface="Times New Roman"/>
              </a:rPr>
              <a:t>language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simple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 </a:t>
            </a:r>
            <a:r>
              <a:rPr sz="1700" spc="-5" dirty="0">
                <a:solidFill>
                  <a:schemeClr val="tx1">
                    <a:lumMod val="85000"/>
                    <a:lumOff val="15000"/>
                  </a:schemeClr>
                </a:solidFill>
                <a:latin typeface="Times New Roman"/>
                <a:cs typeface="Times New Roman"/>
              </a:rPr>
              <a:t>use</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but</a:t>
            </a:r>
            <a:r>
              <a:rPr sz="170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powerful.</a:t>
            </a:r>
            <a:r>
              <a:rPr sz="1700" spc="5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was</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started</a:t>
            </a:r>
            <a:r>
              <a:rPr sz="1700" spc="-10" dirty="0">
                <a:solidFill>
                  <a:schemeClr val="tx1">
                    <a:lumMod val="85000"/>
                    <a:lumOff val="15000"/>
                  </a:schemeClr>
                </a:solidFill>
                <a:latin typeface="Times New Roman"/>
                <a:cs typeface="Times New Roman"/>
              </a:rPr>
              <a:t> by</a:t>
            </a:r>
            <a:r>
              <a:rPr sz="1700" spc="-5" dirty="0">
                <a:solidFill>
                  <a:schemeClr val="tx1">
                    <a:lumMod val="85000"/>
                    <a:lumOff val="15000"/>
                  </a:schemeClr>
                </a:solidFill>
                <a:latin typeface="Times New Roman"/>
                <a:cs typeface="Times New Roman"/>
              </a:rPr>
              <a:t> sun </a:t>
            </a:r>
            <a:r>
              <a:rPr sz="1700" spc="20" dirty="0">
                <a:solidFill>
                  <a:schemeClr val="tx1">
                    <a:lumMod val="85000"/>
                    <a:lumOff val="15000"/>
                  </a:schemeClr>
                </a:solidFill>
                <a:latin typeface="Times New Roman"/>
                <a:cs typeface="Times New Roman"/>
              </a:rPr>
              <a:t>micro-</a:t>
            </a:r>
            <a:endParaRPr sz="1700" dirty="0">
              <a:solidFill>
                <a:schemeClr val="tx1">
                  <a:lumMod val="85000"/>
                  <a:lumOff val="15000"/>
                </a:schemeClr>
              </a:solidFill>
              <a:latin typeface="Times New Roman"/>
              <a:cs typeface="Times New Roman"/>
            </a:endParaRPr>
          </a:p>
          <a:p>
            <a:pPr marL="355600" algn="just">
              <a:lnSpc>
                <a:spcPct val="100000"/>
              </a:lnSpc>
              <a:spcBef>
                <a:spcPts val="590"/>
              </a:spcBef>
            </a:pPr>
            <a:r>
              <a:rPr sz="1700" spc="-5" dirty="0">
                <a:solidFill>
                  <a:schemeClr val="tx1">
                    <a:lumMod val="85000"/>
                    <a:lumOff val="15000"/>
                  </a:schemeClr>
                </a:solidFill>
                <a:latin typeface="Times New Roman"/>
                <a:cs typeface="Times New Roman"/>
              </a:rPr>
              <a:t>systems</a:t>
            </a:r>
            <a:r>
              <a:rPr sz="1700" spc="2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in</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1991.</a:t>
            </a:r>
            <a:r>
              <a:rPr sz="1700" spc="40" dirty="0">
                <a:solidFill>
                  <a:schemeClr val="tx1">
                    <a:lumMod val="85000"/>
                    <a:lumOff val="15000"/>
                  </a:schemeClr>
                </a:solidFill>
                <a:latin typeface="Times New Roman"/>
                <a:cs typeface="Times New Roman"/>
              </a:rPr>
              <a:t> </a:t>
            </a:r>
            <a:r>
              <a:rPr sz="1700" spc="-20"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2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totally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platform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independent.</a:t>
            </a:r>
            <a:endParaRPr sz="1700" dirty="0">
              <a:solidFill>
                <a:schemeClr val="tx1">
                  <a:lumMod val="85000"/>
                  <a:lumOff val="15000"/>
                </a:schemeClr>
              </a:solidFill>
              <a:latin typeface="Times New Roman"/>
              <a:cs typeface="Times New Roman"/>
            </a:endParaRPr>
          </a:p>
          <a:p>
            <a:pPr marL="355600" marR="5080" indent="-343535" algn="just">
              <a:lnSpc>
                <a:spcPct val="130000"/>
              </a:lnSpc>
              <a:spcBef>
                <a:spcPts val="1025"/>
              </a:spcBef>
              <a:buClr>
                <a:srgbClr val="89D0D5"/>
              </a:buClr>
              <a:buSzPct val="79411"/>
              <a:buFont typeface="Wingdings"/>
              <a:buChar char=""/>
              <a:tabLst>
                <a:tab pos="355600" algn="l"/>
                <a:tab pos="356235" algn="l"/>
              </a:tabLst>
            </a:pPr>
            <a:r>
              <a:rPr sz="1700" b="1" dirty="0">
                <a:solidFill>
                  <a:schemeClr val="tx1">
                    <a:lumMod val="85000"/>
                    <a:lumOff val="15000"/>
                  </a:schemeClr>
                </a:solidFill>
                <a:latin typeface="Times New Roman"/>
                <a:cs typeface="Times New Roman"/>
              </a:rPr>
              <a:t>SWING-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basically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widget </a:t>
            </a:r>
            <a:r>
              <a:rPr sz="1700" spc="-20"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toolkit </a:t>
            </a:r>
            <a:r>
              <a:rPr sz="1700" spc="-5" dirty="0">
                <a:solidFill>
                  <a:schemeClr val="tx1">
                    <a:lumMod val="85000"/>
                    <a:lumOff val="15000"/>
                  </a:schemeClr>
                </a:solidFill>
                <a:latin typeface="Times New Roman"/>
                <a:cs typeface="Times New Roman"/>
              </a:rPr>
              <a:t>which </a:t>
            </a:r>
            <a:r>
              <a:rPr sz="1700" spc="-10" dirty="0">
                <a:solidFill>
                  <a:schemeClr val="tx1">
                    <a:lumMod val="85000"/>
                    <a:lumOff val="15000"/>
                  </a:schemeClr>
                </a:solidFill>
                <a:latin typeface="Times New Roman"/>
                <a:cs typeface="Times New Roman"/>
              </a:rPr>
              <a:t>is </a:t>
            </a:r>
            <a:r>
              <a:rPr sz="1700" spc="15" dirty="0">
                <a:solidFill>
                  <a:schemeClr val="tx1">
                    <a:lumMod val="85000"/>
                    <a:lumOff val="15000"/>
                  </a:schemeClr>
                </a:solidFill>
                <a:latin typeface="Times New Roman"/>
                <a:cs typeface="Times New Roman"/>
              </a:rPr>
              <a:t>used </a:t>
            </a:r>
            <a:r>
              <a:rPr sz="1700" spc="-25" dirty="0">
                <a:solidFill>
                  <a:schemeClr val="tx1">
                    <a:lumMod val="85000"/>
                    <a:lumOff val="15000"/>
                  </a:schemeClr>
                </a:solidFill>
                <a:latin typeface="Times New Roman"/>
                <a:cs typeface="Times New Roman"/>
              </a:rPr>
              <a:t>for </a:t>
            </a:r>
            <a:r>
              <a:rPr sz="1700" spc="-15" dirty="0">
                <a:solidFill>
                  <a:schemeClr val="tx1">
                    <a:lumMod val="85000"/>
                    <a:lumOff val="15000"/>
                  </a:schemeClr>
                </a:solidFill>
                <a:latin typeface="Times New Roman"/>
                <a:cs typeface="Times New Roman"/>
              </a:rPr>
              <a:t>java. </a:t>
            </a:r>
            <a:r>
              <a:rPr sz="1700" spc="5" dirty="0">
                <a:solidFill>
                  <a:schemeClr val="tx1">
                    <a:lumMod val="85000"/>
                    <a:lumOff val="15000"/>
                  </a:schemeClr>
                </a:solidFill>
                <a:latin typeface="Times New Roman"/>
                <a:cs typeface="Times New Roman"/>
              </a:rPr>
              <a:t>This </a:t>
            </a:r>
            <a:r>
              <a:rPr sz="1700" spc="25" dirty="0">
                <a:solidFill>
                  <a:schemeClr val="tx1">
                    <a:lumMod val="85000"/>
                    <a:lumOff val="15000"/>
                  </a:schemeClr>
                </a:solidFill>
                <a:latin typeface="Times New Roman"/>
                <a:cs typeface="Times New Roman"/>
              </a:rPr>
              <a:t>is </a:t>
            </a:r>
            <a:r>
              <a:rPr sz="1700" spc="-5" dirty="0">
                <a:solidFill>
                  <a:schemeClr val="tx1">
                    <a:lumMod val="85000"/>
                    <a:lumOff val="15000"/>
                  </a:schemeClr>
                </a:solidFill>
                <a:latin typeface="Times New Roman"/>
                <a:cs typeface="Times New Roman"/>
              </a:rPr>
              <a:t>also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part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java </a:t>
            </a:r>
            <a:r>
              <a:rPr sz="1700" spc="-10" dirty="0">
                <a:solidFill>
                  <a:schemeClr val="tx1">
                    <a:lumMod val="85000"/>
                    <a:lumOff val="15000"/>
                  </a:schemeClr>
                </a:solidFill>
                <a:latin typeface="Times New Roman"/>
                <a:cs typeface="Times New Roman"/>
              </a:rPr>
              <a:t>foundation </a:t>
            </a:r>
            <a:r>
              <a:rPr sz="1700" spc="5" dirty="0">
                <a:solidFill>
                  <a:schemeClr val="tx1">
                    <a:lumMod val="85000"/>
                    <a:lumOff val="15000"/>
                  </a:schemeClr>
                </a:solidFill>
                <a:latin typeface="Times New Roman"/>
                <a:cs typeface="Times New Roman"/>
              </a:rPr>
              <a:t>classes </a:t>
            </a:r>
            <a:r>
              <a:rPr sz="1700" spc="-409"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(jfc) </a:t>
            </a:r>
            <a:r>
              <a:rPr sz="1700" spc="30" dirty="0">
                <a:solidFill>
                  <a:schemeClr val="tx1">
                    <a:lumMod val="85000"/>
                    <a:lumOff val="15000"/>
                  </a:schemeClr>
                </a:solidFill>
                <a:latin typeface="Times New Roman"/>
                <a:cs typeface="Times New Roman"/>
              </a:rPr>
              <a:t>by </a:t>
            </a:r>
            <a:r>
              <a:rPr sz="1700" spc="-10" dirty="0">
                <a:solidFill>
                  <a:schemeClr val="tx1">
                    <a:lumMod val="85000"/>
                    <a:lumOff val="15000"/>
                  </a:schemeClr>
                </a:solidFill>
                <a:latin typeface="Times New Roman"/>
                <a:cs typeface="Times New Roman"/>
              </a:rPr>
              <a:t>oracle– </a:t>
            </a:r>
            <a:r>
              <a:rPr sz="1700" dirty="0">
                <a:solidFill>
                  <a:schemeClr val="tx1">
                    <a:lumMod val="85000"/>
                    <a:lumOff val="15000"/>
                  </a:schemeClr>
                </a:solidFill>
                <a:latin typeface="Times New Roman"/>
                <a:cs typeface="Times New Roman"/>
              </a:rPr>
              <a:t>this </a:t>
            </a:r>
            <a:r>
              <a:rPr sz="1700" spc="-5" dirty="0">
                <a:solidFill>
                  <a:schemeClr val="tx1">
                    <a:lumMod val="85000"/>
                    <a:lumOff val="15000"/>
                  </a:schemeClr>
                </a:solidFill>
                <a:latin typeface="Times New Roman"/>
                <a:cs typeface="Times New Roman"/>
              </a:rPr>
              <a:t>provides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GUI </a:t>
            </a:r>
            <a:r>
              <a:rPr sz="1700" dirty="0">
                <a:solidFill>
                  <a:schemeClr val="tx1">
                    <a:lumMod val="85000"/>
                    <a:lumOff val="15000"/>
                  </a:schemeClr>
                </a:solidFill>
                <a:latin typeface="Times New Roman"/>
                <a:cs typeface="Times New Roman"/>
              </a:rPr>
              <a:t>for </a:t>
            </a:r>
            <a:r>
              <a:rPr sz="1700" spc="-10" dirty="0">
                <a:solidFill>
                  <a:schemeClr val="tx1">
                    <a:lumMod val="85000"/>
                    <a:lumOff val="15000"/>
                  </a:schemeClr>
                </a:solidFill>
                <a:latin typeface="Times New Roman"/>
                <a:cs typeface="Times New Roman"/>
              </a:rPr>
              <a:t>java </a:t>
            </a:r>
            <a:r>
              <a:rPr sz="1700" dirty="0">
                <a:solidFill>
                  <a:schemeClr val="tx1">
                    <a:lumMod val="85000"/>
                    <a:lumOff val="15000"/>
                  </a:schemeClr>
                </a:solidFill>
                <a:latin typeface="Times New Roman"/>
                <a:cs typeface="Times New Roman"/>
              </a:rPr>
              <a:t>programs. </a:t>
            </a:r>
            <a:r>
              <a:rPr sz="1700" spc="5" dirty="0">
                <a:solidFill>
                  <a:schemeClr val="tx1">
                    <a:lumMod val="85000"/>
                    <a:lumOff val="15000"/>
                  </a:schemeClr>
                </a:solidFill>
                <a:latin typeface="Times New Roman"/>
                <a:cs typeface="Times New Roman"/>
              </a:rPr>
              <a:t>Swing </a:t>
            </a:r>
            <a:r>
              <a:rPr sz="1700" spc="-10" dirty="0">
                <a:solidFill>
                  <a:schemeClr val="tx1">
                    <a:lumMod val="85000"/>
                    <a:lumOff val="15000"/>
                  </a:schemeClr>
                </a:solidFill>
                <a:latin typeface="Times New Roman"/>
                <a:cs typeface="Times New Roman"/>
              </a:rPr>
              <a:t>was </a:t>
            </a:r>
            <a:r>
              <a:rPr sz="1700" dirty="0">
                <a:solidFill>
                  <a:schemeClr val="tx1">
                    <a:lumMod val="85000"/>
                    <a:lumOff val="15000"/>
                  </a:schemeClr>
                </a:solidFill>
                <a:latin typeface="Times New Roman"/>
                <a:cs typeface="Times New Roman"/>
              </a:rPr>
              <a:t>developed </a:t>
            </a:r>
            <a:r>
              <a:rPr sz="1700" spc="-10" dirty="0">
                <a:solidFill>
                  <a:schemeClr val="tx1">
                    <a:lumMod val="85000"/>
                    <a:lumOff val="15000"/>
                  </a:schemeClr>
                </a:solidFill>
                <a:latin typeface="Times New Roman"/>
                <a:cs typeface="Times New Roman"/>
              </a:rPr>
              <a:t>to </a:t>
            </a:r>
            <a:r>
              <a:rPr sz="1700" spc="5" dirty="0">
                <a:solidFill>
                  <a:schemeClr val="tx1">
                    <a:lumMod val="85000"/>
                    <a:lumOff val="15000"/>
                  </a:schemeClr>
                </a:solidFill>
                <a:latin typeface="Times New Roman"/>
                <a:cs typeface="Times New Roman"/>
              </a:rPr>
              <a:t>provide </a:t>
            </a:r>
            <a:r>
              <a:rPr sz="1700" spc="10" dirty="0">
                <a:solidFill>
                  <a:schemeClr val="tx1">
                    <a:lumMod val="85000"/>
                    <a:lumOff val="15000"/>
                  </a:schemeClr>
                </a:solidFill>
                <a:latin typeface="Times New Roman"/>
                <a:cs typeface="Times New Roman"/>
              </a:rPr>
              <a:t>a </a:t>
            </a:r>
            <a:r>
              <a:rPr sz="1700" dirty="0">
                <a:solidFill>
                  <a:schemeClr val="tx1">
                    <a:lumMod val="85000"/>
                    <a:lumOff val="15000"/>
                  </a:schemeClr>
                </a:solidFill>
                <a:latin typeface="Times New Roman"/>
                <a:cs typeface="Times New Roman"/>
              </a:rPr>
              <a:t>better as </a:t>
            </a:r>
            <a:r>
              <a:rPr sz="1700" spc="-15" dirty="0">
                <a:solidFill>
                  <a:schemeClr val="tx1">
                    <a:lumMod val="85000"/>
                    <a:lumOff val="15000"/>
                  </a:schemeClr>
                </a:solidFill>
                <a:latin typeface="Times New Roman"/>
                <a:cs typeface="Times New Roman"/>
              </a:rPr>
              <a:t>well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more </a:t>
            </a:r>
            <a:r>
              <a:rPr sz="1700" spc="-5" dirty="0">
                <a:solidFill>
                  <a:schemeClr val="tx1">
                    <a:lumMod val="85000"/>
                    <a:lumOff val="15000"/>
                  </a:schemeClr>
                </a:solidFill>
                <a:latin typeface="Times New Roman"/>
                <a:cs typeface="Times New Roman"/>
              </a:rPr>
              <a:t> sophisticated </a:t>
            </a:r>
            <a:r>
              <a:rPr sz="1700" dirty="0">
                <a:solidFill>
                  <a:schemeClr val="tx1">
                    <a:lumMod val="85000"/>
                    <a:lumOff val="15000"/>
                  </a:schemeClr>
                </a:solidFill>
                <a:latin typeface="Times New Roman"/>
                <a:cs typeface="Times New Roman"/>
              </a:rPr>
              <a:t>approach </a:t>
            </a:r>
            <a:r>
              <a:rPr sz="1700" spc="-15" dirty="0">
                <a:solidFill>
                  <a:schemeClr val="tx1">
                    <a:lumMod val="85000"/>
                    <a:lumOff val="15000"/>
                  </a:schemeClr>
                </a:solidFill>
                <a:latin typeface="Times New Roman"/>
                <a:cs typeface="Times New Roman"/>
              </a:rPr>
              <a:t>towards few </a:t>
            </a:r>
            <a:r>
              <a:rPr sz="1700" spc="5" dirty="0">
                <a:solidFill>
                  <a:schemeClr val="tx1">
                    <a:lumMod val="85000"/>
                    <a:lumOff val="15000"/>
                  </a:schemeClr>
                </a:solidFill>
                <a:latin typeface="Times New Roman"/>
                <a:cs typeface="Times New Roman"/>
              </a:rPr>
              <a:t>set </a:t>
            </a:r>
            <a:r>
              <a:rPr sz="1700" spc="25" dirty="0">
                <a:solidFill>
                  <a:schemeClr val="tx1">
                    <a:lumMod val="85000"/>
                    <a:lumOff val="15000"/>
                  </a:schemeClr>
                </a:solidFill>
                <a:latin typeface="Times New Roman"/>
                <a:cs typeface="Times New Roman"/>
              </a:rPr>
              <a:t>of </a:t>
            </a:r>
            <a:r>
              <a:rPr sz="1700" spc="-10" dirty="0">
                <a:solidFill>
                  <a:schemeClr val="tx1">
                    <a:lumMod val="85000"/>
                    <a:lumOff val="15000"/>
                  </a:schemeClr>
                </a:solidFill>
                <a:latin typeface="Times New Roman"/>
                <a:cs typeface="Times New Roman"/>
              </a:rPr>
              <a:t>basic </a:t>
            </a:r>
            <a:r>
              <a:rPr sz="1700" dirty="0">
                <a:solidFill>
                  <a:schemeClr val="tx1">
                    <a:lumMod val="85000"/>
                    <a:lumOff val="15000"/>
                  </a:schemeClr>
                </a:solidFill>
                <a:latin typeface="Times New Roman"/>
                <a:cs typeface="Times New Roman"/>
              </a:rPr>
              <a:t>components </a:t>
            </a:r>
            <a:r>
              <a:rPr sz="1700" spc="-10" dirty="0">
                <a:solidFill>
                  <a:schemeClr val="tx1">
                    <a:lumMod val="85000"/>
                    <a:lumOff val="15000"/>
                  </a:schemeClr>
                </a:solidFill>
                <a:latin typeface="Times New Roman"/>
                <a:cs typeface="Times New Roman"/>
              </a:rPr>
              <a:t>of </a:t>
            </a:r>
            <a:r>
              <a:rPr sz="1700" spc="-20" dirty="0">
                <a:solidFill>
                  <a:schemeClr val="tx1">
                    <a:lumMod val="85000"/>
                    <a:lumOff val="15000"/>
                  </a:schemeClr>
                </a:solidFill>
                <a:latin typeface="Times New Roman"/>
                <a:cs typeface="Times New Roman"/>
              </a:rPr>
              <a:t>GUI </a:t>
            </a:r>
            <a:r>
              <a:rPr sz="1700" spc="5" dirty="0">
                <a:solidFill>
                  <a:schemeClr val="tx1">
                    <a:lumMod val="85000"/>
                    <a:lumOff val="15000"/>
                  </a:schemeClr>
                </a:solidFill>
                <a:latin typeface="Times New Roman"/>
                <a:cs typeface="Times New Roman"/>
              </a:rPr>
              <a:t>rather than </a:t>
            </a:r>
            <a:r>
              <a:rPr sz="1700" spc="-10" dirty="0">
                <a:solidFill>
                  <a:schemeClr val="tx1">
                    <a:lumMod val="85000"/>
                    <a:lumOff val="15000"/>
                  </a:schemeClr>
                </a:solidFill>
                <a:latin typeface="Times New Roman"/>
                <a:cs typeface="Times New Roman"/>
              </a:rPr>
              <a:t>earlier </a:t>
            </a:r>
            <a:r>
              <a:rPr sz="1700" spc="-70" dirty="0">
                <a:solidFill>
                  <a:schemeClr val="tx1">
                    <a:lumMod val="85000"/>
                    <a:lumOff val="15000"/>
                  </a:schemeClr>
                </a:solidFill>
                <a:latin typeface="Times New Roman"/>
                <a:cs typeface="Times New Roman"/>
              </a:rPr>
              <a:t>AWT </a:t>
            </a:r>
            <a:r>
              <a:rPr sz="1700" spc="-15" dirty="0">
                <a:solidFill>
                  <a:schemeClr val="tx1">
                    <a:lumMod val="85000"/>
                    <a:lumOff val="15000"/>
                  </a:schemeClr>
                </a:solidFill>
                <a:latin typeface="Times New Roman"/>
                <a:cs typeface="Times New Roman"/>
              </a:rPr>
              <a:t>(earlier </a:t>
            </a:r>
            <a:r>
              <a:rPr sz="1700" spc="-5" dirty="0">
                <a:solidFill>
                  <a:schemeClr val="tx1">
                    <a:lumMod val="85000"/>
                    <a:lumOff val="15000"/>
                  </a:schemeClr>
                </a:solidFill>
                <a:latin typeface="Times New Roman"/>
                <a:cs typeface="Times New Roman"/>
              </a:rPr>
              <a:t>abstract </a:t>
            </a:r>
            <a:r>
              <a:rPr sz="1700" dirty="0">
                <a:solidFill>
                  <a:schemeClr val="tx1">
                    <a:lumMod val="85000"/>
                    <a:lumOff val="15000"/>
                  </a:schemeClr>
                </a:solidFill>
                <a:latin typeface="Times New Roman"/>
                <a:cs typeface="Times New Roman"/>
              </a:rPr>
              <a:t>window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toolkit).</a:t>
            </a:r>
            <a:r>
              <a:rPr sz="1700" spc="-3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Swing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provides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more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advanced</a:t>
            </a:r>
            <a:r>
              <a:rPr sz="1700" spc="-2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components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the </a:t>
            </a:r>
            <a:r>
              <a:rPr sz="1700" spc="-5" dirty="0">
                <a:solidFill>
                  <a:schemeClr val="tx1">
                    <a:lumMod val="85000"/>
                    <a:lumOff val="15000"/>
                  </a:schemeClr>
                </a:solidFill>
                <a:latin typeface="Times New Roman"/>
                <a:cs typeface="Times New Roman"/>
              </a:rPr>
              <a:t>user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such</a:t>
            </a:r>
            <a:r>
              <a:rPr sz="1700" spc="-2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as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scroll </a:t>
            </a:r>
            <a:r>
              <a:rPr sz="1700" spc="-10" dirty="0">
                <a:solidFill>
                  <a:schemeClr val="tx1">
                    <a:lumMod val="85000"/>
                    <a:lumOff val="15000"/>
                  </a:schemeClr>
                </a:solidFill>
                <a:latin typeface="Times New Roman"/>
                <a:cs typeface="Times New Roman"/>
              </a:rPr>
              <a:t>panes,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trees,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tabbed</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panels</a:t>
            </a:r>
            <a:r>
              <a:rPr sz="1700" spc="-5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etc.</a:t>
            </a:r>
            <a:endParaRPr sz="1700" dirty="0">
              <a:solidFill>
                <a:schemeClr val="tx1">
                  <a:lumMod val="85000"/>
                  <a:lumOff val="15000"/>
                </a:schemeClr>
              </a:solidFill>
              <a:latin typeface="Times New Roman"/>
              <a:cs typeface="Times New Roman"/>
            </a:endParaRPr>
          </a:p>
          <a:p>
            <a:pPr marL="355600" indent="-343535" algn="just">
              <a:lnSpc>
                <a:spcPct val="100000"/>
              </a:lnSpc>
              <a:spcBef>
                <a:spcPts val="1565"/>
              </a:spcBef>
              <a:buClr>
                <a:srgbClr val="89D0D5"/>
              </a:buClr>
              <a:buSzPct val="79411"/>
              <a:buFont typeface="Wingdings"/>
              <a:buChar char=""/>
              <a:tabLst>
                <a:tab pos="355600" algn="l"/>
                <a:tab pos="356235" algn="l"/>
              </a:tabLst>
            </a:pPr>
            <a:r>
              <a:rPr sz="1700" b="1" spc="-10" dirty="0">
                <a:solidFill>
                  <a:schemeClr val="tx1">
                    <a:lumMod val="85000"/>
                    <a:lumOff val="15000"/>
                  </a:schemeClr>
                </a:solidFill>
                <a:latin typeface="Times New Roman"/>
                <a:cs typeface="Times New Roman"/>
              </a:rPr>
              <a:t>MY</a:t>
            </a:r>
            <a:r>
              <a:rPr sz="1700" b="1" spc="-20" dirty="0">
                <a:solidFill>
                  <a:schemeClr val="tx1">
                    <a:lumMod val="85000"/>
                    <a:lumOff val="15000"/>
                  </a:schemeClr>
                </a:solidFill>
                <a:latin typeface="Times New Roman"/>
                <a:cs typeface="Times New Roman"/>
              </a:rPr>
              <a:t> </a:t>
            </a:r>
            <a:r>
              <a:rPr sz="1700" b="1" spc="-5" dirty="0">
                <a:solidFill>
                  <a:schemeClr val="tx1">
                    <a:lumMod val="85000"/>
                    <a:lumOff val="15000"/>
                  </a:schemeClr>
                </a:solidFill>
                <a:latin typeface="Times New Roman"/>
                <a:cs typeface="Times New Roman"/>
              </a:rPr>
              <a:t>SQL-</a:t>
            </a:r>
            <a:r>
              <a:rPr sz="1700" b="1"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My-SQL</a:t>
            </a:r>
            <a:r>
              <a:rPr sz="1700" spc="-5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6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very</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famous</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open</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source</a:t>
            </a:r>
            <a:r>
              <a:rPr sz="1700" spc="1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relation</a:t>
            </a:r>
            <a:r>
              <a:rPr sz="1700" spc="-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SQL</a:t>
            </a:r>
            <a:r>
              <a:rPr sz="1700" spc="-1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also</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a</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system.</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It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is</a:t>
            </a:r>
            <a:r>
              <a:rPr sz="1700" spc="3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one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of</a:t>
            </a:r>
            <a:r>
              <a:rPr sz="1700" spc="5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the</a:t>
            </a:r>
            <a:endParaRPr sz="1700" dirty="0">
              <a:solidFill>
                <a:schemeClr val="tx1">
                  <a:lumMod val="85000"/>
                  <a:lumOff val="15000"/>
                </a:schemeClr>
              </a:solidFill>
              <a:latin typeface="Times New Roman"/>
              <a:cs typeface="Times New Roman"/>
            </a:endParaRPr>
          </a:p>
          <a:p>
            <a:pPr marL="355600" algn="just">
              <a:lnSpc>
                <a:spcPct val="100000"/>
              </a:lnSpc>
              <a:spcBef>
                <a:spcPts val="665"/>
              </a:spcBef>
            </a:pPr>
            <a:r>
              <a:rPr sz="1700" spc="-5" dirty="0">
                <a:solidFill>
                  <a:schemeClr val="tx1">
                    <a:lumMod val="85000"/>
                    <a:lumOff val="15000"/>
                  </a:schemeClr>
                </a:solidFill>
                <a:latin typeface="Times New Roman"/>
                <a:cs typeface="Times New Roman"/>
              </a:rPr>
              <a:t>best</a:t>
            </a:r>
            <a:r>
              <a:rPr sz="170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relational database</a:t>
            </a:r>
            <a:r>
              <a:rPr sz="1700" spc="1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management</a:t>
            </a:r>
            <a:r>
              <a:rPr sz="1700" spc="-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system</a:t>
            </a:r>
            <a:r>
              <a:rPr sz="1700" spc="-4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used</a:t>
            </a:r>
            <a:r>
              <a:rPr sz="1700" spc="-15"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for</a:t>
            </a:r>
            <a:r>
              <a:rPr sz="1700" spc="-2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developing</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various</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projects</a:t>
            </a:r>
            <a:r>
              <a:rPr sz="1700" spc="-45" dirty="0">
                <a:solidFill>
                  <a:schemeClr val="tx1">
                    <a:lumMod val="85000"/>
                    <a:lumOff val="15000"/>
                  </a:schemeClr>
                </a:solidFill>
                <a:latin typeface="Times New Roman"/>
                <a:cs typeface="Times New Roman"/>
              </a:rPr>
              <a:t> </a:t>
            </a:r>
            <a:r>
              <a:rPr sz="1700" spc="25" dirty="0">
                <a:solidFill>
                  <a:schemeClr val="tx1">
                    <a:lumMod val="85000"/>
                    <a:lumOff val="15000"/>
                  </a:schemeClr>
                </a:solidFill>
                <a:latin typeface="Times New Roman"/>
                <a:cs typeface="Times New Roman"/>
              </a:rPr>
              <a:t>on</a:t>
            </a:r>
            <a:r>
              <a:rPr sz="1700" spc="-10"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web.</a:t>
            </a:r>
            <a:endParaRPr sz="1700" dirty="0">
              <a:solidFill>
                <a:schemeClr val="tx1">
                  <a:lumMod val="85000"/>
                  <a:lumOff val="15000"/>
                </a:schemeClr>
              </a:solidFill>
              <a:latin typeface="Times New Roman"/>
              <a:cs typeface="Times New Roman"/>
            </a:endParaRPr>
          </a:p>
          <a:p>
            <a:pPr marL="355600" marR="165735" indent="-343535" algn="just">
              <a:lnSpc>
                <a:spcPct val="130600"/>
              </a:lnSpc>
              <a:spcBef>
                <a:spcPts val="940"/>
              </a:spcBef>
              <a:buClr>
                <a:srgbClr val="89D0D5"/>
              </a:buClr>
              <a:buSzPct val="79411"/>
              <a:buFont typeface="Wingdings"/>
              <a:buChar char=""/>
              <a:tabLst>
                <a:tab pos="355600" algn="l"/>
                <a:tab pos="356235" algn="l"/>
              </a:tabLst>
            </a:pPr>
            <a:r>
              <a:rPr sz="1700" b="1" spc="-15" dirty="0">
                <a:solidFill>
                  <a:schemeClr val="tx1">
                    <a:lumMod val="85000"/>
                    <a:lumOff val="15000"/>
                  </a:schemeClr>
                </a:solidFill>
                <a:latin typeface="Times New Roman"/>
                <a:cs typeface="Times New Roman"/>
              </a:rPr>
              <a:t>MULTI-THREADING- </a:t>
            </a:r>
            <a:r>
              <a:rPr sz="1700" spc="20" dirty="0">
                <a:solidFill>
                  <a:schemeClr val="tx1">
                    <a:lumMod val="85000"/>
                    <a:lumOff val="15000"/>
                  </a:schemeClr>
                </a:solidFill>
                <a:latin typeface="Times New Roman"/>
                <a:cs typeface="Times New Roman"/>
              </a:rPr>
              <a:t>In </a:t>
            </a:r>
            <a:r>
              <a:rPr sz="1700" dirty="0">
                <a:solidFill>
                  <a:schemeClr val="tx1">
                    <a:lumMod val="85000"/>
                    <a:lumOff val="15000"/>
                  </a:schemeClr>
                </a:solidFill>
                <a:latin typeface="Times New Roman"/>
                <a:cs typeface="Times New Roman"/>
              </a:rPr>
              <a:t>this </a:t>
            </a:r>
            <a:r>
              <a:rPr sz="1700" spc="-10" dirty="0">
                <a:solidFill>
                  <a:schemeClr val="tx1">
                    <a:lumMod val="85000"/>
                    <a:lumOff val="15000"/>
                  </a:schemeClr>
                </a:solidFill>
                <a:latin typeface="Times New Roman"/>
                <a:cs typeface="Times New Roman"/>
              </a:rPr>
              <a:t>we </a:t>
            </a:r>
            <a:r>
              <a:rPr sz="1700" spc="-5" dirty="0">
                <a:solidFill>
                  <a:schemeClr val="tx1">
                    <a:lumMod val="85000"/>
                    <a:lumOff val="15000"/>
                  </a:schemeClr>
                </a:solidFill>
                <a:latin typeface="Times New Roman"/>
                <a:cs typeface="Times New Roman"/>
              </a:rPr>
              <a:t>can basically </a:t>
            </a:r>
            <a:r>
              <a:rPr sz="1700" dirty="0">
                <a:solidFill>
                  <a:schemeClr val="tx1">
                    <a:lumMod val="85000"/>
                    <a:lumOff val="15000"/>
                  </a:schemeClr>
                </a:solidFill>
                <a:latin typeface="Times New Roman"/>
                <a:cs typeface="Times New Roman"/>
              </a:rPr>
              <a:t>divide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program </a:t>
            </a:r>
            <a:r>
              <a:rPr sz="1700" dirty="0">
                <a:solidFill>
                  <a:schemeClr val="tx1">
                    <a:lumMod val="85000"/>
                    <a:lumOff val="15000"/>
                  </a:schemeClr>
                </a:solidFill>
                <a:latin typeface="Times New Roman"/>
                <a:cs typeface="Times New Roman"/>
              </a:rPr>
              <a:t>into </a:t>
            </a:r>
            <a:r>
              <a:rPr sz="1700" spc="-5" dirty="0">
                <a:solidFill>
                  <a:schemeClr val="tx1">
                    <a:lumMod val="85000"/>
                    <a:lumOff val="15000"/>
                  </a:schemeClr>
                </a:solidFill>
                <a:latin typeface="Times New Roman"/>
                <a:cs typeface="Times New Roman"/>
              </a:rPr>
              <a:t>smaller processes. </a:t>
            </a:r>
            <a:r>
              <a:rPr sz="1700"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of </a:t>
            </a:r>
            <a:r>
              <a:rPr sz="1700" spc="5" dirty="0">
                <a:solidFill>
                  <a:schemeClr val="tx1">
                    <a:lumMod val="85000"/>
                    <a:lumOff val="15000"/>
                  </a:schemeClr>
                </a:solidFill>
                <a:latin typeface="Times New Roman"/>
                <a:cs typeface="Times New Roman"/>
              </a:rPr>
              <a:t>them </a:t>
            </a:r>
            <a:r>
              <a:rPr sz="1700" spc="-5" dirty="0">
                <a:solidFill>
                  <a:schemeClr val="tx1">
                    <a:lumMod val="85000"/>
                    <a:lumOff val="15000"/>
                  </a:schemeClr>
                </a:solidFill>
                <a:latin typeface="Times New Roman"/>
                <a:cs typeface="Times New Roman"/>
              </a:rPr>
              <a:t>can </a:t>
            </a:r>
            <a:r>
              <a:rPr sz="1700" spc="25" dirty="0">
                <a:solidFill>
                  <a:schemeClr val="tx1">
                    <a:lumMod val="85000"/>
                    <a:lumOff val="15000"/>
                  </a:schemeClr>
                </a:solidFill>
                <a:latin typeface="Times New Roman"/>
                <a:cs typeface="Times New Roman"/>
              </a:rPr>
              <a:t>be </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classified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single </a:t>
            </a:r>
            <a:r>
              <a:rPr sz="1700" dirty="0">
                <a:solidFill>
                  <a:schemeClr val="tx1">
                    <a:lumMod val="85000"/>
                    <a:lumOff val="15000"/>
                  </a:schemeClr>
                </a:solidFill>
                <a:latin typeface="Times New Roman"/>
                <a:cs typeface="Times New Roman"/>
              </a:rPr>
              <a:t>thread. For </a:t>
            </a:r>
            <a:r>
              <a:rPr sz="1700" spc="5" dirty="0">
                <a:solidFill>
                  <a:schemeClr val="tx1">
                    <a:lumMod val="85000"/>
                    <a:lumOff val="15000"/>
                  </a:schemeClr>
                </a:solidFill>
                <a:latin typeface="Times New Roman"/>
                <a:cs typeface="Times New Roman"/>
              </a:rPr>
              <a:t>example- </a:t>
            </a:r>
            <a:r>
              <a:rPr sz="1700" spc="-10" dirty="0">
                <a:solidFill>
                  <a:schemeClr val="tx1">
                    <a:lumMod val="85000"/>
                    <a:lumOff val="15000"/>
                  </a:schemeClr>
                </a:solidFill>
                <a:latin typeface="Times New Roman"/>
                <a:cs typeface="Times New Roman"/>
              </a:rPr>
              <a:t>if </a:t>
            </a:r>
            <a:r>
              <a:rPr sz="1700" spc="-15" dirty="0">
                <a:solidFill>
                  <a:schemeClr val="tx1">
                    <a:lumMod val="85000"/>
                    <a:lumOff val="15000"/>
                  </a:schemeClr>
                </a:solidFill>
                <a:latin typeface="Times New Roman"/>
                <a:cs typeface="Times New Roman"/>
              </a:rPr>
              <a:t>some </a:t>
            </a:r>
            <a:r>
              <a:rPr sz="1700" spc="-5" dirty="0">
                <a:solidFill>
                  <a:schemeClr val="tx1">
                    <a:lumMod val="85000"/>
                    <a:lumOff val="15000"/>
                  </a:schemeClr>
                </a:solidFill>
                <a:latin typeface="Times New Roman"/>
                <a:cs typeface="Times New Roman"/>
              </a:rPr>
              <a:t>lightweight process </a:t>
            </a:r>
            <a:r>
              <a:rPr sz="1700" spc="-10" dirty="0">
                <a:solidFill>
                  <a:schemeClr val="tx1">
                    <a:lumMod val="85000"/>
                    <a:lumOff val="15000"/>
                  </a:schemeClr>
                </a:solidFill>
                <a:latin typeface="Times New Roman"/>
                <a:cs typeface="Times New Roman"/>
              </a:rPr>
              <a:t>acts </a:t>
            </a:r>
            <a:r>
              <a:rPr sz="1700" dirty="0">
                <a:solidFill>
                  <a:schemeClr val="tx1">
                    <a:lumMod val="85000"/>
                    <a:lumOff val="15000"/>
                  </a:schemeClr>
                </a:solidFill>
                <a:latin typeface="Times New Roman"/>
                <a:cs typeface="Times New Roman"/>
              </a:rPr>
              <a:t>as </a:t>
            </a:r>
            <a:r>
              <a:rPr sz="1700" spc="10" dirty="0">
                <a:solidFill>
                  <a:schemeClr val="tx1">
                    <a:lumMod val="85000"/>
                    <a:lumOff val="15000"/>
                  </a:schemeClr>
                </a:solidFill>
                <a:latin typeface="Times New Roman"/>
                <a:cs typeface="Times New Roman"/>
              </a:rPr>
              <a:t>a </a:t>
            </a:r>
            <a:r>
              <a:rPr sz="1700" spc="-15" dirty="0">
                <a:solidFill>
                  <a:schemeClr val="tx1">
                    <a:lumMod val="85000"/>
                    <a:lumOff val="15000"/>
                  </a:schemeClr>
                </a:solidFill>
                <a:latin typeface="Times New Roman"/>
                <a:cs typeface="Times New Roman"/>
              </a:rPr>
              <a:t>CPU </a:t>
            </a:r>
            <a:r>
              <a:rPr sz="1700" spc="-5" dirty="0">
                <a:solidFill>
                  <a:schemeClr val="tx1">
                    <a:lumMod val="85000"/>
                    <a:lumOff val="15000"/>
                  </a:schemeClr>
                </a:solidFill>
                <a:latin typeface="Times New Roman"/>
                <a:cs typeface="Times New Roman"/>
              </a:rPr>
              <a:t>(virtual) which will execute </a:t>
            </a:r>
            <a:r>
              <a:rPr sz="1700" dirty="0">
                <a:solidFill>
                  <a:schemeClr val="tx1">
                    <a:lumMod val="85000"/>
                    <a:lumOff val="15000"/>
                  </a:schemeClr>
                </a:solidFill>
                <a:latin typeface="Times New Roman"/>
                <a:cs typeface="Times New Roman"/>
              </a:rPr>
              <a:t> your</a:t>
            </a:r>
            <a:r>
              <a:rPr sz="1700" spc="-3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code</a:t>
            </a:r>
            <a:r>
              <a:rPr sz="1700" spc="1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or</a:t>
            </a:r>
            <a:r>
              <a:rPr sz="1700" spc="-2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system</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calls.</a:t>
            </a:r>
            <a:r>
              <a:rPr sz="1700" spc="45" dirty="0">
                <a:solidFill>
                  <a:schemeClr val="tx1">
                    <a:lumMod val="85000"/>
                    <a:lumOff val="15000"/>
                  </a:schemeClr>
                </a:solidFill>
                <a:latin typeface="Times New Roman"/>
                <a:cs typeface="Times New Roman"/>
              </a:rPr>
              <a:t> </a:t>
            </a:r>
            <a:r>
              <a:rPr sz="1700" spc="-15" dirty="0">
                <a:solidFill>
                  <a:schemeClr val="tx1">
                    <a:lumMod val="85000"/>
                    <a:lumOff val="15000"/>
                  </a:schemeClr>
                </a:solidFill>
                <a:latin typeface="Times New Roman"/>
                <a:cs typeface="Times New Roman"/>
              </a:rPr>
              <a:t>Users</a:t>
            </a:r>
            <a:r>
              <a:rPr sz="1700" spc="35"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don’t </a:t>
            </a:r>
            <a:r>
              <a:rPr sz="1700" spc="-5" dirty="0">
                <a:solidFill>
                  <a:schemeClr val="tx1">
                    <a:lumMod val="85000"/>
                    <a:lumOff val="15000"/>
                  </a:schemeClr>
                </a:solidFill>
                <a:latin typeface="Times New Roman"/>
                <a:cs typeface="Times New Roman"/>
              </a:rPr>
              <a:t>usually</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have</a:t>
            </a:r>
            <a:r>
              <a:rPr sz="1700" spc="-65" dirty="0">
                <a:solidFill>
                  <a:schemeClr val="tx1">
                    <a:lumMod val="85000"/>
                    <a:lumOff val="15000"/>
                  </a:schemeClr>
                </a:solidFill>
                <a:latin typeface="Times New Roman"/>
                <a:cs typeface="Times New Roman"/>
              </a:rPr>
              <a:t> </a:t>
            </a:r>
            <a:r>
              <a:rPr sz="1700" spc="3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worry </a:t>
            </a:r>
            <a:r>
              <a:rPr sz="1700" spc="-5" dirty="0">
                <a:solidFill>
                  <a:schemeClr val="tx1">
                    <a:lumMod val="85000"/>
                    <a:lumOff val="15000"/>
                  </a:schemeClr>
                </a:solidFill>
                <a:latin typeface="Times New Roman"/>
                <a:cs typeface="Times New Roman"/>
              </a:rPr>
              <a:t>about </a:t>
            </a:r>
            <a:r>
              <a:rPr sz="1700" spc="5" dirty="0">
                <a:solidFill>
                  <a:schemeClr val="tx1">
                    <a:lumMod val="85000"/>
                    <a:lumOff val="15000"/>
                  </a:schemeClr>
                </a:solidFill>
                <a:latin typeface="Times New Roman"/>
                <a:cs typeface="Times New Roman"/>
              </a:rPr>
              <a:t>these</a:t>
            </a:r>
            <a:r>
              <a:rPr sz="1700" spc="10"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lightweight </a:t>
            </a:r>
            <a:r>
              <a:rPr sz="1700" spc="-15" dirty="0">
                <a:solidFill>
                  <a:schemeClr val="tx1">
                    <a:lumMod val="85000"/>
                    <a:lumOff val="15000"/>
                  </a:schemeClr>
                </a:solidFill>
                <a:latin typeface="Times New Roman"/>
                <a:cs typeface="Times New Roman"/>
              </a:rPr>
              <a:t>processes</a:t>
            </a:r>
            <a:r>
              <a:rPr sz="1700" spc="30"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to</a:t>
            </a:r>
            <a:r>
              <a:rPr sz="1700" spc="-1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program</a:t>
            </a:r>
            <a:r>
              <a:rPr sz="1700" spc="30" dirty="0">
                <a:solidFill>
                  <a:schemeClr val="tx1">
                    <a:lumMod val="85000"/>
                    <a:lumOff val="15000"/>
                  </a:schemeClr>
                </a:solidFill>
                <a:latin typeface="Times New Roman"/>
                <a:cs typeface="Times New Roman"/>
              </a:rPr>
              <a:t> </a:t>
            </a:r>
            <a:r>
              <a:rPr sz="1700" dirty="0">
                <a:solidFill>
                  <a:schemeClr val="tx1">
                    <a:lumMod val="85000"/>
                    <a:lumOff val="15000"/>
                  </a:schemeClr>
                </a:solidFill>
                <a:latin typeface="Times New Roman"/>
                <a:cs typeface="Times New Roman"/>
              </a:rPr>
              <a:t>with</a:t>
            </a:r>
            <a:r>
              <a:rPr sz="1700" spc="-15" dirty="0">
                <a:solidFill>
                  <a:schemeClr val="tx1">
                    <a:lumMod val="85000"/>
                    <a:lumOff val="15000"/>
                  </a:schemeClr>
                </a:solidFill>
                <a:latin typeface="Times New Roman"/>
                <a:cs typeface="Times New Roman"/>
              </a:rPr>
              <a:t> few </a:t>
            </a:r>
            <a:r>
              <a:rPr sz="1700" spc="-409" dirty="0">
                <a:solidFill>
                  <a:schemeClr val="tx1">
                    <a:lumMod val="85000"/>
                    <a:lumOff val="15000"/>
                  </a:schemeClr>
                </a:solidFill>
                <a:latin typeface="Times New Roman"/>
                <a:cs typeface="Times New Roman"/>
              </a:rPr>
              <a:t> </a:t>
            </a:r>
            <a:r>
              <a:rPr sz="1700" spc="-10" dirty="0">
                <a:solidFill>
                  <a:schemeClr val="tx1">
                    <a:lumMod val="85000"/>
                    <a:lumOff val="15000"/>
                  </a:schemeClr>
                </a:solidFill>
                <a:latin typeface="Times New Roman"/>
                <a:cs typeface="Times New Roman"/>
              </a:rPr>
              <a:t>threads. </a:t>
            </a:r>
            <a:r>
              <a:rPr sz="1700" spc="-20" dirty="0">
                <a:solidFill>
                  <a:schemeClr val="tx1">
                    <a:lumMod val="85000"/>
                    <a:lumOff val="15000"/>
                  </a:schemeClr>
                </a:solidFill>
                <a:latin typeface="Times New Roman"/>
                <a:cs typeface="Times New Roman"/>
              </a:rPr>
              <a:t>It </a:t>
            </a:r>
            <a:r>
              <a:rPr sz="1700" dirty="0">
                <a:solidFill>
                  <a:schemeClr val="tx1">
                    <a:lumMod val="85000"/>
                    <a:lumOff val="15000"/>
                  </a:schemeClr>
                </a:solidFill>
                <a:latin typeface="Times New Roman"/>
                <a:cs typeface="Times New Roman"/>
              </a:rPr>
              <a:t>contains </a:t>
            </a:r>
            <a:r>
              <a:rPr sz="1700" spc="5" dirty="0">
                <a:solidFill>
                  <a:schemeClr val="tx1">
                    <a:lumMod val="85000"/>
                    <a:lumOff val="15000"/>
                  </a:schemeClr>
                </a:solidFill>
                <a:latin typeface="Times New Roman"/>
                <a:cs typeface="Times New Roman"/>
              </a:rPr>
              <a:t>more </a:t>
            </a:r>
            <a:r>
              <a:rPr sz="1700" spc="-15" dirty="0">
                <a:solidFill>
                  <a:schemeClr val="tx1">
                    <a:lumMod val="85000"/>
                    <a:lumOff val="15000"/>
                  </a:schemeClr>
                </a:solidFill>
                <a:latin typeface="Times New Roman"/>
                <a:cs typeface="Times New Roman"/>
              </a:rPr>
              <a:t>than </a:t>
            </a:r>
            <a:r>
              <a:rPr sz="1700" spc="5" dirty="0">
                <a:solidFill>
                  <a:schemeClr val="tx1">
                    <a:lumMod val="85000"/>
                    <a:lumOff val="15000"/>
                  </a:schemeClr>
                </a:solidFill>
                <a:latin typeface="Times New Roman"/>
                <a:cs typeface="Times New Roman"/>
              </a:rPr>
              <a:t>one </a:t>
            </a:r>
            <a:r>
              <a:rPr sz="1700" spc="-5" dirty="0">
                <a:solidFill>
                  <a:schemeClr val="tx1">
                    <a:lumMod val="85000"/>
                    <a:lumOff val="15000"/>
                  </a:schemeClr>
                </a:solidFill>
                <a:latin typeface="Times New Roman"/>
                <a:cs typeface="Times New Roman"/>
              </a:rPr>
              <a:t>thread which can </a:t>
            </a:r>
            <a:r>
              <a:rPr sz="1700" dirty="0">
                <a:solidFill>
                  <a:schemeClr val="tx1">
                    <a:lumMod val="85000"/>
                    <a:lumOff val="15000"/>
                  </a:schemeClr>
                </a:solidFill>
                <a:latin typeface="Times New Roman"/>
                <a:cs typeface="Times New Roman"/>
              </a:rPr>
              <a:t>run </a:t>
            </a:r>
            <a:r>
              <a:rPr sz="1700" spc="-5" dirty="0">
                <a:solidFill>
                  <a:schemeClr val="tx1">
                    <a:lumMod val="85000"/>
                    <a:lumOff val="15000"/>
                  </a:schemeClr>
                </a:solidFill>
                <a:latin typeface="Times New Roman"/>
                <a:cs typeface="Times New Roman"/>
              </a:rPr>
              <a:t>concurrently </a:t>
            </a:r>
            <a:r>
              <a:rPr sz="1700" spc="-10" dirty="0">
                <a:solidFill>
                  <a:schemeClr val="tx1">
                    <a:lumMod val="85000"/>
                    <a:lumOff val="15000"/>
                  </a:schemeClr>
                </a:solidFill>
                <a:latin typeface="Times New Roman"/>
                <a:cs typeface="Times New Roman"/>
              </a:rPr>
              <a:t>and </a:t>
            </a:r>
            <a:r>
              <a:rPr sz="1700" spc="-5" dirty="0">
                <a:solidFill>
                  <a:schemeClr val="tx1">
                    <a:lumMod val="85000"/>
                    <a:lumOff val="15000"/>
                  </a:schemeClr>
                </a:solidFill>
                <a:latin typeface="Times New Roman"/>
                <a:cs typeface="Times New Roman"/>
              </a:rPr>
              <a:t>each </a:t>
            </a:r>
            <a:r>
              <a:rPr sz="1700" spc="-10" dirty="0">
                <a:solidFill>
                  <a:schemeClr val="tx1">
                    <a:lumMod val="85000"/>
                    <a:lumOff val="15000"/>
                  </a:schemeClr>
                </a:solidFill>
                <a:latin typeface="Times New Roman"/>
                <a:cs typeface="Times New Roman"/>
              </a:rPr>
              <a:t>thread </a:t>
            </a:r>
            <a:r>
              <a:rPr sz="1700" dirty="0">
                <a:solidFill>
                  <a:schemeClr val="tx1">
                    <a:lumMod val="85000"/>
                    <a:lumOff val="15000"/>
                  </a:schemeClr>
                </a:solidFill>
                <a:latin typeface="Times New Roman"/>
                <a:cs typeface="Times New Roman"/>
              </a:rPr>
              <a:t>defines </a:t>
            </a:r>
            <a:r>
              <a:rPr sz="1700" spc="10" dirty="0">
                <a:solidFill>
                  <a:schemeClr val="tx1">
                    <a:lumMod val="85000"/>
                    <a:lumOff val="15000"/>
                  </a:schemeClr>
                </a:solidFill>
                <a:latin typeface="Times New Roman"/>
                <a:cs typeface="Times New Roman"/>
              </a:rPr>
              <a:t>a </a:t>
            </a:r>
            <a:r>
              <a:rPr sz="1700" spc="-5" dirty="0">
                <a:solidFill>
                  <a:schemeClr val="tx1">
                    <a:lumMod val="85000"/>
                    <a:lumOff val="15000"/>
                  </a:schemeClr>
                </a:solidFill>
                <a:latin typeface="Times New Roman"/>
                <a:cs typeface="Times New Roman"/>
              </a:rPr>
              <a:t>separate </a:t>
            </a:r>
            <a:r>
              <a:rPr sz="1700" spc="-15" dirty="0">
                <a:solidFill>
                  <a:schemeClr val="tx1">
                    <a:lumMod val="85000"/>
                    <a:lumOff val="15000"/>
                  </a:schemeClr>
                </a:solidFill>
                <a:latin typeface="Times New Roman"/>
                <a:cs typeface="Times New Roman"/>
              </a:rPr>
              <a:t>path </a:t>
            </a:r>
            <a:r>
              <a:rPr sz="1700" dirty="0">
                <a:solidFill>
                  <a:schemeClr val="tx1">
                    <a:lumMod val="85000"/>
                    <a:lumOff val="15000"/>
                  </a:schemeClr>
                </a:solidFill>
                <a:latin typeface="Times New Roman"/>
                <a:cs typeface="Times New Roman"/>
              </a:rPr>
              <a:t>for </a:t>
            </a:r>
            <a:r>
              <a:rPr sz="1700" spc="5" dirty="0">
                <a:solidFill>
                  <a:schemeClr val="tx1">
                    <a:lumMod val="85000"/>
                    <a:lumOff val="15000"/>
                  </a:schemeClr>
                </a:solidFill>
                <a:latin typeface="Times New Roman"/>
                <a:cs typeface="Times New Roman"/>
              </a:rPr>
              <a:t> </a:t>
            </a:r>
            <a:r>
              <a:rPr sz="1700" spc="-5" dirty="0">
                <a:solidFill>
                  <a:schemeClr val="tx1">
                    <a:lumMod val="85000"/>
                    <a:lumOff val="15000"/>
                  </a:schemeClr>
                </a:solidFill>
                <a:latin typeface="Times New Roman"/>
                <a:cs typeface="Times New Roman"/>
              </a:rPr>
              <a:t>execution.</a:t>
            </a:r>
            <a:endParaRPr sz="1700" dirty="0">
              <a:solidFill>
                <a:schemeClr val="tx1">
                  <a:lumMod val="85000"/>
                  <a:lumOff val="15000"/>
                </a:schemeClr>
              </a:solidFill>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1818</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Tahoma</vt:lpstr>
      <vt:lpstr>Times New Roman</vt:lpstr>
      <vt:lpstr>Trebuchet MS</vt:lpstr>
      <vt:lpstr>Wingdings</vt:lpstr>
      <vt:lpstr>Office Theme</vt:lpstr>
      <vt:lpstr>SAVEETHA SCHOOL OF ENGINEERING  SAVEETHA INSTITUTE OF MEDICAL AND  TECHNICAL SCIENCES</vt:lpstr>
      <vt:lpstr>Contents</vt:lpstr>
      <vt:lpstr>Abstract</vt:lpstr>
      <vt:lpstr>Introduction</vt:lpstr>
      <vt:lpstr>Software Requirements</vt:lpstr>
      <vt:lpstr>Existing work</vt:lpstr>
      <vt:lpstr>Proposed Work</vt:lpstr>
      <vt:lpstr>Use Case Diagram</vt:lpstr>
      <vt:lpstr>Technology Used</vt:lpstr>
      <vt:lpstr>PSUEDOCODE</vt:lpstr>
      <vt:lpstr>Output</vt:lpstr>
      <vt:lpstr>Future Enhancement</vt:lpstr>
      <vt:lpstr>References</vt:lpstr>
      <vt:lpstr>Conclusion</vt:lpstr>
      <vt:lpstr>Airline Reservation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Maheswara Deepak</dc:creator>
  <cp:lastModifiedBy>Boosupalli ManjunathReddy</cp:lastModifiedBy>
  <cp:revision>9</cp:revision>
  <dcterms:created xsi:type="dcterms:W3CDTF">2024-06-29T05:58:42Z</dcterms:created>
  <dcterms:modified xsi:type="dcterms:W3CDTF">2024-09-19T04:51:30Z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2024-06-26T00:00:00Z</vt:filetime>
  </property>
  <property fmtid="{D5CDD505-2E9C-101B-9397-08002B2CF9AE}" pid="3" name="LastSaved">
    <vt:filetime>2024-06-29T00:00:00Z</vt:filetime>
  </property>
</Properties>
</file>