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314" r:id="rId3"/>
    <p:sldId id="316" r:id="rId4"/>
    <p:sldId id="317" r:id="rId5"/>
    <p:sldId id="315" r:id="rId6"/>
    <p:sldId id="307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2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6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8B07-F29A-3C45-B811-E9057AB4B44B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4F4-0B85-2E4A-AE7C-636CB19B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BC4-877E-CA47-894B-30871489A9B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7EE-93E0-6447-B0B2-F73AE6AAF19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05F-06A8-DF42-AFFB-FEA88B3FB77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9B3-8A50-A44D-8853-A5493DCFB377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36D8-317B-6248-B8A0-4E5E521F7FAD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BDF4-44E2-EC47-A1D9-12B9E2A6308B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37BA-7249-5B43-B45F-CA1FFA5399E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8D8C-3F1E-4C40-B1B9-12ACD7001F6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C7F-A569-7F49-9140-7C4E4967280B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7AA-69FC-094A-8B76-F281BD4AB11C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B09-EE16-D649-9096-77B60FE47B5D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5337-FEF0-0943-8A97-C10B50EC99EF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5FC6-1A70-3642-9237-1BBE223690C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59D5-6B36-0646-9D8D-FBB08E8BACD8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E766-1BFA-3F42-BFBE-90BF6F003B51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BB6C-4BB6-6E47-8DC9-3988918CC577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26C0-8CE0-C642-BC65-7A1A580592E2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C7E3-6A82-5746-BBDB-7C6B264AA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Incubator </a:t>
            </a:r>
            <a:br>
              <a:rPr lang="en-US" dirty="0"/>
            </a:br>
            <a:r>
              <a:rPr lang="en-US" dirty="0"/>
              <a:t>Scholar program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CE9F2-8BD6-3545-B61D-39C86B0C2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Amin </a:t>
            </a:r>
            <a:r>
              <a:rPr lang="en-US" dirty="0" err="1"/>
              <a:t>Shafaat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EA081-3229-C648-8A52-B10E274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8467-92B7-0346-A5FA-5470FD21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9154-329F-FC49-B2DA-60D57F23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</a:t>
            </a:r>
          </a:p>
          <a:p>
            <a:pPr lvl="1"/>
            <a:r>
              <a:rPr lang="en-US" dirty="0"/>
              <a:t>Mohammad Amin </a:t>
            </a:r>
            <a:r>
              <a:rPr lang="en-US" dirty="0" err="1"/>
              <a:t>Shafaat</a:t>
            </a:r>
            <a:endParaRPr lang="en-US" dirty="0"/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PhD Candidate-Engineering Sciences and Mechanics (2015)</a:t>
            </a:r>
          </a:p>
          <a:p>
            <a:pPr lvl="2"/>
            <a:r>
              <a:rPr lang="en-US" dirty="0"/>
              <a:t>Pennsylvania State University-State College PA</a:t>
            </a:r>
          </a:p>
          <a:p>
            <a:pPr lvl="1"/>
            <a:r>
              <a:rPr lang="en-US" dirty="0"/>
              <a:t>Master of Science-Materials Science and engineering (2009)</a:t>
            </a:r>
          </a:p>
          <a:p>
            <a:pPr lvl="2"/>
            <a:r>
              <a:rPr lang="en-US" dirty="0" err="1"/>
              <a:t>Amirkabir</a:t>
            </a:r>
            <a:r>
              <a:rPr lang="en-US" dirty="0"/>
              <a:t> University of Technology, Tehran-Iran</a:t>
            </a:r>
          </a:p>
          <a:p>
            <a:r>
              <a:rPr lang="en-US" dirty="0"/>
              <a:t>TDI Capstone Project</a:t>
            </a:r>
          </a:p>
          <a:p>
            <a:pPr lvl="1"/>
            <a:r>
              <a:rPr lang="en-US" dirty="0"/>
              <a:t>Model for predicting the date in which a product is most likely to be bought for an Online Retail company</a:t>
            </a:r>
          </a:p>
          <a:p>
            <a:pPr indent="-285750"/>
            <a:r>
              <a:rPr lang="en-US" dirty="0"/>
              <a:t>PhD Research Project</a:t>
            </a:r>
          </a:p>
          <a:p>
            <a:pPr lvl="1"/>
            <a:r>
              <a:rPr lang="en-US" dirty="0"/>
              <a:t>Machine learning approach in particle sensing using Whispering Gallery Mode Resonator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3DCC-F887-314D-B128-2D5C8E96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A250-FC2D-7A45-A412-3FF6788D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90B-0662-0040-8339-C6D87543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Model for predicting the date in which a product is most likely to be bought for an Online Retail company</a:t>
            </a:r>
          </a:p>
          <a:p>
            <a:r>
              <a:rPr lang="en-US" dirty="0"/>
              <a:t>Data set: Online Retail data set which contains all the transactions occurring between 01/12/2010 and 09/12/2011 for a UK-based and registered non-store online retail for </a:t>
            </a:r>
            <a:r>
              <a:rPr lang="en-US"/>
              <a:t>541909 observations.</a:t>
            </a:r>
            <a:endParaRPr lang="en-US" dirty="0"/>
          </a:p>
          <a:p>
            <a:r>
              <a:rPr lang="en-US" dirty="0"/>
              <a:t>Products: unique all-occasion gifts </a:t>
            </a:r>
          </a:p>
          <a:p>
            <a:r>
              <a:rPr lang="en-US" dirty="0" err="1"/>
              <a:t>Varaibles</a:t>
            </a:r>
            <a:endParaRPr lang="en-US" dirty="0"/>
          </a:p>
          <a:p>
            <a:pPr lvl="1"/>
            <a:r>
              <a:rPr lang="en-US" dirty="0" err="1"/>
              <a:t>InvoiceNo</a:t>
            </a:r>
            <a:r>
              <a:rPr lang="en-US" dirty="0"/>
              <a:t>, </a:t>
            </a:r>
            <a:r>
              <a:rPr lang="en-US" dirty="0" err="1"/>
              <a:t>StockCode</a:t>
            </a:r>
            <a:r>
              <a:rPr lang="en-US" dirty="0"/>
              <a:t>,  </a:t>
            </a:r>
            <a:br>
              <a:rPr lang="en-US" dirty="0"/>
            </a:br>
            <a:r>
              <a:rPr lang="en-US" dirty="0"/>
              <a:t>Description, Quantity, </a:t>
            </a:r>
            <a:br>
              <a:rPr lang="en-US" dirty="0"/>
            </a:br>
            <a:r>
              <a:rPr lang="en-US" dirty="0" err="1"/>
              <a:t>InvoiceDate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CustomerID</a:t>
            </a:r>
            <a:r>
              <a:rPr lang="en-US" dirty="0"/>
              <a:t>, Country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C7F2E-E173-DC4F-929E-AAEB4A6C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8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A495-4FF0-654B-BDF2-E09CD663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036-71F2-0A4E-AAE8-D5A914D0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logistic regression would help us determine the date in which a specific product is most likely to be bought. </a:t>
            </a:r>
          </a:p>
          <a:p>
            <a:r>
              <a:rPr lang="en-US" dirty="0"/>
              <a:t>Also, by grouping the gifts, sales department would be able to offer specific group of customers a group of products that they are likely to buy. </a:t>
            </a:r>
          </a:p>
          <a:p>
            <a:r>
              <a:rPr lang="en-US" dirty="0"/>
              <a:t>Similar analysis can be performed for cancelled items for the company itself and prevent waste of products and money. 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After data cleaning I try to make contingency table but presently I face memory problem with 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70B9-6F39-A043-A1B1-4BDE4D46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93E13-AF5C-524E-8545-2EDD80B8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81" y="5500025"/>
            <a:ext cx="4406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8AC0-1DD9-9E45-A287-6D39BA36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transmission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A10EF-931A-CB48-A92E-9AF1C958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921"/>
          <a:stretch/>
        </p:blipFill>
        <p:spPr>
          <a:xfrm>
            <a:off x="4854388" y="1720476"/>
            <a:ext cx="1657298" cy="16369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1F37F-F675-A14D-A4EA-AD5F9966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30E32-06C2-B445-9FE1-E010CA1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50" y="4383668"/>
            <a:ext cx="3106158" cy="219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67AEF2-D019-0845-8708-8B6B7FEA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72" y="4382263"/>
            <a:ext cx="2812663" cy="2133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FD14CB-6102-8545-A701-216A8034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34" y="4396725"/>
            <a:ext cx="2823742" cy="21269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5F927-8594-6344-AF5E-C856E7A11F9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78241" y="2503297"/>
            <a:ext cx="2132688" cy="188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A893CA-41E3-714B-8988-42AC9D702B8B}"/>
              </a:ext>
            </a:extLst>
          </p:cNvPr>
          <p:cNvCxnSpPr>
            <a:cxnSpLocks/>
          </p:cNvCxnSpPr>
          <p:nvPr/>
        </p:nvCxnSpPr>
        <p:spPr>
          <a:xfrm flipH="1">
            <a:off x="2595208" y="2040887"/>
            <a:ext cx="3169877" cy="225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C6796-EB15-794E-B233-E4FB8BE6044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394104" y="2104280"/>
            <a:ext cx="540170" cy="227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BA516BAF-7EC7-F243-9D31-9C02BBEF43B1}"/>
              </a:ext>
            </a:extLst>
          </p:cNvPr>
          <p:cNvSpPr txBox="1">
            <a:spLocks/>
          </p:cNvSpPr>
          <p:nvPr/>
        </p:nvSpPr>
        <p:spPr>
          <a:xfrm>
            <a:off x="582332" y="1270000"/>
            <a:ext cx="9258316" cy="486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Comments about the random parameter f(r)</a:t>
            </a:r>
          </a:p>
          <a:p>
            <a:r>
              <a:rPr lang="en-US" dirty="0"/>
              <a:t>Intensity of light varies inside the </a:t>
            </a:r>
          </a:p>
          <a:p>
            <a:pPr marL="400050" lvl="1" indent="0">
              <a:buNone/>
            </a:pPr>
            <a:r>
              <a:rPr lang="en-US" sz="1800" dirty="0"/>
              <a:t>resonator.</a:t>
            </a:r>
          </a:p>
          <a:p>
            <a:r>
              <a:rPr lang="en-US" dirty="0"/>
              <a:t>The higher the intensity, </a:t>
            </a:r>
          </a:p>
          <a:p>
            <a:pPr marL="400050" lvl="1" indent="0">
              <a:buNone/>
            </a:pPr>
            <a:r>
              <a:rPr lang="en-US" sz="1800" dirty="0"/>
              <a:t>the stronger the interaction of </a:t>
            </a:r>
          </a:p>
          <a:p>
            <a:pPr marL="400050" lvl="1" indent="0">
              <a:buNone/>
            </a:pPr>
            <a:r>
              <a:rPr lang="en-US" sz="1800" dirty="0"/>
              <a:t>particle with light.</a:t>
            </a:r>
          </a:p>
          <a:p>
            <a:pPr marL="285750"/>
            <a:r>
              <a:rPr lang="en-US" dirty="0"/>
              <a:t>the particle hits the resonator randomly.</a:t>
            </a:r>
          </a:p>
          <a:p>
            <a:pPr marL="285750"/>
            <a:r>
              <a:rPr lang="en-US" dirty="0"/>
              <a:t>Random number f(r) quantifies strength of light-particle interaction.  </a:t>
            </a:r>
          </a:p>
        </p:txBody>
      </p:sp>
    </p:spTree>
    <p:extLst>
      <p:ext uri="{BB962C8B-B14F-4D97-AF65-F5344CB8AC3E}">
        <p14:creationId xmlns:p14="http://schemas.microsoft.com/office/powerpoint/2010/main" val="268694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9A43-6B12-8541-94B9-3716A420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561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70F6-0AC6-7F4F-9387-09275AFC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Mathematica code was developed to simulate transmission formula at different particle parameters:</a:t>
            </a:r>
          </a:p>
          <a:p>
            <a:pPr lvl="1"/>
            <a:r>
              <a:rPr lang="en-US" dirty="0"/>
              <a:t>Properties of particles:</a:t>
            </a:r>
          </a:p>
          <a:p>
            <a:pPr lvl="2"/>
            <a:r>
              <a:rPr lang="en-US" dirty="0"/>
              <a:t>Size (R): 1-95 nm with 5 nm interval</a:t>
            </a:r>
          </a:p>
          <a:p>
            <a:pPr lvl="2"/>
            <a:r>
              <a:rPr lang="en-US" dirty="0"/>
              <a:t>Real part of the refractive index (</a:t>
            </a:r>
            <a:r>
              <a:rPr lang="en-US" dirty="0" err="1"/>
              <a:t>np</a:t>
            </a:r>
            <a:r>
              <a:rPr lang="en-US" baseline="-25000" dirty="0" err="1"/>
              <a:t>r</a:t>
            </a:r>
            <a:r>
              <a:rPr lang="en-US" dirty="0"/>
              <a:t>): 1-2 with 0.05 interval</a:t>
            </a:r>
          </a:p>
          <a:p>
            <a:pPr lvl="2"/>
            <a:r>
              <a:rPr lang="en-US" dirty="0"/>
              <a:t>100 repetitions for each (R, </a:t>
            </a:r>
            <a:r>
              <a:rPr lang="en-US" dirty="0" err="1"/>
              <a:t>np</a:t>
            </a:r>
            <a:r>
              <a:rPr lang="en-US" baseline="-25000" dirty="0" err="1"/>
              <a:t>r</a:t>
            </a:r>
            <a:r>
              <a:rPr lang="en-US" dirty="0"/>
              <a:t>) combination</a:t>
            </a:r>
          </a:p>
          <a:p>
            <a:pPr lvl="1"/>
            <a:r>
              <a:rPr lang="en-US" dirty="0"/>
              <a:t>Computed parameters: </a:t>
            </a:r>
          </a:p>
          <a:p>
            <a:pPr lvl="2"/>
            <a:r>
              <a:rPr lang="en-US" dirty="0"/>
              <a:t>Full transmission curves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Finding Principal Components for transmission curves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Applying Discriminant analysis to classify them based on R and </a:t>
            </a:r>
            <a:r>
              <a:rPr lang="en-US" dirty="0" err="1"/>
              <a:t>npr</a:t>
            </a:r>
            <a:endParaRPr lang="en-US" dirty="0"/>
          </a:p>
          <a:p>
            <a:r>
              <a:rPr lang="en-US" dirty="0"/>
              <a:t>Results: Discriminant Analysis can classify transmission curves with overall error rate 10% for particle sizes ranging 20-70 nm.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A415-D8B6-9741-88C8-E6FFB5DE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3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CF0E-534E-8D45-B497-1438CDD1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0FC01-8E19-2B42-89E8-9BC0AF369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A0A96-76A7-B647-8E23-FA4E5C77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20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11246</TotalTime>
  <Words>393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The Data Incubator  Scholar program interview</vt:lpstr>
      <vt:lpstr>About myself</vt:lpstr>
      <vt:lpstr>Capstone Project</vt:lpstr>
      <vt:lpstr>Importance of the study</vt:lpstr>
      <vt:lpstr>Derivation of transmission curve</vt:lpstr>
      <vt:lpstr>Procedures</vt:lpstr>
      <vt:lpstr>Thank you for your attention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sensing using Whispering Gallery Mode resonators</dc:title>
  <dc:creator>MAS</dc:creator>
  <cp:lastModifiedBy>MAS</cp:lastModifiedBy>
  <cp:revision>122</cp:revision>
  <dcterms:created xsi:type="dcterms:W3CDTF">2018-11-08T15:15:09Z</dcterms:created>
  <dcterms:modified xsi:type="dcterms:W3CDTF">2019-08-09T15:08:41Z</dcterms:modified>
</cp:coreProperties>
</file>