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12" Target="slides/slide7.xml"/><Relationship Type="http://schemas.openxmlformats.org/officeDocument/2006/relationships/slide" Id="rId13" Target="slides/slide8.xml"/><Relationship Type="http://schemas.openxmlformats.org/officeDocument/2006/relationships/slide" Id="rId10" Target="slides/slide5.xml"/><Relationship Type="http://schemas.openxmlformats.org/officeDocument/2006/relationships/slide" Id="rId11" Target="slides/slide6.xml"/><Relationship Type="http://schemas.openxmlformats.org/officeDocument/2006/relationships/slide" Id="rId26" Target="slides/slide21.xml"/><Relationship Type="http://schemas.openxmlformats.org/officeDocument/2006/relationships/slide" Id="rId25" Target="slides/slide20.xml"/><Relationship Type="http://schemas.openxmlformats.org/officeDocument/2006/relationships/slide" Id="rId28" Target="slides/slide23.xml"/><Relationship Type="http://schemas.openxmlformats.org/officeDocument/2006/relationships/slide" Id="rId27" Target="slides/slide22.xml"/><Relationship Type="http://schemas.openxmlformats.org/officeDocument/2006/relationships/presProps" Id="rId2" Target="presProps.xml"/><Relationship Type="http://schemas.openxmlformats.org/officeDocument/2006/relationships/slide" Id="rId21" Target="slides/slide16.xml"/><Relationship Type="http://schemas.openxmlformats.org/officeDocument/2006/relationships/theme" Id="rId1" Target="theme/theme3.xml"/><Relationship Type="http://schemas.openxmlformats.org/officeDocument/2006/relationships/slide" Id="rId22" Target="slides/slide17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8.xml"/><Relationship Type="http://schemas.openxmlformats.org/officeDocument/2006/relationships/tableStyles" Id="rId3" Target="tableStyles.xml"/><Relationship Type="http://schemas.openxmlformats.org/officeDocument/2006/relationships/slide" Id="rId24" Target="slides/slide19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9" id="2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1" id="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" id="10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3" id="10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7" id="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" id="10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9" id="10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6" id="13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2" id="14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8" id="14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2" id="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3" id="15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4" id="15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8" id="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" id="15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0" id="16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" id="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" id="3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5" id="3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5" id="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6" id="1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7" id="1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2" id="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3" id="1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4" id="1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9" id="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0" id="18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1" id="18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8" id="1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1" id="4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7" id="4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5" id="6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1" id="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0.pn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7.png"/><Relationship Type="http://schemas.openxmlformats.org/officeDocument/2006/relationships/image" Id="rId3" Target="../media/image00.png"/><Relationship Type="http://schemas.openxmlformats.org/officeDocument/2006/relationships/image" Id="rId5" Target="../media/image06.pn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1.png"/><Relationship Type="http://schemas.openxmlformats.org/officeDocument/2006/relationships/image" Id="rId3" Target="../media/image00.pn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5.png"/><Relationship Type="http://schemas.openxmlformats.org/officeDocument/2006/relationships/image" Id="rId3" Target="../media/image00.png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2.png"/><Relationship Type="http://schemas.openxmlformats.org/officeDocument/2006/relationships/image" Id="rId3" Target="../media/image00.png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3.png"/><Relationship Type="http://schemas.openxmlformats.org/officeDocument/2006/relationships/image" Id="rId3" Target="../media/image00.png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4.png"/><Relationship Type="http://schemas.openxmlformats.org/officeDocument/2006/relationships/image" Id="rId3" Target="../media/image00.pn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9.png"/><Relationship Type="http://schemas.openxmlformats.org/officeDocument/2006/relationships/image" Id="rId3" Target="../media/image00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8.png"/><Relationship Type="http://schemas.openxmlformats.org/officeDocument/2006/relationships/image" Id="rId3" Target="../media/image00.pn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0.png"/><Relationship Type="http://schemas.openxmlformats.org/officeDocument/2006/relationships/image" Id="rId3" Target="../media/image00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1803248" x="685800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6000"/>
              <a:t>RSMG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3364875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Robots Stole My Girlfriend</a:t>
            </a:r>
          </a:p>
        </p:txBody>
      </p:sp>
      <p:sp>
        <p:nvSpPr>
          <p:cNvPr name="Shape 25" id="25"/>
          <p:cNvSpPr txBox="1"/>
          <p:nvPr/>
        </p:nvSpPr>
        <p:spPr>
          <a:xfrm>
            <a:off y="5587500" x="1710600"/>
            <a:ext cy="986999" cx="57228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indent="457200" marR="0" algn="l" marL="45720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Georgia"/>
                <a:ea typeface="Georgia"/>
                <a:cs typeface="Georgia"/>
                <a:sym typeface="Georgia"/>
              </a:rPr>
              <a:t>                  </a:t>
            </a:r>
            <a:r>
              <a:rPr lang="en" i="1" sz="1800" b="1">
                <a:latin typeface="Georgia"/>
                <a:ea typeface="Georgia"/>
                <a:cs typeface="Georgia"/>
                <a:sym typeface="Georgia"/>
              </a:rPr>
              <a:t>  A game by</a:t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sz="1800">
                <a:latin typeface="Georgia"/>
                <a:ea typeface="Georgia"/>
                <a:cs typeface="Georgia"/>
                <a:sym typeface="Georgia"/>
              </a:rPr>
              <a:t>Daniel Jonsson     Johan Grönvall     Johan Rignäs </a:t>
            </a:r>
          </a:p>
        </p:txBody>
      </p:sp>
      <p:sp>
        <p:nvSpPr>
          <p:cNvPr name="Shape 26" id="26"/>
          <p:cNvSpPr txBox="1"/>
          <p:nvPr/>
        </p:nvSpPr>
        <p:spPr>
          <a:xfrm>
            <a:off y="466800" x="88803"/>
            <a:ext cy="641099" cx="81092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 i="1">
                <a:latin typeface="Verdana"/>
                <a:ea typeface="Verdana"/>
                <a:cs typeface="Verdana"/>
                <a:sym typeface="Verdana"/>
              </a:rPr>
              <a:t>Institutionen för data- och informationsteknik                                     2012-05-21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 i="1">
                <a:latin typeface="Verdana"/>
                <a:ea typeface="Verdana"/>
                <a:cs typeface="Verdana"/>
                <a:sym typeface="Verdana"/>
              </a:rPr>
              <a:t>Objektorienterat programmeringprojekt TDA367/DIT211 vt 2012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System Design - SDD</a:t>
            </a:r>
          </a:p>
        </p:txBody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2021350" x="2148800"/>
            <a:ext cy="1371300" cx="4674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6000"/>
              <a:t>Strong parts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System Design - SDD</a:t>
            </a:r>
          </a:p>
        </p:txBody>
      </p:sp>
      <p:sp>
        <p:nvSpPr>
          <p:cNvPr name="Shape 85" id="85"/>
          <p:cNvSpPr txBox="1"/>
          <p:nvPr>
            <p:ph type="body" idx="1"/>
          </p:nvPr>
        </p:nvSpPr>
        <p:spPr>
          <a:xfrm>
            <a:off y="1590600" x="457200"/>
            <a:ext cy="829199" cx="40650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Package structuration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cxnSp>
        <p:nvCxnSpPr>
          <p:cNvPr name="Shape 86" id="86"/>
          <p:cNvCxnSpPr/>
          <p:nvPr/>
        </p:nvCxnSpPr>
        <p:spPr>
          <a:xfrm rot="10800000">
            <a:off y="3960000" x="4678299"/>
            <a:ext cy="0" cx="43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sp>
        <p:nvSpPr>
          <p:cNvPr name="Shape 87" id="87"/>
          <p:cNvSpPr/>
          <p:nvPr/>
        </p:nvSpPr>
        <p:spPr>
          <a:xfrm>
            <a:off y="2020887" x="5362575"/>
            <a:ext cy="3971925" cx="33242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88" id="88"/>
          <p:cNvSpPr/>
          <p:nvPr/>
        </p:nvSpPr>
        <p:spPr>
          <a:xfrm>
            <a:off y="2430102" x="474704"/>
            <a:ext cy="3500071" cx="406287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System Design - SDD</a:t>
            </a:r>
          </a:p>
        </p:txBody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1784700" x="457200"/>
            <a:ext cy="4350599" cx="85293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MORE STRONG PARTS: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Slick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Developed in a very dynamic way.</a:t>
            </a:r>
          </a:p>
          <a:p>
            <a:pPr rtl="0" lvl="0">
              <a:buNone/>
            </a:pPr>
            <a:r>
              <a:rPr lang="en"/>
              <a:t>- Map editor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System Design - SDD</a:t>
            </a:r>
          </a:p>
        </p:txBody>
      </p:sp>
      <p:sp>
        <p:nvSpPr>
          <p:cNvPr name="Shape 100" id="100"/>
          <p:cNvSpPr txBox="1"/>
          <p:nvPr>
            <p:ph type="body" idx="1"/>
          </p:nvPr>
        </p:nvSpPr>
        <p:spPr>
          <a:xfrm>
            <a:off y="1784700" x="457200"/>
            <a:ext cy="4350599" cx="85293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Weak parts:</a:t>
            </a:r>
          </a:p>
          <a:p>
            <a:pPr rtl="0" lvl="0">
              <a:buNone/>
            </a:pPr>
            <a:r>
              <a:rPr lang="en"/>
              <a:t>- Non multi thread = decreased performance?</a:t>
            </a:r>
          </a:p>
          <a:p>
            <a:pPr rtl="0" lvl="0">
              <a:buNone/>
            </a:pPr>
            <a:r>
              <a:rPr lang="en"/>
              <a:t>- Java not suitable for games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Kind of not MVC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04" id="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5" id="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Technical solutions</a:t>
            </a:r>
          </a:p>
        </p:txBody>
      </p:sp>
      <p:sp>
        <p:nvSpPr>
          <p:cNvPr name="Shape 106" id="10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Collision between tiles and objects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How to easily draw objects from the model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10" id="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Collision between tiles and objects</a:t>
            </a:r>
          </a:p>
        </p:txBody>
      </p:sp>
      <p:cxnSp>
        <p:nvCxnSpPr>
          <p:cNvPr name="Shape 112" id="112"/>
          <p:cNvCxnSpPr/>
          <p:nvPr/>
        </p:nvCxnSpPr>
        <p:spPr>
          <a:xfrm>
            <a:off y="1365262" x="2489725"/>
            <a:ext cy="3141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13" id="113"/>
          <p:cNvCxnSpPr/>
          <p:nvPr/>
        </p:nvCxnSpPr>
        <p:spPr>
          <a:xfrm>
            <a:off y="1365262" x="3317800"/>
            <a:ext cy="3141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14" id="114"/>
          <p:cNvCxnSpPr/>
          <p:nvPr/>
        </p:nvCxnSpPr>
        <p:spPr>
          <a:xfrm>
            <a:off y="1365262" x="4292250"/>
            <a:ext cy="3141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15" id="115"/>
          <p:cNvCxnSpPr/>
          <p:nvPr/>
        </p:nvCxnSpPr>
        <p:spPr>
          <a:xfrm>
            <a:off y="1365262" x="5296575"/>
            <a:ext cy="3141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16" id="116"/>
          <p:cNvCxnSpPr/>
          <p:nvPr/>
        </p:nvCxnSpPr>
        <p:spPr>
          <a:xfrm>
            <a:off y="1365262" x="6293550"/>
            <a:ext cy="31418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17" id="117"/>
          <p:cNvCxnSpPr/>
          <p:nvPr/>
        </p:nvCxnSpPr>
        <p:spPr>
          <a:xfrm>
            <a:off y="1770663" x="2230725"/>
            <a:ext cy="0" cx="448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18" id="118"/>
          <p:cNvCxnSpPr/>
          <p:nvPr/>
        </p:nvCxnSpPr>
        <p:spPr>
          <a:xfrm>
            <a:off y="2362263" x="2230725"/>
            <a:ext cy="0" cx="448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19" id="119"/>
          <p:cNvCxnSpPr/>
          <p:nvPr/>
        </p:nvCxnSpPr>
        <p:spPr>
          <a:xfrm>
            <a:off y="3077713" x="2230725"/>
            <a:ext cy="0" cx="448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20" id="120"/>
          <p:cNvCxnSpPr/>
          <p:nvPr/>
        </p:nvCxnSpPr>
        <p:spPr>
          <a:xfrm>
            <a:off y="3748112" x="2174400"/>
            <a:ext cy="0" cx="448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21" id="121"/>
          <p:cNvCxnSpPr/>
          <p:nvPr/>
        </p:nvCxnSpPr>
        <p:spPr>
          <a:xfrm>
            <a:off y="4294662" x="2174400"/>
            <a:ext cy="0" cx="448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122" id="122"/>
          <p:cNvSpPr/>
          <p:nvPr/>
        </p:nvSpPr>
        <p:spPr>
          <a:xfrm>
            <a:off y="2164813" x="4055025"/>
            <a:ext cy="1261199" cx="1576499"/>
          </a:xfrm>
          <a:prstGeom prst="rect">
            <a:avLst/>
          </a:prstGeom>
          <a:solidFill>
            <a:srgbClr val="A00000">
              <a:alpha val="50570"/>
            </a:srgbClr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3" id="123"/>
          <p:cNvSpPr txBox="1"/>
          <p:nvPr/>
        </p:nvSpPr>
        <p:spPr>
          <a:xfrm>
            <a:off y="1846088" x="3463125"/>
            <a:ext cy="457200" cx="591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(4,3)</a:t>
            </a:r>
          </a:p>
        </p:txBody>
      </p:sp>
      <p:sp>
        <p:nvSpPr>
          <p:cNvPr name="Shape 124" id="124"/>
          <p:cNvSpPr txBox="1"/>
          <p:nvPr/>
        </p:nvSpPr>
        <p:spPr>
          <a:xfrm>
            <a:off y="1846088" x="5631525"/>
            <a:ext cy="457200" cx="591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(6,3)</a:t>
            </a:r>
          </a:p>
        </p:txBody>
      </p:sp>
      <p:sp>
        <p:nvSpPr>
          <p:cNvPr name="Shape 125" id="125"/>
          <p:cNvSpPr txBox="1"/>
          <p:nvPr/>
        </p:nvSpPr>
        <p:spPr>
          <a:xfrm>
            <a:off y="3175663" x="3463125"/>
            <a:ext cy="457200" cx="591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(4,5)</a:t>
            </a:r>
          </a:p>
        </p:txBody>
      </p:sp>
      <p:sp>
        <p:nvSpPr>
          <p:cNvPr name="Shape 126" id="126"/>
          <p:cNvSpPr txBox="1"/>
          <p:nvPr/>
        </p:nvSpPr>
        <p:spPr>
          <a:xfrm>
            <a:off y="3226713" x="5631525"/>
            <a:ext cy="457200" cx="591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(6,5)</a:t>
            </a:r>
          </a:p>
        </p:txBody>
      </p:sp>
      <p:sp>
        <p:nvSpPr>
          <p:cNvPr name="Shape 127" id="127"/>
          <p:cNvSpPr/>
          <p:nvPr/>
        </p:nvSpPr>
        <p:spPr>
          <a:xfrm>
            <a:off y="3055213" x="4258650"/>
            <a:ext cy="698100" cx="1024800"/>
          </a:xfrm>
          <a:prstGeom prst="rect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8" id="128"/>
          <p:cNvSpPr txBox="1"/>
          <p:nvPr/>
        </p:nvSpPr>
        <p:spPr>
          <a:xfrm>
            <a:off y="4489937" x="1592100"/>
            <a:ext cy="1833000" cx="63578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for (int x = leftX; x &lt;= rightX; x++) {</a:t>
            </a:r>
          </a:p>
          <a:p>
            <a:pPr indent="45720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for (int y = topY; y &lt;= bottomY; y++) {</a:t>
            </a:r>
          </a:p>
          <a:p>
            <a:pPr indent="457200" marL="457200" rtl="0" lv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if (grid[y][x].isSolid())</a:t>
            </a:r>
          </a:p>
          <a:p>
            <a:pPr indent="457200" marL="914400" rtl="0" lv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return true;</a:t>
            </a:r>
          </a:p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	}</a:t>
            </a:r>
          </a:p>
          <a:p>
            <a:pPr rtl="0" lv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return false;</a:t>
            </a:r>
          </a:p>
        </p:txBody>
      </p:sp>
      <p:sp>
        <p:nvSpPr>
          <p:cNvPr name="Shape 129" id="129"/>
          <p:cNvSpPr txBox="1"/>
          <p:nvPr/>
        </p:nvSpPr>
        <p:spPr>
          <a:xfrm>
            <a:off y="4587712" x="913275"/>
            <a:ext cy="1814100" cx="8074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for (int x = leftX; x &lt;= rightX; x++) {</a:t>
            </a:r>
          </a:p>
          <a:p>
            <a:pPr indent="457200" rtl="0" lv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if (grid[bottomY][x].isSolid()) {</a:t>
            </a:r>
          </a:p>
          <a:p>
            <a:pPr indent="0" marL="914400" rtl="0" lv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return object.getY() + object.getHeight() - bottomY * Constants.TILESIZE;</a:t>
            </a:r>
          </a:p>
          <a:p>
            <a:pPr indent="0" marL="0" rtl="0" lv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 lvl="0"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</a:p>
        </p:txBody>
      </p:sp>
      <p:cxnSp>
        <p:nvCxnSpPr>
          <p:cNvPr name="Shape 130" id="130"/>
          <p:cNvCxnSpPr/>
          <p:nvPr/>
        </p:nvCxnSpPr>
        <p:spPr>
          <a:xfrm>
            <a:off y="1119075" x="7082550"/>
            <a:ext cy="19532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31" id="131"/>
          <p:cNvCxnSpPr/>
          <p:nvPr/>
        </p:nvCxnSpPr>
        <p:spPr>
          <a:xfrm>
            <a:off y="1719750" x="7528550"/>
            <a:ext cy="17111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132" id="132"/>
          <p:cNvCxnSpPr/>
          <p:nvPr/>
        </p:nvCxnSpPr>
        <p:spPr>
          <a:xfrm rot="10800000">
            <a:off y="3093450" x="6878975"/>
            <a:ext cy="0" cx="23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  <p:cxnSp>
        <p:nvCxnSpPr>
          <p:cNvPr name="Shape 133" id="133"/>
          <p:cNvCxnSpPr/>
          <p:nvPr/>
        </p:nvCxnSpPr>
        <p:spPr>
          <a:xfrm rot="10800000">
            <a:off y="3439475" x="6931499"/>
            <a:ext cy="0" cx="60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triangle" w="lg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How to draw objects from the model</a:t>
            </a:r>
          </a:p>
        </p:txBody>
      </p:sp>
      <p:sp>
        <p:nvSpPr>
          <p:cNvPr name="Shape 139" id="139"/>
          <p:cNvSpPr txBox="1"/>
          <p:nvPr/>
        </p:nvSpPr>
        <p:spPr>
          <a:xfrm>
            <a:off y="1649268" x="577924"/>
            <a:ext cy="4324799" cx="77214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Model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public enum ObjectName {</a:t>
            </a:r>
          </a:p>
          <a:p>
            <a:pPr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HEALTH_PACK, UPGRADE_POINT, LASER_PISTOL, </a:t>
            </a:r>
          </a:p>
          <a:p>
            <a:pPr indent="45720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ROCKET_LAUNCHER, SHOTGUN, PISTOL;</a:t>
            </a:r>
          </a:p>
          <a:p>
            <a:pPr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public abstract class InteractiveObject {</a:t>
            </a:r>
          </a:p>
          <a:p>
            <a:pPr indent="45720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private ObjectName name;</a:t>
            </a:r>
          </a:p>
          <a:p>
            <a:pPr indent="457200" marL="0"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public ObjectName getName() {</a:t>
            </a:r>
          </a:p>
          <a:p>
            <a:pPr indent="457200" marL="457200"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return name;</a:t>
            </a:r>
          </a:p>
          <a:p>
            <a:pPr indent="0" marL="457200"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marL="0" rtl="0" lvl="0"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How to draw objects from the model</a:t>
            </a:r>
          </a:p>
        </p:txBody>
      </p:sp>
      <p:sp>
        <p:nvSpPr>
          <p:cNvPr name="Shape 145" id="145"/>
          <p:cNvSpPr txBox="1"/>
          <p:nvPr>
            <p:ph type="body" idx="1"/>
          </p:nvPr>
        </p:nvSpPr>
        <p:spPr>
          <a:xfrm>
            <a:off y="1165962" x="289843"/>
            <a:ext cy="4918800" cx="86732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View</a:t>
            </a:r>
          </a:p>
          <a:p>
            <a:pPr rtl="0" lv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private Map&lt;ObjectName, Renderable&gt; items;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items = new EnumMap&lt;ObjectName, Renderable&gt;(ObjectName.class);</a:t>
            </a:r>
          </a:p>
          <a:p>
            <a:pPr rtl="0" lv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Image healthPack = new Image(folderPath+"healthPack.png", false, filter);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Image upgradePoint = new Image(folderPath+"upgradePoint.png", false, filter);</a:t>
            </a:r>
          </a:p>
          <a:p>
            <a:pPr rtl="0" lv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 lv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items.put(ObjectName.HEALTH_PACK, healthPack);</a:t>
            </a:r>
          </a:p>
          <a:p>
            <a:pPr rtl="0" lvl="0"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items.put(ObjectName.UPGRADE_POINT, upgradePoint);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 void drawItems() {</a:t>
            </a:r>
          </a:p>
          <a:p>
            <a:pPr indent="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for (Item item : level.getItemList()) {</a:t>
            </a:r>
          </a:p>
          <a:p>
            <a:pPr indent="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 items.get(item.getName()).draw(item.getX(), item.getY());</a:t>
            </a:r>
          </a:p>
          <a:p>
            <a:pPr indent="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Summary</a:t>
            </a:r>
          </a:p>
        </p:txBody>
      </p:sp>
      <p:sp>
        <p:nvSpPr>
          <p:cNvPr name="Shape 151" id="151"/>
          <p:cNvSpPr txBox="1"/>
          <p:nvPr>
            <p:ph type="body" idx="1"/>
          </p:nvPr>
        </p:nvSpPr>
        <p:spPr>
          <a:xfrm>
            <a:off y="1600200" x="457200"/>
            <a:ext cy="4967700" cx="86547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Make a game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Make the game dynamic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Make a map editor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55" id="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6" id="156"/>
          <p:cNvSpPr txBox="1"/>
          <p:nvPr>
            <p:ph type="ctrTitle"/>
          </p:nvPr>
        </p:nvSpPr>
        <p:spPr>
          <a:xfrm>
            <a:off y="2176298" x="616350"/>
            <a:ext cy="1166700" cx="7911299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6000"/>
              <a:t>Questions?</a:t>
            </a:r>
          </a:p>
        </p:txBody>
      </p:sp>
      <p:sp>
        <p:nvSpPr>
          <p:cNvPr name="Shape 157" id="157"/>
          <p:cNvSpPr/>
          <p:nvPr/>
        </p:nvSpPr>
        <p:spPr>
          <a:xfrm>
            <a:off y="3899662" x="4102614"/>
            <a:ext cy="900220" cx="93876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Introduction</a:t>
            </a:r>
          </a:p>
        </p:txBody>
      </p:sp>
      <p:sp>
        <p:nvSpPr>
          <p:cNvPr name="Shape 32" id="32"/>
          <p:cNvSpPr txBox="1"/>
          <p:nvPr>
            <p:ph type="body" idx="1"/>
          </p:nvPr>
        </p:nvSpPr>
        <p:spPr>
          <a:xfrm>
            <a:off y="1820536" x="545350"/>
            <a:ext cy="4029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Purpose of application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General characteristics of application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Scope of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Collision Detection</a:t>
            </a:r>
          </a:p>
        </p:txBody>
      </p:sp>
      <p:sp>
        <p:nvSpPr>
          <p:cNvPr name="Shape 163" id="163"/>
          <p:cNvSpPr/>
          <p:nvPr/>
        </p:nvSpPr>
        <p:spPr>
          <a:xfrm>
            <a:off y="1742737" x="976737"/>
            <a:ext cy="4355157" cx="47598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64" id="164"/>
          <p:cNvSpPr txBox="1"/>
          <p:nvPr>
            <p:ph type="body" idx="1"/>
          </p:nvPr>
        </p:nvSpPr>
        <p:spPr>
          <a:xfrm>
            <a:off y="2344217" x="4172727"/>
            <a:ext cy="1363200" cx="46065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o2.hasCollidedWith(o1);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True or False?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68" id="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9" id="1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Collision Detection</a:t>
            </a:r>
          </a:p>
        </p:txBody>
      </p:sp>
      <p:sp>
        <p:nvSpPr>
          <p:cNvPr name="Shape 170" id="170"/>
          <p:cNvSpPr/>
          <p:nvPr/>
        </p:nvSpPr>
        <p:spPr>
          <a:xfrm>
            <a:off y="1380038" x="657751"/>
            <a:ext cy="4336003" cx="4739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71" id="171"/>
          <p:cNvSpPr txBox="1"/>
          <p:nvPr>
            <p:ph type="body" idx="1"/>
          </p:nvPr>
        </p:nvSpPr>
        <p:spPr>
          <a:xfrm>
            <a:off y="2103917" x="4154252"/>
            <a:ext cy="1363200" cx="46065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Collision from the Upper- or Downside?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75" id="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6" id="1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Collision Detection</a:t>
            </a:r>
          </a:p>
        </p:txBody>
      </p:sp>
      <p:sp>
        <p:nvSpPr>
          <p:cNvPr name="Shape 177" id="177"/>
          <p:cNvSpPr/>
          <p:nvPr/>
        </p:nvSpPr>
        <p:spPr>
          <a:xfrm>
            <a:off y="1453688" x="936273"/>
            <a:ext cy="4235504" cx="6532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78" id="178"/>
          <p:cNvSpPr txBox="1"/>
          <p:nvPr>
            <p:ph type="body" idx="1"/>
          </p:nvPr>
        </p:nvSpPr>
        <p:spPr>
          <a:xfrm>
            <a:off y="2122392" x="4440777"/>
            <a:ext cy="1363200" cx="46065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Check intersect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Check side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182" id="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3" id="1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Collision Detection</a:t>
            </a:r>
          </a:p>
        </p:txBody>
      </p:sp>
      <p:sp>
        <p:nvSpPr>
          <p:cNvPr name="Shape 184" id="184"/>
          <p:cNvSpPr/>
          <p:nvPr/>
        </p:nvSpPr>
        <p:spPr>
          <a:xfrm>
            <a:off y="2029262" x="457200"/>
            <a:ext cy="3705225" cx="5715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85" id="185"/>
          <p:cNvSpPr txBox="1"/>
          <p:nvPr>
            <p:ph type="body" idx="1"/>
          </p:nvPr>
        </p:nvSpPr>
        <p:spPr>
          <a:xfrm>
            <a:off y="2298017" x="5859175"/>
            <a:ext cy="1363200" cx="46065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Cover all cases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 Purpose of application</a:t>
            </a:r>
          </a:p>
        </p:txBody>
      </p:sp>
      <p:sp>
        <p:nvSpPr>
          <p:cNvPr name="Shape 38" id="38"/>
          <p:cNvSpPr txBox="1"/>
          <p:nvPr>
            <p:ph type="body" idx="1"/>
          </p:nvPr>
        </p:nvSpPr>
        <p:spPr>
          <a:xfrm>
            <a:off y="2032125" x="457200"/>
            <a:ext cy="16092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Create a game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Easy to use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42" id="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" id="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General characteristics of app.</a:t>
            </a:r>
          </a:p>
        </p:txBody>
      </p:sp>
      <p:sp>
        <p:nvSpPr>
          <p:cNvPr name="Shape 44" id="44"/>
          <p:cNvSpPr txBox="1"/>
          <p:nvPr>
            <p:ph type="body" idx="1"/>
          </p:nvPr>
        </p:nvSpPr>
        <p:spPr>
          <a:xfrm>
            <a:off y="1600200" x="457200"/>
            <a:ext cy="4481999" cx="82388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Supportability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Navigation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Objects in game</a:t>
            </a:r>
          </a:p>
          <a:p>
            <a:pPr indent="-4191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(Tiles)</a:t>
            </a:r>
          </a:p>
          <a:p>
            <a:pPr indent="-4191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Character</a:t>
            </a:r>
          </a:p>
          <a:p>
            <a:pPr indent="-4191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Enemies</a:t>
            </a:r>
          </a:p>
          <a:p>
            <a:pPr indent="-419100" marR="0" algn="l" marL="914400" rtl="0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Items</a:t>
            </a:r>
          </a:p>
          <a:p>
            <a:pPr indent="-419100" marR="0" algn="l" marL="457200" rtl="0"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Upgrades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Scope of application</a:t>
            </a:r>
          </a:p>
        </p:txBody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The game will only have a single player mode.</a:t>
            </a:r>
          </a:p>
          <a:p>
            <a:pPr indent="-419100" marL="457200" rtl="0" lv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The levels will be unlocked one after another in a linear fashion.</a:t>
            </a:r>
          </a:p>
          <a:p>
            <a:pPr indent="-419100" marL="457200" rtl="0" lv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The player will only be able to shoot straight forward.</a:t>
            </a:r>
          </a:p>
          <a:p>
            <a:pPr indent="-419100" marL="457200" rtl="0" lv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We won’t use a physics engine.</a:t>
            </a:r>
          </a:p>
          <a:p>
            <a:pPr indent="-419100" marL="457200" rtl="0" lv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The levels won’t be hardcoded. Instead we will store them as XML files in a directory in the game folder.</a:t>
            </a:r>
          </a:p>
          <a:p>
            <a:pPr indent="-419100" marL="457200" rtl="0" lv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The player will only be able to have one saved game at a time.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Use Cases</a:t>
            </a:r>
          </a:p>
        </p:txBody>
      </p:sp>
      <p:sp>
        <p:nvSpPr>
          <p:cNvPr name="Shape 56" id="56"/>
          <p:cNvSpPr/>
          <p:nvPr/>
        </p:nvSpPr>
        <p:spPr>
          <a:xfrm>
            <a:off y="1488225" x="1811341"/>
            <a:ext cy="4521786" cx="55213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Model Design</a:t>
            </a:r>
          </a:p>
        </p:txBody>
      </p:sp>
      <p:sp>
        <p:nvSpPr>
          <p:cNvPr name="Shape 62" id="62"/>
          <p:cNvSpPr/>
          <p:nvPr/>
        </p:nvSpPr>
        <p:spPr>
          <a:xfrm>
            <a:off y="1417637" x="870676"/>
            <a:ext cy="4747365" cx="74886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Domain Design</a:t>
            </a:r>
          </a:p>
        </p:txBody>
      </p:sp>
      <p:sp>
        <p:nvSpPr>
          <p:cNvPr name="Shape 68" id="68"/>
          <p:cNvSpPr/>
          <p:nvPr/>
        </p:nvSpPr>
        <p:spPr>
          <a:xfrm>
            <a:off y="1264812" x="139435"/>
            <a:ext cy="5142365" cx="886512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 txBox="1"/>
          <p:nvPr>
            <p:ph type="title"/>
          </p:nvPr>
        </p:nvSpPr>
        <p:spPr>
          <a:xfrm>
            <a:off y="2560900" x="547074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indent="457200" marL="2743200"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