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88" r:id="rId3"/>
    <p:sldId id="260" r:id="rId4"/>
    <p:sldId id="264" r:id="rId5"/>
    <p:sldId id="301" r:id="rId6"/>
    <p:sldId id="262" r:id="rId7"/>
    <p:sldId id="265" r:id="rId8"/>
    <p:sldId id="266" r:id="rId9"/>
    <p:sldId id="302" r:id="rId10"/>
    <p:sldId id="268" r:id="rId11"/>
    <p:sldId id="303" r:id="rId12"/>
    <p:sldId id="276" r:id="rId13"/>
    <p:sldId id="278" r:id="rId14"/>
    <p:sldId id="279" r:id="rId15"/>
    <p:sldId id="289" r:id="rId16"/>
    <p:sldId id="281" r:id="rId17"/>
    <p:sldId id="304" r:id="rId18"/>
    <p:sldId id="305" r:id="rId19"/>
    <p:sldId id="283" r:id="rId20"/>
    <p:sldId id="306" r:id="rId21"/>
    <p:sldId id="307" r:id="rId22"/>
    <p:sldId id="308" r:id="rId23"/>
    <p:sldId id="309" r:id="rId24"/>
    <p:sldId id="310" r:id="rId25"/>
    <p:sldId id="311" r:id="rId26"/>
    <p:sldId id="312" r:id="rId27"/>
    <p:sldId id="313" r:id="rId28"/>
    <p:sldId id="292" r:id="rId29"/>
    <p:sldId id="314" r:id="rId30"/>
    <p:sldId id="293" r:id="rId31"/>
    <p:sldId id="300" r:id="rId32"/>
    <p:sldId id="291" r:id="rId33"/>
    <p:sldId id="287" r:id="rId3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23" autoAdjust="0"/>
    <p:restoredTop sz="94660"/>
  </p:normalViewPr>
  <p:slideViewPr>
    <p:cSldViewPr snapToGrid="0">
      <p:cViewPr varScale="1">
        <p:scale>
          <a:sx n="83" d="100"/>
          <a:sy n="83" d="100"/>
        </p:scale>
        <p:origin x="8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5D7B94D-A627-4977-ABDE-86460D2744D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GB"/>
          </a:p>
        </p:txBody>
      </p:sp>
      <p:sp>
        <p:nvSpPr>
          <p:cNvPr id="3" name="عنوان فرعي 2">
            <a:extLst>
              <a:ext uri="{FF2B5EF4-FFF2-40B4-BE49-F238E27FC236}">
                <a16:creationId xmlns:a16="http://schemas.microsoft.com/office/drawing/2014/main" id="{11E5D66D-AD95-4FB8-918F-D92E6A5B7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GB"/>
          </a:p>
        </p:txBody>
      </p:sp>
      <p:sp>
        <p:nvSpPr>
          <p:cNvPr id="4" name="عنصر نائب للتاريخ 3">
            <a:extLst>
              <a:ext uri="{FF2B5EF4-FFF2-40B4-BE49-F238E27FC236}">
                <a16:creationId xmlns:a16="http://schemas.microsoft.com/office/drawing/2014/main" id="{5AF1E4E8-E0DC-4060-AA69-DA060D410BCF}"/>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5" name="عنصر نائب للتذييل 4">
            <a:extLst>
              <a:ext uri="{FF2B5EF4-FFF2-40B4-BE49-F238E27FC236}">
                <a16:creationId xmlns:a16="http://schemas.microsoft.com/office/drawing/2014/main" id="{C2A3E45C-85FC-4DBA-BA96-1A7D4F1CF5C7}"/>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EEE0BEA6-01F3-45F0-8CFB-E9F6208C527F}"/>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314316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0CD00B-117F-45B4-9671-662C600A0968}"/>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عنوان العمودي 2">
            <a:extLst>
              <a:ext uri="{FF2B5EF4-FFF2-40B4-BE49-F238E27FC236}">
                <a16:creationId xmlns:a16="http://schemas.microsoft.com/office/drawing/2014/main" id="{AA00ABCD-BFD4-4B8C-A2EA-24EF7C169639}"/>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EF2B1543-E413-4C72-AC9D-FF96BAEC8161}"/>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5" name="عنصر نائب للتذييل 4">
            <a:extLst>
              <a:ext uri="{FF2B5EF4-FFF2-40B4-BE49-F238E27FC236}">
                <a16:creationId xmlns:a16="http://schemas.microsoft.com/office/drawing/2014/main" id="{AD67CCE5-EBCA-41CF-89D2-A8CC8800C70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B8E92FCE-28CC-4A54-9090-F3AD354113A6}"/>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89860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C05225E-0B1A-4D6D-A71D-F6D8DDC0D21E}"/>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GB"/>
          </a:p>
        </p:txBody>
      </p:sp>
      <p:sp>
        <p:nvSpPr>
          <p:cNvPr id="3" name="عنصر نائب للعنوان العمودي 2">
            <a:extLst>
              <a:ext uri="{FF2B5EF4-FFF2-40B4-BE49-F238E27FC236}">
                <a16:creationId xmlns:a16="http://schemas.microsoft.com/office/drawing/2014/main" id="{091D7179-18D3-4319-84C8-027802970FF0}"/>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9C949EAA-28B8-4792-90E1-798A662B3382}"/>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5" name="عنصر نائب للتذييل 4">
            <a:extLst>
              <a:ext uri="{FF2B5EF4-FFF2-40B4-BE49-F238E27FC236}">
                <a16:creationId xmlns:a16="http://schemas.microsoft.com/office/drawing/2014/main" id="{6A886D69-F7B4-4FFF-AB63-06C2977E2C9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098445C0-B1D4-4FD7-9AEA-0BCF0B5A1B34}"/>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58646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946174-2E79-4A25-8760-529C61A6935A}"/>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126DFC65-11FF-4267-9FA1-4763A3BA05BA}"/>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432689D5-6E5F-4D18-B7E8-3CDEE6C51E98}"/>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5" name="عنصر نائب للتذييل 4">
            <a:extLst>
              <a:ext uri="{FF2B5EF4-FFF2-40B4-BE49-F238E27FC236}">
                <a16:creationId xmlns:a16="http://schemas.microsoft.com/office/drawing/2014/main" id="{5902C629-0DD7-4825-9B57-B1E27AD1550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0884D8E8-DC79-451E-A878-D57B5617C99D}"/>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9997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892A10-EE0A-4FF1-A004-F4139E8A7D5B}"/>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B69C231F-848D-48AC-8DB0-9E45759C4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857CE448-BDD2-42C0-9117-4F362B179C40}"/>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5" name="عنصر نائب للتذييل 4">
            <a:extLst>
              <a:ext uri="{FF2B5EF4-FFF2-40B4-BE49-F238E27FC236}">
                <a16:creationId xmlns:a16="http://schemas.microsoft.com/office/drawing/2014/main" id="{58231806-E4B8-4422-A1DE-F383C58CF299}"/>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7590CC2A-C6B0-4CA3-B0B3-199E14684F26}"/>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77208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A52788D-BCBA-43EE-B84E-8179A26734CD}"/>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A030C5D1-E32C-4E34-84B8-120F6B9B64DB}"/>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محتوى 3">
            <a:extLst>
              <a:ext uri="{FF2B5EF4-FFF2-40B4-BE49-F238E27FC236}">
                <a16:creationId xmlns:a16="http://schemas.microsoft.com/office/drawing/2014/main" id="{8502937E-B0D0-4DF7-B717-08AB8E8EAF18}"/>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5" name="عنصر نائب للتاريخ 4">
            <a:extLst>
              <a:ext uri="{FF2B5EF4-FFF2-40B4-BE49-F238E27FC236}">
                <a16:creationId xmlns:a16="http://schemas.microsoft.com/office/drawing/2014/main" id="{5CBEF852-5C03-4035-A4EC-CCCCD8B44155}"/>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6" name="عنصر نائب للتذييل 5">
            <a:extLst>
              <a:ext uri="{FF2B5EF4-FFF2-40B4-BE49-F238E27FC236}">
                <a16:creationId xmlns:a16="http://schemas.microsoft.com/office/drawing/2014/main" id="{3252E125-2D46-4861-8B3B-496A3AC525B4}"/>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71B5C8BF-B8D6-4C8A-B7D8-7F4B90A7F413}"/>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6736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E2DA690-73DF-4808-99B6-E86AC95AA342}"/>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29FAC46A-1502-4856-9590-F2F169A52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B67543F5-F04A-4884-92B3-83C067C1D0C7}"/>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5" name="عنصر نائب للنص 4">
            <a:extLst>
              <a:ext uri="{FF2B5EF4-FFF2-40B4-BE49-F238E27FC236}">
                <a16:creationId xmlns:a16="http://schemas.microsoft.com/office/drawing/2014/main" id="{4E413327-B227-4C58-A817-7DC3EF346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1E1811EF-B6F6-4E40-9666-F73CE33D3FB7}"/>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7" name="عنصر نائب للتاريخ 6">
            <a:extLst>
              <a:ext uri="{FF2B5EF4-FFF2-40B4-BE49-F238E27FC236}">
                <a16:creationId xmlns:a16="http://schemas.microsoft.com/office/drawing/2014/main" id="{CDFFF6B0-CE24-4988-99CD-95A5E8E11016}"/>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8" name="عنصر نائب للتذييل 7">
            <a:extLst>
              <a:ext uri="{FF2B5EF4-FFF2-40B4-BE49-F238E27FC236}">
                <a16:creationId xmlns:a16="http://schemas.microsoft.com/office/drawing/2014/main" id="{BEA4722A-EDC5-4E81-BB92-53CD77A3ECA3}"/>
              </a:ext>
            </a:extLst>
          </p:cNvPr>
          <p:cNvSpPr>
            <a:spLocks noGrp="1"/>
          </p:cNvSpPr>
          <p:nvPr>
            <p:ph type="ftr" sz="quarter" idx="11"/>
          </p:nvPr>
        </p:nvSpPr>
        <p:spPr/>
        <p:txBody>
          <a:bodyPr/>
          <a:lstStyle/>
          <a:p>
            <a:endParaRPr lang="en-GB"/>
          </a:p>
        </p:txBody>
      </p:sp>
      <p:sp>
        <p:nvSpPr>
          <p:cNvPr id="9" name="عنصر نائب لرقم الشريحة 8">
            <a:extLst>
              <a:ext uri="{FF2B5EF4-FFF2-40B4-BE49-F238E27FC236}">
                <a16:creationId xmlns:a16="http://schemas.microsoft.com/office/drawing/2014/main" id="{7BECAF0D-C89D-4D20-AB4D-141F8CB7D383}"/>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29469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4E4232-AE14-462D-8DD2-B615E7ADA726}"/>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تاريخ 2">
            <a:extLst>
              <a:ext uri="{FF2B5EF4-FFF2-40B4-BE49-F238E27FC236}">
                <a16:creationId xmlns:a16="http://schemas.microsoft.com/office/drawing/2014/main" id="{9ABB82F2-F7C8-4807-8259-D5029F887EF6}"/>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4" name="عنصر نائب للتذييل 3">
            <a:extLst>
              <a:ext uri="{FF2B5EF4-FFF2-40B4-BE49-F238E27FC236}">
                <a16:creationId xmlns:a16="http://schemas.microsoft.com/office/drawing/2014/main" id="{56108DD2-EB0F-4A5D-8F7C-0614A878174D}"/>
              </a:ext>
            </a:extLst>
          </p:cNvPr>
          <p:cNvSpPr>
            <a:spLocks noGrp="1"/>
          </p:cNvSpPr>
          <p:nvPr>
            <p:ph type="ftr" sz="quarter" idx="11"/>
          </p:nvPr>
        </p:nvSpPr>
        <p:spPr/>
        <p:txBody>
          <a:bodyPr/>
          <a:lstStyle/>
          <a:p>
            <a:endParaRPr lang="en-GB"/>
          </a:p>
        </p:txBody>
      </p:sp>
      <p:sp>
        <p:nvSpPr>
          <p:cNvPr id="5" name="عنصر نائب لرقم الشريحة 4">
            <a:extLst>
              <a:ext uri="{FF2B5EF4-FFF2-40B4-BE49-F238E27FC236}">
                <a16:creationId xmlns:a16="http://schemas.microsoft.com/office/drawing/2014/main" id="{9E639728-08CC-4B94-8B8D-399524DE47F0}"/>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23866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285EE20D-95D2-4D00-AC1C-FABF011C7040}"/>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3" name="عنصر نائب للتذييل 2">
            <a:extLst>
              <a:ext uri="{FF2B5EF4-FFF2-40B4-BE49-F238E27FC236}">
                <a16:creationId xmlns:a16="http://schemas.microsoft.com/office/drawing/2014/main" id="{6CC92E05-3FEA-4B08-9465-97212A259019}"/>
              </a:ext>
            </a:extLst>
          </p:cNvPr>
          <p:cNvSpPr>
            <a:spLocks noGrp="1"/>
          </p:cNvSpPr>
          <p:nvPr>
            <p:ph type="ftr" sz="quarter" idx="11"/>
          </p:nvPr>
        </p:nvSpPr>
        <p:spPr/>
        <p:txBody>
          <a:bodyPr/>
          <a:lstStyle/>
          <a:p>
            <a:endParaRPr lang="en-GB"/>
          </a:p>
        </p:txBody>
      </p:sp>
      <p:sp>
        <p:nvSpPr>
          <p:cNvPr id="4" name="عنصر نائب لرقم الشريحة 3">
            <a:extLst>
              <a:ext uri="{FF2B5EF4-FFF2-40B4-BE49-F238E27FC236}">
                <a16:creationId xmlns:a16="http://schemas.microsoft.com/office/drawing/2014/main" id="{A6822FEC-CA24-497C-8408-A428437814E4}"/>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73383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2B5AAE8-36F2-4173-A0A7-F4E45628E53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44AA7C03-5699-47DC-9CC9-E2C00341C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نص 3">
            <a:extLst>
              <a:ext uri="{FF2B5EF4-FFF2-40B4-BE49-F238E27FC236}">
                <a16:creationId xmlns:a16="http://schemas.microsoft.com/office/drawing/2014/main" id="{41CAABBD-D593-40AE-9038-87CA3D470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97FA0033-4AB3-4573-A0D4-BF0CF7B12F95}"/>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6" name="عنصر نائب للتذييل 5">
            <a:extLst>
              <a:ext uri="{FF2B5EF4-FFF2-40B4-BE49-F238E27FC236}">
                <a16:creationId xmlns:a16="http://schemas.microsoft.com/office/drawing/2014/main" id="{734E4039-F175-4255-B196-57CE86CEE30A}"/>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1428384F-ED93-4BAB-9EC2-BBD43FB288AC}"/>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292694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66C99BD-AA62-461E-934B-52E10B57491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GB"/>
          </a:p>
        </p:txBody>
      </p:sp>
      <p:sp>
        <p:nvSpPr>
          <p:cNvPr id="3" name="عنصر نائب للصورة 2">
            <a:extLst>
              <a:ext uri="{FF2B5EF4-FFF2-40B4-BE49-F238E27FC236}">
                <a16:creationId xmlns:a16="http://schemas.microsoft.com/office/drawing/2014/main" id="{09DBA453-2543-48FB-ABC6-022360555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عنصر نائب للنص 3">
            <a:extLst>
              <a:ext uri="{FF2B5EF4-FFF2-40B4-BE49-F238E27FC236}">
                <a16:creationId xmlns:a16="http://schemas.microsoft.com/office/drawing/2014/main" id="{04FF02B8-F5BC-436C-982A-58E2D5698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0D2E411-3324-4196-84B5-576F0EBD35D4}"/>
              </a:ext>
            </a:extLst>
          </p:cNvPr>
          <p:cNvSpPr>
            <a:spLocks noGrp="1"/>
          </p:cNvSpPr>
          <p:nvPr>
            <p:ph type="dt" sz="half" idx="10"/>
          </p:nvPr>
        </p:nvSpPr>
        <p:spPr/>
        <p:txBody>
          <a:bodyPr/>
          <a:lstStyle/>
          <a:p>
            <a:fld id="{04BFCF5A-B975-458C-A3CB-3DF67B23F587}" type="datetimeFigureOut">
              <a:rPr lang="en-GB" smtClean="0"/>
              <a:t>18/01/2021</a:t>
            </a:fld>
            <a:endParaRPr lang="en-GB"/>
          </a:p>
        </p:txBody>
      </p:sp>
      <p:sp>
        <p:nvSpPr>
          <p:cNvPr id="6" name="عنصر نائب للتذييل 5">
            <a:extLst>
              <a:ext uri="{FF2B5EF4-FFF2-40B4-BE49-F238E27FC236}">
                <a16:creationId xmlns:a16="http://schemas.microsoft.com/office/drawing/2014/main" id="{0C661E12-58B9-414C-8643-CC1C249CA4FD}"/>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C0510FCE-4F62-4FAB-BD48-7C31A324CDF6}"/>
              </a:ext>
            </a:extLst>
          </p:cNvPr>
          <p:cNvSpPr>
            <a:spLocks noGrp="1"/>
          </p:cNvSpPr>
          <p:nvPr>
            <p:ph type="sldNum" sz="quarter" idx="12"/>
          </p:nvPr>
        </p:nvSpPr>
        <p:spPr/>
        <p:txBody>
          <a:bodyPr/>
          <a:lstStyle/>
          <a:p>
            <a:fld id="{05093F8B-DEF4-46F9-8A28-8DFE4DB8C813}" type="slidenum">
              <a:rPr lang="en-GB" smtClean="0"/>
              <a:t>‹#›</a:t>
            </a:fld>
            <a:endParaRPr lang="en-GB"/>
          </a:p>
        </p:txBody>
      </p:sp>
    </p:spTree>
    <p:extLst>
      <p:ext uri="{BB962C8B-B14F-4D97-AF65-F5344CB8AC3E}">
        <p14:creationId xmlns:p14="http://schemas.microsoft.com/office/powerpoint/2010/main" val="165895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F142C9F0-76D8-4707-8F02-1CA947609D5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9DCF22CF-3541-4282-9697-E267511F76F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434D6C1F-1EB1-4188-A03A-B9B5D25FE22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4BFCF5A-B975-458C-A3CB-3DF67B23F587}" type="datetimeFigureOut">
              <a:rPr lang="en-GB" smtClean="0"/>
              <a:t>18/01/2021</a:t>
            </a:fld>
            <a:endParaRPr lang="en-GB"/>
          </a:p>
        </p:txBody>
      </p:sp>
      <p:sp>
        <p:nvSpPr>
          <p:cNvPr id="5" name="عنصر نائب للتذييل 4">
            <a:extLst>
              <a:ext uri="{FF2B5EF4-FFF2-40B4-BE49-F238E27FC236}">
                <a16:creationId xmlns:a16="http://schemas.microsoft.com/office/drawing/2014/main" id="{CE805AF9-6A0B-48CB-8EFA-D8AE009E0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GB"/>
          </a:p>
        </p:txBody>
      </p:sp>
      <p:sp>
        <p:nvSpPr>
          <p:cNvPr id="6" name="عنصر نائب لرقم الشريحة 5">
            <a:extLst>
              <a:ext uri="{FF2B5EF4-FFF2-40B4-BE49-F238E27FC236}">
                <a16:creationId xmlns:a16="http://schemas.microsoft.com/office/drawing/2014/main" id="{E9443E94-AD60-4B53-A197-31BE6B0DF22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5093F8B-DEF4-46F9-8A28-8DFE4DB8C813}" type="slidenum">
              <a:rPr lang="en-GB" smtClean="0"/>
              <a:t>‹#›</a:t>
            </a:fld>
            <a:endParaRPr lang="en-GB"/>
          </a:p>
        </p:txBody>
      </p:sp>
    </p:spTree>
    <p:extLst>
      <p:ext uri="{BB962C8B-B14F-4D97-AF65-F5344CB8AC3E}">
        <p14:creationId xmlns:p14="http://schemas.microsoft.com/office/powerpoint/2010/main" val="30511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aTb3aa/ACM-ICPC-Assiut-phase-1-Training-/blob/main/STL/map%20%26%20unordered_m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Tb3aa/ACM-ICPC-Assiut-phase-1-Training-/blob/main/STL/set%20%26%20multi_s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quick-so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MaTb3aa/ACM-ICPC-Assiut-phase-1-Training-/blob/main/STL/merge_sort%20(invers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MaTb3aa/ACM-ICPC-Assiut-phase-1-Training-/blob/main/STL/cm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MaTb3aa/ACM-ICPC-Assiut-phase-1-Training-/blob/main/STL/problem(cmp)%20solution" TargetMode="External"/><Relationship Id="rId2" Type="http://schemas.openxmlformats.org/officeDocument/2006/relationships/hyperlink" Target="https://codeforces.com/group/c3FDl9EUi9/contest/263722/problem/C" TargetMode="Externa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map-associative-containers-the-c-standard-template-library-stl/" TargetMode="External"/><Relationship Id="rId2" Type="http://schemas.openxmlformats.org/officeDocument/2006/relationships/hyperlink" Target="https://www.geeksforgeeks.org/set-in-cpp-stl/" TargetMode="External"/><Relationship Id="rId1" Type="http://schemas.openxmlformats.org/officeDocument/2006/relationships/slideLayout" Target="../slideLayouts/slideLayout1.xml"/><Relationship Id="rId5" Type="http://schemas.openxmlformats.org/officeDocument/2006/relationships/hyperlink" Target="https://www.geeksforgeeks.org/multimap-associative-containers-the-c-standard-template-library-stl/" TargetMode="External"/><Relationship Id="rId4" Type="http://schemas.openxmlformats.org/officeDocument/2006/relationships/hyperlink" Target="https://www.geeksforgeeks.org/multiset-in-cpp-st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unordered_map-in-stl-and-its-applications/" TargetMode="External"/><Relationship Id="rId2" Type="http://schemas.openxmlformats.org/officeDocument/2006/relationships/hyperlink" Target="https://www.geeksforgeeks.org/unorderd_set-stl-uses/" TargetMode="External"/><Relationship Id="rId1" Type="http://schemas.openxmlformats.org/officeDocument/2006/relationships/slideLayout" Target="../slideLayouts/slideLayout1.xml"/><Relationship Id="rId5" Type="http://schemas.openxmlformats.org/officeDocument/2006/relationships/hyperlink" Target="https://www.geeksforgeeks.org/unordered_multimap-and-its-application/" TargetMode="External"/><Relationship Id="rId4" Type="http://schemas.openxmlformats.org/officeDocument/2006/relationships/hyperlink" Target="https://www.geeksforgeeks.org/unordered_multiset-and-its-us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30960" y="6121718"/>
            <a:ext cx="9144000" cy="1655762"/>
          </a:xfrm>
        </p:spPr>
        <p:txBody>
          <a:bodyPr>
            <a:normAutofit/>
          </a:bodyPr>
          <a:lstStyle/>
          <a:p>
            <a:r>
              <a:rPr lang="en-GB" sz="3600" dirty="0"/>
              <a:t>Juniors Level 1</a:t>
            </a:r>
          </a:p>
        </p:txBody>
      </p:sp>
      <p:pic>
        <p:nvPicPr>
          <p:cNvPr id="5122" name="Picture 2" descr="A close up of an umbrella&#10;&#10;Description automatically generated">
            <a:extLst>
              <a:ext uri="{FF2B5EF4-FFF2-40B4-BE49-F238E27FC236}">
                <a16:creationId xmlns:a16="http://schemas.microsoft.com/office/drawing/2014/main" id="{E884BCFE-280D-486E-AE2C-7E2753ED7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354275"/>
            <a:ext cx="3922395" cy="576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1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598374" y="546512"/>
            <a:ext cx="11149468" cy="15058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457200" lvl="0" indent="-457200" algn="l" rtl="0">
              <a:buFont typeface="Wingdings" panose="05000000000000000000" pitchFamily="2" charset="2"/>
              <a:buChar char="v"/>
            </a:pPr>
            <a:r>
              <a:rPr lang="en-GB" altLang="en-US" sz="3200" b="1" dirty="0">
                <a:latin typeface="+mn-lt"/>
              </a:rPr>
              <a:t>Member Functions of Map in C++ STL</a:t>
            </a:r>
            <a:br>
              <a:rPr lang="en-US" altLang="en-US" sz="3200" b="1" dirty="0">
                <a:latin typeface="+mn-lt"/>
              </a:rPr>
            </a:br>
            <a:br>
              <a:rPr lang="en-US" altLang="en-US" sz="3200" b="1" dirty="0">
                <a:latin typeface="+mn-lt"/>
              </a:rPr>
            </a:br>
            <a:endParaRPr lang="en-US" altLang="en-US" sz="3200" b="1" dirty="0">
              <a:latin typeface="+mn-lt"/>
            </a:endParaRPr>
          </a:p>
        </p:txBody>
      </p:sp>
      <p:sp>
        <p:nvSpPr>
          <p:cNvPr id="3" name="عنصر نائب للمحتوى 2">
            <a:extLst>
              <a:ext uri="{FF2B5EF4-FFF2-40B4-BE49-F238E27FC236}">
                <a16:creationId xmlns:a16="http://schemas.microsoft.com/office/drawing/2014/main" id="{E3D786BA-AB5D-4C2C-9500-DBFC38AA2030}"/>
              </a:ext>
            </a:extLst>
          </p:cNvPr>
          <p:cNvSpPr>
            <a:spLocks noGrp="1"/>
          </p:cNvSpPr>
          <p:nvPr>
            <p:ph idx="1"/>
          </p:nvPr>
        </p:nvSpPr>
        <p:spPr>
          <a:xfrm>
            <a:off x="598374" y="1507253"/>
            <a:ext cx="12049352" cy="4669710"/>
          </a:xfrm>
        </p:spPr>
        <p:txBody>
          <a:bodyPr>
            <a:normAutofit/>
          </a:bodyPr>
          <a:lstStyle/>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insert</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erase</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begin</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end</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count</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find</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iterate over it</a:t>
            </a:r>
            <a:endParaRPr lang="en-GB" sz="2400" b="0" i="1" u="none" strike="noStrike" dirty="0">
              <a:solidFill>
                <a:srgbClr val="000000"/>
              </a:solidFill>
              <a:effectLst/>
              <a:latin typeface="Arial" panose="020B0604020202020204" pitchFamily="34" charset="0"/>
            </a:endParaRPr>
          </a:p>
          <a:p>
            <a:pPr algn="l" rtl="0" fontAlgn="base">
              <a:spcBef>
                <a:spcPts val="592"/>
              </a:spcBef>
              <a:spcAft>
                <a:spcPts val="0"/>
              </a:spcAft>
              <a:buFont typeface="Arial" panose="020B0604020202020204" pitchFamily="34" charset="0"/>
              <a:buChar char="•"/>
            </a:pPr>
            <a:r>
              <a:rPr lang="en-GB" sz="2400" b="0" i="1" u="none" strike="noStrike" dirty="0">
                <a:solidFill>
                  <a:srgbClr val="000000"/>
                </a:solidFill>
                <a:effectLst/>
                <a:latin typeface="Calibri" panose="020F0502020204030204" pitchFamily="34" charset="0"/>
              </a:rPr>
              <a:t>Clear</a:t>
            </a:r>
          </a:p>
          <a:p>
            <a:pPr algn="l" rtl="0" fontAlgn="base">
              <a:spcBef>
                <a:spcPts val="592"/>
              </a:spcBef>
              <a:spcAft>
                <a:spcPts val="0"/>
              </a:spcAft>
              <a:buFont typeface="Arial" panose="020B0604020202020204" pitchFamily="34" charset="0"/>
              <a:buChar char="•"/>
            </a:pPr>
            <a:r>
              <a:rPr lang="en-GB" sz="2400" i="1" dirty="0">
                <a:solidFill>
                  <a:srgbClr val="000000"/>
                </a:solidFill>
                <a:latin typeface="Calibri" panose="020F0502020204030204" pitchFamily="34" charset="0"/>
                <a:hlinkClick r:id="rId2"/>
              </a:rPr>
              <a:t>LINK_CODE</a:t>
            </a:r>
            <a:endParaRPr lang="en-GB" sz="2400" b="0" i="1" u="none" strike="noStrike" dirty="0">
              <a:solidFill>
                <a:srgbClr val="000000"/>
              </a:solidFill>
              <a:effectLst/>
              <a:latin typeface="Arial" panose="020B0604020202020204" pitchFamily="34" charset="0"/>
            </a:endParaRPr>
          </a:p>
        </p:txBody>
      </p:sp>
      <p:pic>
        <p:nvPicPr>
          <p:cNvPr id="5" name="صورة 4">
            <a:extLst>
              <a:ext uri="{FF2B5EF4-FFF2-40B4-BE49-F238E27FC236}">
                <a16:creationId xmlns:a16="http://schemas.microsoft.com/office/drawing/2014/main" id="{21144CA1-E89E-4251-B12C-8B23059CC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050" y="1507253"/>
            <a:ext cx="4635500" cy="4051300"/>
          </a:xfrm>
          <a:prstGeom prst="rect">
            <a:avLst/>
          </a:prstGeom>
        </p:spPr>
      </p:pic>
    </p:spTree>
    <p:extLst>
      <p:ext uri="{BB962C8B-B14F-4D97-AF65-F5344CB8AC3E}">
        <p14:creationId xmlns:p14="http://schemas.microsoft.com/office/powerpoint/2010/main" val="329611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401935"/>
            <a:ext cx="9144000" cy="713432"/>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err="1">
                <a:effectLst/>
                <a:latin typeface="+mn-lt"/>
              </a:rPr>
              <a:t>unordered_map</a:t>
            </a:r>
            <a:r>
              <a:rPr lang="en-GB" sz="3600" b="1" i="0" u="none" strike="noStrike" dirty="0">
                <a:effectLst/>
                <a:latin typeface="+mn-lt"/>
              </a:rPr>
              <a:t> in C++ STL(STL)  </a:t>
            </a: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460412"/>
            <a:ext cx="9361714" cy="5349173"/>
          </a:xfrm>
        </p:spPr>
        <p:txBody>
          <a:bodyPr>
            <a:normAutofit/>
          </a:bodyPr>
          <a:lstStyle/>
          <a:p>
            <a:pPr marL="342900" indent="-342900" algn="l" rtl="0">
              <a:buFont typeface="Wingdings" panose="05000000000000000000" pitchFamily="2" charset="2"/>
              <a:buChar char="ü"/>
            </a:pPr>
            <a:r>
              <a:rPr lang="en-GB" b="1" dirty="0" err="1">
                <a:solidFill>
                  <a:srgbClr val="FF0000"/>
                </a:solidFill>
              </a:rPr>
              <a:t>unordered_map</a:t>
            </a:r>
            <a:r>
              <a:rPr lang="en-GB" b="1" dirty="0">
                <a:solidFill>
                  <a:srgbClr val="FF0000"/>
                </a:solidFill>
              </a:rPr>
              <a:t> </a:t>
            </a:r>
            <a:r>
              <a:rPr lang="en-GB" dirty="0">
                <a:solidFill>
                  <a:srgbClr val="333333"/>
                </a:solidFill>
              </a:rPr>
              <a:t>is an associated container that stores elements formed by combination of key value and a mapped value. The key value is used to uniquely identify the element and mapped value is the content associated with the key. </a:t>
            </a:r>
            <a:r>
              <a:rPr lang="en-GB" dirty="0">
                <a:solidFill>
                  <a:schemeClr val="accent6"/>
                </a:solidFill>
              </a:rPr>
              <a:t>Both key and value can be of any type predefined or user-defined</a:t>
            </a:r>
            <a:r>
              <a:rPr lang="en-GB" dirty="0">
                <a:solidFill>
                  <a:srgbClr val="333333"/>
                </a:solidFill>
              </a:rPr>
              <a:t>. </a:t>
            </a:r>
          </a:p>
          <a:p>
            <a:pPr algn="l" rtl="0"/>
            <a:endParaRPr lang="en-GB" dirty="0">
              <a:solidFill>
                <a:srgbClr val="333333"/>
              </a:solidFill>
            </a:endParaRPr>
          </a:p>
          <a:p>
            <a:pPr marL="342900" indent="-342900" algn="l" rtl="0">
              <a:buFont typeface="Wingdings" panose="05000000000000000000" pitchFamily="2" charset="2"/>
              <a:buChar char="ü"/>
            </a:pPr>
            <a:r>
              <a:rPr lang="en-GB" dirty="0">
                <a:solidFill>
                  <a:srgbClr val="333333"/>
                </a:solidFill>
              </a:rPr>
              <a:t>Internally </a:t>
            </a:r>
            <a:r>
              <a:rPr lang="en-GB" b="1" dirty="0" err="1">
                <a:solidFill>
                  <a:srgbClr val="333333"/>
                </a:solidFill>
              </a:rPr>
              <a:t>unordered_map</a:t>
            </a:r>
            <a:r>
              <a:rPr lang="en-GB" b="1" dirty="0">
                <a:solidFill>
                  <a:srgbClr val="333333"/>
                </a:solidFill>
              </a:rPr>
              <a:t> </a:t>
            </a:r>
            <a:r>
              <a:rPr lang="en-GB" dirty="0">
                <a:solidFill>
                  <a:srgbClr val="333333"/>
                </a:solidFill>
              </a:rPr>
              <a:t>is implemented using Hash Table, the key provided to map are hashed into indices of hash table that is why performance of data structure depends on hash function a lot but on </a:t>
            </a:r>
            <a:r>
              <a:rPr lang="en-GB" dirty="0">
                <a:solidFill>
                  <a:schemeClr val="accent1"/>
                </a:solidFill>
              </a:rPr>
              <a:t>an average the cost of search, insert and delete from hash table is O(1).</a:t>
            </a:r>
          </a:p>
          <a:p>
            <a:pPr marL="342900" indent="-342900" algn="l" rtl="0">
              <a:buFont typeface="Wingdings" panose="05000000000000000000" pitchFamily="2" charset="2"/>
              <a:buChar char="ü"/>
            </a:pPr>
            <a:endParaRPr lang="en-GB" dirty="0">
              <a:solidFill>
                <a:srgbClr val="333333"/>
              </a:solidFill>
            </a:endParaRPr>
          </a:p>
        </p:txBody>
      </p:sp>
    </p:spTree>
    <p:extLst>
      <p:ext uri="{BB962C8B-B14F-4D97-AF65-F5344CB8AC3E}">
        <p14:creationId xmlns:p14="http://schemas.microsoft.com/office/powerpoint/2010/main" val="379766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01161"/>
            <a:ext cx="10515600" cy="125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FF0000"/>
                </a:solidFill>
                <a:effectLst/>
                <a:latin typeface="+mn-lt"/>
              </a:rPr>
              <a:t>Problem</a:t>
            </a:r>
            <a:r>
              <a:rPr kumimoji="0" lang="en-US" altLang="en-US" sz="3200" b="1" i="0" u="none" strike="noStrike" cap="none" normalizeH="0" baseline="0" dirty="0">
                <a:ln>
                  <a:noFill/>
                </a:ln>
                <a:solidFill>
                  <a:srgbClr val="FF0000"/>
                </a:solidFill>
                <a:effectLst/>
                <a:latin typeface="+mn-lt"/>
              </a:rPr>
              <a:t> </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r>
              <a:rPr lang="en-GB" sz="3600" b="0" i="0" u="none" strike="noStrike" dirty="0">
                <a:solidFill>
                  <a:srgbClr val="000000"/>
                </a:solidFill>
                <a:effectLst/>
                <a:latin typeface="Calibri" panose="020F0502020204030204" pitchFamily="34" charset="0"/>
              </a:rPr>
              <a:t>Given a string of words, find frequencies of individual words.</a:t>
            </a:r>
          </a:p>
          <a:p>
            <a:pPr algn="l" rtl="0" fontAlgn="base">
              <a:spcBef>
                <a:spcPts val="0"/>
              </a:spcBef>
              <a:spcAft>
                <a:spcPts val="0"/>
              </a:spcAft>
              <a:buFont typeface="Arial" panose="020B0604020202020204" pitchFamily="34" charset="0"/>
              <a:buChar char="•"/>
            </a:pPr>
            <a:r>
              <a:rPr lang="en-GB" sz="3600" dirty="0">
                <a:solidFill>
                  <a:srgbClr val="000000"/>
                </a:solidFill>
                <a:latin typeface="Calibri" panose="020F0502020204030204" pitchFamily="34" charset="0"/>
              </a:rPr>
              <a:t>Ex :</a:t>
            </a:r>
          </a:p>
          <a:p>
            <a:pPr lvl="1" algn="l" rtl="0" fontAlgn="base">
              <a:spcBef>
                <a:spcPts val="0"/>
              </a:spcBef>
            </a:pPr>
            <a:r>
              <a:rPr lang="en-GB" sz="3200" dirty="0">
                <a:solidFill>
                  <a:srgbClr val="000000"/>
                </a:solidFill>
                <a:latin typeface="Calibri" panose="020F0502020204030204" pitchFamily="34" charset="0"/>
              </a:rPr>
              <a:t>(input) : </a:t>
            </a:r>
            <a:r>
              <a:rPr lang="en-GB" sz="2800" dirty="0">
                <a:solidFill>
                  <a:srgbClr val="000000"/>
                </a:solidFill>
                <a:latin typeface="Calibri" panose="020F0502020204030204" pitchFamily="34" charset="0"/>
              </a:rPr>
              <a:t> </a:t>
            </a:r>
            <a:r>
              <a:rPr lang="en-GB" sz="2400" b="1" i="0" dirty="0">
                <a:solidFill>
                  <a:schemeClr val="accent1"/>
                </a:solidFill>
                <a:effectLst/>
                <a:latin typeface="WarnockPro-SemiboldItDisp"/>
              </a:rPr>
              <a:t>You are the world and the world is you</a:t>
            </a:r>
            <a:r>
              <a:rPr lang="en-GB" sz="1600" b="0" i="0" dirty="0">
                <a:solidFill>
                  <a:srgbClr val="5B5B5B"/>
                </a:solidFill>
                <a:effectLst/>
                <a:latin typeface="WarnockPro-SemiboldItDisp"/>
              </a:rPr>
              <a:t>.</a:t>
            </a:r>
          </a:p>
          <a:p>
            <a:pPr lvl="1" algn="l" rtl="0" fontAlgn="base">
              <a:spcBef>
                <a:spcPts val="0"/>
              </a:spcBef>
            </a:pPr>
            <a:r>
              <a:rPr lang="en-GB" sz="3200" dirty="0">
                <a:solidFill>
                  <a:srgbClr val="000000"/>
                </a:solidFill>
                <a:latin typeface="Calibri" panose="020F0502020204030204" pitchFamily="34" charset="0"/>
              </a:rPr>
              <a:t>(out) : </a:t>
            </a:r>
          </a:p>
          <a:p>
            <a:pPr marL="457200" lvl="1" indent="0" algn="l" rtl="0" fontAlgn="base">
              <a:spcBef>
                <a:spcPts val="0"/>
              </a:spcBef>
              <a:buNone/>
            </a:pPr>
            <a:r>
              <a:rPr lang="en-GB" sz="3200" dirty="0">
                <a:solidFill>
                  <a:srgbClr val="000000"/>
                </a:solidFill>
                <a:latin typeface="Calibri" panose="020F0502020204030204" pitchFamily="34" charset="0"/>
              </a:rPr>
              <a:t>	you : 2</a:t>
            </a:r>
          </a:p>
          <a:p>
            <a:pPr marL="457200" lvl="1" indent="0" algn="l" rtl="0" fontAlgn="base">
              <a:spcBef>
                <a:spcPts val="0"/>
              </a:spcBef>
              <a:buNone/>
            </a:pPr>
            <a:r>
              <a:rPr lang="en-GB" sz="3200" dirty="0">
                <a:solidFill>
                  <a:srgbClr val="000000"/>
                </a:solidFill>
                <a:latin typeface="Calibri" panose="020F0502020204030204" pitchFamily="34" charset="0"/>
              </a:rPr>
              <a:t>	are : 1</a:t>
            </a:r>
          </a:p>
          <a:p>
            <a:pPr marL="457200" lvl="1" indent="0" algn="l" rtl="0" fontAlgn="base">
              <a:spcBef>
                <a:spcPts val="0"/>
              </a:spcBef>
              <a:buNone/>
            </a:pPr>
            <a:r>
              <a:rPr lang="en-GB" sz="3200" dirty="0">
                <a:solidFill>
                  <a:srgbClr val="000000"/>
                </a:solidFill>
                <a:latin typeface="Calibri" panose="020F0502020204030204" pitchFamily="34" charset="0"/>
              </a:rPr>
              <a:t>	the : 2 … etc</a:t>
            </a:r>
            <a:br>
              <a:rPr lang="en-GB" sz="1600" dirty="0"/>
            </a:br>
            <a:r>
              <a:rPr lang="en-GB" sz="2800" dirty="0">
                <a:solidFill>
                  <a:srgbClr val="000000"/>
                </a:solidFill>
                <a:latin typeface="Calibri" panose="020F0502020204030204" pitchFamily="34" charset="0"/>
              </a:rPr>
              <a:t> </a:t>
            </a:r>
            <a:endParaRPr lang="en-GB" sz="2800" dirty="0"/>
          </a:p>
        </p:txBody>
      </p:sp>
    </p:spTree>
    <p:extLst>
      <p:ext uri="{BB962C8B-B14F-4D97-AF65-F5344CB8AC3E}">
        <p14:creationId xmlns:p14="http://schemas.microsoft.com/office/powerpoint/2010/main" val="411571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7877285"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FF0000"/>
                </a:solidFill>
                <a:effectLst/>
                <a:latin typeface="+mn-lt"/>
              </a:rPr>
              <a:t>Set</a:t>
            </a:r>
            <a:r>
              <a:rPr kumimoji="0" lang="en-GB" altLang="en-US" sz="3200" b="1" i="0" u="none" strike="noStrike" cap="none" normalizeH="0" baseline="0" dirty="0">
                <a:ln>
                  <a:noFill/>
                </a:ln>
                <a:solidFill>
                  <a:srgbClr val="333333"/>
                </a:solidFill>
                <a:effectLst/>
                <a:latin typeface="+mn-lt"/>
              </a:rPr>
              <a:t> in C++ Standard Template Library (STL)</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fontScale="92500" lnSpcReduction="10000"/>
          </a:bodyPr>
          <a:lstStyle/>
          <a:p>
            <a:pPr algn="l" rtl="0"/>
            <a:r>
              <a:rPr lang="en-GB" b="0" i="0" dirty="0">
                <a:solidFill>
                  <a:schemeClr val="accent1"/>
                </a:solidFill>
                <a:effectLst/>
                <a:latin typeface="urw-din"/>
              </a:rPr>
              <a:t>Sets</a:t>
            </a:r>
            <a:r>
              <a:rPr lang="en-GB" b="0" i="0" dirty="0">
                <a:solidFill>
                  <a:srgbClr val="40424E"/>
                </a:solidFill>
                <a:effectLst/>
                <a:latin typeface="urw-din"/>
              </a:rPr>
              <a:t> are a type of </a:t>
            </a:r>
            <a:r>
              <a:rPr lang="en-GB" b="1" i="0" dirty="0">
                <a:solidFill>
                  <a:srgbClr val="40424E"/>
                </a:solidFill>
                <a:effectLst/>
                <a:latin typeface="urw-din"/>
              </a:rPr>
              <a:t>associative containers </a:t>
            </a:r>
            <a:r>
              <a:rPr lang="en-GB" b="0" i="0" dirty="0">
                <a:solidFill>
                  <a:srgbClr val="40424E"/>
                </a:solidFill>
                <a:effectLst/>
                <a:latin typeface="urw-din"/>
              </a:rPr>
              <a:t>in which each element has to be </a:t>
            </a:r>
            <a:r>
              <a:rPr lang="en-GB" b="0" i="0" dirty="0">
                <a:solidFill>
                  <a:schemeClr val="accent6"/>
                </a:solidFill>
                <a:effectLst/>
                <a:latin typeface="urw-din"/>
              </a:rPr>
              <a:t>unique</a:t>
            </a:r>
            <a:r>
              <a:rPr lang="en-GB" b="0" i="0" dirty="0">
                <a:solidFill>
                  <a:srgbClr val="40424E"/>
                </a:solidFill>
                <a:effectLst/>
                <a:latin typeface="urw-din"/>
              </a:rPr>
              <a:t>, because the value of the element identifies it. The value of the element cannot be modified once it is added to the set, though it is possible to remove and add the modified value of that element.</a:t>
            </a:r>
          </a:p>
          <a:p>
            <a:pPr algn="l" rtl="0" fontAlgn="base">
              <a:spcBef>
                <a:spcPts val="640"/>
              </a:spcBef>
              <a:spcAft>
                <a:spcPts val="0"/>
              </a:spcAft>
              <a:buFont typeface="Arial" panose="020B0604020202020204" pitchFamily="34" charset="0"/>
              <a:buChar char="•"/>
            </a:pPr>
            <a:r>
              <a:rPr lang="en-GB" b="0" i="1" u="none" strike="noStrike" dirty="0">
                <a:solidFill>
                  <a:srgbClr val="FF0000"/>
                </a:solidFill>
                <a:effectLst/>
                <a:latin typeface="Calibri" panose="020F0502020204030204" pitchFamily="34" charset="0"/>
              </a:rPr>
              <a:t>insert</a:t>
            </a:r>
            <a:endParaRPr lang="en-GB" b="0" i="1" u="none" strike="noStrike" dirty="0">
              <a:solidFill>
                <a:srgbClr val="FF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b="0" i="1" u="none" strike="noStrike" dirty="0">
                <a:solidFill>
                  <a:srgbClr val="FF0000"/>
                </a:solidFill>
                <a:effectLst/>
                <a:latin typeface="Calibri" panose="020F0502020204030204" pitchFamily="34" charset="0"/>
              </a:rPr>
              <a:t>begin</a:t>
            </a:r>
            <a:endParaRPr lang="en-GB" b="0" i="1" u="none" strike="noStrike" dirty="0">
              <a:solidFill>
                <a:srgbClr val="FF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b="0" i="1" u="none" strike="noStrike" dirty="0">
                <a:solidFill>
                  <a:srgbClr val="FF0000"/>
                </a:solidFill>
                <a:effectLst/>
                <a:latin typeface="Calibri" panose="020F0502020204030204" pitchFamily="34" charset="0"/>
              </a:rPr>
              <a:t>end</a:t>
            </a:r>
            <a:endParaRPr lang="en-GB" b="0" i="1" u="none" strike="noStrike" dirty="0">
              <a:solidFill>
                <a:srgbClr val="FF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b="0" i="1" u="none" strike="noStrike" dirty="0">
                <a:solidFill>
                  <a:srgbClr val="FF0000"/>
                </a:solidFill>
                <a:effectLst/>
                <a:latin typeface="Calibri" panose="020F0502020204030204" pitchFamily="34" charset="0"/>
              </a:rPr>
              <a:t>erase</a:t>
            </a:r>
            <a:endParaRPr lang="en-GB" b="0" i="1" u="none" strike="noStrike" dirty="0">
              <a:solidFill>
                <a:srgbClr val="FF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b="0" i="1" u="none" strike="noStrike" dirty="0">
                <a:solidFill>
                  <a:srgbClr val="FF0000"/>
                </a:solidFill>
                <a:effectLst/>
                <a:latin typeface="Calibri" panose="020F0502020204030204" pitchFamily="34" charset="0"/>
              </a:rPr>
              <a:t>find</a:t>
            </a:r>
            <a:endParaRPr lang="en-GB" b="0" i="1" u="none" strike="noStrike" dirty="0">
              <a:solidFill>
                <a:srgbClr val="FF0000"/>
              </a:solidFill>
              <a:effectLst/>
              <a:latin typeface="Arial" panose="020B0604020202020204" pitchFamily="34" charset="0"/>
            </a:endParaRPr>
          </a:p>
          <a:p>
            <a:pPr algn="l" rtl="0" fontAlgn="base">
              <a:spcBef>
                <a:spcPts val="640"/>
              </a:spcBef>
              <a:spcAft>
                <a:spcPts val="0"/>
              </a:spcAft>
              <a:buFont typeface="Arial" panose="020B0604020202020204" pitchFamily="34" charset="0"/>
              <a:buChar char="•"/>
            </a:pPr>
            <a:r>
              <a:rPr lang="en-GB" b="0" i="1" u="none" strike="noStrike" dirty="0">
                <a:solidFill>
                  <a:srgbClr val="FF0000"/>
                </a:solidFill>
                <a:effectLst/>
                <a:latin typeface="Calibri" panose="020F0502020204030204" pitchFamily="34" charset="0"/>
              </a:rPr>
              <a:t>Size</a:t>
            </a:r>
          </a:p>
          <a:p>
            <a:pPr algn="l" rtl="0" fontAlgn="base">
              <a:spcBef>
                <a:spcPts val="640"/>
              </a:spcBef>
              <a:spcAft>
                <a:spcPts val="0"/>
              </a:spcAft>
              <a:buFont typeface="Arial" panose="020B0604020202020204" pitchFamily="34" charset="0"/>
              <a:buChar char="•"/>
            </a:pPr>
            <a:r>
              <a:rPr lang="en-GB" i="1" dirty="0">
                <a:solidFill>
                  <a:srgbClr val="FF0000"/>
                </a:solidFill>
                <a:latin typeface="Calibri" panose="020F0502020204030204" pitchFamily="34" charset="0"/>
                <a:hlinkClick r:id="rId2"/>
              </a:rPr>
              <a:t>LINK_CODE</a:t>
            </a:r>
            <a:endParaRPr lang="en-GB" b="0" i="1" u="none" strike="noStrike" dirty="0">
              <a:solidFill>
                <a:srgbClr val="FF0000"/>
              </a:solidFill>
              <a:effectLst/>
              <a:latin typeface="Calibri" panose="020F0502020204030204" pitchFamily="34" charset="0"/>
            </a:endParaRPr>
          </a:p>
          <a:p>
            <a:pPr algn="l" rtl="0" fontAlgn="base">
              <a:spcBef>
                <a:spcPts val="640"/>
              </a:spcBef>
              <a:spcAft>
                <a:spcPts val="0"/>
              </a:spcAft>
              <a:buFont typeface="Arial" panose="020B0604020202020204" pitchFamily="34" charset="0"/>
              <a:buChar char="•"/>
            </a:pPr>
            <a:endParaRPr lang="en-GB" b="0" i="1" u="none" strike="noStrike"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02094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1988108"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200" b="1" dirty="0">
                <a:solidFill>
                  <a:srgbClr val="FF0000"/>
                </a:solidFill>
                <a:latin typeface="+mn-lt"/>
              </a:rPr>
              <a:t>Multiset</a:t>
            </a:r>
            <a:r>
              <a:rPr kumimoji="0" lang="en-US" altLang="en-US" sz="3200" b="1" i="0" u="none" strike="noStrike" cap="none" normalizeH="0" baseline="0" dirty="0">
                <a:ln>
                  <a:noFill/>
                </a:ln>
                <a:solidFill>
                  <a:srgbClr val="333333"/>
                </a:solidFill>
                <a:effectLst/>
                <a:latin typeface="+mn-lt"/>
              </a:rPr>
              <a:t> </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صورة 2">
            <a:extLst>
              <a:ext uri="{FF2B5EF4-FFF2-40B4-BE49-F238E27FC236}">
                <a16:creationId xmlns:a16="http://schemas.microsoft.com/office/drawing/2014/main" id="{C39F5FC5-769B-489E-B19F-0220C6594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2160"/>
            <a:ext cx="8901507" cy="3222347"/>
          </a:xfrm>
          <a:prstGeom prst="rect">
            <a:avLst/>
          </a:prstGeom>
        </p:spPr>
      </p:pic>
      <p:sp>
        <p:nvSpPr>
          <p:cNvPr id="8" name="مربع نص 7">
            <a:extLst>
              <a:ext uri="{FF2B5EF4-FFF2-40B4-BE49-F238E27FC236}">
                <a16:creationId xmlns:a16="http://schemas.microsoft.com/office/drawing/2014/main" id="{475ED51C-25F2-4102-92B9-E0A90F8B1179}"/>
              </a:ext>
            </a:extLst>
          </p:cNvPr>
          <p:cNvSpPr txBox="1"/>
          <p:nvPr/>
        </p:nvSpPr>
        <p:spPr>
          <a:xfrm>
            <a:off x="838200" y="1562320"/>
            <a:ext cx="10515600" cy="1384995"/>
          </a:xfrm>
          <a:prstGeom prst="rect">
            <a:avLst/>
          </a:prstGeom>
          <a:noFill/>
        </p:spPr>
        <p:txBody>
          <a:bodyPr wrap="square">
            <a:spAutoFit/>
          </a:bodyPr>
          <a:lstStyle/>
          <a:p>
            <a:pPr algn="l" rtl="0"/>
            <a:r>
              <a:rPr lang="en-GB" sz="2800" b="1" i="0" dirty="0">
                <a:solidFill>
                  <a:schemeClr val="accent1"/>
                </a:solidFill>
                <a:effectLst/>
                <a:latin typeface="urw-din"/>
              </a:rPr>
              <a:t>Multisets</a:t>
            </a:r>
            <a:r>
              <a:rPr lang="en-GB" sz="2800" b="0" i="0" dirty="0">
                <a:solidFill>
                  <a:srgbClr val="40424E"/>
                </a:solidFill>
                <a:effectLst/>
                <a:latin typeface="urw-din"/>
              </a:rPr>
              <a:t> are a type of </a:t>
            </a:r>
            <a:r>
              <a:rPr lang="en-GB" sz="2800" b="0" i="0" dirty="0">
                <a:solidFill>
                  <a:schemeClr val="accent6"/>
                </a:solidFill>
                <a:effectLst/>
                <a:latin typeface="urw-din"/>
              </a:rPr>
              <a:t>associative containers</a:t>
            </a:r>
            <a:r>
              <a:rPr lang="en-GB" sz="2800" b="0" i="0" dirty="0">
                <a:solidFill>
                  <a:srgbClr val="40424E"/>
                </a:solidFill>
                <a:effectLst/>
                <a:latin typeface="urw-din"/>
              </a:rPr>
              <a:t> similar to set, with an exception that multiple elements </a:t>
            </a:r>
            <a:r>
              <a:rPr lang="en-GB" sz="2800" b="0" i="0" dirty="0">
                <a:solidFill>
                  <a:srgbClr val="FF0000"/>
                </a:solidFill>
                <a:effectLst/>
                <a:latin typeface="urw-din"/>
              </a:rPr>
              <a:t>can have same values.</a:t>
            </a:r>
            <a:br>
              <a:rPr lang="en-GB" sz="2800" dirty="0"/>
            </a:br>
            <a:r>
              <a:rPr lang="en-GB" sz="2800" b="0" i="0" dirty="0">
                <a:solidFill>
                  <a:srgbClr val="40424E"/>
                </a:solidFill>
                <a:effectLst/>
                <a:latin typeface="urw-din"/>
              </a:rPr>
              <a:t>Some Basic Functions associated with multiset: </a:t>
            </a:r>
            <a:endParaRPr lang="en-GB" sz="2800" dirty="0"/>
          </a:p>
        </p:txBody>
      </p:sp>
      <p:sp>
        <p:nvSpPr>
          <p:cNvPr id="6" name="مربع نص 5">
            <a:extLst>
              <a:ext uri="{FF2B5EF4-FFF2-40B4-BE49-F238E27FC236}">
                <a16:creationId xmlns:a16="http://schemas.microsoft.com/office/drawing/2014/main" id="{B4FCD317-70D1-43FB-B29E-D8C5A9B5AC25}"/>
              </a:ext>
            </a:extLst>
          </p:cNvPr>
          <p:cNvSpPr txBox="1"/>
          <p:nvPr/>
        </p:nvSpPr>
        <p:spPr>
          <a:xfrm>
            <a:off x="9910618" y="3142160"/>
            <a:ext cx="1847273" cy="646331"/>
          </a:xfrm>
          <a:prstGeom prst="rect">
            <a:avLst/>
          </a:prstGeom>
          <a:noFill/>
        </p:spPr>
        <p:txBody>
          <a:bodyPr wrap="square" rtlCol="0">
            <a:spAutoFit/>
          </a:bodyPr>
          <a:lstStyle/>
          <a:p>
            <a:pPr algn="l" rtl="0"/>
            <a:r>
              <a:rPr lang="en-GB" dirty="0">
                <a:solidFill>
                  <a:srgbClr val="FF0000"/>
                </a:solidFill>
              </a:rPr>
              <a:t>Take care when using erase  ^^</a:t>
            </a:r>
          </a:p>
        </p:txBody>
      </p:sp>
    </p:spTree>
    <p:extLst>
      <p:ext uri="{BB962C8B-B14F-4D97-AF65-F5344CB8AC3E}">
        <p14:creationId xmlns:p14="http://schemas.microsoft.com/office/powerpoint/2010/main" val="55667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endParaRPr lang="en-GB" sz="4800" b="1" dirty="0">
              <a:solidFill>
                <a:srgbClr val="C00000"/>
              </a:solidFill>
            </a:endParaRPr>
          </a:p>
          <a:p>
            <a:pPr algn="l" rtl="0">
              <a:buFont typeface="Wingdings" panose="05000000000000000000" pitchFamily="2" charset="2"/>
              <a:buChar char="Ø"/>
            </a:pPr>
            <a:r>
              <a:rPr lang="en-GB" sz="3600" b="1" i="0" dirty="0">
                <a:solidFill>
                  <a:srgbClr val="282829"/>
                </a:solidFill>
                <a:effectLst/>
                <a:latin typeface="-apple-system"/>
              </a:rPr>
              <a:t>A </a:t>
            </a:r>
            <a:r>
              <a:rPr lang="en-GB" sz="3600" b="1" i="0" dirty="0">
                <a:solidFill>
                  <a:srgbClr val="FF0000"/>
                </a:solidFill>
                <a:effectLst/>
                <a:latin typeface="-apple-system"/>
              </a:rPr>
              <a:t>frog</a:t>
            </a:r>
            <a:r>
              <a:rPr lang="en-GB" sz="3600" b="1" i="0" dirty="0">
                <a:solidFill>
                  <a:srgbClr val="282829"/>
                </a:solidFill>
                <a:effectLst/>
                <a:latin typeface="-apple-system"/>
              </a:rPr>
              <a:t> fell into a well 10 feet deep. He could jump 2 feet, but every time he jumped 2 feet, he fell back 1 foot. How many times did he have to jump to get out of the well?</a:t>
            </a:r>
            <a:endParaRPr lang="en-GB" sz="4800" b="1"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555048"/>
            <a:ext cx="1750672" cy="94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GB" altLang="en-US" sz="3200" b="1" dirty="0">
                <a:solidFill>
                  <a:srgbClr val="0070C0"/>
                </a:solidFill>
                <a:latin typeface="+mn-lt"/>
              </a:rPr>
              <a:t>B</a:t>
            </a:r>
            <a:r>
              <a:rPr kumimoji="0" lang="en-GB" altLang="en-US" sz="3200" b="1" i="0" u="none" strike="noStrike" cap="none" normalizeH="0" baseline="0" dirty="0">
                <a:ln>
                  <a:noFill/>
                </a:ln>
                <a:solidFill>
                  <a:srgbClr val="0070C0"/>
                </a:solidFill>
                <a:effectLst/>
                <a:latin typeface="+mn-lt"/>
              </a:rPr>
              <a:t>reak.. </a:t>
            </a:r>
            <a:br>
              <a:rPr kumimoji="0" lang="en-US" altLang="en-US" sz="800" b="0" i="0" u="none" strike="noStrike" cap="none" normalizeH="0" baseline="0" dirty="0">
                <a:ln>
                  <a:noFill/>
                </a:ln>
                <a:solidFill>
                  <a:srgbClr val="0070C0"/>
                </a:solidFill>
                <a:effectLst/>
              </a:rPr>
            </a:br>
            <a:endParaRPr kumimoji="0" lang="en-US" altLang="en-US" sz="18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6298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1679947"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Sorting</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lvl="1" algn="l" rtl="0">
              <a:buFont typeface="Wingdings" panose="05000000000000000000" pitchFamily="2" charset="2"/>
              <a:buChar char="Ø"/>
            </a:pPr>
            <a:r>
              <a:rPr lang="en-GB" sz="3200" dirty="0"/>
              <a:t>Time complexity</a:t>
            </a:r>
          </a:p>
          <a:p>
            <a:pPr lvl="1" algn="l" rtl="0">
              <a:buFont typeface="Wingdings" panose="05000000000000000000" pitchFamily="2" charset="2"/>
              <a:buChar char="Ø"/>
            </a:pPr>
            <a:r>
              <a:rPr lang="en-GB" sz="3200" dirty="0"/>
              <a:t>Counting Sort</a:t>
            </a:r>
          </a:p>
          <a:p>
            <a:pPr lvl="1" algn="l" rtl="0">
              <a:buFont typeface="Wingdings" panose="05000000000000000000" pitchFamily="2" charset="2"/>
              <a:buChar char="Ø"/>
            </a:pPr>
            <a:r>
              <a:rPr lang="en-GB" sz="3200" dirty="0"/>
              <a:t>Merge Sort</a:t>
            </a:r>
          </a:p>
          <a:p>
            <a:pPr lvl="1" algn="l" rtl="0">
              <a:buFont typeface="Wingdings" panose="05000000000000000000" pitchFamily="2" charset="2"/>
              <a:buChar char="Ø"/>
            </a:pPr>
            <a:r>
              <a:rPr lang="en-GB" sz="3200" dirty="0"/>
              <a:t>Merge Problem</a:t>
            </a:r>
          </a:p>
        </p:txBody>
      </p:sp>
      <p:pic>
        <p:nvPicPr>
          <p:cNvPr id="5" name="صورة 4">
            <a:extLst>
              <a:ext uri="{FF2B5EF4-FFF2-40B4-BE49-F238E27FC236}">
                <a16:creationId xmlns:a16="http://schemas.microsoft.com/office/drawing/2014/main" id="{127A73FF-25FF-4E16-98A9-78D2D56D4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370" y="1384805"/>
            <a:ext cx="7237922" cy="4526468"/>
          </a:xfrm>
          <a:prstGeom prst="rect">
            <a:avLst/>
          </a:prstGeom>
        </p:spPr>
      </p:pic>
    </p:spTree>
    <p:extLst>
      <p:ext uri="{BB962C8B-B14F-4D97-AF65-F5344CB8AC3E}">
        <p14:creationId xmlns:p14="http://schemas.microsoft.com/office/powerpoint/2010/main" val="351900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1679947"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Sorting</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عنصر نائب للمحتوى 4">
            <a:extLst>
              <a:ext uri="{FF2B5EF4-FFF2-40B4-BE49-F238E27FC236}">
                <a16:creationId xmlns:a16="http://schemas.microsoft.com/office/drawing/2014/main" id="{5E027F3F-5CD8-49D7-890C-D8E32AF31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563" y="1184374"/>
            <a:ext cx="9809018" cy="5282858"/>
          </a:xfrm>
        </p:spPr>
      </p:pic>
    </p:spTree>
    <p:extLst>
      <p:ext uri="{BB962C8B-B14F-4D97-AF65-F5344CB8AC3E}">
        <p14:creationId xmlns:p14="http://schemas.microsoft.com/office/powerpoint/2010/main" val="332929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1679947"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Sorting</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lvl="1" algn="l" rtl="0">
              <a:buFont typeface="Wingdings" panose="05000000000000000000" pitchFamily="2" charset="2"/>
              <a:buChar char="§"/>
            </a:pPr>
            <a:r>
              <a:rPr lang="en-GB" sz="3200" dirty="0"/>
              <a:t>Bubble sort (N^2)  compare all</a:t>
            </a:r>
          </a:p>
          <a:p>
            <a:pPr lvl="1" algn="l" rtl="0">
              <a:buFont typeface="Wingdings" panose="05000000000000000000" pitchFamily="2" charset="2"/>
              <a:buChar char="§"/>
            </a:pPr>
            <a:r>
              <a:rPr lang="en-GB" sz="3200" dirty="0"/>
              <a:t>Insertion sort (N^2)  </a:t>
            </a:r>
          </a:p>
          <a:p>
            <a:pPr lvl="1" algn="l" rtl="0">
              <a:buFont typeface="Wingdings" panose="05000000000000000000" pitchFamily="2" charset="2"/>
              <a:buChar char="§"/>
            </a:pPr>
            <a:r>
              <a:rPr lang="en-GB" sz="3200" dirty="0"/>
              <a:t>Selection sort (N^2) </a:t>
            </a:r>
          </a:p>
          <a:p>
            <a:pPr lvl="1" algn="l" rtl="0">
              <a:buFont typeface="Wingdings" panose="05000000000000000000" pitchFamily="2" charset="2"/>
              <a:buChar char="§"/>
            </a:pPr>
            <a:r>
              <a:rPr lang="en-GB" sz="3200" dirty="0">
                <a:solidFill>
                  <a:srgbClr val="FF0000"/>
                </a:solidFill>
              </a:rPr>
              <a:t>Merge sort </a:t>
            </a:r>
            <a:r>
              <a:rPr lang="en-GB" sz="3200" dirty="0"/>
              <a:t>(N log N)</a:t>
            </a:r>
          </a:p>
          <a:p>
            <a:pPr lvl="1" algn="l" rtl="0">
              <a:buFont typeface="Wingdings" panose="05000000000000000000" pitchFamily="2" charset="2"/>
              <a:buChar char="§"/>
            </a:pPr>
            <a:r>
              <a:rPr lang="en-GB" sz="3200" dirty="0"/>
              <a:t>Counting Sort ( N )</a:t>
            </a:r>
          </a:p>
          <a:p>
            <a:pPr lvl="1" algn="l" rtl="0">
              <a:buFont typeface="Wingdings" panose="05000000000000000000" pitchFamily="2" charset="2"/>
              <a:buChar char="§"/>
            </a:pPr>
            <a:r>
              <a:rPr lang="en-GB" sz="3200" dirty="0"/>
              <a:t>Quick Sort  (N log N)</a:t>
            </a:r>
          </a:p>
        </p:txBody>
      </p:sp>
    </p:spTree>
    <p:extLst>
      <p:ext uri="{BB962C8B-B14F-4D97-AF65-F5344CB8AC3E}">
        <p14:creationId xmlns:p14="http://schemas.microsoft.com/office/powerpoint/2010/main" val="92240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236160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Merge Sort</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Wingdings" panose="05000000000000000000" pitchFamily="2" charset="2"/>
              <a:buChar char="Ø"/>
            </a:pPr>
            <a:r>
              <a:rPr lang="en-GB" sz="3200" b="0" i="0" dirty="0">
                <a:solidFill>
                  <a:srgbClr val="40424E"/>
                </a:solidFill>
                <a:effectLst/>
                <a:latin typeface="urw-din"/>
              </a:rPr>
              <a:t>Like </a:t>
            </a:r>
            <a:r>
              <a:rPr lang="en-GB" sz="3200" b="0" i="0" dirty="0" err="1">
                <a:solidFill>
                  <a:srgbClr val="40424E"/>
                </a:solidFill>
                <a:effectLst/>
                <a:latin typeface="urw-din"/>
                <a:hlinkClick r:id="rId2"/>
              </a:rPr>
              <a:t>QuickSort</a:t>
            </a:r>
            <a:r>
              <a:rPr lang="en-GB" sz="3200" b="0" i="0" dirty="0">
                <a:solidFill>
                  <a:srgbClr val="40424E"/>
                </a:solidFill>
                <a:effectLst/>
                <a:latin typeface="urw-din"/>
              </a:rPr>
              <a:t>, Merge Sort is a </a:t>
            </a:r>
            <a:r>
              <a:rPr lang="en-GB" sz="3200" b="0" i="0" dirty="0">
                <a:solidFill>
                  <a:srgbClr val="FF0000"/>
                </a:solidFill>
                <a:effectLst/>
                <a:latin typeface="urw-din"/>
              </a:rPr>
              <a:t>Divide and Conquer </a:t>
            </a:r>
            <a:r>
              <a:rPr lang="en-GB" sz="3200" b="0" i="0" dirty="0">
                <a:solidFill>
                  <a:srgbClr val="40424E"/>
                </a:solidFill>
                <a:effectLst/>
                <a:latin typeface="urw-din"/>
              </a:rPr>
              <a:t>algorithm.</a:t>
            </a:r>
          </a:p>
          <a:p>
            <a:pPr algn="l" rtl="0" fontAlgn="base">
              <a:spcBef>
                <a:spcPts val="0"/>
              </a:spcBef>
              <a:spcAft>
                <a:spcPts val="0"/>
              </a:spcAft>
              <a:buFont typeface="Wingdings" panose="05000000000000000000" pitchFamily="2" charset="2"/>
              <a:buChar char="Ø"/>
            </a:pPr>
            <a:r>
              <a:rPr lang="en-GB" sz="3200" b="0" i="0" dirty="0">
                <a:solidFill>
                  <a:srgbClr val="40424E"/>
                </a:solidFill>
                <a:effectLst/>
                <a:latin typeface="urw-din"/>
              </a:rPr>
              <a:t> It divides the input array into </a:t>
            </a:r>
            <a:r>
              <a:rPr lang="en-GB" sz="3200" b="0" i="0" dirty="0">
                <a:solidFill>
                  <a:schemeClr val="accent6"/>
                </a:solidFill>
                <a:effectLst/>
                <a:latin typeface="urw-din"/>
              </a:rPr>
              <a:t>two halves</a:t>
            </a:r>
            <a:r>
              <a:rPr lang="en-GB" sz="3200" b="0" i="0" dirty="0">
                <a:solidFill>
                  <a:srgbClr val="40424E"/>
                </a:solidFill>
                <a:effectLst/>
                <a:latin typeface="urw-din"/>
              </a:rPr>
              <a:t>, calls itself for the two halves, and then merges the two sorted halves. The merge() function is used for merging two halves. The merge(arr, l, m, r) is a key process that assumes that arr[</a:t>
            </a:r>
            <a:r>
              <a:rPr lang="en-GB" sz="3200" b="0" i="0" dirty="0" err="1">
                <a:solidFill>
                  <a:srgbClr val="40424E"/>
                </a:solidFill>
                <a:effectLst/>
                <a:latin typeface="urw-din"/>
              </a:rPr>
              <a:t>l..m</a:t>
            </a:r>
            <a:r>
              <a:rPr lang="en-GB" sz="3200" b="0" i="0" dirty="0">
                <a:solidFill>
                  <a:srgbClr val="40424E"/>
                </a:solidFill>
                <a:effectLst/>
                <a:latin typeface="urw-din"/>
              </a:rPr>
              <a:t>] and arr[m+1..r] are sorted and merges the two sorted sub-arrays into one. </a:t>
            </a:r>
            <a:endParaRPr lang="en-GB" sz="3200" dirty="0"/>
          </a:p>
        </p:txBody>
      </p:sp>
    </p:spTree>
    <p:extLst>
      <p:ext uri="{BB962C8B-B14F-4D97-AF65-F5344CB8AC3E}">
        <p14:creationId xmlns:p14="http://schemas.microsoft.com/office/powerpoint/2010/main" val="93009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p:txBody>
          <a:bodyPr>
            <a:normAutofit/>
          </a:bodyPr>
          <a:lstStyle/>
          <a:p>
            <a:pPr rtl="0">
              <a:spcBef>
                <a:spcPts val="0"/>
              </a:spcBef>
              <a:spcAft>
                <a:spcPts val="0"/>
              </a:spcAft>
            </a:pPr>
            <a:r>
              <a:rPr lang="ar-EG" sz="4800" b="1" i="0" u="none" strike="noStrike" dirty="0">
                <a:effectLst/>
                <a:latin typeface="+mn-lt"/>
              </a:rPr>
              <a:t>اللهم اجعل هذا العمل خالصا لِوَجْهِكَ الكريم</a:t>
            </a:r>
            <a:endParaRPr lang="en-GB" sz="16600" b="1" dirty="0">
              <a:latin typeface="+mn-lt"/>
            </a:endParaRPr>
          </a:p>
        </p:txBody>
      </p:sp>
    </p:spTree>
    <p:extLst>
      <p:ext uri="{BB962C8B-B14F-4D97-AF65-F5344CB8AC3E}">
        <p14:creationId xmlns:p14="http://schemas.microsoft.com/office/powerpoint/2010/main" val="349236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236160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Merge Sort</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عنصر نائب للمحتوى 4">
            <a:extLst>
              <a:ext uri="{FF2B5EF4-FFF2-40B4-BE49-F238E27FC236}">
                <a16:creationId xmlns:a16="http://schemas.microsoft.com/office/drawing/2014/main" id="{723DC9DD-4897-4EEE-8224-D8658890B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28" y="1562320"/>
            <a:ext cx="10294143" cy="4575175"/>
          </a:xfrm>
        </p:spPr>
      </p:pic>
    </p:spTree>
    <p:extLst>
      <p:ext uri="{BB962C8B-B14F-4D97-AF65-F5344CB8AC3E}">
        <p14:creationId xmlns:p14="http://schemas.microsoft.com/office/powerpoint/2010/main" val="327712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DC354EBD-C7DE-4FD5-AA88-4CC3F9D4C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
            <a:ext cx="12192000" cy="7029450"/>
          </a:xfrm>
          <a:prstGeom prst="rect">
            <a:avLst/>
          </a:prstGeom>
        </p:spPr>
      </p:pic>
    </p:spTree>
    <p:extLst>
      <p:ext uri="{BB962C8B-B14F-4D97-AF65-F5344CB8AC3E}">
        <p14:creationId xmlns:p14="http://schemas.microsoft.com/office/powerpoint/2010/main" val="80314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DC9DD5D4-FE20-4417-A31A-4EAB7AA3B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
            <a:ext cx="12192000" cy="7029450"/>
          </a:xfrm>
          <a:prstGeom prst="rect">
            <a:avLst/>
          </a:prstGeom>
        </p:spPr>
      </p:pic>
    </p:spTree>
    <p:extLst>
      <p:ext uri="{BB962C8B-B14F-4D97-AF65-F5344CB8AC3E}">
        <p14:creationId xmlns:p14="http://schemas.microsoft.com/office/powerpoint/2010/main" val="250133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صورة 5">
            <a:extLst>
              <a:ext uri="{FF2B5EF4-FFF2-40B4-BE49-F238E27FC236}">
                <a16:creationId xmlns:a16="http://schemas.microsoft.com/office/drawing/2014/main" id="{68A83890-1002-4EDC-A656-D6B8E1CE7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4" y="-96982"/>
            <a:ext cx="12231048" cy="7051964"/>
          </a:xfrm>
          <a:prstGeom prst="rect">
            <a:avLst/>
          </a:prstGeom>
        </p:spPr>
      </p:pic>
    </p:spTree>
    <p:extLst>
      <p:ext uri="{BB962C8B-B14F-4D97-AF65-F5344CB8AC3E}">
        <p14:creationId xmlns:p14="http://schemas.microsoft.com/office/powerpoint/2010/main" val="136997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AA91230A-604A-49A5-AA1C-17545E5A7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
            <a:ext cx="12192000" cy="7029450"/>
          </a:xfrm>
          <a:prstGeom prst="rect">
            <a:avLst/>
          </a:prstGeom>
        </p:spPr>
      </p:pic>
    </p:spTree>
    <p:extLst>
      <p:ext uri="{BB962C8B-B14F-4D97-AF65-F5344CB8AC3E}">
        <p14:creationId xmlns:p14="http://schemas.microsoft.com/office/powerpoint/2010/main" val="726806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FA09B069-B0DF-47FD-80B2-CB382D98A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3" y="-143164"/>
            <a:ext cx="12391246" cy="7144328"/>
          </a:xfrm>
          <a:prstGeom prst="rect">
            <a:avLst/>
          </a:prstGeom>
        </p:spPr>
      </p:pic>
    </p:spTree>
    <p:extLst>
      <p:ext uri="{BB962C8B-B14F-4D97-AF65-F5344CB8AC3E}">
        <p14:creationId xmlns:p14="http://schemas.microsoft.com/office/powerpoint/2010/main" val="58016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FC81388F-4A35-49CD-862F-761CEF9D9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 y="-133927"/>
            <a:ext cx="12359204" cy="7125854"/>
          </a:xfrm>
          <a:prstGeom prst="rect">
            <a:avLst/>
          </a:prstGeom>
        </p:spPr>
      </p:pic>
    </p:spTree>
    <p:extLst>
      <p:ext uri="{BB962C8B-B14F-4D97-AF65-F5344CB8AC3E}">
        <p14:creationId xmlns:p14="http://schemas.microsoft.com/office/powerpoint/2010/main" val="224323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2361609"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rgbClr val="FF0000"/>
                </a:solidFill>
                <a:effectLst/>
                <a:latin typeface="+mn-lt"/>
              </a:rPr>
              <a:t>Merge Sort</a:t>
            </a:r>
            <a:br>
              <a:rPr kumimoji="0" lang="en-US" altLang="en-US" sz="3200" b="1" i="0" u="none" strike="noStrike" cap="none" normalizeH="0" baseline="0" dirty="0">
                <a:ln>
                  <a:noFill/>
                </a:ln>
                <a:solidFill>
                  <a:srgbClr val="333333"/>
                </a:solidFill>
                <a:effectLst/>
                <a:latin typeface="+mn-lt"/>
              </a:rPr>
            </a:b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a:xfrm>
            <a:off x="748145" y="1562320"/>
            <a:ext cx="10695710" cy="4877948"/>
          </a:xfrm>
        </p:spPr>
        <p:txBody>
          <a:bodyPr>
            <a:normAutofit lnSpcReduction="10000"/>
          </a:bodyPr>
          <a:lstStyle/>
          <a:p>
            <a:pPr marL="0" indent="0" algn="l" rtl="0" fontAlgn="base">
              <a:spcBef>
                <a:spcPts val="0"/>
              </a:spcBef>
              <a:spcAft>
                <a:spcPts val="0"/>
              </a:spcAft>
              <a:buNone/>
            </a:pPr>
            <a:r>
              <a:rPr lang="en-GB" sz="3200" b="0" i="0" dirty="0">
                <a:solidFill>
                  <a:srgbClr val="40424E"/>
                </a:solidFill>
                <a:effectLst/>
                <a:latin typeface="urw-din"/>
              </a:rPr>
              <a:t>MergeSort(arr[], l,  r)</a:t>
            </a:r>
          </a:p>
          <a:p>
            <a:pPr marL="0" indent="0" algn="l" rtl="0" fontAlgn="base">
              <a:spcBef>
                <a:spcPts val="0"/>
              </a:spcBef>
              <a:spcAft>
                <a:spcPts val="0"/>
              </a:spcAft>
              <a:buNone/>
            </a:pPr>
            <a:r>
              <a:rPr lang="en-GB" sz="3200" b="0" i="0" dirty="0">
                <a:solidFill>
                  <a:srgbClr val="40424E"/>
                </a:solidFill>
                <a:effectLst/>
                <a:latin typeface="urw-din"/>
              </a:rPr>
              <a:t>If r &gt; l</a:t>
            </a:r>
          </a:p>
          <a:p>
            <a:pPr marL="0" indent="0" algn="l" rtl="0" fontAlgn="base">
              <a:spcBef>
                <a:spcPts val="0"/>
              </a:spcBef>
              <a:spcAft>
                <a:spcPts val="0"/>
              </a:spcAft>
              <a:buNone/>
            </a:pPr>
            <a:r>
              <a:rPr lang="en-GB" sz="3200" b="0" i="0" dirty="0">
                <a:solidFill>
                  <a:srgbClr val="40424E"/>
                </a:solidFill>
                <a:effectLst/>
                <a:latin typeface="urw-din"/>
              </a:rPr>
              <a:t>     1. Find the middle point to divide the array into two halves:  </a:t>
            </a:r>
          </a:p>
          <a:p>
            <a:pPr marL="0" indent="0" algn="l" rtl="0" fontAlgn="base">
              <a:spcBef>
                <a:spcPts val="0"/>
              </a:spcBef>
              <a:spcAft>
                <a:spcPts val="0"/>
              </a:spcAft>
              <a:buNone/>
            </a:pPr>
            <a:r>
              <a:rPr lang="en-GB" sz="3200" b="0" i="0" dirty="0">
                <a:solidFill>
                  <a:srgbClr val="40424E"/>
                </a:solidFill>
                <a:effectLst/>
                <a:latin typeface="urw-din"/>
              </a:rPr>
              <a:t>             middle m = (</a:t>
            </a:r>
            <a:r>
              <a:rPr lang="en-GB" sz="3200" b="0" i="0" dirty="0" err="1">
                <a:solidFill>
                  <a:srgbClr val="40424E"/>
                </a:solidFill>
                <a:effectLst/>
                <a:latin typeface="urw-din"/>
              </a:rPr>
              <a:t>l+r</a:t>
            </a:r>
            <a:r>
              <a:rPr lang="en-GB" sz="3200" b="0" i="0" dirty="0">
                <a:solidFill>
                  <a:srgbClr val="40424E"/>
                </a:solidFill>
                <a:effectLst/>
                <a:latin typeface="urw-din"/>
              </a:rPr>
              <a:t>)/2</a:t>
            </a:r>
          </a:p>
          <a:p>
            <a:pPr marL="0" indent="0" algn="l" rtl="0" fontAlgn="base">
              <a:spcBef>
                <a:spcPts val="0"/>
              </a:spcBef>
              <a:spcAft>
                <a:spcPts val="0"/>
              </a:spcAft>
              <a:buNone/>
            </a:pPr>
            <a:r>
              <a:rPr lang="en-GB" sz="3200" b="0" i="0" dirty="0">
                <a:solidFill>
                  <a:srgbClr val="40424E"/>
                </a:solidFill>
                <a:effectLst/>
                <a:latin typeface="urw-din"/>
              </a:rPr>
              <a:t>     2. Call mergeSort for first half:   </a:t>
            </a:r>
          </a:p>
          <a:p>
            <a:pPr marL="0" indent="0" algn="l" rtl="0" fontAlgn="base">
              <a:spcBef>
                <a:spcPts val="0"/>
              </a:spcBef>
              <a:spcAft>
                <a:spcPts val="0"/>
              </a:spcAft>
              <a:buNone/>
            </a:pPr>
            <a:r>
              <a:rPr lang="en-GB" sz="3200" b="0" i="0" dirty="0">
                <a:solidFill>
                  <a:srgbClr val="40424E"/>
                </a:solidFill>
                <a:effectLst/>
                <a:latin typeface="urw-din"/>
              </a:rPr>
              <a:t>             Call mergeSort(arr, l, m)</a:t>
            </a:r>
          </a:p>
          <a:p>
            <a:pPr marL="0" indent="0" algn="l" rtl="0" fontAlgn="base">
              <a:spcBef>
                <a:spcPts val="0"/>
              </a:spcBef>
              <a:spcAft>
                <a:spcPts val="0"/>
              </a:spcAft>
              <a:buNone/>
            </a:pPr>
            <a:r>
              <a:rPr lang="en-GB" sz="3200" b="0" i="0" dirty="0">
                <a:solidFill>
                  <a:srgbClr val="40424E"/>
                </a:solidFill>
                <a:effectLst/>
                <a:latin typeface="urw-din"/>
              </a:rPr>
              <a:t>     3. Call mergeSort for second half:</a:t>
            </a:r>
          </a:p>
          <a:p>
            <a:pPr marL="0" indent="0" algn="l" rtl="0" fontAlgn="base">
              <a:spcBef>
                <a:spcPts val="0"/>
              </a:spcBef>
              <a:spcAft>
                <a:spcPts val="0"/>
              </a:spcAft>
              <a:buNone/>
            </a:pPr>
            <a:r>
              <a:rPr lang="en-GB" sz="3200" b="0" i="0" dirty="0">
                <a:solidFill>
                  <a:srgbClr val="40424E"/>
                </a:solidFill>
                <a:effectLst/>
                <a:latin typeface="urw-din"/>
              </a:rPr>
              <a:t>             Call mergeSort(arr, m+1, r)</a:t>
            </a:r>
          </a:p>
          <a:p>
            <a:pPr marL="0" indent="0" algn="l" rtl="0" fontAlgn="base">
              <a:spcBef>
                <a:spcPts val="0"/>
              </a:spcBef>
              <a:spcAft>
                <a:spcPts val="0"/>
              </a:spcAft>
              <a:buNone/>
            </a:pPr>
            <a:r>
              <a:rPr lang="en-GB" sz="3200" b="0" i="0" dirty="0">
                <a:solidFill>
                  <a:srgbClr val="40424E"/>
                </a:solidFill>
                <a:effectLst/>
                <a:latin typeface="urw-din"/>
              </a:rPr>
              <a:t>     4. Merge the two halves sorted in step 2 and 3:</a:t>
            </a:r>
          </a:p>
          <a:p>
            <a:pPr marL="0" indent="0" algn="l" rtl="0" fontAlgn="base">
              <a:spcBef>
                <a:spcPts val="0"/>
              </a:spcBef>
              <a:spcAft>
                <a:spcPts val="0"/>
              </a:spcAft>
              <a:buNone/>
            </a:pPr>
            <a:r>
              <a:rPr lang="en-GB" sz="3200" b="0" i="0" dirty="0">
                <a:solidFill>
                  <a:srgbClr val="40424E"/>
                </a:solidFill>
                <a:effectLst/>
                <a:latin typeface="urw-din"/>
              </a:rPr>
              <a:t>             Call merge(arr, l, m, r)</a:t>
            </a:r>
            <a:endParaRPr lang="ar-EG" sz="3200" b="0" i="0" dirty="0">
              <a:solidFill>
                <a:srgbClr val="40424E"/>
              </a:solidFill>
              <a:effectLst/>
              <a:latin typeface="urw-din"/>
            </a:endParaRPr>
          </a:p>
          <a:p>
            <a:pPr marL="0" indent="0" algn="l" rtl="0" fontAlgn="base">
              <a:spcBef>
                <a:spcPts val="0"/>
              </a:spcBef>
              <a:spcAft>
                <a:spcPts val="0"/>
              </a:spcAft>
              <a:buNone/>
            </a:pPr>
            <a:r>
              <a:rPr lang="en-GB" sz="3200" dirty="0">
                <a:hlinkClick r:id="rId2"/>
              </a:rPr>
              <a:t>Code</a:t>
            </a:r>
            <a:endParaRPr lang="en-GB" sz="3200" dirty="0"/>
          </a:p>
        </p:txBody>
      </p:sp>
    </p:spTree>
    <p:extLst>
      <p:ext uri="{BB962C8B-B14F-4D97-AF65-F5344CB8AC3E}">
        <p14:creationId xmlns:p14="http://schemas.microsoft.com/office/powerpoint/2010/main" val="1619884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31939"/>
            <a:ext cx="10515600" cy="119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ar-EG" sz="4000" b="1" dirty="0">
                <a:solidFill>
                  <a:srgbClr val="FF0000"/>
                </a:solidFill>
                <a:latin typeface="+mn-lt"/>
              </a:rPr>
              <a:t>دورك بقي ..</a:t>
            </a:r>
            <a:endParaRPr kumimoji="0" lang="en-US" altLang="en-US" sz="4000" b="1" i="0" u="none" strike="noStrike" cap="none" normalizeH="0" baseline="0" dirty="0">
              <a:ln>
                <a:noFill/>
              </a:ln>
              <a:solidFill>
                <a:srgbClr val="FF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صورة 8">
            <a:extLst>
              <a:ext uri="{FF2B5EF4-FFF2-40B4-BE49-F238E27FC236}">
                <a16:creationId xmlns:a16="http://schemas.microsoft.com/office/drawing/2014/main" id="{F5437B63-9602-4863-BD2E-22BE4F934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477" y="1168400"/>
            <a:ext cx="9657774" cy="5518728"/>
          </a:xfrm>
          <a:prstGeom prst="rect">
            <a:avLst/>
          </a:prstGeom>
        </p:spPr>
      </p:pic>
    </p:spTree>
    <p:extLst>
      <p:ext uri="{BB962C8B-B14F-4D97-AF65-F5344CB8AC3E}">
        <p14:creationId xmlns:p14="http://schemas.microsoft.com/office/powerpoint/2010/main" val="2054837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b="1" dirty="0"/>
              <a:t>Given two arrays try to merge them in one array with sorted order.</a:t>
            </a:r>
            <a:endParaRPr lang="en-GB" sz="1600" b="1"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31939"/>
            <a:ext cx="10515600" cy="119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sz="4000" b="1" dirty="0">
                <a:solidFill>
                  <a:srgbClr val="333333"/>
                </a:solidFill>
                <a:latin typeface="+mn-lt"/>
              </a:rPr>
              <a:t>Problem</a:t>
            </a:r>
            <a:r>
              <a:rPr lang="en-US" sz="4000" b="1" dirty="0">
                <a:solidFill>
                  <a:srgbClr val="333333"/>
                </a:solidFill>
                <a:latin typeface="+mn-lt"/>
              </a:rPr>
              <a:t> </a:t>
            </a:r>
            <a:endParaRPr kumimoji="0" lang="en-US" altLang="en-US" sz="4000" b="1"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038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122363"/>
            <a:ext cx="9144000" cy="847114"/>
          </a:xfrm>
        </p:spPr>
        <p:txBody>
          <a:bodyPr>
            <a:normAutofit fontScale="90000"/>
          </a:bodyPr>
          <a:lstStyle/>
          <a:p>
            <a:pPr rtl="0">
              <a:spcBef>
                <a:spcPts val="0"/>
              </a:spcBef>
              <a:spcAft>
                <a:spcPts val="0"/>
              </a:spcAft>
            </a:pPr>
            <a:br>
              <a:rPr lang="en-GB" sz="3600" b="1" i="0" u="none" strike="noStrike" dirty="0">
                <a:effectLst/>
                <a:latin typeface="+mn-lt"/>
              </a:rPr>
            </a:br>
            <a:r>
              <a:rPr lang="en-GB" sz="3600" b="1" i="0" u="none" strike="noStrike" dirty="0">
                <a:effectLst/>
                <a:latin typeface="+mn-lt"/>
              </a:rPr>
              <a:t>Standard Template Library (again)</a:t>
            </a:r>
            <a:br>
              <a:rPr lang="en-GB" sz="9600" b="1" dirty="0">
                <a:effectLst/>
                <a:latin typeface="+mn-lt"/>
              </a:rPr>
            </a:b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607735"/>
            <a:ext cx="9361714" cy="4983983"/>
          </a:xfrm>
        </p:spPr>
        <p:txBody>
          <a:bodyPr>
            <a:normAutofit/>
          </a:bodyPr>
          <a:lstStyle/>
          <a:p>
            <a:pPr marL="514350" indent="-514350" algn="l" rtl="0">
              <a:buFont typeface="Wingdings" panose="05000000000000000000" pitchFamily="2" charset="2"/>
              <a:buChar char="Ø"/>
            </a:pPr>
            <a:r>
              <a:rPr lang="en-GB" sz="2800" b="0" i="0" dirty="0">
                <a:solidFill>
                  <a:srgbClr val="333333"/>
                </a:solidFill>
                <a:effectLst/>
              </a:rPr>
              <a:t>STL is an acronym for standard template library. It is a set of C++ template classes that provide generic classes and function that can be used to implement data structures and algorithms STL is mainly composed of :</a:t>
            </a:r>
          </a:p>
          <a:p>
            <a:pPr algn="l" rtl="0">
              <a:buFont typeface="+mj-lt"/>
              <a:buAutoNum type="arabicPeriod"/>
            </a:pPr>
            <a:r>
              <a:rPr lang="en-GB" sz="2800" b="0" i="0" dirty="0">
                <a:solidFill>
                  <a:srgbClr val="333333"/>
                </a:solidFill>
                <a:effectLst/>
              </a:rPr>
              <a:t>Containers</a:t>
            </a:r>
          </a:p>
          <a:p>
            <a:pPr algn="l" rtl="0">
              <a:buFont typeface="+mj-lt"/>
              <a:buAutoNum type="arabicPeriod"/>
            </a:pPr>
            <a:r>
              <a:rPr lang="en-GB" sz="2800" b="0" i="0" dirty="0">
                <a:solidFill>
                  <a:srgbClr val="333333"/>
                </a:solidFill>
                <a:effectLst/>
              </a:rPr>
              <a:t>Algorithms</a:t>
            </a:r>
          </a:p>
          <a:p>
            <a:pPr algn="l" rtl="0">
              <a:buFont typeface="+mj-lt"/>
              <a:buAutoNum type="arabicPeriod"/>
            </a:pPr>
            <a:r>
              <a:rPr lang="en-GB" sz="2800" b="0" i="0" dirty="0">
                <a:solidFill>
                  <a:srgbClr val="333333"/>
                </a:solidFill>
                <a:effectLst/>
              </a:rPr>
              <a:t>Iterators</a:t>
            </a:r>
          </a:p>
        </p:txBody>
      </p:sp>
      <p:pic>
        <p:nvPicPr>
          <p:cNvPr id="5" name="صورة 4">
            <a:extLst>
              <a:ext uri="{FF2B5EF4-FFF2-40B4-BE49-F238E27FC236}">
                <a16:creationId xmlns:a16="http://schemas.microsoft.com/office/drawing/2014/main" id="{80BD8502-DDE2-4B4A-B580-7E785B0D4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534" y="3035431"/>
            <a:ext cx="1697962" cy="3556287"/>
          </a:xfrm>
          <a:prstGeom prst="rect">
            <a:avLst/>
          </a:prstGeom>
        </p:spPr>
      </p:pic>
    </p:spTree>
    <p:extLst>
      <p:ext uri="{BB962C8B-B14F-4D97-AF65-F5344CB8AC3E}">
        <p14:creationId xmlns:p14="http://schemas.microsoft.com/office/powerpoint/2010/main" val="198260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endParaRPr lang="en-GB" sz="2400" dirty="0"/>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5082738"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IQ question for interview</a:t>
            </a:r>
            <a:r>
              <a:rPr kumimoji="0" lang="en-US" altLang="en-US" sz="3200" b="1" i="0" u="none" strike="noStrike" cap="none" normalizeH="0" baseline="0" dirty="0">
                <a:ln>
                  <a:noFill/>
                </a:ln>
                <a:solidFill>
                  <a:srgbClr val="0070C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مربع نص 1">
            <a:extLst>
              <a:ext uri="{FF2B5EF4-FFF2-40B4-BE49-F238E27FC236}">
                <a16:creationId xmlns:a16="http://schemas.microsoft.com/office/drawing/2014/main" id="{738E31F2-705D-4BBF-8D6A-718185B96BC9}"/>
              </a:ext>
            </a:extLst>
          </p:cNvPr>
          <p:cNvSpPr txBox="1"/>
          <p:nvPr/>
        </p:nvSpPr>
        <p:spPr>
          <a:xfrm>
            <a:off x="3279008" y="1773381"/>
            <a:ext cx="5392823" cy="923330"/>
          </a:xfrm>
          <a:prstGeom prst="rect">
            <a:avLst/>
          </a:prstGeom>
          <a:noFill/>
        </p:spPr>
        <p:txBody>
          <a:bodyPr wrap="none" rtlCol="0">
            <a:spAutoFit/>
          </a:bodyPr>
          <a:lstStyle/>
          <a:p>
            <a:r>
              <a:rPr lang="en-GB" sz="5400" b="1" dirty="0"/>
              <a:t>When 1 + 1 = 10 !!</a:t>
            </a:r>
          </a:p>
        </p:txBody>
      </p:sp>
    </p:spTree>
    <p:extLst>
      <p:ext uri="{BB962C8B-B14F-4D97-AF65-F5344CB8AC3E}">
        <p14:creationId xmlns:p14="http://schemas.microsoft.com/office/powerpoint/2010/main" val="2068311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dirty="0">
                <a:solidFill>
                  <a:srgbClr val="C00000"/>
                </a:solidFill>
              </a:rPr>
              <a:t>in general : </a:t>
            </a:r>
            <a:r>
              <a:rPr lang="en-GB" dirty="0"/>
              <a:t>you can only sort a collection of objects if you can tell whether an object must come before another, so it is important to learn how to define an ordering in a class.</a:t>
            </a:r>
          </a:p>
          <a:p>
            <a:pPr algn="l" rtl="0">
              <a:buFont typeface="Wingdings" panose="05000000000000000000" pitchFamily="2" charset="2"/>
              <a:buChar char="Ø"/>
            </a:pPr>
            <a:r>
              <a:rPr lang="en-GB" dirty="0"/>
              <a:t>Ex : </a:t>
            </a:r>
            <a:r>
              <a:rPr lang="en-GB" dirty="0">
                <a:hlinkClick r:id="rId2"/>
              </a:rPr>
              <a:t>Code</a:t>
            </a:r>
            <a:endParaRPr lang="en-GB" dirty="0"/>
          </a:p>
          <a:p>
            <a:pPr algn="l" rtl="0">
              <a:buFont typeface="Wingdings" panose="05000000000000000000" pitchFamily="2" charset="2"/>
              <a:buChar char="Ø"/>
            </a:pPr>
            <a:endParaRPr lang="en-GB" sz="2400"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555048"/>
            <a:ext cx="4247958" cy="94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Comparison Functions</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909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b="1" dirty="0"/>
              <a:t>Given an array of size N sort it in way that all even numbers come before odd.</a:t>
            </a:r>
            <a:endParaRPr lang="en-GB" sz="1600" b="1" dirty="0"/>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31939"/>
            <a:ext cx="10515600" cy="119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sz="4000" b="1" dirty="0">
                <a:solidFill>
                  <a:srgbClr val="333333"/>
                </a:solidFill>
                <a:latin typeface="+mn-lt"/>
              </a:rPr>
              <a:t>Problem</a:t>
            </a:r>
            <a:r>
              <a:rPr lang="en-US" sz="4000" b="1" dirty="0">
                <a:solidFill>
                  <a:srgbClr val="333333"/>
                </a:solidFill>
                <a:latin typeface="+mn-lt"/>
              </a:rPr>
              <a:t> </a:t>
            </a:r>
            <a:endParaRPr kumimoji="0" lang="en-US" altLang="en-US" sz="4000" b="1"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59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693548"/>
            <a:ext cx="10337800" cy="66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7935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ar-EG" altLang="en-US" sz="3200" b="1" i="0" u="none" strike="noStrike" cap="none" normalizeH="0" baseline="0" dirty="0">
                <a:ln>
                  <a:noFill/>
                </a:ln>
                <a:solidFill>
                  <a:srgbClr val="FF0000"/>
                </a:solidFill>
                <a:effectLst/>
                <a:latin typeface="+mn-lt"/>
              </a:rPr>
              <a:t>واحدة كمان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عنصر نائب للمحتوى 1">
            <a:extLst>
              <a:ext uri="{FF2B5EF4-FFF2-40B4-BE49-F238E27FC236}">
                <a16:creationId xmlns:a16="http://schemas.microsoft.com/office/drawing/2014/main" id="{A7A08336-F59B-4515-837E-4BCED43E6B1B}"/>
              </a:ext>
            </a:extLst>
          </p:cNvPr>
          <p:cNvSpPr>
            <a:spLocks noGrp="1"/>
          </p:cNvSpPr>
          <p:nvPr>
            <p:ph idx="1"/>
          </p:nvPr>
        </p:nvSpPr>
        <p:spPr/>
        <p:txBody>
          <a:bodyPr>
            <a:normAutofit/>
          </a:bodyPr>
          <a:lstStyle/>
          <a:p>
            <a:pPr algn="l" rtl="0" fontAlgn="base">
              <a:spcBef>
                <a:spcPts val="0"/>
              </a:spcBef>
              <a:spcAft>
                <a:spcPts val="0"/>
              </a:spcAft>
              <a:buFont typeface="Arial" panose="020B0604020202020204" pitchFamily="34" charset="0"/>
              <a:buChar char="•"/>
            </a:pPr>
            <a:endParaRPr lang="en-GB" sz="3200" b="0" i="1" u="none" strike="noStrike" dirty="0">
              <a:solidFill>
                <a:srgbClr val="000000"/>
              </a:solidFill>
              <a:effectLst/>
              <a:latin typeface="Arial" panose="020B0604020202020204" pitchFamily="34" charset="0"/>
            </a:endParaRPr>
          </a:p>
          <a:p>
            <a:pPr algn="l"/>
            <a:endParaRPr lang="en-GB" sz="3200" dirty="0"/>
          </a:p>
        </p:txBody>
      </p:sp>
      <p:sp>
        <p:nvSpPr>
          <p:cNvPr id="3" name="مربع نص 2">
            <a:extLst>
              <a:ext uri="{FF2B5EF4-FFF2-40B4-BE49-F238E27FC236}">
                <a16:creationId xmlns:a16="http://schemas.microsoft.com/office/drawing/2014/main" id="{AC89A240-3821-4864-BAC7-F8D2A8659685}"/>
              </a:ext>
            </a:extLst>
          </p:cNvPr>
          <p:cNvSpPr txBox="1"/>
          <p:nvPr/>
        </p:nvSpPr>
        <p:spPr>
          <a:xfrm>
            <a:off x="2214880" y="5730240"/>
            <a:ext cx="7800340" cy="369332"/>
          </a:xfrm>
          <a:prstGeom prst="rect">
            <a:avLst/>
          </a:prstGeom>
          <a:noFill/>
        </p:spPr>
        <p:txBody>
          <a:bodyPr wrap="square" rtlCol="0">
            <a:spAutoFit/>
          </a:bodyPr>
          <a:lstStyle/>
          <a:p>
            <a:pPr algn="ctr"/>
            <a:r>
              <a:rPr lang="en-GB" dirty="0" err="1">
                <a:hlinkClick r:id="rId2"/>
              </a:rPr>
              <a:t>Problem_LINK</a:t>
            </a:r>
            <a:r>
              <a:rPr lang="en-GB" dirty="0"/>
              <a:t> - </a:t>
            </a:r>
            <a:r>
              <a:rPr lang="en-GB" dirty="0">
                <a:hlinkClick r:id="rId3"/>
              </a:rPr>
              <a:t>sol</a:t>
            </a:r>
            <a:endParaRPr lang="en-GB" dirty="0"/>
          </a:p>
        </p:txBody>
      </p:sp>
      <p:pic>
        <p:nvPicPr>
          <p:cNvPr id="6" name="صورة 5">
            <a:extLst>
              <a:ext uri="{FF2B5EF4-FFF2-40B4-BE49-F238E27FC236}">
                <a16:creationId xmlns:a16="http://schemas.microsoft.com/office/drawing/2014/main" id="{33344663-0823-4AB1-A32C-FBC5B4CD5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091" y="1759721"/>
            <a:ext cx="6488546" cy="3893128"/>
          </a:xfrm>
          <a:prstGeom prst="rect">
            <a:avLst/>
          </a:prstGeom>
        </p:spPr>
      </p:pic>
    </p:spTree>
    <p:extLst>
      <p:ext uri="{BB962C8B-B14F-4D97-AF65-F5344CB8AC3E}">
        <p14:creationId xmlns:p14="http://schemas.microsoft.com/office/powerpoint/2010/main" val="5666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60773"/>
            <a:ext cx="9144000" cy="2572379"/>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C++: Non Liner Data structure</a:t>
            </a:r>
            <a:br>
              <a:rPr lang="en-GB" sz="3600" b="1" i="0" u="none" strike="noStrike" dirty="0">
                <a:effectLst/>
                <a:latin typeface="+mn-lt"/>
              </a:rPr>
            </a:br>
            <a:r>
              <a:rPr lang="en-GB" sz="3600" b="1" i="0" u="none" strike="noStrike" dirty="0">
                <a:effectLst/>
                <a:latin typeface="+mn-lt"/>
              </a:rPr>
              <a:t> </a:t>
            </a:r>
            <a:br>
              <a:rPr lang="en-GB" sz="9600" b="1" dirty="0">
                <a:effectLst/>
                <a:latin typeface="+mn-lt"/>
              </a:rPr>
            </a:b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607735"/>
            <a:ext cx="9361714" cy="4983983"/>
          </a:xfrm>
        </p:spPr>
        <p:txBody>
          <a:bodyPr>
            <a:normAutofit/>
          </a:bodyPr>
          <a:lstStyle/>
          <a:p>
            <a:pPr marL="342900" indent="-342900" algn="l" rtl="0">
              <a:buFont typeface="Wingdings" panose="05000000000000000000" pitchFamily="2" charset="2"/>
              <a:buChar char="ü"/>
            </a:pPr>
            <a:r>
              <a:rPr lang="en-GB" b="1" i="0" dirty="0">
                <a:solidFill>
                  <a:srgbClr val="40424E"/>
                </a:solidFill>
                <a:effectLst/>
                <a:latin typeface="urw-din"/>
              </a:rPr>
              <a:t>Associative containers</a:t>
            </a:r>
            <a:br>
              <a:rPr lang="en-GB" dirty="0"/>
            </a:br>
            <a:r>
              <a:rPr lang="en-GB" dirty="0"/>
              <a:t>	</a:t>
            </a:r>
            <a:r>
              <a:rPr lang="en-GB" b="0" i="0" dirty="0">
                <a:solidFill>
                  <a:srgbClr val="FF0000"/>
                </a:solidFill>
                <a:effectLst/>
                <a:latin typeface="urw-din"/>
              </a:rPr>
              <a:t>Associative containers : </a:t>
            </a:r>
            <a:r>
              <a:rPr lang="en-GB" b="0" i="0" dirty="0">
                <a:solidFill>
                  <a:srgbClr val="40424E"/>
                </a:solidFill>
                <a:effectLst/>
                <a:latin typeface="urw-din"/>
              </a:rPr>
              <a:t>implement sorted data structures that can be quickly searched (O(log n) complexity).</a:t>
            </a:r>
          </a:p>
          <a:p>
            <a:pPr marL="342900" indent="-342900" algn="l" rtl="0" fontAlgn="base">
              <a:buFont typeface="Wingdings" panose="05000000000000000000" pitchFamily="2" charset="2"/>
              <a:buChar char="§"/>
            </a:pPr>
            <a:r>
              <a:rPr lang="en-GB" b="1" i="0" u="sng" dirty="0">
                <a:solidFill>
                  <a:srgbClr val="EC4E20"/>
                </a:solidFill>
                <a:effectLst/>
                <a:latin typeface="urw-din"/>
                <a:hlinkClick r:id="rId2"/>
              </a:rPr>
              <a:t>Set: </a:t>
            </a:r>
            <a:r>
              <a:rPr lang="en-GB" b="0" i="0" dirty="0">
                <a:solidFill>
                  <a:srgbClr val="40424E"/>
                </a:solidFill>
                <a:effectLst/>
                <a:latin typeface="urw-din"/>
              </a:rPr>
              <a:t>Collection of unique keys, sorted by keys</a:t>
            </a:r>
            <a:br>
              <a:rPr lang="en-GB" b="0" i="0" dirty="0">
                <a:solidFill>
                  <a:srgbClr val="40424E"/>
                </a:solidFill>
                <a:effectLst/>
                <a:latin typeface="urw-din"/>
              </a:rPr>
            </a:br>
            <a:r>
              <a:rPr lang="en-GB" b="0" i="0" dirty="0">
                <a:solidFill>
                  <a:srgbClr val="40424E"/>
                </a:solidFill>
                <a:effectLst/>
                <a:latin typeface="urw-din"/>
              </a:rPr>
              <a:t>(class template)</a:t>
            </a:r>
          </a:p>
          <a:p>
            <a:pPr marL="342900" indent="-342900" algn="l" rtl="0" fontAlgn="base">
              <a:buFont typeface="Wingdings" panose="05000000000000000000" pitchFamily="2" charset="2"/>
              <a:buChar char="§"/>
            </a:pPr>
            <a:r>
              <a:rPr lang="en-GB" b="1" i="0" u="sng" dirty="0">
                <a:solidFill>
                  <a:srgbClr val="EC4E20"/>
                </a:solidFill>
                <a:effectLst/>
                <a:latin typeface="urw-din"/>
                <a:hlinkClick r:id="rId3"/>
              </a:rPr>
              <a:t>Map: </a:t>
            </a:r>
            <a:r>
              <a:rPr lang="en-GB" b="0" i="0" dirty="0">
                <a:solidFill>
                  <a:srgbClr val="40424E"/>
                </a:solidFill>
                <a:effectLst/>
                <a:latin typeface="urw-din"/>
              </a:rPr>
              <a:t>Collection of key-value pairs, sorted by keys, keys are unique (class template).</a:t>
            </a:r>
          </a:p>
          <a:p>
            <a:pPr marL="342900" indent="-342900" algn="l" rtl="0" fontAlgn="base">
              <a:buFont typeface="Wingdings" panose="05000000000000000000" pitchFamily="2" charset="2"/>
              <a:buChar char="§"/>
            </a:pPr>
            <a:r>
              <a:rPr lang="en-GB" b="1" i="0" u="sng" dirty="0">
                <a:solidFill>
                  <a:srgbClr val="EC4E20"/>
                </a:solidFill>
                <a:effectLst/>
                <a:latin typeface="urw-din"/>
                <a:hlinkClick r:id="rId4"/>
              </a:rPr>
              <a:t>multiset: </a:t>
            </a:r>
            <a:r>
              <a:rPr lang="en-GB" b="0" i="0" dirty="0">
                <a:solidFill>
                  <a:srgbClr val="40424E"/>
                </a:solidFill>
                <a:effectLst/>
                <a:latin typeface="urw-din"/>
              </a:rPr>
              <a:t>Collection of keys, sorted by keys (class template)</a:t>
            </a:r>
          </a:p>
          <a:p>
            <a:pPr marL="342900" indent="-342900" algn="l" rtl="0" fontAlgn="base">
              <a:buFont typeface="Wingdings" panose="05000000000000000000" pitchFamily="2" charset="2"/>
              <a:buChar char="§"/>
            </a:pPr>
            <a:r>
              <a:rPr lang="en-GB" b="1" i="0" u="sng" dirty="0">
                <a:solidFill>
                  <a:srgbClr val="EC4E20"/>
                </a:solidFill>
                <a:effectLst/>
                <a:latin typeface="urw-din"/>
                <a:hlinkClick r:id="rId5"/>
              </a:rPr>
              <a:t>multimap: </a:t>
            </a:r>
            <a:r>
              <a:rPr lang="en-GB" b="0" i="0" dirty="0">
                <a:solidFill>
                  <a:srgbClr val="40424E"/>
                </a:solidFill>
                <a:effectLst/>
                <a:latin typeface="urw-din"/>
              </a:rPr>
              <a:t>Collection of key-value pairs, sorted by keys</a:t>
            </a:r>
            <a:br>
              <a:rPr lang="en-GB" b="0" i="0" dirty="0">
                <a:solidFill>
                  <a:srgbClr val="40424E"/>
                </a:solidFill>
                <a:effectLst/>
                <a:latin typeface="urw-din"/>
              </a:rPr>
            </a:br>
            <a:r>
              <a:rPr lang="en-GB" b="0" i="0" dirty="0">
                <a:solidFill>
                  <a:srgbClr val="40424E"/>
                </a:solidFill>
                <a:effectLst/>
                <a:latin typeface="urw-din"/>
              </a:rPr>
              <a:t>(class template)</a:t>
            </a:r>
          </a:p>
          <a:p>
            <a:br>
              <a:rPr lang="en-GB" dirty="0"/>
            </a:br>
            <a:endParaRPr lang="en-GB" b="0" i="0" dirty="0">
              <a:solidFill>
                <a:srgbClr val="40424E"/>
              </a:solidFill>
              <a:effectLst/>
              <a:latin typeface="urw-din"/>
            </a:endParaRPr>
          </a:p>
          <a:p>
            <a:pPr marL="342900" indent="-342900" algn="l" rtl="0">
              <a:buFont typeface="Wingdings" panose="05000000000000000000" pitchFamily="2" charset="2"/>
              <a:buChar char="ü"/>
            </a:pPr>
            <a:endParaRPr lang="en-GB" b="0" i="0" dirty="0">
              <a:solidFill>
                <a:srgbClr val="00B050"/>
              </a:solidFill>
              <a:effectLst/>
            </a:endParaRPr>
          </a:p>
        </p:txBody>
      </p:sp>
    </p:spTree>
    <p:extLst>
      <p:ext uri="{BB962C8B-B14F-4D97-AF65-F5344CB8AC3E}">
        <p14:creationId xmlns:p14="http://schemas.microsoft.com/office/powerpoint/2010/main" val="356317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60773"/>
            <a:ext cx="9144000" cy="2572379"/>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C++: Non Liner Data structure</a:t>
            </a:r>
            <a:br>
              <a:rPr lang="en-GB" sz="3600" b="1" i="0" u="none" strike="noStrike" dirty="0">
                <a:effectLst/>
                <a:latin typeface="+mn-lt"/>
              </a:rPr>
            </a:br>
            <a:r>
              <a:rPr lang="en-GB" sz="3600" b="1" i="0" u="none" strike="noStrike" dirty="0">
                <a:effectLst/>
                <a:latin typeface="+mn-lt"/>
              </a:rPr>
              <a:t> </a:t>
            </a:r>
            <a:br>
              <a:rPr lang="en-GB" sz="9600" b="1" dirty="0">
                <a:effectLst/>
                <a:latin typeface="+mn-lt"/>
              </a:rPr>
            </a:b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306286" y="1607735"/>
            <a:ext cx="9361714" cy="4983983"/>
          </a:xfrm>
        </p:spPr>
        <p:txBody>
          <a:bodyPr>
            <a:normAutofit lnSpcReduction="10000"/>
          </a:bodyPr>
          <a:lstStyle/>
          <a:p>
            <a:pPr marL="342900" indent="-342900" algn="l" rtl="0">
              <a:lnSpc>
                <a:spcPct val="110000"/>
              </a:lnSpc>
              <a:buFont typeface="Wingdings" panose="05000000000000000000" pitchFamily="2" charset="2"/>
              <a:buChar char="ü"/>
            </a:pPr>
            <a:r>
              <a:rPr lang="en-GB" b="1" i="0" dirty="0">
                <a:solidFill>
                  <a:srgbClr val="40424E"/>
                </a:solidFill>
                <a:effectLst/>
                <a:latin typeface="urw-din"/>
              </a:rPr>
              <a:t>Unordered associative containers</a:t>
            </a:r>
            <a:br>
              <a:rPr lang="en-GB" dirty="0"/>
            </a:br>
            <a:r>
              <a:rPr lang="en-GB" dirty="0"/>
              <a:t>	</a:t>
            </a:r>
            <a:r>
              <a:rPr lang="en-GB" b="0" i="0" dirty="0">
                <a:solidFill>
                  <a:srgbClr val="FF0000"/>
                </a:solidFill>
                <a:effectLst/>
                <a:latin typeface="urw-din"/>
              </a:rPr>
              <a:t>Unordered associative containers :</a:t>
            </a:r>
            <a:r>
              <a:rPr lang="en-GB" b="0" i="0" dirty="0">
                <a:solidFill>
                  <a:srgbClr val="40424E"/>
                </a:solidFill>
                <a:effectLst/>
                <a:latin typeface="urw-din"/>
              </a:rPr>
              <a:t> implement unsorted (hashed) data structures that can be quickly searched (O(1) amortized, O(n) worst-case complexity).</a:t>
            </a:r>
          </a:p>
          <a:p>
            <a:pPr marL="342900" indent="-342900" algn="l" rtl="0" fontAlgn="base">
              <a:buFont typeface="Wingdings" panose="05000000000000000000" pitchFamily="2" charset="2"/>
              <a:buChar char="§"/>
            </a:pPr>
            <a:r>
              <a:rPr lang="en-GB" b="1" i="0" u="sng" dirty="0" err="1">
                <a:solidFill>
                  <a:srgbClr val="EC4E20"/>
                </a:solidFill>
                <a:effectLst/>
                <a:latin typeface="urw-din"/>
                <a:hlinkClick r:id="rId2"/>
              </a:rPr>
              <a:t>unordered_set</a:t>
            </a:r>
            <a:r>
              <a:rPr lang="en-GB" b="1" i="0" u="sng" dirty="0">
                <a:solidFill>
                  <a:srgbClr val="EC4E20"/>
                </a:solidFill>
                <a:effectLst/>
                <a:latin typeface="urw-din"/>
                <a:hlinkClick r:id="rId2"/>
              </a:rPr>
              <a:t>: </a:t>
            </a:r>
            <a:r>
              <a:rPr lang="en-GB" b="0" i="0" dirty="0">
                <a:solidFill>
                  <a:srgbClr val="40424E"/>
                </a:solidFill>
                <a:effectLst/>
                <a:latin typeface="urw-din"/>
              </a:rPr>
              <a:t>Collection of unique keys, hashed by keys. (class template)</a:t>
            </a:r>
          </a:p>
          <a:p>
            <a:pPr marL="342900" indent="-342900" algn="l" rtl="0" fontAlgn="base">
              <a:buFont typeface="Wingdings" panose="05000000000000000000" pitchFamily="2" charset="2"/>
              <a:buChar char="§"/>
            </a:pPr>
            <a:r>
              <a:rPr lang="en-GB" b="1" i="0" u="sng" dirty="0" err="1">
                <a:solidFill>
                  <a:srgbClr val="EC4E20"/>
                </a:solidFill>
                <a:effectLst/>
                <a:latin typeface="urw-din"/>
                <a:hlinkClick r:id="rId3"/>
              </a:rPr>
              <a:t>unordered_map</a:t>
            </a:r>
            <a:r>
              <a:rPr lang="en-GB" b="1" i="0" u="sng" dirty="0">
                <a:solidFill>
                  <a:srgbClr val="EC4E20"/>
                </a:solidFill>
                <a:effectLst/>
                <a:latin typeface="urw-din"/>
                <a:hlinkClick r:id="rId3"/>
              </a:rPr>
              <a:t>: </a:t>
            </a:r>
            <a:r>
              <a:rPr lang="en-GB" b="0" i="0" dirty="0">
                <a:solidFill>
                  <a:srgbClr val="40424E"/>
                </a:solidFill>
                <a:effectLst/>
                <a:latin typeface="urw-din"/>
              </a:rPr>
              <a:t>Collection of key-value pairs, hashed by keys, keys are unique. (class template)</a:t>
            </a:r>
          </a:p>
          <a:p>
            <a:pPr marL="342900" indent="-342900" algn="l" rtl="0" fontAlgn="base">
              <a:buFont typeface="Wingdings" panose="05000000000000000000" pitchFamily="2" charset="2"/>
              <a:buChar char="§"/>
            </a:pPr>
            <a:r>
              <a:rPr lang="en-GB" b="1" i="0" u="sng" dirty="0" err="1">
                <a:solidFill>
                  <a:srgbClr val="EC4E20"/>
                </a:solidFill>
                <a:effectLst/>
                <a:latin typeface="urw-din"/>
                <a:hlinkClick r:id="rId4"/>
              </a:rPr>
              <a:t>unordered_multiset</a:t>
            </a:r>
            <a:r>
              <a:rPr lang="en-GB" b="1" i="0" u="sng" dirty="0">
                <a:solidFill>
                  <a:srgbClr val="EC4E20"/>
                </a:solidFill>
                <a:effectLst/>
                <a:latin typeface="urw-din"/>
                <a:hlinkClick r:id="rId4"/>
              </a:rPr>
              <a:t>: </a:t>
            </a:r>
            <a:r>
              <a:rPr lang="en-GB" b="0" i="0" dirty="0">
                <a:solidFill>
                  <a:srgbClr val="40424E"/>
                </a:solidFill>
                <a:effectLst/>
                <a:latin typeface="urw-din"/>
              </a:rPr>
              <a:t>Collection of keys, hashed by keys (class template)</a:t>
            </a:r>
          </a:p>
          <a:p>
            <a:pPr marL="342900" indent="-342900" algn="l" rtl="0" fontAlgn="base">
              <a:buFont typeface="Wingdings" panose="05000000000000000000" pitchFamily="2" charset="2"/>
              <a:buChar char="§"/>
            </a:pPr>
            <a:r>
              <a:rPr lang="en-GB" b="1" i="0" u="sng" dirty="0" err="1">
                <a:solidFill>
                  <a:srgbClr val="EC4E20"/>
                </a:solidFill>
                <a:effectLst/>
                <a:latin typeface="urw-din"/>
                <a:hlinkClick r:id="rId5"/>
              </a:rPr>
              <a:t>unordered_multimap</a:t>
            </a:r>
            <a:r>
              <a:rPr lang="en-GB" b="1" i="0" u="sng" dirty="0">
                <a:solidFill>
                  <a:srgbClr val="EC4E20"/>
                </a:solidFill>
                <a:effectLst/>
                <a:latin typeface="urw-din"/>
                <a:hlinkClick r:id="rId5"/>
              </a:rPr>
              <a:t>: </a:t>
            </a:r>
            <a:r>
              <a:rPr lang="en-GB" b="0" i="0" dirty="0">
                <a:solidFill>
                  <a:srgbClr val="40424E"/>
                </a:solidFill>
                <a:effectLst/>
                <a:latin typeface="urw-din"/>
              </a:rPr>
              <a:t>Collection of key-value pairs, hashed by keys (class template)</a:t>
            </a:r>
            <a:br>
              <a:rPr lang="en-GB" dirty="0">
                <a:solidFill>
                  <a:srgbClr val="40424E"/>
                </a:solidFill>
                <a:latin typeface="urw-din"/>
              </a:rPr>
            </a:br>
            <a:endParaRPr lang="en-GB" dirty="0">
              <a:solidFill>
                <a:srgbClr val="40424E"/>
              </a:solidFill>
              <a:latin typeface="urw-din"/>
            </a:endParaRPr>
          </a:p>
          <a:p>
            <a:pPr marL="342900" indent="-342900" algn="l" rtl="0">
              <a:buFont typeface="Wingdings" panose="05000000000000000000" pitchFamily="2" charset="2"/>
              <a:buChar char="ü"/>
            </a:pPr>
            <a:endParaRPr lang="en-GB" b="0" i="0" dirty="0">
              <a:solidFill>
                <a:srgbClr val="00B050"/>
              </a:solidFill>
              <a:effectLst/>
            </a:endParaRPr>
          </a:p>
        </p:txBody>
      </p:sp>
    </p:spTree>
    <p:extLst>
      <p:ext uri="{BB962C8B-B14F-4D97-AF65-F5344CB8AC3E}">
        <p14:creationId xmlns:p14="http://schemas.microsoft.com/office/powerpoint/2010/main" val="383701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160773"/>
            <a:ext cx="9144000" cy="2572379"/>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C++: Non Liner Data structure</a:t>
            </a:r>
            <a:br>
              <a:rPr lang="en-GB" sz="3600" b="1" i="0" u="none" strike="noStrike" dirty="0">
                <a:effectLst/>
                <a:latin typeface="+mn-lt"/>
              </a:rPr>
            </a:br>
            <a:r>
              <a:rPr lang="en-GB" sz="3600" b="1" i="0" u="none" strike="noStrike" dirty="0">
                <a:effectLst/>
                <a:latin typeface="+mn-lt"/>
              </a:rPr>
              <a:t> </a:t>
            </a:r>
            <a:br>
              <a:rPr lang="en-GB" sz="9600" b="1" dirty="0">
                <a:effectLst/>
                <a:latin typeface="+mn-lt"/>
              </a:rPr>
            </a:br>
            <a:endParaRPr lang="en-GB" sz="9600" b="1" dirty="0">
              <a:latin typeface="+mn-lt"/>
            </a:endParaRPr>
          </a:p>
        </p:txBody>
      </p:sp>
      <p:pic>
        <p:nvPicPr>
          <p:cNvPr id="5" name="صورة 4">
            <a:extLst>
              <a:ext uri="{FF2B5EF4-FFF2-40B4-BE49-F238E27FC236}">
                <a16:creationId xmlns:a16="http://schemas.microsoft.com/office/drawing/2014/main" id="{0E446827-B778-446A-A1CB-9B286129B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5102"/>
            <a:ext cx="9401175" cy="5572125"/>
          </a:xfrm>
          <a:prstGeom prst="rect">
            <a:avLst/>
          </a:prstGeom>
        </p:spPr>
      </p:pic>
    </p:spTree>
    <p:extLst>
      <p:ext uri="{BB962C8B-B14F-4D97-AF65-F5344CB8AC3E}">
        <p14:creationId xmlns:p14="http://schemas.microsoft.com/office/powerpoint/2010/main" val="282879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2564CA-7B16-4D3A-ABB4-08AE41D3C1C3}"/>
              </a:ext>
            </a:extLst>
          </p:cNvPr>
          <p:cNvSpPr>
            <a:spLocks noGrp="1"/>
          </p:cNvSpPr>
          <p:nvPr>
            <p:ph type="ctrTitle"/>
          </p:nvPr>
        </p:nvSpPr>
        <p:spPr>
          <a:xfrm>
            <a:off x="1524000" y="401935"/>
            <a:ext cx="9144000" cy="713432"/>
          </a:xfrm>
        </p:spPr>
        <p:txBody>
          <a:bodyPr>
            <a:normAutofit fontScale="90000"/>
          </a:bodyPr>
          <a:lstStyle/>
          <a:p>
            <a:pPr rtl="0">
              <a:spcBef>
                <a:spcPts val="0"/>
              </a:spcBef>
              <a:spcAft>
                <a:spcPts val="0"/>
              </a:spcAft>
            </a:pP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br>
              <a:rPr lang="en-GB" sz="3600" b="1" i="0" u="none" strike="noStrike" dirty="0">
                <a:effectLst/>
                <a:latin typeface="+mn-lt"/>
              </a:rPr>
            </a:br>
            <a:r>
              <a:rPr lang="en-GB" sz="3600" b="1" i="0" u="none" strike="noStrike" dirty="0">
                <a:effectLst/>
                <a:latin typeface="+mn-lt"/>
              </a:rPr>
              <a:t>Map in C++ Standard Template Library (STL)  </a:t>
            </a:r>
            <a:endParaRPr lang="en-GB" sz="9600" b="1" dirty="0">
              <a:latin typeface="+mn-lt"/>
            </a:endParaRPr>
          </a:p>
        </p:txBody>
      </p:sp>
      <p:sp>
        <p:nvSpPr>
          <p:cNvPr id="3" name="عنوان فرعي 2">
            <a:extLst>
              <a:ext uri="{FF2B5EF4-FFF2-40B4-BE49-F238E27FC236}">
                <a16:creationId xmlns:a16="http://schemas.microsoft.com/office/drawing/2014/main" id="{42DC03FC-153B-4AE5-8CF8-929C09BB1A05}"/>
              </a:ext>
            </a:extLst>
          </p:cNvPr>
          <p:cNvSpPr>
            <a:spLocks noGrp="1"/>
          </p:cNvSpPr>
          <p:nvPr>
            <p:ph type="subTitle" idx="1"/>
          </p:nvPr>
        </p:nvSpPr>
        <p:spPr>
          <a:xfrm>
            <a:off x="1415143" y="1182255"/>
            <a:ext cx="9361714" cy="5349173"/>
          </a:xfrm>
        </p:spPr>
        <p:txBody>
          <a:bodyPr>
            <a:normAutofit/>
          </a:bodyPr>
          <a:lstStyle/>
          <a:p>
            <a:pPr marL="342900" indent="-342900" algn="l" rtl="0">
              <a:buFont typeface="Wingdings" panose="05000000000000000000" pitchFamily="2" charset="2"/>
              <a:buChar char="ü"/>
            </a:pPr>
            <a:r>
              <a:rPr lang="en-GB" b="1" dirty="0">
                <a:solidFill>
                  <a:srgbClr val="333333"/>
                </a:solidFill>
              </a:rPr>
              <a:t>Maps</a:t>
            </a:r>
            <a:r>
              <a:rPr lang="en-GB" dirty="0">
                <a:solidFill>
                  <a:srgbClr val="333333"/>
                </a:solidFill>
              </a:rPr>
              <a:t> are used to replicate </a:t>
            </a:r>
            <a:r>
              <a:rPr lang="en-GB" dirty="0">
                <a:solidFill>
                  <a:srgbClr val="FF0000"/>
                </a:solidFill>
              </a:rPr>
              <a:t>associative arrays</a:t>
            </a:r>
            <a:r>
              <a:rPr lang="en-GB" dirty="0">
                <a:solidFill>
                  <a:srgbClr val="333333"/>
                </a:solidFill>
              </a:rPr>
              <a:t>. </a:t>
            </a:r>
          </a:p>
          <a:p>
            <a:pPr marL="342900" indent="-342900" algn="l" rtl="0">
              <a:buFont typeface="Wingdings" panose="05000000000000000000" pitchFamily="2" charset="2"/>
              <a:buChar char="ü"/>
            </a:pPr>
            <a:r>
              <a:rPr lang="en-GB" b="1" dirty="0">
                <a:solidFill>
                  <a:srgbClr val="333333"/>
                </a:solidFill>
              </a:rPr>
              <a:t>Maps</a:t>
            </a:r>
            <a:r>
              <a:rPr lang="en-GB" dirty="0">
                <a:solidFill>
                  <a:srgbClr val="333333"/>
                </a:solidFill>
              </a:rPr>
              <a:t> contain </a:t>
            </a:r>
            <a:r>
              <a:rPr lang="en-GB" dirty="0">
                <a:solidFill>
                  <a:schemeClr val="accent6"/>
                </a:solidFill>
              </a:rPr>
              <a:t>sorted key-value pair</a:t>
            </a:r>
            <a:r>
              <a:rPr lang="en-GB" dirty="0">
                <a:solidFill>
                  <a:srgbClr val="333333"/>
                </a:solidFill>
              </a:rPr>
              <a:t>, in which each key is </a:t>
            </a:r>
            <a:r>
              <a:rPr lang="en-GB" dirty="0">
                <a:solidFill>
                  <a:schemeClr val="accent1"/>
                </a:solidFill>
              </a:rPr>
              <a:t>unique</a:t>
            </a:r>
            <a:r>
              <a:rPr lang="en-GB" dirty="0">
                <a:solidFill>
                  <a:srgbClr val="333333"/>
                </a:solidFill>
              </a:rPr>
              <a:t> and cannot be changed, and it can be inserted or deleted but cannot be altered. Value associated with keys can be altered. We can search, remove and insert in a map within O(log(n)) time complexity.</a:t>
            </a:r>
          </a:p>
          <a:p>
            <a:pPr marL="342900" indent="-342900" algn="l" rtl="0">
              <a:buFont typeface="Wingdings" panose="05000000000000000000" pitchFamily="2" charset="2"/>
              <a:buChar char="ü"/>
            </a:pPr>
            <a:endParaRPr lang="en-GB" dirty="0">
              <a:solidFill>
                <a:srgbClr val="333333"/>
              </a:solidFill>
            </a:endParaRPr>
          </a:p>
        </p:txBody>
      </p:sp>
      <p:pic>
        <p:nvPicPr>
          <p:cNvPr id="6" name="صورة 5">
            <a:extLst>
              <a:ext uri="{FF2B5EF4-FFF2-40B4-BE49-F238E27FC236}">
                <a16:creationId xmlns:a16="http://schemas.microsoft.com/office/drawing/2014/main" id="{17257113-8C28-4C26-AA5F-0B05A4F4E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105816"/>
            <a:ext cx="6273800" cy="3594100"/>
          </a:xfrm>
          <a:prstGeom prst="rect">
            <a:avLst/>
          </a:prstGeom>
        </p:spPr>
      </p:pic>
    </p:spTree>
    <p:extLst>
      <p:ext uri="{BB962C8B-B14F-4D97-AF65-F5344CB8AC3E}">
        <p14:creationId xmlns:p14="http://schemas.microsoft.com/office/powerpoint/2010/main" val="34415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30C1A59-2569-44A2-860C-342CC52387B3}"/>
              </a:ext>
            </a:extLst>
          </p:cNvPr>
          <p:cNvSpPr>
            <a:spLocks noGrp="1"/>
          </p:cNvSpPr>
          <p:nvPr>
            <p:ph idx="1"/>
          </p:nvPr>
        </p:nvSpPr>
        <p:spPr>
          <a:xfrm>
            <a:off x="717620" y="1562319"/>
            <a:ext cx="10515600" cy="5089689"/>
          </a:xfrm>
        </p:spPr>
        <p:txBody>
          <a:bodyPr>
            <a:noAutofit/>
          </a:bodyPr>
          <a:lstStyle/>
          <a:p>
            <a:pPr algn="l" rtl="0">
              <a:buFont typeface="Wingdings" panose="05000000000000000000" pitchFamily="2" charset="2"/>
              <a:buChar char="Ø"/>
            </a:pPr>
            <a:r>
              <a:rPr lang="en-GB" sz="2400" dirty="0"/>
              <a:t>Maps can easily be created using the following statement :</a:t>
            </a:r>
          </a:p>
        </p:txBody>
      </p:sp>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38200" y="493493"/>
            <a:ext cx="4851264"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Creating a Map in C++ STL</a:t>
            </a:r>
            <a:endParaRPr kumimoji="0" lang="en-US" altLang="en-US" sz="3200" b="1" i="0" u="none" strike="noStrike" cap="none" normalizeH="0" baseline="0" dirty="0">
              <a:ln>
                <a:noFill/>
              </a:ln>
              <a:solidFill>
                <a:srgbClr val="0070C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صورة 4">
            <a:extLst>
              <a:ext uri="{FF2B5EF4-FFF2-40B4-BE49-F238E27FC236}">
                <a16:creationId xmlns:a16="http://schemas.microsoft.com/office/drawing/2014/main" id="{C3F2495C-566C-443C-9F21-EA07BF9CFFC9}"/>
              </a:ext>
            </a:extLst>
          </p:cNvPr>
          <p:cNvPicPr>
            <a:picLocks noChangeAspect="1"/>
          </p:cNvPicPr>
          <p:nvPr/>
        </p:nvPicPr>
        <p:blipFill>
          <a:blip r:embed="rId2"/>
          <a:stretch>
            <a:fillRect/>
          </a:stretch>
        </p:blipFill>
        <p:spPr>
          <a:xfrm>
            <a:off x="2986192" y="2361767"/>
            <a:ext cx="5857875" cy="638175"/>
          </a:xfrm>
          <a:prstGeom prst="rect">
            <a:avLst/>
          </a:prstGeom>
        </p:spPr>
      </p:pic>
      <p:sp>
        <p:nvSpPr>
          <p:cNvPr id="9" name="مربع نص 8">
            <a:extLst>
              <a:ext uri="{FF2B5EF4-FFF2-40B4-BE49-F238E27FC236}">
                <a16:creationId xmlns:a16="http://schemas.microsoft.com/office/drawing/2014/main" id="{6CF56B44-3A3B-4329-B15E-94A5AF69FF5A}"/>
              </a:ext>
            </a:extLst>
          </p:cNvPr>
          <p:cNvSpPr txBox="1"/>
          <p:nvPr/>
        </p:nvSpPr>
        <p:spPr>
          <a:xfrm>
            <a:off x="717620" y="3399415"/>
            <a:ext cx="10395020" cy="1200329"/>
          </a:xfrm>
          <a:prstGeom prst="rect">
            <a:avLst/>
          </a:prstGeom>
          <a:noFill/>
        </p:spPr>
        <p:txBody>
          <a:bodyPr wrap="square">
            <a:spAutoFit/>
          </a:bodyPr>
          <a:lstStyle/>
          <a:p>
            <a:pPr algn="l" rtl="0"/>
            <a:r>
              <a:rPr lang="en-GB" sz="2400" dirty="0"/>
              <a:t>This will create a map with key of type </a:t>
            </a:r>
            <a:r>
              <a:rPr lang="en-GB" sz="2400" dirty="0" err="1"/>
              <a:t>Key_type</a:t>
            </a:r>
            <a:r>
              <a:rPr lang="en-GB" sz="2400" dirty="0"/>
              <a:t> and value of type </a:t>
            </a:r>
            <a:r>
              <a:rPr lang="en-GB" sz="2400" dirty="0" err="1"/>
              <a:t>value_type</a:t>
            </a:r>
            <a:r>
              <a:rPr lang="en-GB" sz="2400" dirty="0"/>
              <a:t>. One thing which is to remembered is that key of a map and corresponding values are </a:t>
            </a:r>
            <a:r>
              <a:rPr lang="en-GB" sz="2400" dirty="0">
                <a:solidFill>
                  <a:schemeClr val="accent1"/>
                </a:solidFill>
              </a:rPr>
              <a:t>always inserted as a pair</a:t>
            </a:r>
            <a:r>
              <a:rPr lang="en-GB" sz="2400" dirty="0"/>
              <a:t>, you </a:t>
            </a:r>
            <a:r>
              <a:rPr lang="en-GB" sz="2400" dirty="0">
                <a:solidFill>
                  <a:srgbClr val="FF0000"/>
                </a:solidFill>
              </a:rPr>
              <a:t>cannot insert only key or just a value in a map</a:t>
            </a:r>
            <a:r>
              <a:rPr lang="en-GB" sz="2400" dirty="0"/>
              <a:t>.</a:t>
            </a:r>
          </a:p>
        </p:txBody>
      </p:sp>
    </p:spTree>
    <p:extLst>
      <p:ext uri="{BB962C8B-B14F-4D97-AF65-F5344CB8AC3E}">
        <p14:creationId xmlns:p14="http://schemas.microsoft.com/office/powerpoint/2010/main" val="2576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7E8D6B-96F8-4E68-ACE2-B5DF75521A90}"/>
              </a:ext>
            </a:extLst>
          </p:cNvPr>
          <p:cNvSpPr>
            <a:spLocks noGrp="1" noChangeArrowheads="1"/>
          </p:cNvSpPr>
          <p:nvPr>
            <p:ph type="title"/>
          </p:nvPr>
        </p:nvSpPr>
        <p:spPr bwMode="auto">
          <a:xfrm>
            <a:off x="810491" y="190369"/>
            <a:ext cx="4851264" cy="106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7935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B" altLang="en-US" sz="3200" b="1" i="0" u="none" strike="noStrike" cap="none" normalizeH="0" baseline="0" dirty="0">
                <a:ln>
                  <a:noFill/>
                </a:ln>
                <a:solidFill>
                  <a:srgbClr val="0070C0"/>
                </a:solidFill>
                <a:effectLst/>
                <a:latin typeface="+mn-lt"/>
              </a:rPr>
              <a:t>Creating a Map in C++ STL</a:t>
            </a:r>
            <a:endParaRPr kumimoji="0" lang="en-US" altLang="en-US" sz="3200" b="1" i="0" u="none" strike="noStrike" cap="none" normalizeH="0" baseline="0" dirty="0">
              <a:ln>
                <a:noFill/>
              </a:ln>
              <a:solidFill>
                <a:srgbClr val="0070C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صورة 5">
            <a:extLst>
              <a:ext uri="{FF2B5EF4-FFF2-40B4-BE49-F238E27FC236}">
                <a16:creationId xmlns:a16="http://schemas.microsoft.com/office/drawing/2014/main" id="{6FCB2172-16A1-455E-B2F2-1B176669F799}"/>
              </a:ext>
            </a:extLst>
          </p:cNvPr>
          <p:cNvPicPr>
            <a:picLocks noChangeAspect="1"/>
          </p:cNvPicPr>
          <p:nvPr/>
        </p:nvPicPr>
        <p:blipFill>
          <a:blip r:embed="rId2"/>
          <a:stretch>
            <a:fillRect/>
          </a:stretch>
        </p:blipFill>
        <p:spPr>
          <a:xfrm>
            <a:off x="1542845" y="847155"/>
            <a:ext cx="8237820" cy="5820476"/>
          </a:xfrm>
          <a:prstGeom prst="rect">
            <a:avLst/>
          </a:prstGeom>
        </p:spPr>
      </p:pic>
    </p:spTree>
    <p:extLst>
      <p:ext uri="{BB962C8B-B14F-4D97-AF65-F5344CB8AC3E}">
        <p14:creationId xmlns:p14="http://schemas.microsoft.com/office/powerpoint/2010/main" val="3991535147"/>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1458</Words>
  <Application>Microsoft Office PowerPoint</Application>
  <PresentationFormat>شاشة عريضة</PresentationFormat>
  <Paragraphs>112</Paragraphs>
  <Slides>33</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33</vt:i4>
      </vt:variant>
    </vt:vector>
  </HeadingPairs>
  <TitlesOfParts>
    <vt:vector size="41" baseType="lpstr">
      <vt:lpstr>-apple-system</vt:lpstr>
      <vt:lpstr>Arial</vt:lpstr>
      <vt:lpstr>Calibri</vt:lpstr>
      <vt:lpstr>Calibri Light</vt:lpstr>
      <vt:lpstr>urw-din</vt:lpstr>
      <vt:lpstr>WarnockPro-SemiboldItDisp</vt:lpstr>
      <vt:lpstr>Wingdings</vt:lpstr>
      <vt:lpstr>نسق Office</vt:lpstr>
      <vt:lpstr>عرض تقديمي في PowerPoint</vt:lpstr>
      <vt:lpstr>اللهم اجعل هذا العمل خالصا لِوَجْهِكَ الكريم</vt:lpstr>
      <vt:lpstr> Standard Template Library (again) </vt:lpstr>
      <vt:lpstr>                                                           C++: Non Liner Data structure   </vt:lpstr>
      <vt:lpstr>                                                           C++: Non Liner Data structure   </vt:lpstr>
      <vt:lpstr>                                                           C++: Non Liner Data structure   </vt:lpstr>
      <vt:lpstr>                                                          Map in C++ Standard Template Library (STL)  </vt:lpstr>
      <vt:lpstr>Creating a Map in C++ STL  </vt:lpstr>
      <vt:lpstr>Creating a Map in C++ STL  </vt:lpstr>
      <vt:lpstr>Member Functions of Map in C++ STL  </vt:lpstr>
      <vt:lpstr>                                                          unordered_map in C++ STL(STL)  </vt:lpstr>
      <vt:lpstr>Problem   </vt:lpstr>
      <vt:lpstr>Set in C++ Standard Template Library (STL)  </vt:lpstr>
      <vt:lpstr>Multiset   </vt:lpstr>
      <vt:lpstr>Break..  </vt:lpstr>
      <vt:lpstr>Sorting  </vt:lpstr>
      <vt:lpstr>Sorting  </vt:lpstr>
      <vt:lpstr>Sorting  </vt:lpstr>
      <vt:lpstr>Merge Sort  </vt:lpstr>
      <vt:lpstr>Merge Sort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Merge Sort  </vt:lpstr>
      <vt:lpstr>دورك بقي ..  </vt:lpstr>
      <vt:lpstr>Problem   </vt:lpstr>
      <vt:lpstr>IQ question for interview?  </vt:lpstr>
      <vt:lpstr>Comparison Functions </vt:lpstr>
      <vt:lpstr>Problem   </vt:lpstr>
      <vt:lpstr>واحدة كمان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hossam hakim</dc:creator>
  <cp:lastModifiedBy>hossam hakim</cp:lastModifiedBy>
  <cp:revision>46</cp:revision>
  <dcterms:created xsi:type="dcterms:W3CDTF">2021-01-03T16:39:49Z</dcterms:created>
  <dcterms:modified xsi:type="dcterms:W3CDTF">2021-01-18T10:05:10Z</dcterms:modified>
</cp:coreProperties>
</file>