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sap Condensed Bold" charset="1" panose="020F0806030202060203"/>
      <p:regular r:id="rId12"/>
    </p:embeddedFont>
    <p:embeddedFont>
      <p:font typeface="Poppin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27" y="-53035"/>
            <a:ext cx="6093748" cy="1384943"/>
          </a:xfrm>
          <a:custGeom>
            <a:avLst/>
            <a:gdLst/>
            <a:ahLst/>
            <a:cxnLst/>
            <a:rect r="r" b="b" t="t" l="l"/>
            <a:pathLst>
              <a:path h="1384943" w="6093748">
                <a:moveTo>
                  <a:pt x="0" y="0"/>
                </a:moveTo>
                <a:lnTo>
                  <a:pt x="6093747" y="0"/>
                </a:lnTo>
                <a:lnTo>
                  <a:pt x="6093747" y="1384942"/>
                </a:lnTo>
                <a:lnTo>
                  <a:pt x="0" y="1384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629" y="9024719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0" y="0"/>
                </a:moveTo>
                <a:lnTo>
                  <a:pt x="5554035" y="0"/>
                </a:lnTo>
                <a:lnTo>
                  <a:pt x="5554035" y="1262281"/>
                </a:lnTo>
                <a:lnTo>
                  <a:pt x="0" y="126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5133858" y="1070710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5554035" y="0"/>
                </a:moveTo>
                <a:lnTo>
                  <a:pt x="0" y="0"/>
                </a:lnTo>
                <a:lnTo>
                  <a:pt x="0" y="1262280"/>
                </a:lnTo>
                <a:lnTo>
                  <a:pt x="5554035" y="1262280"/>
                </a:lnTo>
                <a:lnTo>
                  <a:pt x="55540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78299" y="3871385"/>
            <a:ext cx="6188541" cy="2708567"/>
          </a:xfrm>
          <a:custGeom>
            <a:avLst/>
            <a:gdLst/>
            <a:ahLst/>
            <a:cxnLst/>
            <a:rect r="r" b="b" t="t" l="l"/>
            <a:pathLst>
              <a:path h="2708567" w="6188541">
                <a:moveTo>
                  <a:pt x="0" y="0"/>
                </a:moveTo>
                <a:lnTo>
                  <a:pt x="6188541" y="0"/>
                </a:lnTo>
                <a:lnTo>
                  <a:pt x="6188541" y="2708567"/>
                </a:lnTo>
                <a:lnTo>
                  <a:pt x="0" y="27085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0080" r="0" b="-3008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629" y="1241640"/>
            <a:ext cx="1183758" cy="1088293"/>
          </a:xfrm>
          <a:custGeom>
            <a:avLst/>
            <a:gdLst/>
            <a:ahLst/>
            <a:cxnLst/>
            <a:rect r="r" b="b" t="t" l="l"/>
            <a:pathLst>
              <a:path h="1088293" w="1183758">
                <a:moveTo>
                  <a:pt x="0" y="0"/>
                </a:moveTo>
                <a:lnTo>
                  <a:pt x="1183758" y="0"/>
                </a:lnTo>
                <a:lnTo>
                  <a:pt x="1183758" y="1088293"/>
                </a:lnTo>
                <a:lnTo>
                  <a:pt x="0" y="1088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84386" y="108280"/>
            <a:ext cx="1874914" cy="1223628"/>
          </a:xfrm>
          <a:custGeom>
            <a:avLst/>
            <a:gdLst/>
            <a:ahLst/>
            <a:cxnLst/>
            <a:rect r="r" b="b" t="t" l="l"/>
            <a:pathLst>
              <a:path h="1223628" w="1874914">
                <a:moveTo>
                  <a:pt x="0" y="0"/>
                </a:moveTo>
                <a:lnTo>
                  <a:pt x="1874914" y="0"/>
                </a:lnTo>
                <a:lnTo>
                  <a:pt x="1874914" y="1223627"/>
                </a:lnTo>
                <a:lnTo>
                  <a:pt x="0" y="12236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33475" y="2491858"/>
            <a:ext cx="11229701" cy="83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8"/>
              </a:lnSpc>
            </a:pPr>
            <a:r>
              <a:rPr lang="en-US" sz="65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DEVOPS PIPLINE PROJECT 2025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6387" y="8145809"/>
            <a:ext cx="3423518" cy="524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  <a:spcBef>
                <a:spcPct val="0"/>
              </a:spcBef>
            </a:pPr>
            <a:r>
              <a:rPr lang="en-US" sz="2968">
                <a:solidFill>
                  <a:srgbClr val="2B485F"/>
                </a:solidFill>
                <a:latin typeface="Poppins"/>
                <a:ea typeface="Poppins"/>
                <a:cs typeface="Poppins"/>
                <a:sym typeface="Poppins"/>
              </a:rPr>
              <a:t>Group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578646"/>
            <a:ext cx="5398187" cy="1091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4"/>
              </a:lnSpc>
            </a:pPr>
            <a:r>
              <a:rPr lang="en-US" sz="3138" b="true">
                <a:solidFill>
                  <a:srgbClr val="2B485F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YAT340N_ONL2_SWD1_G1</a:t>
            </a:r>
          </a:p>
          <a:p>
            <a:pPr algn="l">
              <a:lnSpc>
                <a:spcPts val="439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081690" y="7299741"/>
            <a:ext cx="4605392" cy="614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4"/>
              </a:lnSpc>
            </a:pPr>
            <a:r>
              <a:rPr lang="en-US" sz="3538" b="true">
                <a:solidFill>
                  <a:srgbClr val="2B485F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TEAM MEMBERS: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27" y="-53035"/>
            <a:ext cx="6093748" cy="1384943"/>
          </a:xfrm>
          <a:custGeom>
            <a:avLst/>
            <a:gdLst/>
            <a:ahLst/>
            <a:cxnLst/>
            <a:rect r="r" b="b" t="t" l="l"/>
            <a:pathLst>
              <a:path h="1384943" w="6093748">
                <a:moveTo>
                  <a:pt x="0" y="0"/>
                </a:moveTo>
                <a:lnTo>
                  <a:pt x="6093747" y="0"/>
                </a:lnTo>
                <a:lnTo>
                  <a:pt x="6093747" y="1384942"/>
                </a:lnTo>
                <a:lnTo>
                  <a:pt x="0" y="1384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629" y="9024719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0" y="0"/>
                </a:moveTo>
                <a:lnTo>
                  <a:pt x="5554035" y="0"/>
                </a:lnTo>
                <a:lnTo>
                  <a:pt x="5554035" y="1262281"/>
                </a:lnTo>
                <a:lnTo>
                  <a:pt x="0" y="126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5133858" y="1070710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5554035" y="0"/>
                </a:moveTo>
                <a:lnTo>
                  <a:pt x="0" y="0"/>
                </a:lnTo>
                <a:lnTo>
                  <a:pt x="0" y="1262280"/>
                </a:lnTo>
                <a:lnTo>
                  <a:pt x="5554035" y="1262280"/>
                </a:lnTo>
                <a:lnTo>
                  <a:pt x="55540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26664" y="3789216"/>
            <a:ext cx="6188541" cy="2708567"/>
          </a:xfrm>
          <a:custGeom>
            <a:avLst/>
            <a:gdLst/>
            <a:ahLst/>
            <a:cxnLst/>
            <a:rect r="r" b="b" t="t" l="l"/>
            <a:pathLst>
              <a:path h="2708567" w="6188541">
                <a:moveTo>
                  <a:pt x="0" y="0"/>
                </a:moveTo>
                <a:lnTo>
                  <a:pt x="6188541" y="0"/>
                </a:lnTo>
                <a:lnTo>
                  <a:pt x="6188541" y="2708568"/>
                </a:lnTo>
                <a:lnTo>
                  <a:pt x="0" y="2708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</a:blip>
            <a:stretch>
              <a:fillRect l="0" t="-30080" r="0" b="-3008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629" y="1241640"/>
            <a:ext cx="1183758" cy="1088293"/>
          </a:xfrm>
          <a:custGeom>
            <a:avLst/>
            <a:gdLst/>
            <a:ahLst/>
            <a:cxnLst/>
            <a:rect r="r" b="b" t="t" l="l"/>
            <a:pathLst>
              <a:path h="1088293" w="1183758">
                <a:moveTo>
                  <a:pt x="0" y="0"/>
                </a:moveTo>
                <a:lnTo>
                  <a:pt x="1183758" y="0"/>
                </a:lnTo>
                <a:lnTo>
                  <a:pt x="1183758" y="1088293"/>
                </a:lnTo>
                <a:lnTo>
                  <a:pt x="0" y="1088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84386" y="108280"/>
            <a:ext cx="1874914" cy="1223628"/>
          </a:xfrm>
          <a:custGeom>
            <a:avLst/>
            <a:gdLst/>
            <a:ahLst/>
            <a:cxnLst/>
            <a:rect r="r" b="b" t="t" l="l"/>
            <a:pathLst>
              <a:path h="1223628" w="1874914">
                <a:moveTo>
                  <a:pt x="0" y="0"/>
                </a:moveTo>
                <a:lnTo>
                  <a:pt x="1874914" y="0"/>
                </a:lnTo>
                <a:lnTo>
                  <a:pt x="1874914" y="1223627"/>
                </a:lnTo>
                <a:lnTo>
                  <a:pt x="0" y="12236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60581" y="1956545"/>
            <a:ext cx="11229701" cy="83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8"/>
              </a:lnSpc>
            </a:pPr>
            <a:r>
              <a:rPr lang="en-US" sz="65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REQUIREMENTS GATHERING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4508" y="3492755"/>
            <a:ext cx="16490761" cy="529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0"/>
              </a:lnSpc>
            </a:pPr>
            <a:r>
              <a:rPr lang="en-US" sz="33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STAKEHOLDER ANALYSIS:</a:t>
            </a:r>
          </a:p>
          <a:p>
            <a:pPr algn="l" marL="720225" indent="-360112" lvl="1">
              <a:lnSpc>
                <a:spcPts val="4670"/>
              </a:lnSpc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Project Sponsor: Defines high-level project objectives and provides funding.</a:t>
            </a:r>
          </a:p>
          <a:p>
            <a:pPr algn="l" marL="720225" indent="-360112" lvl="1">
              <a:lnSpc>
                <a:spcPts val="4670"/>
              </a:lnSpc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Lecturer/Supervisor: Evaluates project progress and provides feedback.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Developers (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YOU/TEAM MEMBERS): IMPLEMENT AND MAINTAIN THE CI/CD PIPELINE.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END USERS (DEVS &amp; OPS TEAMS): USE THE AUTOMATED PIPELINE FOR EFFICIENT DEPLOYMENTS.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SYSTEM ADMINISTRATORS: ENSURE THE INFRASTRUCTURE SUPPORTS THE DEPLOYMENT.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SECURITY TEAM: ENFORCES SECURITY POLICIES WITHIN THE CI/CD PIPELINE.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CLOUD PROVIDERS (AWS, GCP, ETC.): PROVIDE HOSTING AND INFRASTRUCTURE FOR DEPLOYMENT.</a:t>
            </a:r>
          </a:p>
          <a:p>
            <a:pPr algn="l">
              <a:lnSpc>
                <a:spcPts val="4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27" y="-53035"/>
            <a:ext cx="6093748" cy="1384943"/>
          </a:xfrm>
          <a:custGeom>
            <a:avLst/>
            <a:gdLst/>
            <a:ahLst/>
            <a:cxnLst/>
            <a:rect r="r" b="b" t="t" l="l"/>
            <a:pathLst>
              <a:path h="1384943" w="6093748">
                <a:moveTo>
                  <a:pt x="0" y="0"/>
                </a:moveTo>
                <a:lnTo>
                  <a:pt x="6093747" y="0"/>
                </a:lnTo>
                <a:lnTo>
                  <a:pt x="6093747" y="1384942"/>
                </a:lnTo>
                <a:lnTo>
                  <a:pt x="0" y="1384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629" y="9024719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0" y="0"/>
                </a:moveTo>
                <a:lnTo>
                  <a:pt x="5554035" y="0"/>
                </a:lnTo>
                <a:lnTo>
                  <a:pt x="5554035" y="1262281"/>
                </a:lnTo>
                <a:lnTo>
                  <a:pt x="0" y="126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5133858" y="1070710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5554035" y="0"/>
                </a:moveTo>
                <a:lnTo>
                  <a:pt x="0" y="0"/>
                </a:lnTo>
                <a:lnTo>
                  <a:pt x="0" y="1262280"/>
                </a:lnTo>
                <a:lnTo>
                  <a:pt x="5554035" y="1262280"/>
                </a:lnTo>
                <a:lnTo>
                  <a:pt x="55540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26664" y="3789216"/>
            <a:ext cx="6188541" cy="2708567"/>
          </a:xfrm>
          <a:custGeom>
            <a:avLst/>
            <a:gdLst/>
            <a:ahLst/>
            <a:cxnLst/>
            <a:rect r="r" b="b" t="t" l="l"/>
            <a:pathLst>
              <a:path h="2708567" w="6188541">
                <a:moveTo>
                  <a:pt x="0" y="0"/>
                </a:moveTo>
                <a:lnTo>
                  <a:pt x="6188541" y="0"/>
                </a:lnTo>
                <a:lnTo>
                  <a:pt x="6188541" y="2708568"/>
                </a:lnTo>
                <a:lnTo>
                  <a:pt x="0" y="2708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</a:blip>
            <a:stretch>
              <a:fillRect l="0" t="-30080" r="0" b="-3008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629" y="1241640"/>
            <a:ext cx="1183758" cy="1088293"/>
          </a:xfrm>
          <a:custGeom>
            <a:avLst/>
            <a:gdLst/>
            <a:ahLst/>
            <a:cxnLst/>
            <a:rect r="r" b="b" t="t" l="l"/>
            <a:pathLst>
              <a:path h="1088293" w="1183758">
                <a:moveTo>
                  <a:pt x="0" y="0"/>
                </a:moveTo>
                <a:lnTo>
                  <a:pt x="1183758" y="0"/>
                </a:lnTo>
                <a:lnTo>
                  <a:pt x="1183758" y="1088293"/>
                </a:lnTo>
                <a:lnTo>
                  <a:pt x="0" y="1088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84386" y="108280"/>
            <a:ext cx="1874914" cy="1223628"/>
          </a:xfrm>
          <a:custGeom>
            <a:avLst/>
            <a:gdLst/>
            <a:ahLst/>
            <a:cxnLst/>
            <a:rect r="r" b="b" t="t" l="l"/>
            <a:pathLst>
              <a:path h="1223628" w="1874914">
                <a:moveTo>
                  <a:pt x="0" y="0"/>
                </a:moveTo>
                <a:lnTo>
                  <a:pt x="1874914" y="0"/>
                </a:lnTo>
                <a:lnTo>
                  <a:pt x="1874914" y="1223627"/>
                </a:lnTo>
                <a:lnTo>
                  <a:pt x="0" y="12236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60581" y="1956545"/>
            <a:ext cx="11229701" cy="83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8"/>
              </a:lnSpc>
            </a:pPr>
            <a:r>
              <a:rPr lang="en-US" sz="65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REQUIREMENTS GATHERING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4508" y="3492755"/>
            <a:ext cx="16490761" cy="529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0"/>
              </a:lnSpc>
            </a:pPr>
            <a:r>
              <a:rPr lang="en-US" sz="33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USER STORIES &amp; USE CASES</a:t>
            </a:r>
          </a:p>
          <a:p>
            <a:pPr algn="l">
              <a:lnSpc>
                <a:spcPts val="4670"/>
              </a:lnSpc>
            </a:pPr>
            <a:r>
              <a:rPr lang="en-US" sz="33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USE</a:t>
            </a:r>
            <a:r>
              <a:rPr lang="en-US" sz="33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r Stories: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As a developer, I want to push my code to GitHub so that the pipeline a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UTOMATICALLY BUILDS AND TESTS MY APPLICATION.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A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S AN OPERATIONS ENGINEER, I WANT THE SYSTEM TO DEPLOY APPLICATIONS SEAMLESSLY SO THAT DOWNTIME IS MINIMIZED.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AS A SECURITY OFFICER, I WANT THE CI/CD PIPELINE TO ENFORCE SECURITY POLICIES SO THAT ONLY VERIFIED CODE IS DEPLOYED.</a:t>
            </a:r>
          </a:p>
          <a:p>
            <a:pPr algn="l">
              <a:lnSpc>
                <a:spcPts val="4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27" y="-53035"/>
            <a:ext cx="6093748" cy="1384943"/>
          </a:xfrm>
          <a:custGeom>
            <a:avLst/>
            <a:gdLst/>
            <a:ahLst/>
            <a:cxnLst/>
            <a:rect r="r" b="b" t="t" l="l"/>
            <a:pathLst>
              <a:path h="1384943" w="6093748">
                <a:moveTo>
                  <a:pt x="0" y="0"/>
                </a:moveTo>
                <a:lnTo>
                  <a:pt x="6093747" y="0"/>
                </a:lnTo>
                <a:lnTo>
                  <a:pt x="6093747" y="1384942"/>
                </a:lnTo>
                <a:lnTo>
                  <a:pt x="0" y="1384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629" y="9024719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0" y="0"/>
                </a:moveTo>
                <a:lnTo>
                  <a:pt x="5554035" y="0"/>
                </a:lnTo>
                <a:lnTo>
                  <a:pt x="5554035" y="1262281"/>
                </a:lnTo>
                <a:lnTo>
                  <a:pt x="0" y="126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5133858" y="1070710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5554035" y="0"/>
                </a:moveTo>
                <a:lnTo>
                  <a:pt x="0" y="0"/>
                </a:lnTo>
                <a:lnTo>
                  <a:pt x="0" y="1262280"/>
                </a:lnTo>
                <a:lnTo>
                  <a:pt x="5554035" y="1262280"/>
                </a:lnTo>
                <a:lnTo>
                  <a:pt x="55540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26664" y="3789216"/>
            <a:ext cx="6188541" cy="2708567"/>
          </a:xfrm>
          <a:custGeom>
            <a:avLst/>
            <a:gdLst/>
            <a:ahLst/>
            <a:cxnLst/>
            <a:rect r="r" b="b" t="t" l="l"/>
            <a:pathLst>
              <a:path h="2708567" w="6188541">
                <a:moveTo>
                  <a:pt x="0" y="0"/>
                </a:moveTo>
                <a:lnTo>
                  <a:pt x="6188541" y="0"/>
                </a:lnTo>
                <a:lnTo>
                  <a:pt x="6188541" y="2708568"/>
                </a:lnTo>
                <a:lnTo>
                  <a:pt x="0" y="2708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</a:blip>
            <a:stretch>
              <a:fillRect l="0" t="-30080" r="0" b="-3008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629" y="1241640"/>
            <a:ext cx="1183758" cy="1088293"/>
          </a:xfrm>
          <a:custGeom>
            <a:avLst/>
            <a:gdLst/>
            <a:ahLst/>
            <a:cxnLst/>
            <a:rect r="r" b="b" t="t" l="l"/>
            <a:pathLst>
              <a:path h="1088293" w="1183758">
                <a:moveTo>
                  <a:pt x="0" y="0"/>
                </a:moveTo>
                <a:lnTo>
                  <a:pt x="1183758" y="0"/>
                </a:lnTo>
                <a:lnTo>
                  <a:pt x="1183758" y="1088293"/>
                </a:lnTo>
                <a:lnTo>
                  <a:pt x="0" y="1088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84386" y="108280"/>
            <a:ext cx="1874914" cy="1223628"/>
          </a:xfrm>
          <a:custGeom>
            <a:avLst/>
            <a:gdLst/>
            <a:ahLst/>
            <a:cxnLst/>
            <a:rect r="r" b="b" t="t" l="l"/>
            <a:pathLst>
              <a:path h="1223628" w="1874914">
                <a:moveTo>
                  <a:pt x="0" y="0"/>
                </a:moveTo>
                <a:lnTo>
                  <a:pt x="1874914" y="0"/>
                </a:lnTo>
                <a:lnTo>
                  <a:pt x="1874914" y="1223627"/>
                </a:lnTo>
                <a:lnTo>
                  <a:pt x="0" y="12236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60581" y="1956545"/>
            <a:ext cx="11229701" cy="83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8"/>
              </a:lnSpc>
            </a:pPr>
            <a:r>
              <a:rPr lang="en-US" sz="65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REQUIREMENTS GATHERING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4508" y="2929824"/>
            <a:ext cx="16490761" cy="5887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0"/>
              </a:lnSpc>
            </a:pPr>
            <a:r>
              <a:rPr lang="en-US" sz="33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USE CASES:</a:t>
            </a:r>
          </a:p>
          <a:p>
            <a:pPr algn="l">
              <a:lnSpc>
                <a:spcPts val="4670"/>
              </a:lnSpc>
            </a:pP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AutoNum type="arabicPeriod" startAt="1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CODE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 Commit &amp; Build Trigger – A developer pushes code, triggering an a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UTOMATED BUILD IN JENKINS.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AutoNum type="arabicPeriod" startAt="1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AUTOM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ATED TESTING – JENKINS RUNS UNIT TESTS BEFORE PROCEEDING TO DEPLOYMENT.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AutoNum type="arabicPeriod" startAt="1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CONTAINERIZATION &amp; DEPLOYMENT – DOCKER CONTAINERS ARE BUILT AND DEPLOYED TO A CLOUD SERVER.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AutoNum type="arabicPeriod" startAt="1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MONITORING &amp; NOTIFICATIONS – THE PIPELINE SENDS ALERTS IN CASE OF BUILD FAILURES OR SECURITY ISSUES.</a:t>
            </a:r>
          </a:p>
          <a:p>
            <a:pPr algn="l">
              <a:lnSpc>
                <a:spcPts val="4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27" y="-53035"/>
            <a:ext cx="6093748" cy="1384943"/>
          </a:xfrm>
          <a:custGeom>
            <a:avLst/>
            <a:gdLst/>
            <a:ahLst/>
            <a:cxnLst/>
            <a:rect r="r" b="b" t="t" l="l"/>
            <a:pathLst>
              <a:path h="1384943" w="6093748">
                <a:moveTo>
                  <a:pt x="0" y="0"/>
                </a:moveTo>
                <a:lnTo>
                  <a:pt x="6093747" y="0"/>
                </a:lnTo>
                <a:lnTo>
                  <a:pt x="6093747" y="1384942"/>
                </a:lnTo>
                <a:lnTo>
                  <a:pt x="0" y="1384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629" y="9024719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0" y="0"/>
                </a:moveTo>
                <a:lnTo>
                  <a:pt x="5554035" y="0"/>
                </a:lnTo>
                <a:lnTo>
                  <a:pt x="5554035" y="1262281"/>
                </a:lnTo>
                <a:lnTo>
                  <a:pt x="0" y="126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5133858" y="1070710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5554035" y="0"/>
                </a:moveTo>
                <a:lnTo>
                  <a:pt x="0" y="0"/>
                </a:lnTo>
                <a:lnTo>
                  <a:pt x="0" y="1262280"/>
                </a:lnTo>
                <a:lnTo>
                  <a:pt x="5554035" y="1262280"/>
                </a:lnTo>
                <a:lnTo>
                  <a:pt x="55540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26664" y="3789216"/>
            <a:ext cx="6188541" cy="2708567"/>
          </a:xfrm>
          <a:custGeom>
            <a:avLst/>
            <a:gdLst/>
            <a:ahLst/>
            <a:cxnLst/>
            <a:rect r="r" b="b" t="t" l="l"/>
            <a:pathLst>
              <a:path h="2708567" w="6188541">
                <a:moveTo>
                  <a:pt x="0" y="0"/>
                </a:moveTo>
                <a:lnTo>
                  <a:pt x="6188541" y="0"/>
                </a:lnTo>
                <a:lnTo>
                  <a:pt x="6188541" y="2708568"/>
                </a:lnTo>
                <a:lnTo>
                  <a:pt x="0" y="2708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</a:blip>
            <a:stretch>
              <a:fillRect l="0" t="-30080" r="0" b="-3008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629" y="1241640"/>
            <a:ext cx="1183758" cy="1088293"/>
          </a:xfrm>
          <a:custGeom>
            <a:avLst/>
            <a:gdLst/>
            <a:ahLst/>
            <a:cxnLst/>
            <a:rect r="r" b="b" t="t" l="l"/>
            <a:pathLst>
              <a:path h="1088293" w="1183758">
                <a:moveTo>
                  <a:pt x="0" y="0"/>
                </a:moveTo>
                <a:lnTo>
                  <a:pt x="1183758" y="0"/>
                </a:lnTo>
                <a:lnTo>
                  <a:pt x="1183758" y="1088293"/>
                </a:lnTo>
                <a:lnTo>
                  <a:pt x="0" y="1088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84386" y="108280"/>
            <a:ext cx="1874914" cy="1223628"/>
          </a:xfrm>
          <a:custGeom>
            <a:avLst/>
            <a:gdLst/>
            <a:ahLst/>
            <a:cxnLst/>
            <a:rect r="r" b="b" t="t" l="l"/>
            <a:pathLst>
              <a:path h="1223628" w="1874914">
                <a:moveTo>
                  <a:pt x="0" y="0"/>
                </a:moveTo>
                <a:lnTo>
                  <a:pt x="1874914" y="0"/>
                </a:lnTo>
                <a:lnTo>
                  <a:pt x="1874914" y="1223627"/>
                </a:lnTo>
                <a:lnTo>
                  <a:pt x="0" y="12236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60581" y="1956545"/>
            <a:ext cx="11229701" cy="83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8"/>
              </a:lnSpc>
            </a:pPr>
            <a:r>
              <a:rPr lang="en-US" sz="65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REQUIREMENTS GATHERING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4508" y="3492755"/>
            <a:ext cx="16490761" cy="529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0"/>
              </a:lnSpc>
            </a:pPr>
            <a:r>
              <a:rPr lang="en-US" sz="33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FUNCTIONAL REQUIREMENTS:</a:t>
            </a:r>
          </a:p>
          <a:p>
            <a:pPr algn="l">
              <a:lnSpc>
                <a:spcPts val="4670"/>
              </a:lnSpc>
            </a:pPr>
          </a:p>
          <a:p>
            <a:pPr algn="l" marL="720225" indent="-360112" lvl="1">
              <a:lnSpc>
                <a:spcPts val="4670"/>
              </a:lnSpc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CI/CD PIPELINE: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 Automates build, test, and deployment processes.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Source Code Integration: Connects with GitHub for a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UTOMATIC TRIGGERS.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AUTOM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ATED TESTING: RUNS UNIT TESTS TO VALIDATE CODE CHANGES.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CONTAINERIZATION: USES DOCKER TO PACKAGE APPLICATIONS.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DEPLOYMENT AUTOMATION: USES ANSIBLE/KUBERNETES FOR AUTOMATED CLOUD DEPLOYMENT.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NOTIFICATIONS: SENDS ALERTS  SLACK FOR PIPELINE UPDATES.</a:t>
            </a:r>
          </a:p>
          <a:p>
            <a:pPr algn="l">
              <a:lnSpc>
                <a:spcPts val="4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27" y="-53035"/>
            <a:ext cx="6093748" cy="1384943"/>
          </a:xfrm>
          <a:custGeom>
            <a:avLst/>
            <a:gdLst/>
            <a:ahLst/>
            <a:cxnLst/>
            <a:rect r="r" b="b" t="t" l="l"/>
            <a:pathLst>
              <a:path h="1384943" w="6093748">
                <a:moveTo>
                  <a:pt x="0" y="0"/>
                </a:moveTo>
                <a:lnTo>
                  <a:pt x="6093747" y="0"/>
                </a:lnTo>
                <a:lnTo>
                  <a:pt x="6093747" y="1384942"/>
                </a:lnTo>
                <a:lnTo>
                  <a:pt x="0" y="1384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629" y="9024719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0" y="0"/>
                </a:moveTo>
                <a:lnTo>
                  <a:pt x="5554035" y="0"/>
                </a:lnTo>
                <a:lnTo>
                  <a:pt x="5554035" y="1262281"/>
                </a:lnTo>
                <a:lnTo>
                  <a:pt x="0" y="126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5133858" y="1070710"/>
            <a:ext cx="5554035" cy="1262281"/>
          </a:xfrm>
          <a:custGeom>
            <a:avLst/>
            <a:gdLst/>
            <a:ahLst/>
            <a:cxnLst/>
            <a:rect r="r" b="b" t="t" l="l"/>
            <a:pathLst>
              <a:path h="1262281" w="5554035">
                <a:moveTo>
                  <a:pt x="5554035" y="0"/>
                </a:moveTo>
                <a:lnTo>
                  <a:pt x="0" y="0"/>
                </a:lnTo>
                <a:lnTo>
                  <a:pt x="0" y="1262280"/>
                </a:lnTo>
                <a:lnTo>
                  <a:pt x="5554035" y="1262280"/>
                </a:lnTo>
                <a:lnTo>
                  <a:pt x="55540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26664" y="3789216"/>
            <a:ext cx="6188541" cy="2708567"/>
          </a:xfrm>
          <a:custGeom>
            <a:avLst/>
            <a:gdLst/>
            <a:ahLst/>
            <a:cxnLst/>
            <a:rect r="r" b="b" t="t" l="l"/>
            <a:pathLst>
              <a:path h="2708567" w="6188541">
                <a:moveTo>
                  <a:pt x="0" y="0"/>
                </a:moveTo>
                <a:lnTo>
                  <a:pt x="6188541" y="0"/>
                </a:lnTo>
                <a:lnTo>
                  <a:pt x="6188541" y="2708568"/>
                </a:lnTo>
                <a:lnTo>
                  <a:pt x="0" y="2708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</a:blip>
            <a:stretch>
              <a:fillRect l="0" t="-30080" r="0" b="-3008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304" y="1298098"/>
            <a:ext cx="1183758" cy="1088293"/>
          </a:xfrm>
          <a:custGeom>
            <a:avLst/>
            <a:gdLst/>
            <a:ahLst/>
            <a:cxnLst/>
            <a:rect r="r" b="b" t="t" l="l"/>
            <a:pathLst>
              <a:path h="1088293" w="1183758">
                <a:moveTo>
                  <a:pt x="0" y="0"/>
                </a:moveTo>
                <a:lnTo>
                  <a:pt x="1183758" y="0"/>
                </a:lnTo>
                <a:lnTo>
                  <a:pt x="1183758" y="1088294"/>
                </a:lnTo>
                <a:lnTo>
                  <a:pt x="0" y="10882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17711" y="155905"/>
            <a:ext cx="1874914" cy="1223628"/>
          </a:xfrm>
          <a:custGeom>
            <a:avLst/>
            <a:gdLst/>
            <a:ahLst/>
            <a:cxnLst/>
            <a:rect r="r" b="b" t="t" l="l"/>
            <a:pathLst>
              <a:path h="1223628" w="1874914">
                <a:moveTo>
                  <a:pt x="0" y="0"/>
                </a:moveTo>
                <a:lnTo>
                  <a:pt x="1874914" y="0"/>
                </a:lnTo>
                <a:lnTo>
                  <a:pt x="1874914" y="1223627"/>
                </a:lnTo>
                <a:lnTo>
                  <a:pt x="0" y="12236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60581" y="1956545"/>
            <a:ext cx="11229701" cy="83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8"/>
              </a:lnSpc>
            </a:pPr>
            <a:r>
              <a:rPr lang="en-US" sz="65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REQUIREMENTS GATHERING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4508" y="3492755"/>
            <a:ext cx="16490761" cy="529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0"/>
              </a:lnSpc>
            </a:pPr>
            <a:r>
              <a:rPr lang="en-US" sz="3335" b="true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NON-FUNCTIONAL REQUIREMENTS :  </a:t>
            </a:r>
          </a:p>
          <a:p>
            <a:pPr algn="l">
              <a:lnSpc>
                <a:spcPts val="4670"/>
              </a:lnSpc>
            </a:pPr>
          </a:p>
          <a:p>
            <a:pPr algn="l" marL="720225" indent="-360112" lvl="1">
              <a:lnSpc>
                <a:spcPts val="4670"/>
              </a:lnSpc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PERFORMANCE: THE PIPELINE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 should complete a build and deployment in under 5 minutes.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Security: Implement role-based access control (RBAC) and enfor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CE I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M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AGE SCANNING FOR VULNERABILITIES.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US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ABILITY: PROVIDE CLEAR DOCUMENTATION AND AN INTUITIVE INTERFACE FOR MONITORING THE PIPELINE.</a:t>
            </a:r>
          </a:p>
          <a:p>
            <a:pPr algn="l" marL="720225" indent="-360112" lvl="1">
              <a:lnSpc>
                <a:spcPts val="46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REL</a:t>
            </a:r>
            <a:r>
              <a:rPr lang="en-US" b="true" sz="3335">
                <a:solidFill>
                  <a:srgbClr val="012133"/>
                </a:solidFill>
                <a:latin typeface="Asap Condensed Bold"/>
                <a:ea typeface="Asap Condensed Bold"/>
                <a:cs typeface="Asap Condensed Bold"/>
                <a:sym typeface="Asap Condensed Bold"/>
              </a:rPr>
              <a:t>IABILITY: ENSURE HIGH AVAILABILITY AND AUTOMATIC FAILURE RECOVERY MECHANISMS.</a:t>
            </a:r>
          </a:p>
          <a:p>
            <a:pPr algn="l">
              <a:lnSpc>
                <a:spcPts val="4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DAGgJMc-zJU</dc:identifier>
  <dcterms:modified xsi:type="dcterms:W3CDTF">2011-08-01T06:04:30Z</dcterms:modified>
  <cp:revision>1</cp:revision>
  <dc:title>Devops Pipline Project 2025</dc:title>
</cp:coreProperties>
</file>