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0"/>
  </p:notesMasterIdLst>
  <p:sldIdLst>
    <p:sldId id="256" r:id="rId3"/>
    <p:sldId id="258" r:id="rId4"/>
    <p:sldId id="277" r:id="rId5"/>
    <p:sldId id="270" r:id="rId6"/>
    <p:sldId id="278" r:id="rId7"/>
    <p:sldId id="268" r:id="rId8"/>
    <p:sldId id="267" r:id="rId9"/>
    <p:sldId id="269" r:id="rId10"/>
    <p:sldId id="271" r:id="rId11"/>
    <p:sldId id="275" r:id="rId12"/>
    <p:sldId id="274" r:id="rId13"/>
    <p:sldId id="272" r:id="rId14"/>
    <p:sldId id="289" r:id="rId15"/>
    <p:sldId id="262" r:id="rId16"/>
    <p:sldId id="273" r:id="rId17"/>
    <p:sldId id="276" r:id="rId18"/>
    <p:sldId id="290" r:id="rId19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EE5B4-DEFE-4E1A-90EB-34315D129890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D7D95-5DED-40EF-B90D-C1D8560E78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2680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r>
              <a:rPr lang="pl-PL" dirty="0"/>
              <a:t>Ponieważ dane strumieniowe są danymi powszechnie używanymi do </a:t>
            </a:r>
            <a:r>
              <a:rPr lang="pl-PL" baseline="0" dirty="0"/>
              <a:t>reprezentacji informacji, bo</a:t>
            </a:r>
          </a:p>
          <a:p>
            <a:pPr marL="628650" lvl="1" indent="-171450">
              <a:buFontTx/>
              <a:buChar char="-"/>
            </a:pPr>
            <a:r>
              <a:rPr lang="pl-PL" baseline="0" dirty="0"/>
              <a:t>Systemy plików</a:t>
            </a:r>
          </a:p>
          <a:p>
            <a:pPr marL="628650" lvl="1" indent="-171450">
              <a:buFontTx/>
              <a:buChar char="-"/>
            </a:pPr>
            <a:r>
              <a:rPr lang="pl-PL" baseline="0" dirty="0"/>
              <a:t>Sieci komputerowe</a:t>
            </a:r>
          </a:p>
          <a:p>
            <a:pPr marL="457200" lvl="1" indent="0">
              <a:buFontTx/>
              <a:buNone/>
            </a:pPr>
            <a:r>
              <a:rPr lang="pl-PL" baseline="0" dirty="0"/>
              <a:t>Ich bezpieczeństwo musi być przedmiotem naszej troski. </a:t>
            </a:r>
          </a:p>
          <a:p>
            <a:pPr marL="457200" lvl="1" indent="0">
              <a:buFontTx/>
              <a:buNone/>
            </a:pPr>
            <a:r>
              <a:rPr lang="pl-PL" baseline="0" dirty="0"/>
              <a:t>Więc kontynuujmy dyskusję o sposobach ich zabezpieczania.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262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 err="1"/>
              <a:t>Poznalismy</a:t>
            </a:r>
            <a:r>
              <a:rPr lang="pl-PL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pl-PL" dirty="0"/>
              <a:t>Funkcja skrótu – jak dystrybuować</a:t>
            </a:r>
            <a:r>
              <a:rPr lang="pl-PL" baseline="0" dirty="0"/>
              <a:t> skrót przez otwarte media</a:t>
            </a:r>
            <a:endParaRPr lang="pl-PL" dirty="0"/>
          </a:p>
          <a:p>
            <a:pPr marL="628650" lvl="1" indent="-171450">
              <a:buFontTx/>
              <a:buChar char="-"/>
            </a:pPr>
            <a:r>
              <a:rPr lang="pl-PL" dirty="0"/>
              <a:t>Szyfrowanie symetryczne – jak dystrybuować</a:t>
            </a:r>
            <a:r>
              <a:rPr lang="pl-PL" baseline="0" dirty="0"/>
              <a:t> klucze poprzez otwarte kanały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3928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- Odwracalna funkcja transformacji strumienia bitów w inny strumień bitów </a:t>
            </a:r>
          </a:p>
          <a:p>
            <a:pPr marL="0" indent="0">
              <a:buFontTx/>
              <a:buNone/>
            </a:pPr>
            <a:r>
              <a:rPr lang="pl-PL" dirty="0"/>
              <a:t>- Przestają obowiązywać kodowanie (alfabet języka naturalnego), zasady składniowe i semantyczne – nie można powiązań z dokumentem żadnej informacji. </a:t>
            </a:r>
          </a:p>
          <a:p>
            <a:pPr marL="0" indent="0">
              <a:buFontTx/>
              <a:buNone/>
            </a:pPr>
            <a:r>
              <a:rPr lang="pl-PL" dirty="0"/>
              <a:t>- Wynik zależy od klucza K1 i jest zawsze taki sam</a:t>
            </a:r>
          </a:p>
          <a:p>
            <a:pPr marL="0" indent="0">
              <a:buFontTx/>
              <a:buNone/>
            </a:pPr>
            <a:r>
              <a:rPr lang="pl-PL" baseline="0" dirty="0"/>
              <a:t>- Jeśli do strumienia źródłowego dodać  kilka bajtów generowanych losowo (</a:t>
            </a:r>
            <a:r>
              <a:rPr lang="en-US" baseline="0" noProof="0" dirty="0"/>
              <a:t>nonce</a:t>
            </a:r>
            <a:r>
              <a:rPr lang="pl-PL" baseline="0" dirty="0"/>
              <a:t>) to rezultat będzie za każdym razem inny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Selektywny dostęp – tylko ten kto ma odpowiedni klucz</a:t>
            </a:r>
          </a:p>
          <a:p>
            <a:pPr marL="171450" indent="-171450">
              <a:buFontTx/>
              <a:buChar char="-"/>
            </a:pPr>
            <a:r>
              <a:rPr lang="pl-PL" dirty="0"/>
              <a:t>Algorytmy symetryczne i niesymetryczne.</a:t>
            </a:r>
          </a:p>
          <a:p>
            <a:pPr marL="171450" indent="-171450">
              <a:buFontTx/>
              <a:buChar char="-"/>
            </a:pPr>
            <a:r>
              <a:rPr lang="pl-PL" dirty="0"/>
              <a:t>Algorytm</a:t>
            </a:r>
            <a:r>
              <a:rPr lang="pl-PL" baseline="0" dirty="0"/>
              <a:t> niesymetryczny klucz publiczny </a:t>
            </a:r>
            <a:r>
              <a:rPr lang="pl-PL" baseline="0"/>
              <a:t>i prywatny.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664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FB16A0-73CF-4CD5-9FEC-568B8B70D089}" type="slidenum">
              <a:rPr lang="pl-PL" altLang="pl-PL"/>
              <a:pPr/>
              <a:t>9</a:t>
            </a:fld>
            <a:endParaRPr lang="pl-PL" altLang="pl-PL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6682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I to już wszystko w tym epizodzie.</a:t>
            </a:r>
            <a:r>
              <a:rPr lang="pl-PL" baseline="0" dirty="0"/>
              <a:t> Po tej lekcji powinniśmy umieć: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Zapisywać dane w postaci strumieniowej,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Czytać dane ze strumieni</a:t>
            </a:r>
          </a:p>
          <a:p>
            <a:pPr marL="171450" indent="-171450">
              <a:buFontTx/>
              <a:buChar char="-"/>
            </a:pPr>
            <a:r>
              <a:rPr lang="pl-PL" baseline="0" dirty="0"/>
              <a:t>Zabezpieczać strumienie zawierające dane wrażliwe.</a:t>
            </a:r>
          </a:p>
          <a:p>
            <a:pPr marL="0" indent="0">
              <a:buFontTx/>
              <a:buNone/>
            </a:pPr>
            <a:r>
              <a:rPr lang="pl-PL" baseline="0" dirty="0"/>
              <a:t>I to chyba wszystko, co potrzeba wiedzieć w temacie strumieni, aby umieć je efektywnie wykorzystywać. </a:t>
            </a:r>
          </a:p>
          <a:p>
            <a:pPr marL="171450" indent="-171450">
              <a:buFontTx/>
              <a:buChar char="-"/>
            </a:pPr>
            <a:endParaRPr lang="pl-PL" baseline="0" dirty="0"/>
          </a:p>
          <a:p>
            <a:r>
              <a:rPr lang="pl-PL" baseline="0" dirty="0"/>
              <a:t>Dziękuję za poświęcony czas. Zaprasza do obejrzenia pozostałych lekcji.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ED7D95-5DED-40EF-B90D-C1D8560E7860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100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95536" y="3435847"/>
            <a:ext cx="8352928" cy="916781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95536" y="2715766"/>
            <a:ext cx="8352928" cy="6858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0382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240" y="411958"/>
            <a:ext cx="1954560" cy="395999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411958"/>
            <a:ext cx="6310064" cy="395999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268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2F11-9EB1-AAF0-3B5D-67A6F9A77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230C0-7311-32AE-ED0D-DC6C2A7A3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D49E-262B-8E7E-5DE1-CE1A026D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ED28-FCB3-304C-A0F8-386186B8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3E3EC-E43F-6A35-5307-C43C5AD6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44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F07A-4591-7C4A-9F7E-3D42B13D9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5AB7-9218-166C-467D-3257F70E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8199-0307-A547-6FC6-A4B95126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3D0A-9326-507E-8CAB-9F9AB253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EEC3B-1A4B-3121-C775-2931C397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051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8B75-6E52-CB42-DC75-75FF3541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C39D3-F746-E88F-BFBF-59363486A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B8C3C-105B-61CF-4B89-CA526CFE9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5193-FACC-15B2-CF2B-492339E7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22FA-57D7-FC5C-BC6A-BE9FEBD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2555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8265-8898-97E1-DE40-C0497B5D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6494-4932-E797-AC43-889DF6966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293F-3DF3-8031-14D2-4C3CCC489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90A97-788E-11CF-8899-4EA188C5A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7739A-8663-2956-B65E-69B93195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F2338-56AB-F0A8-0AC0-F56D0D6A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75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B926-F7DA-FC8C-FE52-13C8F5E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CDDBC-D8A1-94DD-E4E6-A0C951A91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7F698-F292-FB68-C973-1DD2769FE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4EDFD-13C4-D40D-4794-C9D82D664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AFD30-8D04-63A2-A308-141C9E5CC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5EDAA-270C-EAD0-42DF-68BDECC1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5C17A-A932-A084-2717-6662401F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28310-68C0-2463-0F6B-F821B835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0836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12F5-73F8-029F-2927-3C15AEE8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EC69B-0442-15D8-D536-47AFF43A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DD839-1930-0E0F-6DBC-D632E210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1646A-B5D5-46C1-89EB-9432B81F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555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F810E-5C74-B9E3-9082-68BCE60A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803B0-D398-1DAE-2E19-3A6019CD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8A397-04CC-D65A-74BE-A585B762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535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B2A6-88A7-E1D9-1851-D58FDFD8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79D-7C39-E8EC-741D-B358676E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771F9-8F12-C4C6-CDEA-73EA0B81D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02CA0-A535-D2E2-BDED-E9A898FA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3BFC-5333-A965-2652-76BA8ECA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F9A95-CDAA-86FA-6963-CEE01ACF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157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8A79-AD42-3D8C-98A1-C80FD32A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9FF37-7843-7464-BC5F-3C538B6F8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41B45-337D-65F3-D9FB-47B5F3A2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4E2A5-C773-E988-8E63-1C99A8DD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B34D-F497-53B1-2175-B890F2EE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7E6DC-55B0-2CFC-CEF8-8B4E972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2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95536" y="987574"/>
            <a:ext cx="8596064" cy="3384376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6084168" y="51471"/>
            <a:ext cx="2895600" cy="216694"/>
          </a:xfrm>
        </p:spPr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5285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D38-745D-F0E3-370E-5A1E0E53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7073E-5AA6-A31B-A8DE-949CAF51D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A52B-5C11-BBF8-887C-928F24B6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51BB8-9DC5-5730-A475-E7E75829D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A3D75-F73A-CFC5-2BCD-8EA02408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2759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48DF3-5D55-FB5D-588D-71C1B4899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202D0-1022-A30D-728C-DF6CA414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B9A7-7DF6-A593-23AE-4B2C306B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3F942-BB43-25D0-49B6-741C57F3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93A8-C70D-F36B-4AAC-550FBAD4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08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5536" y="342900"/>
            <a:ext cx="8593016" cy="63093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95536" y="1059582"/>
            <a:ext cx="4100264" cy="33123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499992" y="1059582"/>
            <a:ext cx="4464496" cy="33123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1642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95536" y="4378327"/>
            <a:ext cx="6840760" cy="523220"/>
          </a:xfrm>
        </p:spPr>
        <p:txBody>
          <a:bodyPr wrap="square" anchor="ctr">
            <a:spAutoFit/>
          </a:bodyPr>
          <a:lstStyle>
            <a:lvl1pPr>
              <a:defRPr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500062"/>
            <a:ext cx="4290556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8" y="500062"/>
            <a:ext cx="4292241" cy="47982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987028"/>
            <a:ext cx="429055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987028"/>
            <a:ext cx="4288536" cy="29563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657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342900"/>
            <a:ext cx="8686800" cy="63093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6037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2528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5536" y="4515967"/>
            <a:ext cx="6840760" cy="390525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395538" y="339502"/>
            <a:ext cx="3008313" cy="396044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419872" y="339502"/>
            <a:ext cx="5495528" cy="3960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8419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339502"/>
            <a:ext cx="5243264" cy="3456384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95536" y="4515966"/>
            <a:ext cx="6840760" cy="391716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95536" y="3795887"/>
            <a:ext cx="8352928" cy="576263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78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3498"/>
            <a:ext cx="8614792" cy="6286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536" y="987574"/>
            <a:ext cx="8596064" cy="338437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150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95536" y="1165622"/>
            <a:ext cx="8596064" cy="3206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5652120" y="51471"/>
            <a:ext cx="3352800" cy="21669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95536" y="303498"/>
            <a:ext cx="8614792" cy="6286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100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l" rtl="0" eaLnBrk="1" latinLnBrk="0" hangingPunct="1">
        <a:spcBef>
          <a:spcPct val="0"/>
        </a:spcBef>
        <a:buNone/>
        <a:defRPr kumimoji="0" sz="28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5F94-3E76-3F7C-361F-383A3F1C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084A-4CA3-92BB-22DF-D44E31F1A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33401-F332-72EA-69C5-16C220BBA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5F5B-48DA-4312-AC3D-C753FC32957A}" type="datetimeFigureOut">
              <a:rPr lang="pl-PL" smtClean="0"/>
              <a:t>30.03.2024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3B03-7451-E56F-CD7B-3A3AF3E76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F84D-5F47-0F97-3CF6-0C6864D01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FEABF-C44A-4370-AF57-E1011CC3B4A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59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Dane Strumieniowe</a:t>
            </a:r>
            <a:br>
              <a:rPr lang="pl-PL" dirty="0"/>
            </a:br>
            <a:r>
              <a:rPr lang="pl-PL" dirty="0"/>
              <a:t>Zabezpieczenie kryptograficzne Część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/>
              <a:t>dr inż. Mariusz Postół</a:t>
            </a:r>
            <a:endParaRPr lang="pl-PL" dirty="0"/>
          </a:p>
        </p:txBody>
      </p:sp>
      <p:pic>
        <p:nvPicPr>
          <p:cNvPr id="1026" name="Picture 2" descr="C:\Users\mpostol.HQ\AppData\Local\Microsoft\Windows\Temporary Internet Files\Content.IE5\CZWAJC3T\Bank_vault_190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617" y="0"/>
            <a:ext cx="2919383" cy="389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>
            <a:grpSpLocks noChangeAspect="1"/>
          </p:cNvGrpSpPr>
          <p:nvPr/>
        </p:nvGrpSpPr>
        <p:grpSpPr>
          <a:xfrm>
            <a:off x="6660232" y="1131588"/>
            <a:ext cx="1083482" cy="179006"/>
            <a:chOff x="3845151" y="1352869"/>
            <a:chExt cx="4480713" cy="725833"/>
          </a:xfrm>
          <a:scene3d>
            <a:camera prst="isometricTopUp"/>
            <a:lightRig rig="threePt" dir="t"/>
          </a:scene3d>
        </p:grpSpPr>
        <p:grpSp>
          <p:nvGrpSpPr>
            <p:cNvPr id="34" name="Group 33"/>
            <p:cNvGrpSpPr/>
            <p:nvPr/>
          </p:nvGrpSpPr>
          <p:grpSpPr>
            <a:xfrm>
              <a:off x="3845151" y="1352869"/>
              <a:ext cx="648072" cy="720080"/>
              <a:chOff x="3845151" y="1352869"/>
              <a:chExt cx="648072" cy="720080"/>
            </a:xfrm>
          </p:grpSpPr>
          <p:sp>
            <p:nvSpPr>
              <p:cNvPr id="57" name="Rectangle 56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 rot="16200000">
              <a:off x="4657917" y="1182685"/>
              <a:ext cx="720080" cy="1060448"/>
              <a:chOff x="1619672" y="1281046"/>
              <a:chExt cx="720080" cy="1060448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 rot="16200000">
              <a:off x="5724404" y="1182685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47" name="Rectangle 46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16200000">
              <a:off x="6784852" y="1182685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677792" y="1358622"/>
              <a:ext cx="648072" cy="720080"/>
              <a:chOff x="3845151" y="1352869"/>
              <a:chExt cx="648072" cy="720080"/>
            </a:xfrm>
          </p:grpSpPr>
          <p:sp>
            <p:nvSpPr>
              <p:cNvPr id="39" name="Rectangle 3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5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Omówienie przykładu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err="1"/>
              <a:t>CreateRSACryptoServiceKeysTest</a:t>
            </a:r>
            <a:endParaRPr lang="pl-PL" dirty="0"/>
          </a:p>
          <a:p>
            <a:pPr lvl="1"/>
            <a:r>
              <a:rPr lang="pl-PL" dirty="0"/>
              <a:t>Generowanie kluczy</a:t>
            </a:r>
          </a:p>
          <a:p>
            <a:pPr lvl="1"/>
            <a:r>
              <a:rPr lang="pl-PL" dirty="0"/>
              <a:t>Dystrybuowanie kluczy</a:t>
            </a:r>
          </a:p>
          <a:p>
            <a:pPr lvl="2"/>
            <a:r>
              <a:rPr lang="pl-PL" dirty="0"/>
              <a:t>publiczny, publiczny + prywatny</a:t>
            </a:r>
          </a:p>
          <a:p>
            <a:r>
              <a:rPr lang="pl-PL" dirty="0" err="1"/>
              <a:t>XmlSignatureTest</a:t>
            </a:r>
            <a:endParaRPr lang="pl-PL" dirty="0"/>
          </a:p>
          <a:p>
            <a:pPr lvl="1"/>
            <a:r>
              <a:rPr lang="pl-PL" dirty="0"/>
              <a:t>Czytanie kluczy</a:t>
            </a:r>
          </a:p>
          <a:p>
            <a:pPr lvl="1"/>
            <a:r>
              <a:rPr lang="pl-PL" dirty="0" err="1"/>
              <a:t>SignSaveXml</a:t>
            </a:r>
            <a:r>
              <a:rPr lang="pl-PL" dirty="0"/>
              <a:t>: Podpisywanie dokumentu </a:t>
            </a:r>
            <a:r>
              <a:rPr lang="pl-PL" dirty="0" err="1"/>
              <a:t>xml</a:t>
            </a:r>
            <a:endParaRPr lang="pl-PL" dirty="0"/>
          </a:p>
          <a:p>
            <a:pPr lvl="1"/>
            <a:r>
              <a:rPr lang="pl-PL" dirty="0" err="1"/>
              <a:t>LoadVerifyXml</a:t>
            </a:r>
            <a:r>
              <a:rPr lang="pl-PL" dirty="0"/>
              <a:t>: sprawdzanie</a:t>
            </a:r>
          </a:p>
          <a:p>
            <a:pPr lvl="1"/>
            <a:r>
              <a:rPr lang="pl-PL" dirty="0" err="1"/>
              <a:t>AddSpace</a:t>
            </a:r>
            <a:r>
              <a:rPr lang="pl-PL"/>
              <a:t>: Test </a:t>
            </a:r>
            <a:r>
              <a:rPr lang="pl-PL" dirty="0"/>
              <a:t>po modyfikacji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7042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Szyfrowany będzie dokument tekstowy </a:t>
            </a:r>
            <a:r>
              <a:rPr lang="pl-PL" dirty="0" err="1"/>
              <a:t>xml</a:t>
            </a:r>
            <a:r>
              <a:rPr lang="pl-PL" dirty="0"/>
              <a:t> poprzednio już wykorzystany</a:t>
            </a:r>
          </a:p>
          <a:p>
            <a:r>
              <a:rPr lang="pl-PL" dirty="0"/>
              <a:t>Musimy zadbać, aby skopiować potrzebne pliki do przestrzeni roboczej testów - atrybut</a:t>
            </a:r>
          </a:p>
          <a:p>
            <a:r>
              <a:rPr lang="pl-PL" dirty="0"/>
              <a:t>_</a:t>
            </a:r>
            <a:r>
              <a:rPr lang="pl-PL" dirty="0" err="1"/>
              <a:t>logger</a:t>
            </a:r>
            <a:r>
              <a:rPr lang="pl-PL" dirty="0"/>
              <a:t> pozwala śledzić proces szyfrowania, który jest </a:t>
            </a:r>
            <a:r>
              <a:rPr lang="pl-PL"/>
              <a:t>realizowany etapowo</a:t>
            </a:r>
          </a:p>
          <a:p>
            <a:r>
              <a:rPr lang="pl-PL" dirty="0"/>
              <a:t>Przykład dotyczy algorytmu symetrycznego 3DES</a:t>
            </a:r>
          </a:p>
          <a:p>
            <a:r>
              <a:rPr lang="pl-PL" dirty="0"/>
              <a:t>Generowanie kluczy</a:t>
            </a:r>
          </a:p>
          <a:p>
            <a:r>
              <a:rPr lang="pl-PL" dirty="0"/>
              <a:t>Dystrybucja kluczy – dostęp selektywny.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483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Praca domowa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Liczenie funkcji skrótu dla bardzo długich strumieni</a:t>
            </a:r>
          </a:p>
          <a:p>
            <a:pPr lvl="1"/>
            <a:r>
              <a:rPr lang="pl-PL" dirty="0"/>
              <a:t>Napisać metodę wyznaczającą wartość funkcji skrótu dla pliku o dowolnej długości.</a:t>
            </a:r>
          </a:p>
        </p:txBody>
      </p:sp>
    </p:spTree>
    <p:extLst>
      <p:ext uri="{BB962C8B-B14F-4D97-AF65-F5344CB8AC3E}">
        <p14:creationId xmlns:p14="http://schemas.microsoft.com/office/powerpoint/2010/main" val="337042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Praca domowa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Szyfrowanie plików – uzupełnić testy</a:t>
            </a:r>
          </a:p>
          <a:p>
            <a:pPr lvl="1"/>
            <a:r>
              <a:rPr lang="pl-PL" dirty="0"/>
              <a:t>Napisać metodę porównującą dwa pliki źródłowy i plik odszyfrowany.</a:t>
            </a:r>
          </a:p>
          <a:p>
            <a:pPr lvl="1"/>
            <a:r>
              <a:rPr lang="pl-PL" dirty="0"/>
              <a:t>Zdefiniować niezmiennik, który musi być spełniony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720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Praca domowa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Dystrybucja kluczy symetrycznych</a:t>
            </a:r>
          </a:p>
          <a:p>
            <a:pPr lvl="1"/>
            <a:r>
              <a:rPr lang="pl-PL" dirty="0"/>
              <a:t>Napisać metodę pozwalającą na bezpieczne rozsyłanie kluczy</a:t>
            </a:r>
          </a:p>
          <a:p>
            <a:pPr lvl="1"/>
            <a:r>
              <a:rPr lang="pl-PL" dirty="0"/>
              <a:t>Nie wolno bazować na bezpieczeństwie systemowym i bezpiecznych kanałach komunikacyjnych</a:t>
            </a:r>
          </a:p>
          <a:p>
            <a:pPr lvl="1"/>
            <a:r>
              <a:rPr lang="pl-PL" dirty="0"/>
              <a:t>Podpowiedź: użyć szyfrowania niesymetrycznego</a:t>
            </a:r>
          </a:p>
          <a:p>
            <a:pPr lvl="1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4018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Dziękuję za poświęcony czas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I to już wszystko w tym epizodzie…</a:t>
            </a:r>
          </a:p>
        </p:txBody>
      </p:sp>
    </p:spTree>
    <p:extLst>
      <p:ext uri="{BB962C8B-B14F-4D97-AF65-F5344CB8AC3E}">
        <p14:creationId xmlns:p14="http://schemas.microsoft.com/office/powerpoint/2010/main" val="277452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DC1740C-43FD-3A5D-20FA-AD268AA7168A}"/>
              </a:ext>
            </a:extLst>
          </p:cNvPr>
          <p:cNvGrpSpPr/>
          <p:nvPr/>
        </p:nvGrpSpPr>
        <p:grpSpPr>
          <a:xfrm>
            <a:off x="3527884" y="1131590"/>
            <a:ext cx="720080" cy="1081554"/>
            <a:chOff x="1619672" y="1281046"/>
            <a:chExt cx="720080" cy="106044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60921C-5AD7-F4E5-CECC-1C76521AF582}"/>
                </a:ext>
              </a:extLst>
            </p:cNvPr>
            <p:cNvSpPr/>
            <p:nvPr/>
          </p:nvSpPr>
          <p:spPr>
            <a:xfrm>
              <a:off x="1619672" y="1281046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9836B19-52DB-0ADE-2A4F-63E81801263B}"/>
                </a:ext>
              </a:extLst>
            </p:cNvPr>
            <p:cNvSpPr/>
            <p:nvPr/>
          </p:nvSpPr>
          <p:spPr>
            <a:xfrm>
              <a:off x="1619672" y="1497070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FA41D3F-43F7-EA6E-DE76-FFB5191CD3C8}"/>
                </a:ext>
              </a:extLst>
            </p:cNvPr>
            <p:cNvSpPr/>
            <p:nvPr/>
          </p:nvSpPr>
          <p:spPr>
            <a:xfrm>
              <a:off x="1619672" y="1693422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C8BCDD9-C34B-955C-2B87-1DFF241D3A74}"/>
                </a:ext>
              </a:extLst>
            </p:cNvPr>
            <p:cNvSpPr/>
            <p:nvPr/>
          </p:nvSpPr>
          <p:spPr>
            <a:xfrm>
              <a:off x="1619672" y="1909446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ED8B6D7-342A-48BF-8560-59EC899EE445}"/>
                </a:ext>
              </a:extLst>
            </p:cNvPr>
            <p:cNvSpPr/>
            <p:nvPr/>
          </p:nvSpPr>
          <p:spPr>
            <a:xfrm>
              <a:off x="1619672" y="2125470"/>
              <a:ext cx="720080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05BFCD1-6914-9011-353E-AB5C82357D05}"/>
              </a:ext>
            </a:extLst>
          </p:cNvPr>
          <p:cNvGrpSpPr/>
          <p:nvPr/>
        </p:nvGrpSpPr>
        <p:grpSpPr>
          <a:xfrm>
            <a:off x="4896036" y="1672367"/>
            <a:ext cx="720080" cy="1081554"/>
            <a:chOff x="1619672" y="1281046"/>
            <a:chExt cx="720080" cy="1060448"/>
          </a:xfrm>
          <a:solidFill>
            <a:srgbClr val="92D050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C7DB72-A0FA-5271-A426-D1293F003FBF}"/>
                </a:ext>
              </a:extLst>
            </p:cNvPr>
            <p:cNvSpPr/>
            <p:nvPr/>
          </p:nvSpPr>
          <p:spPr>
            <a:xfrm>
              <a:off x="1619672" y="1281046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57B692-E6CA-2C8E-1C73-314B6B220218}"/>
                </a:ext>
              </a:extLst>
            </p:cNvPr>
            <p:cNvSpPr/>
            <p:nvPr/>
          </p:nvSpPr>
          <p:spPr>
            <a:xfrm>
              <a:off x="1619672" y="1497070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EA6CD7-A252-5680-00CA-5031899E5738}"/>
                </a:ext>
              </a:extLst>
            </p:cNvPr>
            <p:cNvSpPr/>
            <p:nvPr/>
          </p:nvSpPr>
          <p:spPr>
            <a:xfrm>
              <a:off x="1619672" y="1693422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A4E2918-AFCA-EE4B-B617-ECFE34762EEE}"/>
                </a:ext>
              </a:extLst>
            </p:cNvPr>
            <p:cNvSpPr/>
            <p:nvPr/>
          </p:nvSpPr>
          <p:spPr>
            <a:xfrm>
              <a:off x="1619672" y="1909446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96D11B6-216D-B693-47D8-443C0059C1CE}"/>
                </a:ext>
              </a:extLst>
            </p:cNvPr>
            <p:cNvSpPr/>
            <p:nvPr/>
          </p:nvSpPr>
          <p:spPr>
            <a:xfrm>
              <a:off x="1619672" y="2125470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91944C-F8DB-4FCF-6CB2-470E58B75F3B}"/>
              </a:ext>
            </a:extLst>
          </p:cNvPr>
          <p:cNvGrpSpPr/>
          <p:nvPr/>
        </p:nvGrpSpPr>
        <p:grpSpPr>
          <a:xfrm>
            <a:off x="3534154" y="2592707"/>
            <a:ext cx="720080" cy="1081554"/>
            <a:chOff x="1619672" y="1281046"/>
            <a:chExt cx="720080" cy="1060448"/>
          </a:xfrm>
          <a:solidFill>
            <a:srgbClr val="00B0F0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7F2B9F-2328-4924-E8F4-427071AD03DF}"/>
                </a:ext>
              </a:extLst>
            </p:cNvPr>
            <p:cNvSpPr/>
            <p:nvPr/>
          </p:nvSpPr>
          <p:spPr>
            <a:xfrm>
              <a:off x="1619672" y="1281046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B5CC93E-3206-B250-4074-187672B96D33}"/>
                </a:ext>
              </a:extLst>
            </p:cNvPr>
            <p:cNvSpPr/>
            <p:nvPr/>
          </p:nvSpPr>
          <p:spPr>
            <a:xfrm>
              <a:off x="1619672" y="1497070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A90A90-7CE3-D388-726D-7476020F125D}"/>
                </a:ext>
              </a:extLst>
            </p:cNvPr>
            <p:cNvSpPr/>
            <p:nvPr/>
          </p:nvSpPr>
          <p:spPr>
            <a:xfrm>
              <a:off x="1619672" y="1693422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599AA9-79E7-5A56-1E56-5947251A7F8F}"/>
                </a:ext>
              </a:extLst>
            </p:cNvPr>
            <p:cNvSpPr/>
            <p:nvPr/>
          </p:nvSpPr>
          <p:spPr>
            <a:xfrm>
              <a:off x="1619672" y="1909446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FD5046-900A-2157-1FBF-288A379E2190}"/>
                </a:ext>
              </a:extLst>
            </p:cNvPr>
            <p:cNvSpPr/>
            <p:nvPr/>
          </p:nvSpPr>
          <p:spPr>
            <a:xfrm>
              <a:off x="1619672" y="2125470"/>
              <a:ext cx="720080" cy="2160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F0E07F-F62C-C260-B04D-56D8B19BFF0A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3995936" y="1782529"/>
            <a:ext cx="900100" cy="32448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026166-FBAE-427F-A0B5-9DCAD388B7CD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3887924" y="2213144"/>
            <a:ext cx="180020" cy="1350955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0DBAF3-7FC0-84CD-9D97-7B30529513B5}"/>
              </a:ext>
            </a:extLst>
          </p:cNvPr>
          <p:cNvCxnSpPr>
            <a:endCxn id="38" idx="3"/>
          </p:cNvCxnSpPr>
          <p:nvPr/>
        </p:nvCxnSpPr>
        <p:spPr>
          <a:xfrm flipH="1">
            <a:off x="4254234" y="2643759"/>
            <a:ext cx="785818" cy="59110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457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86E490-4EEE-270B-82C9-E0DEE1AC6C50}"/>
              </a:ext>
            </a:extLst>
          </p:cNvPr>
          <p:cNvGrpSpPr/>
          <p:nvPr/>
        </p:nvGrpSpPr>
        <p:grpSpPr>
          <a:xfrm>
            <a:off x="107504" y="1275606"/>
            <a:ext cx="2088232" cy="2542671"/>
            <a:chOff x="251520" y="1243844"/>
            <a:chExt cx="2088232" cy="249305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DC1740C-43FD-3A5D-20FA-AD268AA7168A}"/>
                </a:ext>
              </a:extLst>
            </p:cNvPr>
            <p:cNvGrpSpPr/>
            <p:nvPr/>
          </p:nvGrpSpPr>
          <p:grpSpPr>
            <a:xfrm>
              <a:off x="251520" y="1243844"/>
              <a:ext cx="720080" cy="1060448"/>
              <a:chOff x="1619672" y="1281046"/>
              <a:chExt cx="720080" cy="106044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760921C-5AD7-F4E5-CECC-1C76521AF582}"/>
                  </a:ext>
                </a:extLst>
              </p:cNvPr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836B19-52DB-0ADE-2A4F-63E81801263B}"/>
                  </a:ext>
                </a:extLst>
              </p:cNvPr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A41D3F-43F7-EA6E-DE76-FFB5191CD3C8}"/>
                  </a:ext>
                </a:extLst>
              </p:cNvPr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8BCDD9-C34B-955C-2B87-1DFF241D3A74}"/>
                  </a:ext>
                </a:extLst>
              </p:cNvPr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D8B6D7-342A-48BF-8560-59EC899EE445}"/>
                  </a:ext>
                </a:extLst>
              </p:cNvPr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05BFCD1-6914-9011-353E-AB5C82357D05}"/>
                </a:ext>
              </a:extLst>
            </p:cNvPr>
            <p:cNvGrpSpPr/>
            <p:nvPr/>
          </p:nvGrpSpPr>
          <p:grpSpPr>
            <a:xfrm>
              <a:off x="1619672" y="1774068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C7DB72-A0FA-5271-A426-D1293F003FBF}"/>
                  </a:ext>
                </a:extLst>
              </p:cNvPr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257B692-E6CA-2C8E-1C73-314B6B220218}"/>
                  </a:ext>
                </a:extLst>
              </p:cNvPr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EEA6CD7-A252-5680-00CA-5031899E5738}"/>
                  </a:ext>
                </a:extLst>
              </p:cNvPr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A4E2918-AFCA-EE4B-B617-ECFE34762EEE}"/>
                  </a:ext>
                </a:extLst>
              </p:cNvPr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96D11B6-216D-B693-47D8-443C0059C1CE}"/>
                  </a:ext>
                </a:extLst>
              </p:cNvPr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691944C-F8DB-4FCF-6CB2-470E58B75F3B}"/>
                </a:ext>
              </a:extLst>
            </p:cNvPr>
            <p:cNvGrpSpPr/>
            <p:nvPr/>
          </p:nvGrpSpPr>
          <p:grpSpPr>
            <a:xfrm>
              <a:off x="257790" y="2676449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87F2B9F-2328-4924-E8F4-427071AD03DF}"/>
                  </a:ext>
                </a:extLst>
              </p:cNvPr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B5CC93E-3206-B250-4074-187672B96D33}"/>
                  </a:ext>
                </a:extLst>
              </p:cNvPr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0A90A90-7CE3-D388-726D-7476020F125D}"/>
                  </a:ext>
                </a:extLst>
              </p:cNvPr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99AA9-79E7-5A56-1E56-5947251A7F8F}"/>
                  </a:ext>
                </a:extLst>
              </p:cNvPr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1FD5046-900A-2157-1FBF-288A379E2190}"/>
                  </a:ext>
                </a:extLst>
              </p:cNvPr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2F0E07F-F62C-C260-B04D-56D8B19BFF0A}"/>
                </a:ext>
              </a:extLst>
            </p:cNvPr>
            <p:cNvCxnSpPr>
              <a:endCxn id="43" idx="1"/>
            </p:cNvCxnSpPr>
            <p:nvPr/>
          </p:nvCxnSpPr>
          <p:spPr>
            <a:xfrm flipV="1">
              <a:off x="683568" y="1882080"/>
              <a:ext cx="936104" cy="98176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026166-FBAE-427F-A0B5-9DCAD388B7CD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539552" y="2196280"/>
              <a:ext cx="78278" cy="48016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90DBAF3-7FC0-84CD-9D97-7B30529513B5}"/>
                </a:ext>
              </a:extLst>
            </p:cNvPr>
            <p:cNvCxnSpPr>
              <a:endCxn id="38" idx="3"/>
            </p:cNvCxnSpPr>
            <p:nvPr/>
          </p:nvCxnSpPr>
          <p:spPr>
            <a:xfrm flipH="1">
              <a:off x="977870" y="2726504"/>
              <a:ext cx="785818" cy="5795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7336BC9-D033-99D0-EAD7-A7EA9A37F26C}"/>
              </a:ext>
            </a:extLst>
          </p:cNvPr>
          <p:cNvGrpSpPr/>
          <p:nvPr/>
        </p:nvGrpSpPr>
        <p:grpSpPr>
          <a:xfrm>
            <a:off x="4555783" y="1886891"/>
            <a:ext cx="4480713" cy="740279"/>
            <a:chOff x="3845151" y="1352869"/>
            <a:chExt cx="4480713" cy="72583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84CB6B-2587-113E-B34B-40D11AF45C4C}"/>
                </a:ext>
              </a:extLst>
            </p:cNvPr>
            <p:cNvGrpSpPr/>
            <p:nvPr/>
          </p:nvGrpSpPr>
          <p:grpSpPr>
            <a:xfrm>
              <a:off x="3845151" y="1352869"/>
              <a:ext cx="648072" cy="720080"/>
              <a:chOff x="3845151" y="1352869"/>
              <a:chExt cx="648072" cy="72008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8BC626-279D-535E-C421-64E053CE2A3D}"/>
                  </a:ext>
                </a:extLst>
              </p:cNvPr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B70B13-A889-F6C7-8196-1B8DBAB6B9B4}"/>
                  </a:ext>
                </a:extLst>
              </p:cNvPr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E530FB-2F55-8E16-A4B4-BD715EB4FB5D}"/>
                  </a:ext>
                </a:extLst>
              </p:cNvPr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B222C6-C0E4-2F77-2FF0-1FE5C490F116}"/>
                </a:ext>
              </a:extLst>
            </p:cNvPr>
            <p:cNvGrpSpPr/>
            <p:nvPr/>
          </p:nvGrpSpPr>
          <p:grpSpPr>
            <a:xfrm rot="16200000">
              <a:off x="4657917" y="1182685"/>
              <a:ext cx="720080" cy="1060448"/>
              <a:chOff x="1619672" y="1281046"/>
              <a:chExt cx="720080" cy="106044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397FD9E-8D10-33C1-3DB4-3C6064BAC9A6}"/>
                  </a:ext>
                </a:extLst>
              </p:cNvPr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0EEBAF3-6158-7E05-5C00-6F74890A37DC}"/>
                  </a:ext>
                </a:extLst>
              </p:cNvPr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DA03E61-27D5-BA8F-FD0B-86767ADE6FF5}"/>
                  </a:ext>
                </a:extLst>
              </p:cNvPr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CAE70C-D6BB-D224-B66F-344512E766FC}"/>
                  </a:ext>
                </a:extLst>
              </p:cNvPr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A0D995-2E11-4332-95C7-6D65FD033B83}"/>
                  </a:ext>
                </a:extLst>
              </p:cNvPr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82A703-154F-E986-A76B-7CA57D2F2BBD}"/>
                </a:ext>
              </a:extLst>
            </p:cNvPr>
            <p:cNvGrpSpPr/>
            <p:nvPr/>
          </p:nvGrpSpPr>
          <p:grpSpPr>
            <a:xfrm rot="16200000">
              <a:off x="5724404" y="1182685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5A4606-0B03-9FF6-18C1-5D426792AA5F}"/>
                  </a:ext>
                </a:extLst>
              </p:cNvPr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16A31D-6D95-8FC1-81AF-BA236E75C5EB}"/>
                  </a:ext>
                </a:extLst>
              </p:cNvPr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3A7B6B-27CA-0F8A-A664-38DF0AE3693A}"/>
                  </a:ext>
                </a:extLst>
              </p:cNvPr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A4BC78B-0114-B5D3-E7EF-4089BA73E696}"/>
                  </a:ext>
                </a:extLst>
              </p:cNvPr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C2F61E8-E906-8319-DF78-FCE2BD7C8B2B}"/>
                  </a:ext>
                </a:extLst>
              </p:cNvPr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49B9AC-FE82-6B74-0030-4241FDF079D9}"/>
                </a:ext>
              </a:extLst>
            </p:cNvPr>
            <p:cNvGrpSpPr/>
            <p:nvPr/>
          </p:nvGrpSpPr>
          <p:grpSpPr>
            <a:xfrm rot="16200000">
              <a:off x="6784852" y="1182685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B89E9DD-5A82-30D3-EDE7-816B8F414526}"/>
                  </a:ext>
                </a:extLst>
              </p:cNvPr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044C5BB-DA16-D50C-C366-865656901854}"/>
                  </a:ext>
                </a:extLst>
              </p:cNvPr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680A394-0939-A644-C6EA-B56785C459FF}"/>
                  </a:ext>
                </a:extLst>
              </p:cNvPr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F782593-A16B-630D-E91A-3B201324DECF}"/>
                  </a:ext>
                </a:extLst>
              </p:cNvPr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937797-53CB-0763-A5B2-699B3DE9F209}"/>
                  </a:ext>
                </a:extLst>
              </p:cNvPr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FF945A5-81DA-A9F8-32B6-FDD2FEF1ABCB}"/>
                </a:ext>
              </a:extLst>
            </p:cNvPr>
            <p:cNvGrpSpPr/>
            <p:nvPr/>
          </p:nvGrpSpPr>
          <p:grpSpPr>
            <a:xfrm>
              <a:off x="7677792" y="1358622"/>
              <a:ext cx="648072" cy="720080"/>
              <a:chOff x="3845151" y="1352869"/>
              <a:chExt cx="648072" cy="72008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2CD76B9-EAFE-3746-A9B8-BFC165975D0A}"/>
                  </a:ext>
                </a:extLst>
              </p:cNvPr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F925BC-A62A-91AE-72F9-2C297850558E}"/>
                  </a:ext>
                </a:extLst>
              </p:cNvPr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41D71D-48D7-4387-1EF8-F0596F58A680}"/>
                  </a:ext>
                </a:extLst>
              </p:cNvPr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</p:grpSp>
      <p:sp>
        <p:nvSpPr>
          <p:cNvPr id="5" name="Left-Right Arrow 71">
            <a:extLst>
              <a:ext uri="{FF2B5EF4-FFF2-40B4-BE49-F238E27FC236}">
                <a16:creationId xmlns:a16="http://schemas.microsoft.com/office/drawing/2014/main" id="{92CD90C9-0E05-74B8-0540-FB87EC38DE2D}"/>
              </a:ext>
            </a:extLst>
          </p:cNvPr>
          <p:cNvSpPr/>
          <p:nvPr/>
        </p:nvSpPr>
        <p:spPr>
          <a:xfrm>
            <a:off x="2403759" y="2018372"/>
            <a:ext cx="1944000" cy="477314"/>
          </a:xfrm>
          <a:prstGeom prst="left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Transformacja</a:t>
            </a:r>
          </a:p>
        </p:txBody>
      </p:sp>
    </p:spTree>
    <p:extLst>
      <p:ext uri="{BB962C8B-B14F-4D97-AF65-F5344CB8AC3E}">
        <p14:creationId xmlns:p14="http://schemas.microsoft.com/office/powerpoint/2010/main" val="255818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Jaki mamy Problem 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Kryptografia strumieni</a:t>
            </a:r>
          </a:p>
        </p:txBody>
      </p:sp>
    </p:spTree>
    <p:extLst>
      <p:ext uri="{BB962C8B-B14F-4D97-AF65-F5344CB8AC3E}">
        <p14:creationId xmlns:p14="http://schemas.microsoft.com/office/powerpoint/2010/main" val="173560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1644" y="2201613"/>
            <a:ext cx="4480713" cy="740280"/>
            <a:chOff x="3845151" y="1352869"/>
            <a:chExt cx="4480713" cy="725833"/>
          </a:xfrm>
        </p:grpSpPr>
        <p:grpSp>
          <p:nvGrpSpPr>
            <p:cNvPr id="3" name="Group 2"/>
            <p:cNvGrpSpPr/>
            <p:nvPr/>
          </p:nvGrpSpPr>
          <p:grpSpPr>
            <a:xfrm>
              <a:off x="3845151" y="1352869"/>
              <a:ext cx="648072" cy="720080"/>
              <a:chOff x="3845151" y="1352869"/>
              <a:chExt cx="648072" cy="720080"/>
            </a:xfrm>
          </p:grpSpPr>
          <p:sp>
            <p:nvSpPr>
              <p:cNvPr id="26" name="Rectangle 25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6200000">
              <a:off x="4657917" y="1182685"/>
              <a:ext cx="720080" cy="1060448"/>
              <a:chOff x="1619672" y="1281046"/>
              <a:chExt cx="720080" cy="1060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6200000">
              <a:off x="5724404" y="1182685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6200000">
              <a:off x="6784852" y="1182685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77792" y="1358622"/>
              <a:ext cx="648072" cy="720080"/>
              <a:chOff x="3845151" y="1352869"/>
              <a:chExt cx="648072" cy="720080"/>
            </a:xfrm>
          </p:grpSpPr>
          <p:sp>
            <p:nvSpPr>
              <p:cNvPr id="8" name="Rectangle 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355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124392" y="483518"/>
            <a:ext cx="4480713" cy="740280"/>
            <a:chOff x="3845151" y="1352869"/>
            <a:chExt cx="4480713" cy="725833"/>
          </a:xfrm>
        </p:grpSpPr>
        <p:grpSp>
          <p:nvGrpSpPr>
            <p:cNvPr id="3" name="Group 2"/>
            <p:cNvGrpSpPr/>
            <p:nvPr/>
          </p:nvGrpSpPr>
          <p:grpSpPr>
            <a:xfrm>
              <a:off x="3845151" y="1352869"/>
              <a:ext cx="648072" cy="720080"/>
              <a:chOff x="3845151" y="1352869"/>
              <a:chExt cx="648072" cy="720080"/>
            </a:xfrm>
          </p:grpSpPr>
          <p:sp>
            <p:nvSpPr>
              <p:cNvPr id="26" name="Rectangle 25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8" name="Rectangle 27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 rot="16200000">
              <a:off x="4657917" y="1182685"/>
              <a:ext cx="720080" cy="1060448"/>
              <a:chOff x="1619672" y="1281046"/>
              <a:chExt cx="720080" cy="1060448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 rot="16200000">
              <a:off x="5724404" y="1182685"/>
              <a:ext cx="720080" cy="1060448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6" name="Rectangle 15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 rot="16200000">
              <a:off x="6784852" y="1182685"/>
              <a:ext cx="720080" cy="1060448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1" name="Rectangle 1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677792" y="1358622"/>
              <a:ext cx="648072" cy="720080"/>
              <a:chOff x="3845151" y="1352869"/>
              <a:chExt cx="648072" cy="720080"/>
            </a:xfrm>
          </p:grpSpPr>
          <p:sp>
            <p:nvSpPr>
              <p:cNvPr id="8" name="Rectangle 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grpSp>
        <p:nvGrpSpPr>
          <p:cNvPr id="29" name="Group 28"/>
          <p:cNvGrpSpPr>
            <a:grpSpLocks noChangeAspect="1"/>
          </p:cNvGrpSpPr>
          <p:nvPr/>
        </p:nvGrpSpPr>
        <p:grpSpPr>
          <a:xfrm>
            <a:off x="971714" y="1923678"/>
            <a:ext cx="6764270" cy="1343689"/>
            <a:chOff x="1744015" y="3499395"/>
            <a:chExt cx="2529945" cy="502561"/>
          </a:xfrm>
        </p:grpSpPr>
        <p:grpSp>
          <p:nvGrpSpPr>
            <p:cNvPr id="30" name="Group 29"/>
            <p:cNvGrpSpPr/>
            <p:nvPr/>
          </p:nvGrpSpPr>
          <p:grpSpPr>
            <a:xfrm>
              <a:off x="1744015" y="3499397"/>
              <a:ext cx="296420" cy="502559"/>
              <a:chOff x="3845151" y="1352869"/>
              <a:chExt cx="648072" cy="720080"/>
            </a:xfrm>
          </p:grpSpPr>
          <p:sp>
            <p:nvSpPr>
              <p:cNvPr id="59" name="Rectangle 5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16200000">
              <a:off x="2029162" y="3508159"/>
              <a:ext cx="502559" cy="485036"/>
              <a:chOff x="1619672" y="1281046"/>
              <a:chExt cx="720080" cy="106044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 rot="16200000">
              <a:off x="2516960" y="3508159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49" name="Rectangle 48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6200000">
              <a:off x="3001996" y="3508159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44" name="Rectangle 4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77540" y="3499395"/>
              <a:ext cx="296420" cy="502559"/>
              <a:chOff x="3845151" y="1352869"/>
              <a:chExt cx="648072" cy="720080"/>
            </a:xfrm>
          </p:grpSpPr>
          <p:sp>
            <p:nvSpPr>
              <p:cNvPr id="41" name="Rectangle 40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492254" y="3499396"/>
              <a:ext cx="485037" cy="502559"/>
              <a:chOff x="3492254" y="3499396"/>
              <a:chExt cx="485037" cy="502559"/>
            </a:xfrm>
          </p:grpSpPr>
          <p:sp>
            <p:nvSpPr>
              <p:cNvPr id="36" name="Rectangle 35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01…EF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925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Zapewnienie integralności</a:t>
            </a:r>
          </a:p>
          <a:p>
            <a:pPr lvl="1"/>
            <a:r>
              <a:rPr lang="pl-PL" dirty="0"/>
              <a:t>Funkcja skrótu (ang. </a:t>
            </a:r>
            <a:r>
              <a:rPr lang="en-US" dirty="0"/>
              <a:t>hash function</a:t>
            </a:r>
            <a:r>
              <a:rPr lang="pl-PL" dirty="0"/>
              <a:t>)</a:t>
            </a:r>
          </a:p>
          <a:p>
            <a:r>
              <a:rPr lang="pl-PL" dirty="0"/>
              <a:t>Selektywny dostęp</a:t>
            </a:r>
          </a:p>
          <a:p>
            <a:pPr lvl="1"/>
            <a:r>
              <a:rPr lang="pl-PL" dirty="0"/>
              <a:t>Szyfrowanie (ang. </a:t>
            </a:r>
            <a:r>
              <a:rPr lang="en-US" dirty="0"/>
              <a:t>encryption</a:t>
            </a:r>
            <a:r>
              <a:rPr lang="pl-PL" dirty="0"/>
              <a:t>)</a:t>
            </a:r>
          </a:p>
          <a:p>
            <a:r>
              <a:rPr lang="pl-PL" dirty="0"/>
              <a:t>Potwierdzenie autorstwa</a:t>
            </a:r>
          </a:p>
          <a:p>
            <a:pPr lvl="1"/>
            <a:r>
              <a:rPr lang="pl-PL" dirty="0"/>
              <a:t>Podpis cyfrowy (ang. </a:t>
            </a:r>
            <a:r>
              <a:rPr lang="en-US" dirty="0"/>
              <a:t>digital signature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82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 function</a:t>
            </a:r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75050" y="457200"/>
            <a:ext cx="5340350" cy="1481250"/>
          </a:xfrm>
        </p:spPr>
        <p:txBody>
          <a:bodyPr>
            <a:normAutofit/>
          </a:bodyPr>
          <a:lstStyle/>
          <a:p>
            <a:r>
              <a:rPr lang="pl-PL" dirty="0" err="1"/>
              <a:t>F</a:t>
            </a:r>
            <a:r>
              <a:rPr lang="pl-PL" baseline="-25000" dirty="0" err="1"/>
              <a:t>h</a:t>
            </a:r>
            <a:r>
              <a:rPr lang="pl-PL" dirty="0"/>
              <a:t> – </a:t>
            </a:r>
            <a:r>
              <a:rPr lang="en-US" dirty="0"/>
              <a:t>hash function</a:t>
            </a:r>
            <a:endParaRPr lang="pl-PL" dirty="0"/>
          </a:p>
          <a:p>
            <a:pPr lvl="1">
              <a:spcBef>
                <a:spcPct val="50000"/>
              </a:spcBef>
            </a:pPr>
            <a:r>
              <a:rPr kumimoji="1" lang="en-US" altLang="pl-PL" dirty="0">
                <a:solidFill>
                  <a:schemeClr val="tx1"/>
                </a:solidFill>
                <a:latin typeface="Arial" charset="0"/>
                <a:cs typeface="Arial" charset="0"/>
              </a:rPr>
              <a:t>Message Digest (MD)</a:t>
            </a:r>
            <a:endParaRPr kumimoji="1" lang="pl-PL" altLang="pl-PL" dirty="0">
              <a:solidFill>
                <a:schemeClr val="tx1"/>
              </a:solidFill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kumimoji="1" lang="en-US" altLang="pl-PL" dirty="0">
                <a:solidFill>
                  <a:schemeClr val="tx1"/>
                </a:solidFill>
                <a:latin typeface="Arial" charset="0"/>
                <a:cs typeface="Arial" charset="0"/>
              </a:rPr>
              <a:t>Secure Hash Algorithm (SHA)</a:t>
            </a:r>
          </a:p>
          <a:p>
            <a:pPr lvl="1"/>
            <a:endParaRPr lang="pl-PL" dirty="0"/>
          </a:p>
        </p:txBody>
      </p:sp>
      <p:sp>
        <p:nvSpPr>
          <p:cNvPr id="3" name="Flowchart: Terminator 2"/>
          <p:cNvSpPr/>
          <p:nvPr/>
        </p:nvSpPr>
        <p:spPr>
          <a:xfrm>
            <a:off x="2195736" y="2572584"/>
            <a:ext cx="2376264" cy="360040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01AB23CD56EF</a:t>
            </a:r>
          </a:p>
        </p:txBody>
      </p:sp>
      <p:cxnSp>
        <p:nvCxnSpPr>
          <p:cNvPr id="5" name="Curved Connector 4"/>
          <p:cNvCxnSpPr>
            <a:stCxn id="3" idx="0"/>
          </p:cNvCxnSpPr>
          <p:nvPr/>
        </p:nvCxnSpPr>
        <p:spPr>
          <a:xfrm rot="16200000" flipV="1">
            <a:off x="1591422" y="780138"/>
            <a:ext cx="1923331" cy="1661562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345" y="627534"/>
            <a:ext cx="77231" cy="1154235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3" idx="1"/>
          </p:cNvCxnSpPr>
          <p:nvPr/>
        </p:nvCxnSpPr>
        <p:spPr>
          <a:xfrm>
            <a:off x="923179" y="2232596"/>
            <a:ext cx="1272557" cy="52000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Summing Junction 9"/>
          <p:cNvSpPr/>
          <p:nvPr/>
        </p:nvSpPr>
        <p:spPr>
          <a:xfrm>
            <a:off x="233917" y="1591444"/>
            <a:ext cx="880443" cy="777670"/>
          </a:xfrm>
          <a:prstGeom prst="flowChartSummingJunction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  <a:scene3d>
            <a:camera prst="isometricTopUp"/>
            <a:lightRig rig="balanced" dir="t">
              <a:rot lat="0" lon="0" rev="1200000"/>
            </a:lightRig>
          </a:scene3d>
          <a:sp3d contourW="12700" prstMaterial="matte">
            <a:bevelT w="82550" h="50800"/>
            <a:contourClr>
              <a:schemeClr val="accent2">
                <a:shade val="60000"/>
                <a:satMod val="11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000" dirty="0" err="1"/>
              <a:t>F</a:t>
            </a:r>
            <a:r>
              <a:rPr lang="pl-PL" sz="2400" baseline="-25000" dirty="0" err="1"/>
              <a:t>h</a:t>
            </a:r>
            <a:endParaRPr lang="pl-PL" sz="40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827584" y="35798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/>
          </a:p>
        </p:txBody>
      </p: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89649" y="40189"/>
            <a:ext cx="2184652" cy="540000"/>
            <a:chOff x="146314" y="336984"/>
            <a:chExt cx="2049422" cy="506574"/>
          </a:xfrm>
        </p:grpSpPr>
        <p:grpSp>
          <p:nvGrpSpPr>
            <p:cNvPr id="24" name="Group 23"/>
            <p:cNvGrpSpPr/>
            <p:nvPr/>
          </p:nvGrpSpPr>
          <p:grpSpPr>
            <a:xfrm>
              <a:off x="146314" y="336984"/>
              <a:ext cx="296420" cy="502559"/>
              <a:chOff x="3845151" y="1352869"/>
              <a:chExt cx="648072" cy="720080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16200000">
              <a:off x="431461" y="345746"/>
              <a:ext cx="502559" cy="485036"/>
              <a:chOff x="1619672" y="1281046"/>
              <a:chExt cx="720080" cy="1060448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6200000">
              <a:off x="919259" y="345746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37" name="Rectangle 36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6200000">
              <a:off x="1404295" y="345746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32" name="Rectangle 3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899316" y="340999"/>
              <a:ext cx="296420" cy="502559"/>
              <a:chOff x="3845151" y="1352869"/>
              <a:chExt cx="648072" cy="720080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sp>
        <p:nvSpPr>
          <p:cNvPr id="51" name="TextBox 50"/>
          <p:cNvSpPr txBox="1"/>
          <p:nvPr/>
        </p:nvSpPr>
        <p:spPr>
          <a:xfrm>
            <a:off x="1707639" y="1569118"/>
            <a:ext cx="1103187" cy="369332"/>
          </a:xfrm>
          <a:prstGeom prst="rect">
            <a:avLst/>
          </a:prstGeom>
          <a:solidFill>
            <a:schemeClr val="bg2">
              <a:lumMod val="75000"/>
              <a:alpha val="83000"/>
            </a:schemeClr>
          </a:solidFill>
        </p:spPr>
        <p:txBody>
          <a:bodyPr wrap="none" rtlCol="0">
            <a:spAutoFit/>
          </a:bodyPr>
          <a:lstStyle/>
          <a:p>
            <a:r>
              <a:rPr lang="pl-PL" dirty="0" err="1"/>
              <a:t>Imposible</a:t>
            </a:r>
            <a:endParaRPr lang="pl-PL" dirty="0"/>
          </a:p>
        </p:txBody>
      </p:sp>
      <p:grpSp>
        <p:nvGrpSpPr>
          <p:cNvPr id="86" name="Group 85"/>
          <p:cNvGrpSpPr>
            <a:grpSpLocks noChangeAspect="1"/>
          </p:cNvGrpSpPr>
          <p:nvPr/>
        </p:nvGrpSpPr>
        <p:grpSpPr>
          <a:xfrm>
            <a:off x="1744015" y="3499395"/>
            <a:ext cx="2718417" cy="540000"/>
            <a:chOff x="1744015" y="3499395"/>
            <a:chExt cx="2529945" cy="502561"/>
          </a:xfrm>
        </p:grpSpPr>
        <p:grpSp>
          <p:nvGrpSpPr>
            <p:cNvPr id="53" name="Group 52"/>
            <p:cNvGrpSpPr/>
            <p:nvPr/>
          </p:nvGrpSpPr>
          <p:grpSpPr>
            <a:xfrm>
              <a:off x="1744015" y="3499397"/>
              <a:ext cx="296420" cy="502559"/>
              <a:chOff x="3845151" y="1352869"/>
              <a:chExt cx="648072" cy="720080"/>
            </a:xfrm>
          </p:grpSpPr>
          <p:sp>
            <p:nvSpPr>
              <p:cNvPr id="76" name="Rectangle 75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7" name="Rectangle 76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 rot="16200000">
              <a:off x="2029162" y="3508159"/>
              <a:ext cx="502559" cy="485036"/>
              <a:chOff x="1619672" y="1281046"/>
              <a:chExt cx="720080" cy="1060448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6200000">
              <a:off x="2516960" y="3508159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66" name="Rectangle 65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3001996" y="3508159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977540" y="3499395"/>
              <a:ext cx="296420" cy="502559"/>
              <a:chOff x="3845151" y="1352869"/>
              <a:chExt cx="648072" cy="720080"/>
            </a:xfrm>
          </p:grpSpPr>
          <p:sp>
            <p:nvSpPr>
              <p:cNvPr id="58" name="Rectangle 5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9" name="Rectangle 5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3492254" y="3499396"/>
              <a:ext cx="485037" cy="502559"/>
              <a:chOff x="3492254" y="3499396"/>
              <a:chExt cx="485037" cy="502559"/>
            </a:xfrm>
          </p:grpSpPr>
          <p:sp>
            <p:nvSpPr>
              <p:cNvPr id="80" name="Rectangle 79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01…EF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84" name="Rectangle 83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grpSp>
        <p:nvGrpSpPr>
          <p:cNvPr id="134" name="Group 133"/>
          <p:cNvGrpSpPr/>
          <p:nvPr/>
        </p:nvGrpSpPr>
        <p:grpSpPr>
          <a:xfrm>
            <a:off x="3937396" y="2958444"/>
            <a:ext cx="3497037" cy="1080953"/>
            <a:chOff x="3937396" y="2958444"/>
            <a:chExt cx="3497037" cy="1080953"/>
          </a:xfrm>
        </p:grpSpPr>
        <p:grpSp>
          <p:nvGrpSpPr>
            <p:cNvPr id="87" name="Group 86"/>
            <p:cNvGrpSpPr/>
            <p:nvPr/>
          </p:nvGrpSpPr>
          <p:grpSpPr>
            <a:xfrm>
              <a:off x="4716016" y="3499398"/>
              <a:ext cx="318502" cy="539998"/>
              <a:chOff x="3845151" y="1352869"/>
              <a:chExt cx="648072" cy="720080"/>
            </a:xfrm>
          </p:grpSpPr>
          <p:sp>
            <p:nvSpPr>
              <p:cNvPr id="116" name="Rectangle 115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7" name="Rectangle 116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8" name="Rectangle 117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16200000">
              <a:off x="5022405" y="3508813"/>
              <a:ext cx="539998" cy="521169"/>
              <a:chOff x="1619672" y="1281046"/>
              <a:chExt cx="720080" cy="1060448"/>
            </a:xfrm>
          </p:grpSpPr>
          <p:sp>
            <p:nvSpPr>
              <p:cNvPr id="111" name="Rectangle 11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 rot="16200000">
              <a:off x="5546543" y="3508813"/>
              <a:ext cx="539998" cy="521169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06" name="Rectangle 105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 rot="16200000">
              <a:off x="6067712" y="3508813"/>
              <a:ext cx="539998" cy="521169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01" name="Rectangle 100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115931" y="3499396"/>
              <a:ext cx="318502" cy="539998"/>
              <a:chOff x="3845151" y="1352869"/>
              <a:chExt cx="648072" cy="720080"/>
            </a:xfrm>
          </p:grpSpPr>
          <p:sp>
            <p:nvSpPr>
              <p:cNvPr id="98" name="Rectangle 9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9" name="Rectangle 9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0" name="Rectangle 9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6594493" y="3499394"/>
              <a:ext cx="521171" cy="540000"/>
              <a:chOff x="3492254" y="3499394"/>
              <a:chExt cx="485037" cy="502561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478994" y="3701270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98…BA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7" name="Rectangle 96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solidFill>
                <a:srgbClr val="FF0000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sz="8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01…EF</a:t>
                </a:r>
              </a:p>
            </p:txBody>
          </p:sp>
        </p:grpSp>
        <p:sp>
          <p:nvSpPr>
            <p:cNvPr id="133" name="Freeform 132"/>
            <p:cNvSpPr/>
            <p:nvPr/>
          </p:nvSpPr>
          <p:spPr>
            <a:xfrm>
              <a:off x="3937396" y="2958444"/>
              <a:ext cx="2763265" cy="540953"/>
            </a:xfrm>
            <a:custGeom>
              <a:avLst/>
              <a:gdLst>
                <a:gd name="connsiteX0" fmla="*/ 3170337 w 3170372"/>
                <a:gd name="connsiteY0" fmla="*/ 717295 h 723558"/>
                <a:gd name="connsiteX1" fmla="*/ 2713137 w 3170372"/>
                <a:gd name="connsiteY1" fmla="*/ 9574 h 723558"/>
                <a:gd name="connsiteX2" fmla="*/ 420874 w 3170372"/>
                <a:gd name="connsiteY2" fmla="*/ 335251 h 723558"/>
                <a:gd name="connsiteX3" fmla="*/ 7515 w 3170372"/>
                <a:gd name="connsiteY3" fmla="*/ 723558 h 723558"/>
                <a:gd name="connsiteX0" fmla="*/ 3163805 w 3163809"/>
                <a:gd name="connsiteY0" fmla="*/ 751617 h 757880"/>
                <a:gd name="connsiteX1" fmla="*/ 2706605 w 3163809"/>
                <a:gd name="connsiteY1" fmla="*/ 43896 h 757880"/>
                <a:gd name="connsiteX2" fmla="*/ 684556 w 3163809"/>
                <a:gd name="connsiteY2" fmla="*/ 149697 h 757880"/>
                <a:gd name="connsiteX3" fmla="*/ 983 w 3163809"/>
                <a:gd name="connsiteY3" fmla="*/ 757880 h 757880"/>
                <a:gd name="connsiteX0" fmla="*/ 3163625 w 3163629"/>
                <a:gd name="connsiteY0" fmla="*/ 753384 h 759647"/>
                <a:gd name="connsiteX1" fmla="*/ 2706425 w 3163629"/>
                <a:gd name="connsiteY1" fmla="*/ 45663 h 759647"/>
                <a:gd name="connsiteX2" fmla="*/ 684376 w 3163629"/>
                <a:gd name="connsiteY2" fmla="*/ 151464 h 759647"/>
                <a:gd name="connsiteX3" fmla="*/ 803 w 3163629"/>
                <a:gd name="connsiteY3" fmla="*/ 759647 h 75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3629" h="759647">
                  <a:moveTo>
                    <a:pt x="3163625" y="753384"/>
                  </a:moveTo>
                  <a:cubicBezTo>
                    <a:pt x="3164147" y="431360"/>
                    <a:pt x="3119633" y="145983"/>
                    <a:pt x="2706425" y="45663"/>
                  </a:cubicBezTo>
                  <a:cubicBezTo>
                    <a:pt x="2293217" y="-54657"/>
                    <a:pt x="1072956" y="23672"/>
                    <a:pt x="684376" y="151464"/>
                  </a:cubicBezTo>
                  <a:cubicBezTo>
                    <a:pt x="295796" y="279256"/>
                    <a:pt x="-17986" y="624992"/>
                    <a:pt x="803" y="759647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727575" y="304425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Blockchain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3212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Encryption</a:t>
            </a:r>
          </a:p>
        </p:txBody>
      </p:sp>
      <p:pic>
        <p:nvPicPr>
          <p:cNvPr id="2051" name="Picture 3" descr="C:\Users\mpostol.HQ\AppData\Local\Microsoft\Windows\Temporary Internet Files\Content.IE5\MFIR6JEQ\at-1020063_960_720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548" y="1268227"/>
            <a:ext cx="1303523" cy="130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mpostol.HQ\AppData\Local\Microsoft\Windows\Temporary Internet Files\Content.IE5\ZMI4YULT\14533-illustration-of-a-key-pv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091" y="800601"/>
            <a:ext cx="417289" cy="547264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Summing Junction 3"/>
          <p:cNvSpPr/>
          <p:nvPr/>
        </p:nvSpPr>
        <p:spPr>
          <a:xfrm>
            <a:off x="1836324" y="1660313"/>
            <a:ext cx="590823" cy="519351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1">
                <a:shade val="60000"/>
                <a:satMod val="11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pl-PL" sz="2400" dirty="0"/>
              <a:t>F</a:t>
            </a:r>
            <a:r>
              <a:rPr lang="pl-PL" sz="2400" baseline="-25000" dirty="0"/>
              <a:t>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331012" y="1919988"/>
            <a:ext cx="505312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131735" y="1347865"/>
            <a:ext cx="0" cy="4608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:\Users\mpostol.HQ\AppData\Local\Microsoft\Windows\Temporary Internet Files\Content.IE5\ZMI4YULT\14533-illustration-of-a-key-pv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02" y="782779"/>
            <a:ext cx="417289" cy="547264"/>
          </a:xfrm>
          <a:prstGeom prst="rect">
            <a:avLst/>
          </a:prstGeom>
          <a:noFill/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owchart: Summing Junction 19"/>
          <p:cNvSpPr/>
          <p:nvPr/>
        </p:nvSpPr>
        <p:spPr>
          <a:xfrm>
            <a:off x="6444836" y="1631359"/>
            <a:ext cx="590823" cy="577258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5">
                <a:shade val="60000"/>
                <a:satMod val="11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2400" dirty="0" err="1"/>
              <a:t>F</a:t>
            </a:r>
            <a:r>
              <a:rPr lang="pl-PL" sz="2400" baseline="-25000" dirty="0" err="1"/>
              <a:t>d</a:t>
            </a:r>
            <a:endParaRPr lang="pl-PL" sz="2400" baseline="-25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35659" y="1919988"/>
            <a:ext cx="777329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40247" y="1330043"/>
            <a:ext cx="0" cy="46084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27147" y="1919988"/>
            <a:ext cx="1425401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156071" y="1919988"/>
            <a:ext cx="1288765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51520" y="2449585"/>
            <a:ext cx="8763000" cy="1877176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pl-PL"/>
              <a:t>Symmetric (K1-encryption == K2-decryption):</a:t>
            </a:r>
          </a:p>
          <a:p>
            <a:pPr lvl="1"/>
            <a:r>
              <a:rPr lang="en-US" altLang="pl-PL" dirty="0"/>
              <a:t>Digital Encryption Standard (DES) </a:t>
            </a:r>
          </a:p>
          <a:p>
            <a:pPr lvl="1"/>
            <a:r>
              <a:rPr lang="en-US" altLang="pl-PL" dirty="0"/>
              <a:t>Triple DES (3DES) </a:t>
            </a:r>
          </a:p>
          <a:p>
            <a:pPr lvl="1"/>
            <a:r>
              <a:rPr lang="en-US" altLang="pl-PL" dirty="0"/>
              <a:t>Advanced Encryption Standard (AES)</a:t>
            </a:r>
          </a:p>
          <a:p>
            <a:r>
              <a:rPr lang="en-US" altLang="pl-PL" dirty="0"/>
              <a:t>Asymmetric (K1 != K2)</a:t>
            </a:r>
          </a:p>
          <a:p>
            <a:pPr lvl="1"/>
            <a:r>
              <a:rPr lang="en-US" altLang="pl-PL" dirty="0"/>
              <a:t>Rivest-Shamir-Adleman (RSA)</a:t>
            </a:r>
          </a:p>
          <a:p>
            <a:pPr lvl="1"/>
            <a:endParaRPr lang="en-US" altLang="pl-PL" dirty="0"/>
          </a:p>
        </p:txBody>
      </p:sp>
      <p:sp>
        <p:nvSpPr>
          <p:cNvPr id="5" name="TextBox 4"/>
          <p:cNvSpPr txBox="1"/>
          <p:nvPr/>
        </p:nvSpPr>
        <p:spPr>
          <a:xfrm>
            <a:off x="2427147" y="89781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</a:t>
            </a:r>
            <a:r>
              <a:rPr lang="pl-PL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948891" y="89291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K</a:t>
            </a:r>
            <a:r>
              <a:rPr lang="pl-PL" baseline="-25000" dirty="0"/>
              <a:t>2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12356" y="1719977"/>
            <a:ext cx="1318656" cy="347717"/>
            <a:chOff x="146314" y="336984"/>
            <a:chExt cx="2049422" cy="506574"/>
          </a:xfrm>
        </p:grpSpPr>
        <p:grpSp>
          <p:nvGrpSpPr>
            <p:cNvPr id="25" name="Group 24"/>
            <p:cNvGrpSpPr/>
            <p:nvPr/>
          </p:nvGrpSpPr>
          <p:grpSpPr>
            <a:xfrm>
              <a:off x="146314" y="336984"/>
              <a:ext cx="296420" cy="502559"/>
              <a:chOff x="3845151" y="1352869"/>
              <a:chExt cx="648072" cy="720080"/>
            </a:xfrm>
          </p:grpSpPr>
          <p:sp>
            <p:nvSpPr>
              <p:cNvPr id="50" name="Rectangle 4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52" name="Rectangle 5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 rot="16200000">
              <a:off x="431461" y="345746"/>
              <a:ext cx="502559" cy="485036"/>
              <a:chOff x="1619672" y="1281046"/>
              <a:chExt cx="720080" cy="106044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 rot="16200000">
              <a:off x="919259" y="345746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40" name="Rectangle 39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16200000">
              <a:off x="1404295" y="345746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35" name="Rectangle 3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899316" y="340999"/>
              <a:ext cx="296420" cy="502559"/>
              <a:chOff x="3845151" y="1352869"/>
              <a:chExt cx="648072" cy="720080"/>
            </a:xfrm>
          </p:grpSpPr>
          <p:sp>
            <p:nvSpPr>
              <p:cNvPr id="31" name="Rectangle 30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34" name="Rectangle 33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7830054" y="1746129"/>
            <a:ext cx="1318656" cy="347717"/>
            <a:chOff x="146314" y="336984"/>
            <a:chExt cx="2049422" cy="506574"/>
          </a:xfrm>
        </p:grpSpPr>
        <p:grpSp>
          <p:nvGrpSpPr>
            <p:cNvPr id="54" name="Group 53"/>
            <p:cNvGrpSpPr/>
            <p:nvPr/>
          </p:nvGrpSpPr>
          <p:grpSpPr>
            <a:xfrm>
              <a:off x="146314" y="336984"/>
              <a:ext cx="296420" cy="502559"/>
              <a:chOff x="3845151" y="1352869"/>
              <a:chExt cx="648072" cy="720080"/>
            </a:xfrm>
          </p:grpSpPr>
          <p:sp>
            <p:nvSpPr>
              <p:cNvPr id="77" name="Rectangle 76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16200000">
              <a:off x="431461" y="345746"/>
              <a:ext cx="502559" cy="485036"/>
              <a:chOff x="1619672" y="1281046"/>
              <a:chExt cx="720080" cy="1060448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 rot="16200000">
              <a:off x="919259" y="345746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67" name="Rectangle 66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 rot="16200000">
              <a:off x="1404295" y="345746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62" name="Rectangle 61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1899316" y="340999"/>
              <a:ext cx="296420" cy="502559"/>
              <a:chOff x="3845151" y="1352869"/>
              <a:chExt cx="648072" cy="720080"/>
            </a:xfrm>
          </p:grpSpPr>
          <p:sp>
            <p:nvSpPr>
              <p:cNvPr id="59" name="Rectangle 5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61" name="Rectangle 6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53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Zapewnienie integralności</a:t>
            </a:r>
          </a:p>
          <a:p>
            <a:pPr lvl="1"/>
            <a:r>
              <a:rPr lang="pl-PL" dirty="0"/>
              <a:t>Jak dystrybuować skrót</a:t>
            </a:r>
          </a:p>
          <a:p>
            <a:pPr lvl="1"/>
            <a:r>
              <a:rPr lang="pl-PL" dirty="0"/>
              <a:t>Jak poświadczyć autorstwo</a:t>
            </a:r>
          </a:p>
          <a:p>
            <a:r>
              <a:rPr lang="pl-PL" dirty="0"/>
              <a:t>Selektywny dostęp</a:t>
            </a:r>
          </a:p>
          <a:p>
            <a:pPr lvl="1"/>
            <a:r>
              <a:rPr lang="pl-PL" dirty="0"/>
              <a:t>Jak dystrybuować klucze symetryczne</a:t>
            </a:r>
          </a:p>
          <a:p>
            <a:pPr lvl="1"/>
            <a:r>
              <a:rPr lang="pl-PL" dirty="0"/>
              <a:t>Jak zapewnić skalowalność</a:t>
            </a:r>
          </a:p>
          <a:p>
            <a:r>
              <a:rPr lang="pl-PL" dirty="0"/>
              <a:t>A może szyfrowanie niesymetryczne pomoże</a:t>
            </a:r>
          </a:p>
          <a:p>
            <a:pPr lvl="1"/>
            <a:r>
              <a:rPr lang="pl-PL" dirty="0"/>
              <a:t>Podpis cyfrowy (ang. </a:t>
            </a:r>
            <a:r>
              <a:rPr lang="en-US" dirty="0"/>
              <a:t>digital signature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752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631" name="AutoShape 15"/>
          <p:cNvCxnSpPr>
            <a:cxnSpLocks noChangeShapeType="1"/>
            <a:stCxn id="495628" idx="3"/>
          </p:cNvCxnSpPr>
          <p:nvPr/>
        </p:nvCxnSpPr>
        <p:spPr bwMode="auto">
          <a:xfrm>
            <a:off x="8580181" y="3795513"/>
            <a:ext cx="20742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5632" name="Picture 16" descr="F:\Woman.pc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57" y="2000250"/>
            <a:ext cx="269081" cy="953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5633" name="AutoShape 17"/>
          <p:cNvCxnSpPr>
            <a:cxnSpLocks noChangeShapeType="1"/>
          </p:cNvCxnSpPr>
          <p:nvPr/>
        </p:nvCxnSpPr>
        <p:spPr bwMode="auto">
          <a:xfrm flipH="1">
            <a:off x="7365608" y="3791285"/>
            <a:ext cx="273045" cy="782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34" name="Text Box 18"/>
          <p:cNvSpPr txBox="1">
            <a:spLocks noChangeArrowheads="1"/>
          </p:cNvSpPr>
          <p:nvPr/>
        </p:nvSpPr>
        <p:spPr bwMode="auto">
          <a:xfrm>
            <a:off x="8547469" y="3873550"/>
            <a:ext cx="37061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050" dirty="0" err="1"/>
              <a:t>Yes</a:t>
            </a:r>
            <a:endParaRPr lang="pl-PL" altLang="pl-PL" sz="1050" dirty="0"/>
          </a:p>
        </p:txBody>
      </p:sp>
      <p:sp>
        <p:nvSpPr>
          <p:cNvPr id="495635" name="Text Box 19"/>
          <p:cNvSpPr txBox="1">
            <a:spLocks noChangeArrowheads="1"/>
          </p:cNvSpPr>
          <p:nvPr/>
        </p:nvSpPr>
        <p:spPr bwMode="auto">
          <a:xfrm>
            <a:off x="7317623" y="3863623"/>
            <a:ext cx="34176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pl-PL" altLang="pl-PL" sz="1050" dirty="0"/>
              <a:t>No</a:t>
            </a:r>
          </a:p>
        </p:txBody>
      </p:sp>
      <p:sp>
        <p:nvSpPr>
          <p:cNvPr id="495636" name="Rectangle 20"/>
          <p:cNvSpPr>
            <a:spLocks noChangeArrowheads="1"/>
          </p:cNvSpPr>
          <p:nvPr/>
        </p:nvSpPr>
        <p:spPr bwMode="auto">
          <a:xfrm>
            <a:off x="132606" y="685800"/>
            <a:ext cx="3143250" cy="3614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pl-PL" sz="1350"/>
          </a:p>
        </p:txBody>
      </p:sp>
      <p:grpSp>
        <p:nvGrpSpPr>
          <p:cNvPr id="495640" name="Group 24"/>
          <p:cNvGrpSpPr>
            <a:grpSpLocks/>
          </p:cNvGrpSpPr>
          <p:nvPr/>
        </p:nvGrpSpPr>
        <p:grpSpPr bwMode="auto">
          <a:xfrm rot="20794437" flipH="1">
            <a:off x="2826807" y="2422603"/>
            <a:ext cx="3189225" cy="228600"/>
            <a:chOff x="1968" y="1008"/>
            <a:chExt cx="1344" cy="192"/>
          </a:xfrm>
        </p:grpSpPr>
        <p:sp>
          <p:nvSpPr>
            <p:cNvPr id="495641" name="Line 25"/>
            <p:cNvSpPr>
              <a:spLocks noChangeShapeType="1"/>
            </p:cNvSpPr>
            <p:nvPr/>
          </p:nvSpPr>
          <p:spPr bwMode="auto">
            <a:xfrm flipH="1">
              <a:off x="1968" y="1104"/>
              <a:ext cx="1344" cy="0"/>
            </a:xfrm>
            <a:prstGeom prst="line">
              <a:avLst/>
            </a:prstGeom>
            <a:noFill/>
            <a:ln w="57150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pl-PL" sz="1350"/>
            </a:p>
          </p:txBody>
        </p:sp>
        <p:sp>
          <p:nvSpPr>
            <p:cNvPr id="495642" name="AutoShape 26"/>
            <p:cNvSpPr>
              <a:spLocks noChangeArrowheads="1"/>
            </p:cNvSpPr>
            <p:nvPr/>
          </p:nvSpPr>
          <p:spPr bwMode="auto">
            <a:xfrm rot="5400000">
              <a:off x="2616" y="600"/>
              <a:ext cx="192" cy="1008"/>
            </a:xfrm>
            <a:prstGeom prst="can">
              <a:avLst>
                <a:gd name="adj" fmla="val 46351"/>
              </a:avLst>
            </a:prstGeom>
            <a:noFill/>
            <a:ln w="12700">
              <a:solidFill>
                <a:srgbClr val="00206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endParaRPr lang="pl-PL" sz="1350"/>
            </a:p>
          </p:txBody>
        </p:sp>
      </p:grpSp>
      <p:sp>
        <p:nvSpPr>
          <p:cNvPr id="495645" name="Rectangle 29"/>
          <p:cNvSpPr>
            <a:spLocks noChangeArrowheads="1"/>
          </p:cNvSpPr>
          <p:nvPr/>
        </p:nvSpPr>
        <p:spPr bwMode="auto">
          <a:xfrm>
            <a:off x="5724128" y="685800"/>
            <a:ext cx="3200400" cy="361414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pl-PL" sz="1350"/>
          </a:p>
        </p:txBody>
      </p:sp>
      <p:cxnSp>
        <p:nvCxnSpPr>
          <p:cNvPr id="495652" name="AutoShape 36"/>
          <p:cNvCxnSpPr>
            <a:cxnSpLocks noChangeShapeType="1"/>
            <a:stCxn id="116" idx="1"/>
          </p:cNvCxnSpPr>
          <p:nvPr/>
        </p:nvCxnSpPr>
        <p:spPr bwMode="auto">
          <a:xfrm flipH="1">
            <a:off x="1214572" y="2756191"/>
            <a:ext cx="6828" cy="43446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7" name="AutoShape 41"/>
          <p:cNvCxnSpPr>
            <a:cxnSpLocks noChangeShapeType="1"/>
            <a:stCxn id="6" idx="3"/>
            <a:endCxn id="164" idx="1"/>
          </p:cNvCxnSpPr>
          <p:nvPr/>
        </p:nvCxnSpPr>
        <p:spPr bwMode="auto">
          <a:xfrm flipV="1">
            <a:off x="1548262" y="3688164"/>
            <a:ext cx="719482" cy="305664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8" name="AutoShape 42"/>
          <p:cNvCxnSpPr>
            <a:cxnSpLocks noChangeShapeType="1"/>
            <a:endCxn id="159" idx="0"/>
          </p:cNvCxnSpPr>
          <p:nvPr/>
        </p:nvCxnSpPr>
        <p:spPr bwMode="auto">
          <a:xfrm rot="16200000" flipH="1">
            <a:off x="2245856" y="1384487"/>
            <a:ext cx="579145" cy="6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59" name="AutoShape 43"/>
          <p:cNvCxnSpPr>
            <a:cxnSpLocks noChangeShapeType="1"/>
            <a:stCxn id="99" idx="1"/>
          </p:cNvCxnSpPr>
          <p:nvPr/>
        </p:nvCxnSpPr>
        <p:spPr bwMode="auto">
          <a:xfrm flipH="1">
            <a:off x="1307935" y="1128509"/>
            <a:ext cx="995320" cy="455387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0" name="AutoShape 44"/>
          <p:cNvCxnSpPr>
            <a:cxnSpLocks noChangeShapeType="1"/>
            <a:endCxn id="124" idx="3"/>
          </p:cNvCxnSpPr>
          <p:nvPr/>
        </p:nvCxnSpPr>
        <p:spPr bwMode="auto">
          <a:xfrm flipH="1">
            <a:off x="1235754" y="3554699"/>
            <a:ext cx="9810" cy="20827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1" name="AutoShape 45"/>
          <p:cNvCxnSpPr>
            <a:cxnSpLocks noChangeShapeType="1"/>
            <a:endCxn id="116" idx="3"/>
          </p:cNvCxnSpPr>
          <p:nvPr/>
        </p:nvCxnSpPr>
        <p:spPr bwMode="auto">
          <a:xfrm flipH="1">
            <a:off x="1221400" y="1926230"/>
            <a:ext cx="55646" cy="327402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62" name="AutoShape 46"/>
          <p:cNvCxnSpPr>
            <a:cxnSpLocks noChangeShapeType="1"/>
          </p:cNvCxnSpPr>
          <p:nvPr/>
        </p:nvCxnSpPr>
        <p:spPr bwMode="auto">
          <a:xfrm>
            <a:off x="534817" y="2631857"/>
            <a:ext cx="512290" cy="626959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95621" name="Picture 5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56" y="2400300"/>
            <a:ext cx="528638" cy="24407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95670" name="AutoShape 54"/>
          <p:cNvCxnSpPr>
            <a:cxnSpLocks noChangeShapeType="1"/>
            <a:stCxn id="35" idx="1"/>
          </p:cNvCxnSpPr>
          <p:nvPr/>
        </p:nvCxnSpPr>
        <p:spPr bwMode="auto">
          <a:xfrm flipV="1">
            <a:off x="6833964" y="1121586"/>
            <a:ext cx="1113735" cy="628358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2" name="AutoShape 56"/>
          <p:cNvCxnSpPr>
            <a:cxnSpLocks noChangeShapeType="1"/>
            <a:endCxn id="172" idx="3"/>
          </p:cNvCxnSpPr>
          <p:nvPr/>
        </p:nvCxnSpPr>
        <p:spPr bwMode="auto">
          <a:xfrm>
            <a:off x="8401375" y="1170989"/>
            <a:ext cx="139213" cy="611858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3" name="AutoShape 57"/>
          <p:cNvCxnSpPr>
            <a:cxnSpLocks noChangeShapeType="1"/>
            <a:stCxn id="172" idx="1"/>
            <a:endCxn id="495628" idx="0"/>
          </p:cNvCxnSpPr>
          <p:nvPr/>
        </p:nvCxnSpPr>
        <p:spPr bwMode="auto">
          <a:xfrm flipH="1">
            <a:off x="8122981" y="2285406"/>
            <a:ext cx="417607" cy="1081482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5628" name="AutoShape 12"/>
          <p:cNvSpPr>
            <a:spLocks noChangeArrowheads="1"/>
          </p:cNvSpPr>
          <p:nvPr/>
        </p:nvSpPr>
        <p:spPr bwMode="auto">
          <a:xfrm>
            <a:off x="7665781" y="3366888"/>
            <a:ext cx="914400" cy="85725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pl-PL" altLang="pl-PL" sz="2000" b="1" dirty="0"/>
              <a:t>==</a:t>
            </a:r>
          </a:p>
        </p:txBody>
      </p:sp>
      <p:cxnSp>
        <p:nvCxnSpPr>
          <p:cNvPr id="495675" name="AutoShape 59"/>
          <p:cNvCxnSpPr>
            <a:cxnSpLocks noChangeShapeType="1"/>
            <a:endCxn id="168" idx="2"/>
          </p:cNvCxnSpPr>
          <p:nvPr/>
        </p:nvCxnSpPr>
        <p:spPr bwMode="auto">
          <a:xfrm>
            <a:off x="6563814" y="2654613"/>
            <a:ext cx="578334" cy="337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6" name="AutoShape 60"/>
          <p:cNvCxnSpPr>
            <a:cxnSpLocks noChangeShapeType="1"/>
            <a:stCxn id="495680" idx="0"/>
          </p:cNvCxnSpPr>
          <p:nvPr/>
        </p:nvCxnSpPr>
        <p:spPr bwMode="auto">
          <a:xfrm flipV="1">
            <a:off x="6958437" y="2863339"/>
            <a:ext cx="359186" cy="465522"/>
          </a:xfrm>
          <a:prstGeom prst="straightConnector1">
            <a:avLst/>
          </a:prstGeom>
          <a:noFill/>
          <a:ln w="38100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5679" name="AutoShape 63"/>
          <p:cNvCxnSpPr>
            <a:cxnSpLocks noChangeShapeType="1"/>
            <a:stCxn id="168" idx="5"/>
            <a:endCxn id="495628" idx="0"/>
          </p:cNvCxnSpPr>
          <p:nvPr/>
        </p:nvCxnSpPr>
        <p:spPr bwMode="auto">
          <a:xfrm>
            <a:off x="7688490" y="2881252"/>
            <a:ext cx="434491" cy="485636"/>
          </a:xfrm>
          <a:prstGeom prst="straightConnector1">
            <a:avLst/>
          </a:prstGeom>
          <a:noFill/>
          <a:ln w="28575">
            <a:solidFill>
              <a:srgbClr val="00206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8" name="Group 17"/>
          <p:cNvGrpSpPr/>
          <p:nvPr/>
        </p:nvGrpSpPr>
        <p:grpSpPr>
          <a:xfrm>
            <a:off x="6401774" y="3328861"/>
            <a:ext cx="748949" cy="686527"/>
            <a:chOff x="5821606" y="1353534"/>
            <a:chExt cx="748949" cy="686527"/>
          </a:xfrm>
        </p:grpSpPr>
        <p:pic>
          <p:nvPicPr>
            <p:cNvPr id="495680" name="Picture 6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5983" y="1353534"/>
              <a:ext cx="384572" cy="589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5627" name="Picture 11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1606" y="1744786"/>
              <a:ext cx="661988" cy="295275"/>
            </a:xfrm>
            <a:prstGeom prst="rect">
              <a:avLst/>
            </a:prstGeom>
            <a:solidFill>
              <a:srgbClr val="72C8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838865" y="742692"/>
            <a:ext cx="1023455" cy="388898"/>
            <a:chOff x="1959398" y="886137"/>
            <a:chExt cx="1023455" cy="388898"/>
          </a:xfrm>
        </p:grpSpPr>
        <p:grpSp>
          <p:nvGrpSpPr>
            <p:cNvPr id="85" name="Group 84"/>
            <p:cNvGrpSpPr/>
            <p:nvPr/>
          </p:nvGrpSpPr>
          <p:grpSpPr>
            <a:xfrm>
              <a:off x="1959398" y="886137"/>
              <a:ext cx="148028" cy="385816"/>
              <a:chOff x="3845151" y="1352869"/>
              <a:chExt cx="648072" cy="720080"/>
            </a:xfrm>
          </p:grpSpPr>
          <p:sp>
            <p:nvSpPr>
              <p:cNvPr id="108" name="Rectangle 107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9" name="Rectangle 108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10" name="Rectangle 109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 rot="16200000">
              <a:off x="2034375" y="957935"/>
              <a:ext cx="385816" cy="242221"/>
              <a:chOff x="1619672" y="1281046"/>
              <a:chExt cx="720080" cy="1060448"/>
            </a:xfrm>
          </p:grpSpPr>
          <p:sp>
            <p:nvSpPr>
              <p:cNvPr id="103" name="Rectangle 102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6200000">
              <a:off x="2277975" y="957935"/>
              <a:ext cx="385816" cy="242221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98" name="Rectangle 97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 rot="16200000">
              <a:off x="2520195" y="957935"/>
              <a:ext cx="385816" cy="242221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93" name="Rectangle 92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834825" y="889219"/>
              <a:ext cx="148028" cy="385816"/>
              <a:chOff x="3845151" y="1352869"/>
              <a:chExt cx="648072" cy="720080"/>
            </a:xfrm>
          </p:grpSpPr>
          <p:sp>
            <p:nvSpPr>
              <p:cNvPr id="90" name="Rectangle 8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92" name="Rectangle 9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</p:grpSp>
      <p:sp>
        <p:nvSpPr>
          <p:cNvPr id="112" name="Flowchart: Summing Junction 111"/>
          <p:cNvSpPr/>
          <p:nvPr/>
        </p:nvSpPr>
        <p:spPr>
          <a:xfrm>
            <a:off x="905858" y="1420272"/>
            <a:ext cx="640080" cy="640080"/>
          </a:xfrm>
          <a:prstGeom prst="flowChartSummingJunction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  <a:scene3d>
            <a:camera prst="isometricTopUp"/>
            <a:lightRig rig="balanced" dir="t">
              <a:rot lat="0" lon="0" rev="1200000"/>
            </a:lightRig>
          </a:scene3d>
          <a:sp3d contourW="12700" prstMaterial="matte">
            <a:bevelT w="82550" h="50800"/>
            <a:contourClr>
              <a:schemeClr val="accent2">
                <a:shade val="60000"/>
                <a:satMod val="11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h</a:t>
            </a:r>
            <a:endParaRPr lang="pl-PL" sz="2000" baseline="-25000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983380" y="2253632"/>
            <a:ext cx="485037" cy="502559"/>
            <a:chOff x="3492254" y="3499396"/>
            <a:chExt cx="485037" cy="502559"/>
          </a:xfrm>
        </p:grpSpPr>
        <p:sp>
          <p:nvSpPr>
            <p:cNvPr id="114" name="Rectangle 113"/>
            <p:cNvSpPr/>
            <p:nvPr/>
          </p:nvSpPr>
          <p:spPr>
            <a:xfrm rot="16200000">
              <a:off x="329037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5" name="Rectangle 114"/>
            <p:cNvSpPr/>
            <p:nvPr/>
          </p:nvSpPr>
          <p:spPr>
            <a:xfrm rot="16200000">
              <a:off x="3389185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6" name="Rectangle 115"/>
            <p:cNvSpPr/>
            <p:nvPr/>
          </p:nvSpPr>
          <p:spPr>
            <a:xfrm rot="16200000">
              <a:off x="3478994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800" dirty="0"/>
                <a:t>01…EF</a:t>
              </a:r>
            </a:p>
            <a:p>
              <a:pPr algn="ctr"/>
              <a:endParaRPr lang="pl-PL" sz="800" dirty="0"/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3577801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367660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</p:grpSp>
      <p:sp>
        <p:nvSpPr>
          <p:cNvPr id="119" name="Flowchart: Summing Junction 118"/>
          <p:cNvSpPr/>
          <p:nvPr/>
        </p:nvSpPr>
        <p:spPr>
          <a:xfrm>
            <a:off x="905858" y="3032045"/>
            <a:ext cx="640080" cy="640080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1">
                <a:shade val="60000"/>
                <a:satMod val="110000"/>
              </a:schemeClr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pl-PL" sz="2000" dirty="0"/>
              <a:t>F</a:t>
            </a:r>
            <a:r>
              <a:rPr lang="pl-PL" sz="2000" baseline="-25000" dirty="0"/>
              <a:t>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66051" y="3762978"/>
            <a:ext cx="582211" cy="502559"/>
            <a:chOff x="2456016" y="3554853"/>
            <a:chExt cx="582211" cy="502559"/>
          </a:xfrm>
        </p:grpSpPr>
        <p:grpSp>
          <p:nvGrpSpPr>
            <p:cNvPr id="121" name="Group 120"/>
            <p:cNvGrpSpPr/>
            <p:nvPr/>
          </p:nvGrpSpPr>
          <p:grpSpPr>
            <a:xfrm>
              <a:off x="2487699" y="3554853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22" name="Rectangle 121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dirty="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26" name="Rectangle 125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456016" y="367798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Signature</a:t>
              </a:r>
              <a:endParaRPr lang="pl-PL" sz="8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67744" y="1707654"/>
            <a:ext cx="582211" cy="2529945"/>
            <a:chOff x="3392438" y="2216022"/>
            <a:chExt cx="582211" cy="2529945"/>
          </a:xfrm>
        </p:grpSpPr>
        <p:grpSp>
          <p:nvGrpSpPr>
            <p:cNvPr id="130" name="Group 129"/>
            <p:cNvGrpSpPr/>
            <p:nvPr/>
          </p:nvGrpSpPr>
          <p:grpSpPr>
            <a:xfrm rot="5400000">
              <a:off x="3545505" y="2112952"/>
              <a:ext cx="296420" cy="502559"/>
              <a:chOff x="3845151" y="1352869"/>
              <a:chExt cx="648072" cy="720080"/>
            </a:xfrm>
          </p:grpSpPr>
          <p:sp>
            <p:nvSpPr>
              <p:cNvPr id="159" name="Rectangle 158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442435" y="2509930"/>
              <a:ext cx="502559" cy="485036"/>
              <a:chOff x="1619672" y="1281046"/>
              <a:chExt cx="720080" cy="1060448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442435" y="2997728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149" name="Rectangle 148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3442435" y="3482764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44" name="Rectangle 143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 rot="5400000">
              <a:off x="3545507" y="4346477"/>
              <a:ext cx="296420" cy="502559"/>
              <a:chOff x="3845151" y="1352869"/>
              <a:chExt cx="648072" cy="720080"/>
            </a:xfrm>
          </p:grpSpPr>
          <p:sp>
            <p:nvSpPr>
              <p:cNvPr id="141" name="Rectangle 140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2" name="Rectangle 141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3" name="Rectangle 142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 rot="5400000">
              <a:off x="3451197" y="3955499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36" name="Rectangle 135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7" name="Rectangle 136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38" name="Rectangle 137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39" name="Rectangle 138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40" name="Rectangle 139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3392438" y="4088810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Signature</a:t>
              </a:r>
            </a:p>
          </p:txBody>
        </p:sp>
      </p:grpSp>
      <p:sp>
        <p:nvSpPr>
          <p:cNvPr id="165" name="Flowchart: Summing Junction 164"/>
          <p:cNvSpPr/>
          <p:nvPr/>
        </p:nvSpPr>
        <p:spPr>
          <a:xfrm>
            <a:off x="7947699" y="598097"/>
            <a:ext cx="731520" cy="640080"/>
          </a:xfrm>
          <a:prstGeom prst="flowChartSummingJunction">
            <a:avLst/>
          </a:prstGeom>
          <a:gradFill flip="none" rotWithShape="1">
            <a:gsLst>
              <a:gs pos="0">
                <a:schemeClr val="accent2">
                  <a:tint val="75000"/>
                  <a:shade val="85000"/>
                  <a:satMod val="230000"/>
                </a:schemeClr>
              </a:gs>
              <a:gs pos="25000">
                <a:schemeClr val="accent2">
                  <a:tint val="90000"/>
                  <a:shade val="70000"/>
                  <a:satMod val="220000"/>
                </a:schemeClr>
              </a:gs>
              <a:gs pos="50000">
                <a:schemeClr val="accent2">
                  <a:tint val="90000"/>
                  <a:shade val="58000"/>
                  <a:satMod val="225000"/>
                </a:schemeClr>
              </a:gs>
              <a:gs pos="65000">
                <a:schemeClr val="accent2">
                  <a:tint val="90000"/>
                  <a:shade val="58000"/>
                  <a:satMod val="225000"/>
                </a:schemeClr>
              </a:gs>
              <a:gs pos="80000">
                <a:schemeClr val="accent2">
                  <a:tint val="90000"/>
                  <a:shade val="69000"/>
                  <a:satMod val="220000"/>
                </a:schemeClr>
              </a:gs>
              <a:gs pos="100000">
                <a:schemeClr val="accent2">
                  <a:tint val="77000"/>
                  <a:shade val="80000"/>
                  <a:satMod val="230000"/>
                </a:schemeClr>
              </a:gs>
            </a:gsLst>
            <a:lin ang="5400000" scaled="1"/>
            <a:tileRect/>
          </a:gradFill>
          <a:scene3d>
            <a:camera prst="isometricTopUp"/>
            <a:lightRig rig="balanced" dir="t">
              <a:rot lat="0" lon="0" rev="1200000"/>
            </a:lightRig>
          </a:scene3d>
          <a:sp3d contourW="12700" prstMaterial="matte">
            <a:bevelT w="82550" h="50800"/>
            <a:contourClr>
              <a:schemeClr val="accent2">
                <a:shade val="60000"/>
                <a:satMod val="110000"/>
              </a:schemeClr>
            </a:contourClr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h</a:t>
            </a:r>
            <a:endParaRPr lang="pl-PL" sz="2000" baseline="-25000" dirty="0"/>
          </a:p>
        </p:txBody>
      </p:sp>
      <p:sp>
        <p:nvSpPr>
          <p:cNvPr id="168" name="Flowchart: Summing Junction 167"/>
          <p:cNvSpPr/>
          <p:nvPr/>
        </p:nvSpPr>
        <p:spPr>
          <a:xfrm>
            <a:off x="7142148" y="2334910"/>
            <a:ext cx="640080" cy="640080"/>
          </a:xfrm>
          <a:prstGeom prst="flowChartSummingJunction">
            <a:avLst/>
          </a:prstGeom>
          <a:scene3d>
            <a:camera prst="isometricTopUp"/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accent5">
                <a:shade val="60000"/>
                <a:satMod val="110000"/>
              </a:schemeClr>
            </a:contourClr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l-PL" sz="2000" dirty="0" err="1"/>
              <a:t>F</a:t>
            </a:r>
            <a:r>
              <a:rPr lang="pl-PL" sz="2000" baseline="-25000" dirty="0" err="1"/>
              <a:t>d</a:t>
            </a:r>
            <a:endParaRPr lang="pl-PL" sz="2000" baseline="-250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8302568" y="1782847"/>
            <a:ext cx="485037" cy="502559"/>
            <a:chOff x="3492254" y="3499396"/>
            <a:chExt cx="485037" cy="502559"/>
          </a:xfrm>
        </p:grpSpPr>
        <p:sp>
          <p:nvSpPr>
            <p:cNvPr id="170" name="Rectangle 169"/>
            <p:cNvSpPr/>
            <p:nvPr/>
          </p:nvSpPr>
          <p:spPr>
            <a:xfrm rot="16200000">
              <a:off x="329037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1" name="Rectangle 170"/>
            <p:cNvSpPr/>
            <p:nvPr/>
          </p:nvSpPr>
          <p:spPr>
            <a:xfrm rot="16200000">
              <a:off x="3389185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2" name="Rectangle 171"/>
            <p:cNvSpPr/>
            <p:nvPr/>
          </p:nvSpPr>
          <p:spPr>
            <a:xfrm rot="16200000">
              <a:off x="3478994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800" dirty="0"/>
                <a:t>01…EF</a:t>
              </a:r>
            </a:p>
            <a:p>
              <a:pPr algn="ctr"/>
              <a:endParaRPr lang="pl-PL" sz="800" dirty="0"/>
            </a:p>
          </p:txBody>
        </p:sp>
        <p:sp>
          <p:nvSpPr>
            <p:cNvPr id="173" name="Rectangle 172"/>
            <p:cNvSpPr/>
            <p:nvPr/>
          </p:nvSpPr>
          <p:spPr>
            <a:xfrm rot="16200000">
              <a:off x="3577801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  <p:sp>
          <p:nvSpPr>
            <p:cNvPr id="174" name="Rectangle 173"/>
            <p:cNvSpPr/>
            <p:nvPr/>
          </p:nvSpPr>
          <p:spPr>
            <a:xfrm rot="16200000">
              <a:off x="3676608" y="3701272"/>
              <a:ext cx="502559" cy="98807"/>
            </a:xfrm>
            <a:prstGeom prst="rect">
              <a:avLst/>
            </a:prstGeom>
            <a:solidFill>
              <a:srgbClr val="FF0000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l-P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pl-PL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6012160" y="728871"/>
            <a:ext cx="582211" cy="2529945"/>
            <a:chOff x="3387005" y="2216022"/>
            <a:chExt cx="582211" cy="2529945"/>
          </a:xfrm>
        </p:grpSpPr>
        <p:grpSp>
          <p:nvGrpSpPr>
            <p:cNvPr id="180" name="Group 179"/>
            <p:cNvGrpSpPr/>
            <p:nvPr/>
          </p:nvGrpSpPr>
          <p:grpSpPr>
            <a:xfrm rot="5400000">
              <a:off x="3545505" y="2112952"/>
              <a:ext cx="296420" cy="502559"/>
              <a:chOff x="3845151" y="1352869"/>
              <a:chExt cx="648072" cy="720080"/>
            </a:xfrm>
          </p:grpSpPr>
          <p:sp>
            <p:nvSpPr>
              <p:cNvPr id="210" name="Rectangle 209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11" name="Rectangle 210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12" name="Rectangle 211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3442435" y="2509930"/>
              <a:ext cx="502559" cy="485036"/>
              <a:chOff x="1619672" y="1281046"/>
              <a:chExt cx="720080" cy="1060448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3442435" y="2997728"/>
              <a:ext cx="502559" cy="485036"/>
              <a:chOff x="1619672" y="1281046"/>
              <a:chExt cx="720080" cy="1060448"/>
            </a:xfrm>
            <a:solidFill>
              <a:srgbClr val="92D050"/>
            </a:solidFill>
          </p:grpSpPr>
          <p:sp>
            <p:nvSpPr>
              <p:cNvPr id="200" name="Rectangle 199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3442435" y="3482764"/>
              <a:ext cx="502559" cy="485036"/>
              <a:chOff x="1619672" y="1281046"/>
              <a:chExt cx="720080" cy="1060448"/>
            </a:xfrm>
            <a:solidFill>
              <a:srgbClr val="00B0F0"/>
            </a:solidFill>
          </p:grpSpPr>
          <p:sp>
            <p:nvSpPr>
              <p:cNvPr id="195" name="Rectangle 194"/>
              <p:cNvSpPr/>
              <p:nvPr/>
            </p:nvSpPr>
            <p:spPr>
              <a:xfrm>
                <a:off x="1619672" y="12810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619672" y="14970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1619672" y="1693422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619672" y="1909446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619672" y="2125470"/>
                <a:ext cx="720080" cy="216024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 rot="5400000">
              <a:off x="3545507" y="4346477"/>
              <a:ext cx="296420" cy="502559"/>
              <a:chOff x="3845151" y="1352869"/>
              <a:chExt cx="648072" cy="720080"/>
            </a:xfrm>
          </p:grpSpPr>
          <p:sp>
            <p:nvSpPr>
              <p:cNvPr id="192" name="Rectangle 191"/>
              <p:cNvSpPr/>
              <p:nvPr/>
            </p:nvSpPr>
            <p:spPr>
              <a:xfrm rot="16200000">
                <a:off x="3593123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3" name="Rectangle 192"/>
              <p:cNvSpPr/>
              <p:nvPr/>
            </p:nvSpPr>
            <p:spPr>
              <a:xfrm rot="16200000">
                <a:off x="3809147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6200000">
                <a:off x="4025171" y="1604897"/>
                <a:ext cx="720080" cy="216024"/>
              </a:xfrm>
              <a:prstGeom prst="rect">
                <a:avLst/>
              </a:prstGeom>
              <a:no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 rot="5400000">
              <a:off x="3451197" y="3955499"/>
              <a:ext cx="485037" cy="502559"/>
              <a:chOff x="3492254" y="3499396"/>
              <a:chExt cx="485037" cy="502559"/>
            </a:xfrm>
            <a:solidFill>
              <a:srgbClr val="FFFF00"/>
            </a:solidFill>
          </p:grpSpPr>
          <p:sp>
            <p:nvSpPr>
              <p:cNvPr id="187" name="Rectangle 186"/>
              <p:cNvSpPr/>
              <p:nvPr/>
            </p:nvSpPr>
            <p:spPr>
              <a:xfrm rot="16200000">
                <a:off x="329037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8" name="Rectangle 187"/>
              <p:cNvSpPr/>
              <p:nvPr/>
            </p:nvSpPr>
            <p:spPr>
              <a:xfrm rot="16200000">
                <a:off x="3389185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6200000">
                <a:off x="3478994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 sz="800" dirty="0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16200000">
                <a:off x="3577801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  <p:sp>
            <p:nvSpPr>
              <p:cNvPr id="191" name="Rectangle 190"/>
              <p:cNvSpPr/>
              <p:nvPr/>
            </p:nvSpPr>
            <p:spPr>
              <a:xfrm rot="16200000">
                <a:off x="3676608" y="3701272"/>
                <a:ext cx="502559" cy="98807"/>
              </a:xfrm>
              <a:prstGeom prst="rect">
                <a:avLst/>
              </a:prstGeom>
              <a:grpFill/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l-PL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l-PL"/>
              </a:p>
            </p:txBody>
          </p:sp>
        </p:grpSp>
        <p:sp>
          <p:nvSpPr>
            <p:cNvPr id="186" name="TextBox 185"/>
            <p:cNvSpPr txBox="1"/>
            <p:nvPr/>
          </p:nvSpPr>
          <p:spPr>
            <a:xfrm>
              <a:off x="3387005" y="4092036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Signature</a:t>
              </a:r>
              <a:endParaRPr lang="pl-PL" sz="800" dirty="0"/>
            </a:p>
          </p:txBody>
        </p:sp>
      </p:grpSp>
      <p:sp>
        <p:nvSpPr>
          <p:cNvPr id="35" name="Right Brace 34"/>
          <p:cNvSpPr/>
          <p:nvPr/>
        </p:nvSpPr>
        <p:spPr>
          <a:xfrm>
            <a:off x="6617940" y="1022779"/>
            <a:ext cx="216024" cy="1454330"/>
          </a:xfrm>
          <a:prstGeom prst="rightBrace">
            <a:avLst/>
          </a:prstGeom>
          <a:ln w="3175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5483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rek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Videopoint">
      <a:majorFont>
        <a:latin typeface="Franklin Gothic Medium"/>
        <a:ea typeface=""/>
        <a:cs typeface=""/>
      </a:majorFont>
      <a:minorFont>
        <a:latin typeface="Verdana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P-1802020401-Helion-VideoBooks-PPTemplate</Template>
  <TotalTime>1653</TotalTime>
  <Words>524</Words>
  <Application>Microsoft Office PowerPoint</Application>
  <PresentationFormat>On-screen Show (16:9)</PresentationFormat>
  <Paragraphs>114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Medium</vt:lpstr>
      <vt:lpstr>Verdana</vt:lpstr>
      <vt:lpstr>Wingdings 2</vt:lpstr>
      <vt:lpstr>1_Trek</vt:lpstr>
      <vt:lpstr>Office Theme</vt:lpstr>
      <vt:lpstr>Dane Strumieniowe Zabezpieczenie kryptograficzne Część 3</vt:lpstr>
      <vt:lpstr>Jaki mamy Problem ?</vt:lpstr>
      <vt:lpstr>PowerPoint Presentation</vt:lpstr>
      <vt:lpstr>PowerPoint Presentation</vt:lpstr>
      <vt:lpstr>Cele</vt:lpstr>
      <vt:lpstr>hash function</vt:lpstr>
      <vt:lpstr>Encryption</vt:lpstr>
      <vt:lpstr>Cele</vt:lpstr>
      <vt:lpstr>PowerPoint Presentation</vt:lpstr>
      <vt:lpstr>Omówienie przykładu</vt:lpstr>
      <vt:lpstr>Kod</vt:lpstr>
      <vt:lpstr>Praca domowa</vt:lpstr>
      <vt:lpstr>Praca domowa</vt:lpstr>
      <vt:lpstr>Praca domowa</vt:lpstr>
      <vt:lpstr>Dziękuję za poświęcony czas </vt:lpstr>
      <vt:lpstr>PowerPoint Presentation</vt:lpstr>
      <vt:lpstr>PowerPoint Presentation</vt:lpstr>
    </vt:vector>
  </TitlesOfParts>
  <Company>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Dane Strumieniowe Podstawy kryptografii</dc:title>
  <dc:creator>Mariusz Postol</dc:creator>
  <cp:lastModifiedBy>Mariusz Postol</cp:lastModifiedBy>
  <cp:revision>63</cp:revision>
  <dcterms:created xsi:type="dcterms:W3CDTF">2018-08-03T15:40:58Z</dcterms:created>
  <dcterms:modified xsi:type="dcterms:W3CDTF">2024-03-30T09:23:35Z</dcterms:modified>
</cp:coreProperties>
</file>