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0" r:id="rId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C7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5F65A-5614-5281-B360-02D98DD15CE0}" v="19" dt="2025-03-25T17:20:21.148"/>
    <p1510:client id="{ED312256-44F4-45B9-B2EC-57B5DB5C01BA}" v="425" dt="2025-03-25T17:23:38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DE112-CFD6-4AEE-9101-B0B4BB7F6B75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67D03F8-8C34-4B15-8A79-9D86E5EEDC8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Wykrywanie ataków: </a:t>
          </a:r>
          <a:r>
            <a:rPr lang="pl-PL"/>
            <a:t>Pomagają w identyfikacji nowych metod ataków, które mogą być używane przez cyberprzestępców.</a:t>
          </a:r>
          <a:endParaRPr lang="en-US"/>
        </a:p>
      </dgm:t>
    </dgm:pt>
    <dgm:pt modelId="{00B058D7-CB0A-4BB7-ACD6-551744DC8EDB}" type="parTrans" cxnId="{58D846FD-CF4B-44FC-A6A6-058D1898169F}">
      <dgm:prSet/>
      <dgm:spPr/>
      <dgm:t>
        <a:bodyPr/>
        <a:lstStyle/>
        <a:p>
          <a:endParaRPr lang="en-US"/>
        </a:p>
      </dgm:t>
    </dgm:pt>
    <dgm:pt modelId="{248DAA4B-35B2-47D5-BD92-8D568A998233}" type="sibTrans" cxnId="{58D846FD-CF4B-44FC-A6A6-058D189816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7729B0-00C2-4321-9FB1-36F6E8D40987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/>
            <a:t>Zbieranie dowodów: </a:t>
          </a:r>
          <a:r>
            <a:rPr lang="pl-PL" dirty="0"/>
            <a:t>Umożliwiają zbieranie dowodów i informacji o atakujących, co może być przydatne w późniejszych działaniach ścigania.</a:t>
          </a:r>
          <a:endParaRPr lang="en-US" dirty="0"/>
        </a:p>
      </dgm:t>
    </dgm:pt>
    <dgm:pt modelId="{FDD30455-3890-4BDD-8881-27CB17C9F403}" type="parTrans" cxnId="{3B6D5684-4355-404D-87A5-9EB085AE6FCF}">
      <dgm:prSet/>
      <dgm:spPr/>
      <dgm:t>
        <a:bodyPr/>
        <a:lstStyle/>
        <a:p>
          <a:endParaRPr lang="en-US"/>
        </a:p>
      </dgm:t>
    </dgm:pt>
    <dgm:pt modelId="{52A6D3BE-462D-49D2-B3FD-D375B55BD773}" type="sibTrans" cxnId="{3B6D5684-4355-404D-87A5-9EB085AE6F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82228D-23B9-4554-9B69-A2AE05A1DC7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Wzmocnienie systemów zabezpieczeń: </a:t>
          </a:r>
          <a:r>
            <a:rPr lang="pl-PL"/>
            <a:t>Pozwalają na testowanie istniejących zabezpieczeń i analizowanie słabych punktów systemów.</a:t>
          </a:r>
          <a:endParaRPr lang="en-US"/>
        </a:p>
      </dgm:t>
    </dgm:pt>
    <dgm:pt modelId="{26E7F805-E899-48EE-8C2E-54D21F0FF25D}" type="parTrans" cxnId="{DAFAEB34-11C4-42E4-BFAA-6F71D8097AFA}">
      <dgm:prSet/>
      <dgm:spPr/>
      <dgm:t>
        <a:bodyPr/>
        <a:lstStyle/>
        <a:p>
          <a:endParaRPr lang="en-US"/>
        </a:p>
      </dgm:t>
    </dgm:pt>
    <dgm:pt modelId="{8176A707-3001-4A7D-BEB0-44CDF5A8D776}" type="sibTrans" cxnId="{DAFAEB34-11C4-42E4-BFAA-6F71D8097AF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2A176-6C76-4B8B-B065-A7BBCBC2ED1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Badania naukowe: </a:t>
          </a:r>
          <a:r>
            <a:rPr lang="pl-PL"/>
            <a:t>Stanowią narzędzie badawcze do analizy ewolucji zagrożeń cybernetycznych i wykorzystywanych technik.</a:t>
          </a:r>
          <a:endParaRPr lang="en-US"/>
        </a:p>
      </dgm:t>
    </dgm:pt>
    <dgm:pt modelId="{E0222F0F-2993-43D9-A4C1-D5528EA04CC9}" type="parTrans" cxnId="{6227E95D-0925-416C-A042-BE70D72C9204}">
      <dgm:prSet/>
      <dgm:spPr/>
      <dgm:t>
        <a:bodyPr/>
        <a:lstStyle/>
        <a:p>
          <a:endParaRPr lang="en-US"/>
        </a:p>
      </dgm:t>
    </dgm:pt>
    <dgm:pt modelId="{7780CE85-7675-4FBB-B62C-8BFA8EB69EBF}" type="sibTrans" cxnId="{6227E95D-0925-416C-A042-BE70D72C9204}">
      <dgm:prSet/>
      <dgm:spPr/>
      <dgm:t>
        <a:bodyPr/>
        <a:lstStyle/>
        <a:p>
          <a:endParaRPr lang="en-US"/>
        </a:p>
      </dgm:t>
    </dgm:pt>
    <dgm:pt modelId="{8964CDBC-F1A1-41CC-9CD7-5D4D18CE36B1}" type="pres">
      <dgm:prSet presAssocID="{E89DE112-CFD6-4AEE-9101-B0B4BB7F6B75}" presName="root" presStyleCnt="0">
        <dgm:presLayoutVars>
          <dgm:dir/>
          <dgm:resizeHandles val="exact"/>
        </dgm:presLayoutVars>
      </dgm:prSet>
      <dgm:spPr/>
    </dgm:pt>
    <dgm:pt modelId="{878AB835-6D96-4E93-99A9-52994A9CBF39}" type="pres">
      <dgm:prSet presAssocID="{E89DE112-CFD6-4AEE-9101-B0B4BB7F6B75}" presName="container" presStyleCnt="0">
        <dgm:presLayoutVars>
          <dgm:dir/>
          <dgm:resizeHandles val="exact"/>
        </dgm:presLayoutVars>
      </dgm:prSet>
      <dgm:spPr/>
    </dgm:pt>
    <dgm:pt modelId="{DEE0EF56-7EEB-46B3-823C-888BBED644B7}" type="pres">
      <dgm:prSet presAssocID="{367D03F8-8C34-4B15-8A79-9D86E5EEDC89}" presName="compNode" presStyleCnt="0"/>
      <dgm:spPr/>
    </dgm:pt>
    <dgm:pt modelId="{13224EF5-18A9-4772-AC08-D58668EF3FA0}" type="pres">
      <dgm:prSet presAssocID="{367D03F8-8C34-4B15-8A79-9D86E5EEDC89}" presName="iconBgRect" presStyleLbl="bgShp" presStyleIdx="0" presStyleCnt="4"/>
      <dgm:spPr/>
    </dgm:pt>
    <dgm:pt modelId="{35FE0B1C-BA56-448B-9BFA-37C40C9A94F3}" type="pres">
      <dgm:prSet presAssocID="{367D03F8-8C34-4B15-8A79-9D86E5EEDC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15761976-6CDF-4752-AFAD-DE98D47DDEC7}" type="pres">
      <dgm:prSet presAssocID="{367D03F8-8C34-4B15-8A79-9D86E5EEDC89}" presName="spaceRect" presStyleCnt="0"/>
      <dgm:spPr/>
    </dgm:pt>
    <dgm:pt modelId="{68AC295C-197D-45EB-A178-B7F1FAFFA8E1}" type="pres">
      <dgm:prSet presAssocID="{367D03F8-8C34-4B15-8A79-9D86E5EEDC89}" presName="textRect" presStyleLbl="revTx" presStyleIdx="0" presStyleCnt="4">
        <dgm:presLayoutVars>
          <dgm:chMax val="1"/>
          <dgm:chPref val="1"/>
        </dgm:presLayoutVars>
      </dgm:prSet>
      <dgm:spPr/>
    </dgm:pt>
    <dgm:pt modelId="{07982005-AAA3-4443-A899-56B2F9D02939}" type="pres">
      <dgm:prSet presAssocID="{248DAA4B-35B2-47D5-BD92-8D568A998233}" presName="sibTrans" presStyleLbl="sibTrans2D1" presStyleIdx="0" presStyleCnt="0"/>
      <dgm:spPr/>
    </dgm:pt>
    <dgm:pt modelId="{C1F47B9D-F581-4220-B413-B0A2F55387AE}" type="pres">
      <dgm:prSet presAssocID="{B77729B0-00C2-4321-9FB1-36F6E8D40987}" presName="compNode" presStyleCnt="0"/>
      <dgm:spPr/>
    </dgm:pt>
    <dgm:pt modelId="{A0E714BB-D1DB-4BA0-A5F0-0AFA1063D045}" type="pres">
      <dgm:prSet presAssocID="{B77729B0-00C2-4321-9FB1-36F6E8D40987}" presName="iconBgRect" presStyleLbl="bgShp" presStyleIdx="1" presStyleCnt="4"/>
      <dgm:spPr/>
    </dgm:pt>
    <dgm:pt modelId="{93D03EFC-42F2-4971-AD06-567379F11763}" type="pres">
      <dgm:prSet presAssocID="{B77729B0-00C2-4321-9FB1-36F6E8D409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ktyw"/>
        </a:ext>
      </dgm:extLst>
    </dgm:pt>
    <dgm:pt modelId="{09DC8E9A-54A7-4E64-93BA-DA48EBDBA23F}" type="pres">
      <dgm:prSet presAssocID="{B77729B0-00C2-4321-9FB1-36F6E8D40987}" presName="spaceRect" presStyleCnt="0"/>
      <dgm:spPr/>
    </dgm:pt>
    <dgm:pt modelId="{F8DFD23B-52A3-4E63-B0C0-102E36C83D60}" type="pres">
      <dgm:prSet presAssocID="{B77729B0-00C2-4321-9FB1-36F6E8D40987}" presName="textRect" presStyleLbl="revTx" presStyleIdx="1" presStyleCnt="4">
        <dgm:presLayoutVars>
          <dgm:chMax val="1"/>
          <dgm:chPref val="1"/>
        </dgm:presLayoutVars>
      </dgm:prSet>
      <dgm:spPr/>
    </dgm:pt>
    <dgm:pt modelId="{9C10D85B-3983-4556-A486-97225DBD1045}" type="pres">
      <dgm:prSet presAssocID="{52A6D3BE-462D-49D2-B3FD-D375B55BD773}" presName="sibTrans" presStyleLbl="sibTrans2D1" presStyleIdx="0" presStyleCnt="0"/>
      <dgm:spPr/>
    </dgm:pt>
    <dgm:pt modelId="{04D39C31-9B84-4629-8C0C-E232642F3EA1}" type="pres">
      <dgm:prSet presAssocID="{2982228D-23B9-4554-9B69-A2AE05A1DC79}" presName="compNode" presStyleCnt="0"/>
      <dgm:spPr/>
    </dgm:pt>
    <dgm:pt modelId="{9F2B5124-F568-406D-B06C-6C05A0E899C0}" type="pres">
      <dgm:prSet presAssocID="{2982228D-23B9-4554-9B69-A2AE05A1DC79}" presName="iconBgRect" presStyleLbl="bgShp" presStyleIdx="2" presStyleCnt="4"/>
      <dgm:spPr/>
    </dgm:pt>
    <dgm:pt modelId="{9F39D69A-B0D3-47F3-A53C-CC7CD3E65B64}" type="pres">
      <dgm:prSet presAssocID="{2982228D-23B9-4554-9B69-A2AE05A1DC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4A7193CD-AD0D-47F8-A762-CC79C10BC6C5}" type="pres">
      <dgm:prSet presAssocID="{2982228D-23B9-4554-9B69-A2AE05A1DC79}" presName="spaceRect" presStyleCnt="0"/>
      <dgm:spPr/>
    </dgm:pt>
    <dgm:pt modelId="{80D15C48-5F76-410F-95B1-75FC34F5A8B7}" type="pres">
      <dgm:prSet presAssocID="{2982228D-23B9-4554-9B69-A2AE05A1DC79}" presName="textRect" presStyleLbl="revTx" presStyleIdx="2" presStyleCnt="4">
        <dgm:presLayoutVars>
          <dgm:chMax val="1"/>
          <dgm:chPref val="1"/>
        </dgm:presLayoutVars>
      </dgm:prSet>
      <dgm:spPr/>
    </dgm:pt>
    <dgm:pt modelId="{BB52C12A-0B85-46A3-B6B6-A2DCA7CAAF18}" type="pres">
      <dgm:prSet presAssocID="{8176A707-3001-4A7D-BEB0-44CDF5A8D776}" presName="sibTrans" presStyleLbl="sibTrans2D1" presStyleIdx="0" presStyleCnt="0"/>
      <dgm:spPr/>
    </dgm:pt>
    <dgm:pt modelId="{85C62D07-546A-4560-B036-C6F581E095D6}" type="pres">
      <dgm:prSet presAssocID="{DE82A176-6C76-4B8B-B065-A7BBCBC2ED10}" presName="compNode" presStyleCnt="0"/>
      <dgm:spPr/>
    </dgm:pt>
    <dgm:pt modelId="{5FCE4D83-6E77-4C86-9889-CF08B542E338}" type="pres">
      <dgm:prSet presAssocID="{DE82A176-6C76-4B8B-B065-A7BBCBC2ED10}" presName="iconBgRect" presStyleLbl="bgShp" presStyleIdx="3" presStyleCnt="4"/>
      <dgm:spPr/>
    </dgm:pt>
    <dgm:pt modelId="{EF543C38-5C63-48F5-B095-52FE048A18E2}" type="pres">
      <dgm:prSet presAssocID="{DE82A176-6C76-4B8B-B065-A7BBCBC2ED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kroskop"/>
        </a:ext>
      </dgm:extLst>
    </dgm:pt>
    <dgm:pt modelId="{08759D2B-6FD4-4E1A-A912-9B0D26750CC5}" type="pres">
      <dgm:prSet presAssocID="{DE82A176-6C76-4B8B-B065-A7BBCBC2ED10}" presName="spaceRect" presStyleCnt="0"/>
      <dgm:spPr/>
    </dgm:pt>
    <dgm:pt modelId="{DAFC2A0E-0463-49A0-AD05-CFD786740DE3}" type="pres">
      <dgm:prSet presAssocID="{DE82A176-6C76-4B8B-B065-A7BBCBC2ED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BF8108-59BE-46F1-B51D-73F2BB03CDE4}" type="presOf" srcId="{2982228D-23B9-4554-9B69-A2AE05A1DC79}" destId="{80D15C48-5F76-410F-95B1-75FC34F5A8B7}" srcOrd="0" destOrd="0" presId="urn:microsoft.com/office/officeart/2018/2/layout/IconCircleList"/>
    <dgm:cxn modelId="{B3B6B10C-44DD-4FB0-B7F2-3112466B6DAC}" type="presOf" srcId="{367D03F8-8C34-4B15-8A79-9D86E5EEDC89}" destId="{68AC295C-197D-45EB-A178-B7F1FAFFA8E1}" srcOrd="0" destOrd="0" presId="urn:microsoft.com/office/officeart/2018/2/layout/IconCircleList"/>
    <dgm:cxn modelId="{DAFAEB34-11C4-42E4-BFAA-6F71D8097AFA}" srcId="{E89DE112-CFD6-4AEE-9101-B0B4BB7F6B75}" destId="{2982228D-23B9-4554-9B69-A2AE05A1DC79}" srcOrd="2" destOrd="0" parTransId="{26E7F805-E899-48EE-8C2E-54D21F0FF25D}" sibTransId="{8176A707-3001-4A7D-BEB0-44CDF5A8D776}"/>
    <dgm:cxn modelId="{E99FF335-0370-4E8D-9CF5-D74E82305B2E}" type="presOf" srcId="{52A6D3BE-462D-49D2-B3FD-D375B55BD773}" destId="{9C10D85B-3983-4556-A486-97225DBD1045}" srcOrd="0" destOrd="0" presId="urn:microsoft.com/office/officeart/2018/2/layout/IconCircleList"/>
    <dgm:cxn modelId="{1E944340-8C4C-49E6-824B-C3F05562E821}" type="presOf" srcId="{8176A707-3001-4A7D-BEB0-44CDF5A8D776}" destId="{BB52C12A-0B85-46A3-B6B6-A2DCA7CAAF18}" srcOrd="0" destOrd="0" presId="urn:microsoft.com/office/officeart/2018/2/layout/IconCircleList"/>
    <dgm:cxn modelId="{6227E95D-0925-416C-A042-BE70D72C9204}" srcId="{E89DE112-CFD6-4AEE-9101-B0B4BB7F6B75}" destId="{DE82A176-6C76-4B8B-B065-A7BBCBC2ED10}" srcOrd="3" destOrd="0" parTransId="{E0222F0F-2993-43D9-A4C1-D5528EA04CC9}" sibTransId="{7780CE85-7675-4FBB-B62C-8BFA8EB69EBF}"/>
    <dgm:cxn modelId="{3B6D5684-4355-404D-87A5-9EB085AE6FCF}" srcId="{E89DE112-CFD6-4AEE-9101-B0B4BB7F6B75}" destId="{B77729B0-00C2-4321-9FB1-36F6E8D40987}" srcOrd="1" destOrd="0" parTransId="{FDD30455-3890-4BDD-8881-27CB17C9F403}" sibTransId="{52A6D3BE-462D-49D2-B3FD-D375B55BD773}"/>
    <dgm:cxn modelId="{22047988-F747-4DCE-83E8-50AB277BB1A4}" type="presOf" srcId="{248DAA4B-35B2-47D5-BD92-8D568A998233}" destId="{07982005-AAA3-4443-A899-56B2F9D02939}" srcOrd="0" destOrd="0" presId="urn:microsoft.com/office/officeart/2018/2/layout/IconCircleList"/>
    <dgm:cxn modelId="{ED8FDD99-87C1-4510-B2E6-0FEA0BBD60E9}" type="presOf" srcId="{E89DE112-CFD6-4AEE-9101-B0B4BB7F6B75}" destId="{8964CDBC-F1A1-41CC-9CD7-5D4D18CE36B1}" srcOrd="0" destOrd="0" presId="urn:microsoft.com/office/officeart/2018/2/layout/IconCircleList"/>
    <dgm:cxn modelId="{B9E46AE2-E831-453A-BF93-6EF2D9813340}" type="presOf" srcId="{B77729B0-00C2-4321-9FB1-36F6E8D40987}" destId="{F8DFD23B-52A3-4E63-B0C0-102E36C83D60}" srcOrd="0" destOrd="0" presId="urn:microsoft.com/office/officeart/2018/2/layout/IconCircleList"/>
    <dgm:cxn modelId="{891A5EFC-9AEF-42EE-915E-EF406CCD3584}" type="presOf" srcId="{DE82A176-6C76-4B8B-B065-A7BBCBC2ED10}" destId="{DAFC2A0E-0463-49A0-AD05-CFD786740DE3}" srcOrd="0" destOrd="0" presId="urn:microsoft.com/office/officeart/2018/2/layout/IconCircleList"/>
    <dgm:cxn modelId="{58D846FD-CF4B-44FC-A6A6-058D1898169F}" srcId="{E89DE112-CFD6-4AEE-9101-B0B4BB7F6B75}" destId="{367D03F8-8C34-4B15-8A79-9D86E5EEDC89}" srcOrd="0" destOrd="0" parTransId="{00B058D7-CB0A-4BB7-ACD6-551744DC8EDB}" sibTransId="{248DAA4B-35B2-47D5-BD92-8D568A998233}"/>
    <dgm:cxn modelId="{25BCA346-757E-48C1-BFAD-51F731E8B7F0}" type="presParOf" srcId="{8964CDBC-F1A1-41CC-9CD7-5D4D18CE36B1}" destId="{878AB835-6D96-4E93-99A9-52994A9CBF39}" srcOrd="0" destOrd="0" presId="urn:microsoft.com/office/officeart/2018/2/layout/IconCircleList"/>
    <dgm:cxn modelId="{17320B5F-B14D-4FE5-ADE7-7B41F3A0335C}" type="presParOf" srcId="{878AB835-6D96-4E93-99A9-52994A9CBF39}" destId="{DEE0EF56-7EEB-46B3-823C-888BBED644B7}" srcOrd="0" destOrd="0" presId="urn:microsoft.com/office/officeart/2018/2/layout/IconCircleList"/>
    <dgm:cxn modelId="{430E97B9-8001-43B0-88CA-125780C596D8}" type="presParOf" srcId="{DEE0EF56-7EEB-46B3-823C-888BBED644B7}" destId="{13224EF5-18A9-4772-AC08-D58668EF3FA0}" srcOrd="0" destOrd="0" presId="urn:microsoft.com/office/officeart/2018/2/layout/IconCircleList"/>
    <dgm:cxn modelId="{5847F02C-F1A4-40EF-BDDD-4CA133FBD053}" type="presParOf" srcId="{DEE0EF56-7EEB-46B3-823C-888BBED644B7}" destId="{35FE0B1C-BA56-448B-9BFA-37C40C9A94F3}" srcOrd="1" destOrd="0" presId="urn:microsoft.com/office/officeart/2018/2/layout/IconCircleList"/>
    <dgm:cxn modelId="{C64C81C0-9395-4B41-B16E-895940AE2508}" type="presParOf" srcId="{DEE0EF56-7EEB-46B3-823C-888BBED644B7}" destId="{15761976-6CDF-4752-AFAD-DE98D47DDEC7}" srcOrd="2" destOrd="0" presId="urn:microsoft.com/office/officeart/2018/2/layout/IconCircleList"/>
    <dgm:cxn modelId="{88E8609F-B2D0-4623-98A1-41DF5C5D72F8}" type="presParOf" srcId="{DEE0EF56-7EEB-46B3-823C-888BBED644B7}" destId="{68AC295C-197D-45EB-A178-B7F1FAFFA8E1}" srcOrd="3" destOrd="0" presId="urn:microsoft.com/office/officeart/2018/2/layout/IconCircleList"/>
    <dgm:cxn modelId="{08704AF0-1E93-4644-AC16-32961850A06A}" type="presParOf" srcId="{878AB835-6D96-4E93-99A9-52994A9CBF39}" destId="{07982005-AAA3-4443-A899-56B2F9D02939}" srcOrd="1" destOrd="0" presId="urn:microsoft.com/office/officeart/2018/2/layout/IconCircleList"/>
    <dgm:cxn modelId="{AAC72BC1-9638-4504-966B-052CF773EA6B}" type="presParOf" srcId="{878AB835-6D96-4E93-99A9-52994A9CBF39}" destId="{C1F47B9D-F581-4220-B413-B0A2F55387AE}" srcOrd="2" destOrd="0" presId="urn:microsoft.com/office/officeart/2018/2/layout/IconCircleList"/>
    <dgm:cxn modelId="{6A06DCF0-BA06-4349-B53C-FA57833BB922}" type="presParOf" srcId="{C1F47B9D-F581-4220-B413-B0A2F55387AE}" destId="{A0E714BB-D1DB-4BA0-A5F0-0AFA1063D045}" srcOrd="0" destOrd="0" presId="urn:microsoft.com/office/officeart/2018/2/layout/IconCircleList"/>
    <dgm:cxn modelId="{2C3531F2-DA1F-49AA-802E-C0E35604B89D}" type="presParOf" srcId="{C1F47B9D-F581-4220-B413-B0A2F55387AE}" destId="{93D03EFC-42F2-4971-AD06-567379F11763}" srcOrd="1" destOrd="0" presId="urn:microsoft.com/office/officeart/2018/2/layout/IconCircleList"/>
    <dgm:cxn modelId="{DEA19D88-C1A8-43EC-A349-46A9C4C36901}" type="presParOf" srcId="{C1F47B9D-F581-4220-B413-B0A2F55387AE}" destId="{09DC8E9A-54A7-4E64-93BA-DA48EBDBA23F}" srcOrd="2" destOrd="0" presId="urn:microsoft.com/office/officeart/2018/2/layout/IconCircleList"/>
    <dgm:cxn modelId="{E27F9F4A-1794-4621-B184-E1362142EDA3}" type="presParOf" srcId="{C1F47B9D-F581-4220-B413-B0A2F55387AE}" destId="{F8DFD23B-52A3-4E63-B0C0-102E36C83D60}" srcOrd="3" destOrd="0" presId="urn:microsoft.com/office/officeart/2018/2/layout/IconCircleList"/>
    <dgm:cxn modelId="{0B310C42-DE10-4F4C-9EC5-04251A605A0D}" type="presParOf" srcId="{878AB835-6D96-4E93-99A9-52994A9CBF39}" destId="{9C10D85B-3983-4556-A486-97225DBD1045}" srcOrd="3" destOrd="0" presId="urn:microsoft.com/office/officeart/2018/2/layout/IconCircleList"/>
    <dgm:cxn modelId="{44B887DA-58FE-415D-AEE2-410A076882A5}" type="presParOf" srcId="{878AB835-6D96-4E93-99A9-52994A9CBF39}" destId="{04D39C31-9B84-4629-8C0C-E232642F3EA1}" srcOrd="4" destOrd="0" presId="urn:microsoft.com/office/officeart/2018/2/layout/IconCircleList"/>
    <dgm:cxn modelId="{DC18E2A4-ADFF-4808-BA99-90C9A47ABE6D}" type="presParOf" srcId="{04D39C31-9B84-4629-8C0C-E232642F3EA1}" destId="{9F2B5124-F568-406D-B06C-6C05A0E899C0}" srcOrd="0" destOrd="0" presId="urn:microsoft.com/office/officeart/2018/2/layout/IconCircleList"/>
    <dgm:cxn modelId="{0C3D9F95-EEB1-4DCF-A780-3D0409BC68EA}" type="presParOf" srcId="{04D39C31-9B84-4629-8C0C-E232642F3EA1}" destId="{9F39D69A-B0D3-47F3-A53C-CC7CD3E65B64}" srcOrd="1" destOrd="0" presId="urn:microsoft.com/office/officeart/2018/2/layout/IconCircleList"/>
    <dgm:cxn modelId="{49717DE9-A90F-401E-B5AA-85DDF4406049}" type="presParOf" srcId="{04D39C31-9B84-4629-8C0C-E232642F3EA1}" destId="{4A7193CD-AD0D-47F8-A762-CC79C10BC6C5}" srcOrd="2" destOrd="0" presId="urn:microsoft.com/office/officeart/2018/2/layout/IconCircleList"/>
    <dgm:cxn modelId="{87C3A121-48B4-413E-ABB3-2157E04DA114}" type="presParOf" srcId="{04D39C31-9B84-4629-8C0C-E232642F3EA1}" destId="{80D15C48-5F76-410F-95B1-75FC34F5A8B7}" srcOrd="3" destOrd="0" presId="urn:microsoft.com/office/officeart/2018/2/layout/IconCircleList"/>
    <dgm:cxn modelId="{9E042049-E94E-42C4-8AE4-390BC674369E}" type="presParOf" srcId="{878AB835-6D96-4E93-99A9-52994A9CBF39}" destId="{BB52C12A-0B85-46A3-B6B6-A2DCA7CAAF18}" srcOrd="5" destOrd="0" presId="urn:microsoft.com/office/officeart/2018/2/layout/IconCircleList"/>
    <dgm:cxn modelId="{47002B34-B7DE-41EB-A954-236A3E801627}" type="presParOf" srcId="{878AB835-6D96-4E93-99A9-52994A9CBF39}" destId="{85C62D07-546A-4560-B036-C6F581E095D6}" srcOrd="6" destOrd="0" presId="urn:microsoft.com/office/officeart/2018/2/layout/IconCircleList"/>
    <dgm:cxn modelId="{DB249996-F977-47D8-AE6D-1D1C57EDE73E}" type="presParOf" srcId="{85C62D07-546A-4560-B036-C6F581E095D6}" destId="{5FCE4D83-6E77-4C86-9889-CF08B542E338}" srcOrd="0" destOrd="0" presId="urn:microsoft.com/office/officeart/2018/2/layout/IconCircleList"/>
    <dgm:cxn modelId="{348D83E5-05A0-4F36-A1D8-77D1A50D27E2}" type="presParOf" srcId="{85C62D07-546A-4560-B036-C6F581E095D6}" destId="{EF543C38-5C63-48F5-B095-52FE048A18E2}" srcOrd="1" destOrd="0" presId="urn:microsoft.com/office/officeart/2018/2/layout/IconCircleList"/>
    <dgm:cxn modelId="{DCFD28E8-C060-43EE-AA5B-3B479DB8593B}" type="presParOf" srcId="{85C62D07-546A-4560-B036-C6F581E095D6}" destId="{08759D2B-6FD4-4E1A-A912-9B0D26750CC5}" srcOrd="2" destOrd="0" presId="urn:microsoft.com/office/officeart/2018/2/layout/IconCircleList"/>
    <dgm:cxn modelId="{A2BEAB98-89D9-4D9F-AD43-7A4517886C29}" type="presParOf" srcId="{85C62D07-546A-4560-B036-C6F581E095D6}" destId="{DAFC2A0E-0463-49A0-AD05-CFD786740D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24EF5-18A9-4772-AC08-D58668EF3FA0}">
      <dsp:nvSpPr>
        <dsp:cNvPr id="0" name=""/>
        <dsp:cNvSpPr/>
      </dsp:nvSpPr>
      <dsp:spPr>
        <a:xfrm>
          <a:off x="6363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E0B1C-BA56-448B-9BFA-37C40C9A94F3}">
      <dsp:nvSpPr>
        <dsp:cNvPr id="0" name=""/>
        <dsp:cNvSpPr/>
      </dsp:nvSpPr>
      <dsp:spPr>
        <a:xfrm>
          <a:off x="312648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C295C-197D-45EB-A178-B7F1FAFFA8E1}">
      <dsp:nvSpPr>
        <dsp:cNvPr id="0" name=""/>
        <dsp:cNvSpPr/>
      </dsp:nvSpPr>
      <dsp:spPr>
        <a:xfrm>
          <a:off x="1777400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kern="1200"/>
            <a:t>Wykrywanie ataków: </a:t>
          </a:r>
          <a:r>
            <a:rPr lang="pl-PL" sz="1900" kern="1200"/>
            <a:t>Pomagają w identyfikacji nowych metod ataków, które mogą być używane przez cyberprzestępców.</a:t>
          </a:r>
          <a:endParaRPr lang="en-US" sz="1900" kern="1200"/>
        </a:p>
      </dsp:txBody>
      <dsp:txXfrm>
        <a:off x="1777400" y="67995"/>
        <a:ext cx="3437893" cy="1458500"/>
      </dsp:txXfrm>
    </dsp:sp>
    <dsp:sp modelId="{A0E714BB-D1DB-4BA0-A5F0-0AFA1063D045}">
      <dsp:nvSpPr>
        <dsp:cNvPr id="0" name=""/>
        <dsp:cNvSpPr/>
      </dsp:nvSpPr>
      <dsp:spPr>
        <a:xfrm>
          <a:off x="5814320" y="67995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03EFC-42F2-4971-AD06-567379F11763}">
      <dsp:nvSpPr>
        <dsp:cNvPr id="0" name=""/>
        <dsp:cNvSpPr/>
      </dsp:nvSpPr>
      <dsp:spPr>
        <a:xfrm>
          <a:off x="6120606" y="374280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FD23B-52A3-4E63-B0C0-102E36C83D60}">
      <dsp:nvSpPr>
        <dsp:cNvPr id="0" name=""/>
        <dsp:cNvSpPr/>
      </dsp:nvSpPr>
      <dsp:spPr>
        <a:xfrm>
          <a:off x="7585357" y="67995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kern="1200" dirty="0"/>
            <a:t>Zbieranie dowodów: </a:t>
          </a:r>
          <a:r>
            <a:rPr lang="pl-PL" sz="1900" kern="1200" dirty="0"/>
            <a:t>Umożliwiają zbieranie dowodów i informacji o atakujących, co może być przydatne w późniejszych działaniach ścigania.</a:t>
          </a:r>
          <a:endParaRPr lang="en-US" sz="1900" kern="1200" dirty="0"/>
        </a:p>
      </dsp:txBody>
      <dsp:txXfrm>
        <a:off x="7585357" y="67995"/>
        <a:ext cx="3437893" cy="1458500"/>
      </dsp:txXfrm>
    </dsp:sp>
    <dsp:sp modelId="{9F2B5124-F568-406D-B06C-6C05A0E899C0}">
      <dsp:nvSpPr>
        <dsp:cNvPr id="0" name=""/>
        <dsp:cNvSpPr/>
      </dsp:nvSpPr>
      <dsp:spPr>
        <a:xfrm>
          <a:off x="6363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39D69A-B0D3-47F3-A53C-CC7CD3E65B64}">
      <dsp:nvSpPr>
        <dsp:cNvPr id="0" name=""/>
        <dsp:cNvSpPr/>
      </dsp:nvSpPr>
      <dsp:spPr>
        <a:xfrm>
          <a:off x="312648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15C48-5F76-410F-95B1-75FC34F5A8B7}">
      <dsp:nvSpPr>
        <dsp:cNvPr id="0" name=""/>
        <dsp:cNvSpPr/>
      </dsp:nvSpPr>
      <dsp:spPr>
        <a:xfrm>
          <a:off x="1777400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kern="1200"/>
            <a:t>Wzmocnienie systemów zabezpieczeń: </a:t>
          </a:r>
          <a:r>
            <a:rPr lang="pl-PL" sz="1900" kern="1200"/>
            <a:t>Pozwalają na testowanie istniejących zabezpieczeń i analizowanie słabych punktów systemów.</a:t>
          </a:r>
          <a:endParaRPr lang="en-US" sz="1900" kern="1200"/>
        </a:p>
      </dsp:txBody>
      <dsp:txXfrm>
        <a:off x="1777400" y="2151807"/>
        <a:ext cx="3437893" cy="1458500"/>
      </dsp:txXfrm>
    </dsp:sp>
    <dsp:sp modelId="{5FCE4D83-6E77-4C86-9889-CF08B542E338}">
      <dsp:nvSpPr>
        <dsp:cNvPr id="0" name=""/>
        <dsp:cNvSpPr/>
      </dsp:nvSpPr>
      <dsp:spPr>
        <a:xfrm>
          <a:off x="5814320" y="2151807"/>
          <a:ext cx="1458500" cy="14585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43C38-5C63-48F5-B095-52FE048A18E2}">
      <dsp:nvSpPr>
        <dsp:cNvPr id="0" name=""/>
        <dsp:cNvSpPr/>
      </dsp:nvSpPr>
      <dsp:spPr>
        <a:xfrm>
          <a:off x="6120606" y="2458092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C2A0E-0463-49A0-AD05-CFD786740DE3}">
      <dsp:nvSpPr>
        <dsp:cNvPr id="0" name=""/>
        <dsp:cNvSpPr/>
      </dsp:nvSpPr>
      <dsp:spPr>
        <a:xfrm>
          <a:off x="7585357" y="2151807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1" kern="1200"/>
            <a:t>Badania naukowe: </a:t>
          </a:r>
          <a:r>
            <a:rPr lang="pl-PL" sz="1900" kern="1200"/>
            <a:t>Stanowią narzędzie badawcze do analizy ewolucji zagrożeń cybernetycznych i wykorzystywanych technik.</a:t>
          </a:r>
          <a:endParaRPr lang="en-US" sz="1900" kern="1200"/>
        </a:p>
      </dsp:txBody>
      <dsp:txXfrm>
        <a:off x="7585357" y="2151807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686964-9390-465E-A7D5-E5D7739521CA}" type="datetime1">
              <a:rPr lang="pl-PL" smtClean="0"/>
              <a:t>25.03.2025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D9E54-11E3-4B93-9AB2-E42F7FAFAA38}" type="datetime1">
              <a:rPr lang="pl-PL" smtClean="0"/>
              <a:pPr/>
              <a:t>25.03.2025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0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A81B82B-791D-4CFB-A8E1-4BADF167624E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CB417A-3777-45E5-A5D5-933568141085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E06EA-509D-4750-A26D-22649B15F5B4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15C8D-5074-4DC0-B15D-7C1B83621BD0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5AB10B-D90B-495F-ADA2-9EEC8079FBC6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91F5B-A148-4026-992C-5103E9EE2B07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F17A-70BC-472C-8A64-5A504543C1A7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67F7BA-6159-441B-AF01-CBE7412A1E05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7" name="Prostokąt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ytuł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04AFA-1778-4013-BEAF-CC7AEB0F10D4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7951807-BBF7-4FEB-9550-16B76B21A86E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6525CE-B2F2-4EC8-972C-1EAA4989F9B6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9F83561-EA2E-449A-85D2-EC48CC4A8B8B}" type="datetime1">
              <a:rPr lang="pl-PL" noProof="0" smtClean="0"/>
              <a:t>25.03.2025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9" name="Prostokąt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Prostokąt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Prostokąt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Prostokąt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Obraz 6" descr="Połączenia cyfrow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l-PL" sz="4400" dirty="0" err="1">
                <a:solidFill>
                  <a:schemeClr val="bg1"/>
                </a:solidFill>
              </a:rPr>
              <a:t>Honey</a:t>
            </a:r>
            <a:r>
              <a:rPr lang="pl-PL" sz="4400" dirty="0">
                <a:solidFill>
                  <a:schemeClr val="bg1"/>
                </a:solidFill>
              </a:rPr>
              <a:t> </a:t>
            </a:r>
            <a:r>
              <a:rPr lang="pl-PL" sz="4400" dirty="0" err="1">
                <a:solidFill>
                  <a:schemeClr val="bg1"/>
                </a:solidFill>
              </a:rPr>
              <a:t>Pot’S</a:t>
            </a:r>
            <a:r>
              <a:rPr lang="pl-PL" sz="4400" dirty="0">
                <a:solidFill>
                  <a:schemeClr val="bg1"/>
                </a:solidFill>
              </a:rPr>
              <a:t> w </a:t>
            </a:r>
            <a:r>
              <a:rPr lang="pl-PL" sz="4400" dirty="0" err="1">
                <a:solidFill>
                  <a:schemeClr val="bg1"/>
                </a:solidFill>
              </a:rPr>
              <a:t>Cyberbezpieczeństwie</a:t>
            </a:r>
            <a:endParaRPr lang="pl-PL" sz="4400" dirty="0">
              <a:solidFill>
                <a:schemeClr val="bg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7CEBFF"/>
                </a:solidFill>
              </a:rPr>
              <a:t>Czym są, jak działają i jakie mają zastosowanie?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D11702-0DB5-D508-3864-A38EA2F1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Wprowadzenie do </a:t>
            </a:r>
            <a:r>
              <a:rPr lang="pl-PL" dirty="0" err="1"/>
              <a:t>Honey</a:t>
            </a:r>
            <a:r>
              <a:rPr lang="pl-PL" dirty="0"/>
              <a:t> Potów</a:t>
            </a:r>
          </a:p>
        </p:txBody>
      </p:sp>
      <p:pic>
        <p:nvPicPr>
          <p:cNvPr id="1026" name="Picture 2" descr="Honeypots in Cybersecurity : Turning the Table on Intruders | by Azizul  maqsud | Medium">
            <a:extLst>
              <a:ext uri="{FF2B5EF4-FFF2-40B4-BE49-F238E27FC236}">
                <a16:creationId xmlns:a16="http://schemas.microsoft.com/office/drawing/2014/main" id="{42785E32-26A6-76B1-64B7-22A564C7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417809"/>
            <a:ext cx="5422390" cy="325343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B9F3C1-A89B-BB6D-36B0-6C94EC66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 err="1"/>
              <a:t>Honey</a:t>
            </a:r>
            <a:r>
              <a:rPr lang="pl-PL" dirty="0"/>
              <a:t> Poty to specjalnie zaprojektowane pułapki w cyberprzestrzeni, które mają na celu przyciąganie cyberprzestępców i analizowanie ich działań. Są one wykorzystywane w celu wykrywania, monitorowania i badania ataków, a także w celach edukacyjnych oraz prewencyjnych. Są stosowane przez organizacje, aby zrozumieć techniki i strategie wykorzystywane przez cyberprzestępców, a także w celu zbierania cennych informacji na temat nowych zagrożeń.</a:t>
            </a:r>
          </a:p>
        </p:txBody>
      </p:sp>
    </p:spTree>
    <p:extLst>
      <p:ext uri="{BB962C8B-B14F-4D97-AF65-F5344CB8AC3E}">
        <p14:creationId xmlns:p14="http://schemas.microsoft.com/office/powerpoint/2010/main" val="91691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927C1A-50BF-6E7F-BBA3-632F5954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Jak działają </a:t>
            </a:r>
            <a:r>
              <a:rPr lang="pl-PL" dirty="0" err="1"/>
              <a:t>Honey</a:t>
            </a:r>
            <a:r>
              <a:rPr lang="pl-PL" dirty="0"/>
              <a:t> Poty?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643D4A-A00F-259C-ECC0-66144DB52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dirty="0" err="1"/>
              <a:t>Honey</a:t>
            </a:r>
            <a:r>
              <a:rPr lang="pl-PL" dirty="0"/>
              <a:t> Poty działają na zasadzie "wciągania" cyberprzestępców w interakcje z wirtualnymi systemami, które są zaprojektowane tak, by wyglądały na prawdziwe, ale w rzeczywistości są pułapką. Zostawiane są w nich celowo podatności dotyczące bezpieczeństwa, tak aby osoba niepożądana skupiła się właśnie na nich. W momencie, gdy intruz wejdzie w interakcję z takim systemem, jego działania są monitorowane, a dane zbierane. </a:t>
            </a:r>
            <a:r>
              <a:rPr lang="pl-PL" dirty="0" err="1"/>
              <a:t>Honey</a:t>
            </a:r>
            <a:r>
              <a:rPr lang="pl-PL" dirty="0"/>
              <a:t> Poty mogą być:</a:t>
            </a:r>
            <a:endParaRPr lang="pl-PL"/>
          </a:p>
          <a:p>
            <a:pPr>
              <a:lnSpc>
                <a:spcPct val="90000"/>
              </a:lnSpc>
            </a:pPr>
            <a:r>
              <a:rPr lang="pl-PL" b="1" dirty="0"/>
              <a:t>W pełni aktywne: </a:t>
            </a:r>
            <a:r>
              <a:rPr lang="pl-PL" dirty="0"/>
              <a:t>Zawierają dane, które mogą być celowo zainfekowane, aby przyciągnąć atakujących.</a:t>
            </a:r>
            <a:endParaRPr lang="pl-PL"/>
          </a:p>
          <a:p>
            <a:pPr>
              <a:lnSpc>
                <a:spcPct val="90000"/>
              </a:lnSpc>
            </a:pPr>
            <a:r>
              <a:rPr lang="pl-PL" b="1" dirty="0"/>
              <a:t>Pasywne: </a:t>
            </a:r>
            <a:r>
              <a:rPr lang="pl-PL" dirty="0"/>
              <a:t>Służą do obserwacji i zbierania informacji bez aktywnego angażowania cyberprzestępców.</a:t>
            </a:r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6FFA41-288E-0471-8C92-8A869B1E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566925"/>
            <a:ext cx="5422392" cy="29552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55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26C6C-B360-6D4B-4408-EF5E04E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Rodzaje </a:t>
            </a:r>
            <a:r>
              <a:rPr lang="pl-PL" dirty="0" err="1"/>
              <a:t>Honey</a:t>
            </a:r>
            <a:r>
              <a:rPr lang="pl-PL" dirty="0"/>
              <a:t> Potów</a:t>
            </a:r>
          </a:p>
        </p:txBody>
      </p:sp>
      <p:pic>
        <p:nvPicPr>
          <p:cNvPr id="2052" name="Picture 4" descr="A Detection of Malware Embedded into Web Pages Using Client Honeypot |  IntechOpen">
            <a:extLst>
              <a:ext uri="{FF2B5EF4-FFF2-40B4-BE49-F238E27FC236}">
                <a16:creationId xmlns:a16="http://schemas.microsoft.com/office/drawing/2014/main" id="{51918913-1F26-C57E-84B2-962962650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93" y="2505923"/>
            <a:ext cx="5422390" cy="307720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C9CE14-7A85-2E57-9E20-174DC142D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Wyróżniamy kilka głównych rodzajów </a:t>
            </a:r>
            <a:r>
              <a:rPr lang="pl-PL" dirty="0" err="1"/>
              <a:t>Honey</a:t>
            </a:r>
            <a:r>
              <a:rPr lang="pl-PL" dirty="0"/>
              <a:t> Potów, w zależności od stopnia ich interakcji z intruzami i celu, jaki mają spełniać:</a:t>
            </a:r>
          </a:p>
          <a:p>
            <a:r>
              <a:rPr lang="pl-PL" dirty="0" err="1"/>
              <a:t>Low-interaction</a:t>
            </a:r>
            <a:r>
              <a:rPr lang="pl-PL" dirty="0"/>
              <a:t> </a:t>
            </a:r>
            <a:r>
              <a:rPr lang="pl-PL" dirty="0" err="1"/>
              <a:t>Honey</a:t>
            </a:r>
            <a:r>
              <a:rPr lang="pl-PL" dirty="0"/>
              <a:t> </a:t>
            </a:r>
            <a:r>
              <a:rPr lang="pl-PL" dirty="0" err="1"/>
              <a:t>Pots</a:t>
            </a:r>
            <a:r>
              <a:rPr lang="pl-PL" dirty="0"/>
              <a:t>: Proste systemy, które symulują podstawowe usługi i aplikacje. Są łatwiejsze do wdrożenia, ale mniej skuteczne w analizie bardziej zaawansowanych ataków.</a:t>
            </a:r>
          </a:p>
          <a:p>
            <a:r>
              <a:rPr lang="pl-PL" dirty="0"/>
              <a:t>High-</a:t>
            </a:r>
            <a:r>
              <a:rPr lang="pl-PL" dirty="0" err="1"/>
              <a:t>interaction</a:t>
            </a:r>
            <a:r>
              <a:rPr lang="pl-PL" dirty="0"/>
              <a:t> </a:t>
            </a:r>
            <a:r>
              <a:rPr lang="pl-PL" dirty="0" err="1"/>
              <a:t>Honey</a:t>
            </a:r>
            <a:r>
              <a:rPr lang="pl-PL" dirty="0"/>
              <a:t> </a:t>
            </a:r>
            <a:r>
              <a:rPr lang="pl-PL" dirty="0" err="1"/>
              <a:t>Pots</a:t>
            </a:r>
            <a:r>
              <a:rPr lang="pl-PL" dirty="0"/>
              <a:t>: Bardziej zaawansowane systemy, które dokładniej odwzorowują rzeczywiste środowiska IT. Wymagają więcej zasobów i mogą przyciągnąć bardziej wykwalifikowanych atakujących.</a:t>
            </a:r>
          </a:p>
        </p:txBody>
      </p:sp>
    </p:spTree>
    <p:extLst>
      <p:ext uri="{BB962C8B-B14F-4D97-AF65-F5344CB8AC3E}">
        <p14:creationId xmlns:p14="http://schemas.microsoft.com/office/powerpoint/2010/main" val="63475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0420F8E6-6DDA-9428-7313-A9867612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l-PL" dirty="0"/>
              <a:t>Zastosowanie </a:t>
            </a:r>
            <a:r>
              <a:rPr lang="pl-PL" dirty="0" err="1"/>
              <a:t>Honey</a:t>
            </a:r>
            <a:r>
              <a:rPr lang="pl-PL" dirty="0"/>
              <a:t> Potów w </a:t>
            </a:r>
            <a:r>
              <a:rPr lang="pl-PL" dirty="0" err="1"/>
              <a:t>Cyberbezpieczeństwie</a:t>
            </a:r>
            <a:endParaRPr lang="en-US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F83DAD8-F762-A3F2-99CF-952DC7A74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67260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5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2BBC51-A0C5-76E5-E05A-0D40A770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l-PL" dirty="0"/>
              <a:t>Wyzwania i Ryzyko związane z </a:t>
            </a:r>
            <a:r>
              <a:rPr lang="pl-PL" dirty="0" err="1"/>
              <a:t>Honey</a:t>
            </a:r>
            <a:r>
              <a:rPr lang="pl-PL" dirty="0"/>
              <a:t> Potami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6B9DD-434D-422E-5942-18AB440F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pl-PL" sz="1500"/>
              <a:t>Pomimo wielu korzyści, korzystanie z </a:t>
            </a:r>
            <a:r>
              <a:rPr lang="pl-PL" sz="1500" err="1"/>
              <a:t>Honey</a:t>
            </a:r>
            <a:r>
              <a:rPr lang="pl-PL" sz="1500"/>
              <a:t> Potów wiąże się z pewnymi wyzwaniami: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500" b="1"/>
              <a:t>Złożoność zarządzania</a:t>
            </a:r>
            <a:r>
              <a:rPr lang="pl-PL" sz="1500"/>
              <a:t>: Konfiguracja i monitorowanie </a:t>
            </a:r>
            <a:r>
              <a:rPr lang="pl-PL" sz="1500" err="1"/>
              <a:t>Honey</a:t>
            </a:r>
            <a:r>
              <a:rPr lang="pl-PL" sz="1500"/>
              <a:t> Potów może być czasochłonne i kosztowne.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500" b="1"/>
              <a:t>Ryzyko niezamierzonych konsekwencji</a:t>
            </a:r>
            <a:r>
              <a:rPr lang="pl-PL" sz="1500"/>
              <a:t>: Atakujący mogą wykorzystać </a:t>
            </a:r>
            <a:r>
              <a:rPr lang="pl-PL" sz="1500" err="1"/>
              <a:t>Honey</a:t>
            </a:r>
            <a:r>
              <a:rPr lang="pl-PL" sz="1500"/>
              <a:t> Poty do przeprowadzania ataków na inne systemy. Jeśli pułapka nie jest odpowiednio zabezpieczona, może stać się źródłem dalszych zagrożeń.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l-PL" sz="1500" b="1"/>
              <a:t>Fałszywe dane</a:t>
            </a:r>
            <a:r>
              <a:rPr lang="pl-PL" sz="1500"/>
              <a:t>: Istnieje ryzyko, że dane pozyskane z </a:t>
            </a:r>
            <a:r>
              <a:rPr lang="pl-PL" sz="1500" err="1"/>
              <a:t>Honey</a:t>
            </a:r>
            <a:r>
              <a:rPr lang="pl-PL" sz="1500"/>
              <a:t> Potów będą niekompletne lub niewłaściwie interpretowane, co może prowadzić do błędnych wniosków.</a:t>
            </a:r>
          </a:p>
          <a:p>
            <a:pPr>
              <a:lnSpc>
                <a:spcPct val="90000"/>
              </a:lnSpc>
            </a:pPr>
            <a:endParaRPr lang="pl-PL" sz="1500"/>
          </a:p>
        </p:txBody>
      </p:sp>
      <p:pic>
        <p:nvPicPr>
          <p:cNvPr id="4098" name="Picture 2" descr="Common Cyber Security Threats to Keep an Eye on in 2024">
            <a:extLst>
              <a:ext uri="{FF2B5EF4-FFF2-40B4-BE49-F238E27FC236}">
                <a16:creationId xmlns:a16="http://schemas.microsoft.com/office/drawing/2014/main" id="{F70DB962-534B-8C22-447C-604AD98AB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r="16207" b="1"/>
          <a:stretch/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36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FB42C0-4209-C705-DBBF-D4B00264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012" y="333544"/>
            <a:ext cx="5501975" cy="934147"/>
          </a:xfrm>
          <a:prstGeom prst="roundRect">
            <a:avLst/>
          </a:prstGeom>
          <a:solidFill>
            <a:srgbClr val="000000">
              <a:alpha val="73000"/>
            </a:srgbClr>
          </a:solidFill>
          <a:ln>
            <a:solidFill>
              <a:srgbClr val="000000">
                <a:alpha val="34902"/>
              </a:srgbClr>
            </a:solidFill>
          </a:ln>
          <a:effectLst>
            <a:softEdge rad="127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</a:pPr>
            <a:r>
              <a:rPr lang="pl-PL" sz="1800" dirty="0">
                <a:latin typeface="+mn-lt"/>
                <a:ea typeface="+mn-ea"/>
                <a:cs typeface="+mn-cs"/>
              </a:rPr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3D2272-546E-A7F7-FD74-975CA848F4A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rgbClr val="000000">
              <a:alpha val="73000"/>
            </a:srgbClr>
          </a:solidFill>
          <a:ln>
            <a:solidFill>
              <a:srgbClr val="000000">
                <a:alpha val="34902"/>
              </a:srgbClr>
            </a:solidFill>
          </a:ln>
          <a:effectLst>
            <a:softEdge rad="254000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None/>
            </a:pPr>
            <a:r>
              <a:rPr lang="pl-PL" cap="all" dirty="0" err="1">
                <a:solidFill>
                  <a:schemeClr val="bg1"/>
                </a:solidFill>
              </a:rPr>
              <a:t>Honey</a:t>
            </a:r>
            <a:r>
              <a:rPr lang="pl-PL" cap="all" dirty="0">
                <a:solidFill>
                  <a:schemeClr val="bg1"/>
                </a:solidFill>
              </a:rPr>
              <a:t> Poty stanowią niezwykle cenne narzędzie w walce z cyberprzestępczością, pozwalając organizacjom na wykrywanie nowych zagrożeń, badanie technik ataków oraz wzmocnienie ochrony systemów. Chociaż ich wdrożenie wiąże się z pewnymi wyzwaniami i ryzykiem, korzyści płynące z ich wykorzystania są nieocenione. Warto zatem, aby organizacje wzięły pod uwagę ich zastosowanie w ramach kompleksowej strategii bezpieczeństwa.</a:t>
            </a:r>
          </a:p>
        </p:txBody>
      </p:sp>
    </p:spTree>
    <p:extLst>
      <p:ext uri="{BB962C8B-B14F-4D97-AF65-F5344CB8AC3E}">
        <p14:creationId xmlns:p14="http://schemas.microsoft.com/office/powerpoint/2010/main" val="34013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6" name="Prostokąt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l-PL">
                <a:solidFill>
                  <a:srgbClr val="FFFFFF"/>
                </a:solidFill>
              </a:rPr>
              <a:t>Dziękujemy!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chemeClr val="bg2"/>
                </a:solidFill>
              </a:rPr>
              <a:t>Bartosz Tałanda</a:t>
            </a:r>
          </a:p>
          <a:p>
            <a:pPr rtl="0"/>
            <a:r>
              <a:rPr lang="pl-PL" dirty="0">
                <a:solidFill>
                  <a:schemeClr val="bg2"/>
                </a:solidFill>
              </a:rPr>
              <a:t>Mateusz Toporek</a:t>
            </a:r>
          </a:p>
          <a:p>
            <a:pPr rtl="0"/>
            <a:r>
              <a:rPr lang="pl-PL" dirty="0">
                <a:solidFill>
                  <a:schemeClr val="bg2"/>
                </a:solidFill>
              </a:rPr>
              <a:t>N22-32</a:t>
            </a:r>
          </a:p>
          <a:p>
            <a:pPr rtl="0"/>
            <a:endParaRPr lang="pl-PL" dirty="0">
              <a:solidFill>
                <a:schemeClr val="bg2"/>
              </a:solidFill>
            </a:endParaRPr>
          </a:p>
          <a:p>
            <a:pPr rtl="0"/>
            <a:endParaRPr lang="pl-PL" dirty="0">
              <a:solidFill>
                <a:schemeClr val="bg2"/>
              </a:solidFill>
            </a:endParaRPr>
          </a:p>
        </p:txBody>
      </p:sp>
      <p:pic>
        <p:nvPicPr>
          <p:cNvPr id="5" name="Obraz 4" descr="Liczby cyfrowe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yw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9_TF56390039_Win32" id="{AFEE108C-32AC-41FC-87AA-3377407DA0BE}" vid="{680F66E1-9E90-4EAF-9A5D-C373725FC20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{5930A987-7793-424B-9B1F-9BC3B6673DA3}tf56390039_win32</Template>
  <TotalTime>67</TotalTime>
  <Words>506</Words>
  <Application>Microsoft Office PowerPoint</Application>
  <PresentationFormat>Panoramiczny</PresentationFormat>
  <Paragraphs>30</Paragraphs>
  <Slides>8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Dywidenda</vt:lpstr>
      <vt:lpstr>Honey Pot’S w Cyberbezpieczeństwie</vt:lpstr>
      <vt:lpstr>Wprowadzenie do Honey Potów</vt:lpstr>
      <vt:lpstr>Jak działają Honey Poty?</vt:lpstr>
      <vt:lpstr>Rodzaje Honey Potów</vt:lpstr>
      <vt:lpstr>Zastosowanie Honey Potów w Cyberbezpieczeństwie</vt:lpstr>
      <vt:lpstr>Wyzwania i Ryzyko związane z Honey Potami</vt:lpstr>
      <vt:lpstr>PODSUMOWANIE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Tałanda Bartosz</dc:creator>
  <cp:lastModifiedBy>Tałanda Bartosz</cp:lastModifiedBy>
  <cp:revision>2</cp:revision>
  <dcterms:created xsi:type="dcterms:W3CDTF">2025-03-25T16:15:41Z</dcterms:created>
  <dcterms:modified xsi:type="dcterms:W3CDTF">2025-03-25T17:23:38Z</dcterms:modified>
</cp:coreProperties>
</file>