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6"/>
  </p:notesMasterIdLst>
  <p:sldIdLst>
    <p:sldId id="256" r:id="rId5"/>
    <p:sldId id="258" r:id="rId6"/>
    <p:sldId id="304" r:id="rId7"/>
    <p:sldId id="283" r:id="rId8"/>
    <p:sldId id="284" r:id="rId9"/>
    <p:sldId id="285" r:id="rId10"/>
    <p:sldId id="286" r:id="rId11"/>
    <p:sldId id="287" r:id="rId12"/>
    <p:sldId id="288" r:id="rId13"/>
    <p:sldId id="289" r:id="rId14"/>
    <p:sldId id="302" r:id="rId15"/>
    <p:sldId id="310" r:id="rId16"/>
    <p:sldId id="311" r:id="rId17"/>
    <p:sldId id="312" r:id="rId18"/>
    <p:sldId id="578" r:id="rId19"/>
    <p:sldId id="579" r:id="rId20"/>
    <p:sldId id="580" r:id="rId21"/>
    <p:sldId id="581" r:id="rId22"/>
    <p:sldId id="582" r:id="rId23"/>
    <p:sldId id="583" r:id="rId24"/>
    <p:sldId id="584" r:id="rId25"/>
    <p:sldId id="586" r:id="rId26"/>
    <p:sldId id="303" r:id="rId27"/>
    <p:sldId id="291" r:id="rId28"/>
    <p:sldId id="292" r:id="rId29"/>
    <p:sldId id="293" r:id="rId30"/>
    <p:sldId id="294" r:id="rId31"/>
    <p:sldId id="295" r:id="rId32"/>
    <p:sldId id="296" r:id="rId33"/>
    <p:sldId id="297" r:id="rId34"/>
    <p:sldId id="298" r:id="rId35"/>
    <p:sldId id="299" r:id="rId36"/>
    <p:sldId id="300" r:id="rId37"/>
    <p:sldId id="301" r:id="rId38"/>
    <p:sldId id="305" r:id="rId39"/>
    <p:sldId id="306" r:id="rId40"/>
    <p:sldId id="307" r:id="rId41"/>
    <p:sldId id="308" r:id="rId42"/>
    <p:sldId id="309" r:id="rId43"/>
    <p:sldId id="585" r:id="rId44"/>
    <p:sldId id="275" r:id="rId4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9">
          <p15:clr>
            <a:srgbClr val="A4A3A4"/>
          </p15:clr>
        </p15:guide>
        <p15:guide id="2" pos="4688">
          <p15:clr>
            <a:srgbClr val="A4A3A4"/>
          </p15:clr>
        </p15:guide>
        <p15:guide id="3" pos="5556">
          <p15:clr>
            <a:srgbClr val="A4A3A4"/>
          </p15:clr>
        </p15:guide>
        <p15:guide id="4" pos="5511">
          <p15:clr>
            <a:srgbClr val="A4A3A4"/>
          </p15:clr>
        </p15:guide>
        <p15:guide id="5" pos="49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BD1D65"/>
    <a:srgbClr val="97B659"/>
    <a:srgbClr val="0000FF"/>
    <a:srgbClr val="A8C575"/>
    <a:srgbClr val="BBD193"/>
    <a:srgbClr val="DBE5C3"/>
    <a:srgbClr val="F8E7EF"/>
    <a:srgbClr val="E71E6C"/>
    <a:srgbClr val="FF08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55" autoAdjust="0"/>
    <p:restoredTop sz="92185" autoAdjust="0"/>
  </p:normalViewPr>
  <p:slideViewPr>
    <p:cSldViewPr snapToObjects="1" showGuides="1">
      <p:cViewPr varScale="1">
        <p:scale>
          <a:sx n="105" d="100"/>
          <a:sy n="105" d="100"/>
        </p:scale>
        <p:origin x="2112" y="102"/>
      </p:cViewPr>
      <p:guideLst>
        <p:guide orient="horz" pos="4319"/>
        <p:guide pos="4688"/>
        <p:guide pos="5556"/>
        <p:guide pos="5511"/>
        <p:guide pos="4921"/>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730CB2-E0F3-41F1-8141-F229FD39C7D8}" type="datetimeFigureOut">
              <a:rPr lang="fr-FR" smtClean="0"/>
              <a:pPr/>
              <a:t>13/06/2022</a:t>
            </a:fld>
            <a:endParaRPr lang="fr-FR" dirty="0"/>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B91136-46DD-48AB-B054-D55C005DE0C5}" type="slidenum">
              <a:rPr lang="fr-FR" smtClean="0"/>
              <a:pPr/>
              <a:t>‹N°›</a:t>
            </a:fld>
            <a:endParaRPr lang="fr-FR" dirty="0"/>
          </a:p>
        </p:txBody>
      </p:sp>
    </p:spTree>
    <p:extLst>
      <p:ext uri="{BB962C8B-B14F-4D97-AF65-F5344CB8AC3E}">
        <p14:creationId xmlns:p14="http://schemas.microsoft.com/office/powerpoint/2010/main" val="3479885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6816" rtl="0" eaLnBrk="1" fontAlgn="auto" latinLnBrk="0" hangingPunct="1">
              <a:lnSpc>
                <a:spcPct val="100000"/>
              </a:lnSpc>
              <a:spcBef>
                <a:spcPts val="0"/>
              </a:spcBef>
              <a:spcAft>
                <a:spcPts val="0"/>
              </a:spcAft>
              <a:buClrTx/>
              <a:buSzTx/>
              <a:buFontTx/>
              <a:buNone/>
              <a:tabLst/>
              <a:defRPr/>
            </a:pPr>
            <a:fld id="{AA250867-720A-4CE1-A229-47D3B2B4F87A}"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6816" rtl="0" eaLnBrk="1" fontAlgn="auto" latinLnBrk="0" hangingPunct="1">
                <a:lnSpc>
                  <a:spcPct val="100000"/>
                </a:lnSpc>
                <a:spcBef>
                  <a:spcPts val="0"/>
                </a:spcBef>
                <a:spcAft>
                  <a:spcPts val="0"/>
                </a:spcAft>
                <a:buClrTx/>
                <a:buSzTx/>
                <a:buFontTx/>
                <a:buNone/>
                <a:tabLst/>
                <a:defRPr/>
              </a:pPr>
              <a:t>15</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50451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re 4"/>
          <p:cNvSpPr>
            <a:spLocks noGrp="1"/>
          </p:cNvSpPr>
          <p:nvPr>
            <p:ph type="title"/>
          </p:nvPr>
        </p:nvSpPr>
        <p:spPr>
          <a:xfrm>
            <a:off x="578451" y="434934"/>
            <a:ext cx="5469730" cy="1754326"/>
          </a:xfrm>
          <a:prstGeom prst="rect">
            <a:avLst/>
          </a:prstGeom>
        </p:spPr>
        <p:txBody>
          <a:bodyPr anchor="b" anchorCtr="0">
            <a:spAutoFit/>
          </a:bodyPr>
          <a:lstStyle>
            <a:lvl1pPr algn="r">
              <a:defRPr sz="3600" b="1" cap="all" baseline="0">
                <a:solidFill>
                  <a:schemeClr val="bg1"/>
                </a:solidFill>
                <a:latin typeface="+mj-lt"/>
              </a:defRPr>
            </a:lvl1pPr>
          </a:lstStyle>
          <a:p>
            <a:r>
              <a:rPr lang="fr-FR" dirty="0"/>
              <a:t>Cliquez pour modifier le style du titre</a:t>
            </a:r>
          </a:p>
        </p:txBody>
      </p:sp>
      <p:sp>
        <p:nvSpPr>
          <p:cNvPr id="7" name="Sous-titre 2"/>
          <p:cNvSpPr>
            <a:spLocks noGrp="1"/>
          </p:cNvSpPr>
          <p:nvPr userDrawn="1">
            <p:ph type="subTitle" idx="1"/>
          </p:nvPr>
        </p:nvSpPr>
        <p:spPr>
          <a:xfrm>
            <a:off x="578451" y="2079552"/>
            <a:ext cx="5469730" cy="461665"/>
          </a:xfrm>
          <a:prstGeom prst="rect">
            <a:avLst/>
          </a:prstGeom>
        </p:spPr>
        <p:txBody>
          <a:bodyPr>
            <a:spAutoFit/>
          </a:bodyPr>
          <a:lstStyle>
            <a:lvl1pPr algn="r">
              <a:defRPr sz="2400" b="0">
                <a:solidFill>
                  <a:schemeClr val="bg1"/>
                </a:solidFill>
                <a:latin typeface="+mn-lt"/>
              </a:defRPr>
            </a:lvl1p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itre et contenu">
    <p:spTree>
      <p:nvGrpSpPr>
        <p:cNvPr id="1" name=""/>
        <p:cNvGrpSpPr/>
        <p:nvPr/>
      </p:nvGrpSpPr>
      <p:grpSpPr>
        <a:xfrm>
          <a:off x="0" y="0"/>
          <a:ext cx="0" cy="0"/>
          <a:chOff x="0" y="0"/>
          <a:chExt cx="0" cy="0"/>
        </a:xfrm>
      </p:grpSpPr>
      <p:sp>
        <p:nvSpPr>
          <p:cNvPr id="16" name="Espace réservé du texte 15"/>
          <p:cNvSpPr>
            <a:spLocks noGrp="1"/>
          </p:cNvSpPr>
          <p:nvPr>
            <p:ph type="body" sz="quarter" idx="11"/>
          </p:nvPr>
        </p:nvSpPr>
        <p:spPr>
          <a:xfrm>
            <a:off x="1654176" y="1842703"/>
            <a:ext cx="6157912" cy="646331"/>
          </a:xfrm>
          <a:prstGeom prst="rect">
            <a:avLst/>
          </a:prstGeom>
        </p:spPr>
        <p:txBody>
          <a:bodyPr wrap="square">
            <a:spAutoFit/>
          </a:bodyPr>
          <a:lstStyle>
            <a:lvl1pPr algn="l">
              <a:defRPr>
                <a:latin typeface="+mn-lt"/>
              </a:defRPr>
            </a:lvl1pPr>
            <a:lvl2pPr>
              <a:defRPr>
                <a:latin typeface="+mn-lt"/>
              </a:defRPr>
            </a:lvl2pPr>
            <a:lvl3pPr marL="0" indent="0">
              <a:spcBef>
                <a:spcPts val="0"/>
              </a:spcBef>
              <a:defRPr>
                <a:latin typeface="+mn-lt"/>
              </a:defRPr>
            </a:lvl3pPr>
          </a:lstStyle>
          <a:p>
            <a:pPr lvl="0"/>
            <a:r>
              <a:rPr lang="fr-FR" dirty="0"/>
              <a:t>Cliquez pour modifier les styles du texte du masque</a:t>
            </a:r>
          </a:p>
          <a:p>
            <a:pPr lvl="1"/>
            <a:r>
              <a:rPr lang="fr-FR" dirty="0"/>
              <a:t>Deuxième niveau</a:t>
            </a:r>
          </a:p>
          <a:p>
            <a:pPr lvl="2"/>
            <a:r>
              <a:rPr lang="fr-FR" dirty="0"/>
              <a:t>Troisième niveau</a:t>
            </a:r>
          </a:p>
        </p:txBody>
      </p:sp>
      <p:sp>
        <p:nvSpPr>
          <p:cNvPr id="12" name="Espace réservé du titre 1"/>
          <p:cNvSpPr>
            <a:spLocks noGrp="1"/>
          </p:cNvSpPr>
          <p:nvPr>
            <p:ph type="title"/>
          </p:nvPr>
        </p:nvSpPr>
        <p:spPr>
          <a:xfrm>
            <a:off x="1674988" y="887433"/>
            <a:ext cx="7073727" cy="400110"/>
          </a:xfrm>
          <a:prstGeom prst="rect">
            <a:avLst/>
          </a:prstGeom>
        </p:spPr>
        <p:txBody>
          <a:bodyPr vert="horz" wrap="square" lIns="91440" tIns="45720" rIns="91440" bIns="45720" rtlCol="0" anchor="ctr">
            <a:spAutoFit/>
          </a:bodyPr>
          <a:lstStyle>
            <a:lvl1pPr>
              <a:defRPr cap="all" baseline="0">
                <a:solidFill>
                  <a:schemeClr val="tx1"/>
                </a:solidFill>
                <a:latin typeface="+mj-lt"/>
              </a:defRPr>
            </a:lvl1pPr>
          </a:lstStyle>
          <a:p>
            <a:r>
              <a:rPr lang="fr-FR" dirty="0"/>
              <a:t>CLIQUEZ POUR MODIFIER LE STYLE DU TITRE</a:t>
            </a:r>
            <a:endParaRPr lang="en-US" dirty="0"/>
          </a:p>
        </p:txBody>
      </p:sp>
      <p:sp>
        <p:nvSpPr>
          <p:cNvPr id="17" name="Espace réservé de la date 16"/>
          <p:cNvSpPr>
            <a:spLocks noGrp="1"/>
          </p:cNvSpPr>
          <p:nvPr>
            <p:ph type="dt" sz="half" idx="12"/>
          </p:nvPr>
        </p:nvSpPr>
        <p:spPr/>
        <p:txBody>
          <a:bodyPr/>
          <a:lstStyle/>
          <a:p>
            <a:pPr algn="l"/>
            <a:r>
              <a:rPr lang="fr-FR" dirty="0"/>
              <a:t>JJ/MM/AA</a:t>
            </a:r>
          </a:p>
        </p:txBody>
      </p:sp>
      <p:sp>
        <p:nvSpPr>
          <p:cNvPr id="18" name="ZoneTexte 17"/>
          <p:cNvSpPr txBox="1"/>
          <p:nvPr userDrawn="1"/>
        </p:nvSpPr>
        <p:spPr>
          <a:xfrm>
            <a:off x="7831579" y="6174952"/>
            <a:ext cx="907885" cy="253916"/>
          </a:xfrm>
          <a:prstGeom prst="rect">
            <a:avLst/>
          </a:prstGeom>
          <a:noFill/>
        </p:spPr>
        <p:txBody>
          <a:bodyPr wrap="square" rtlCol="0">
            <a:spAutoFit/>
          </a:bodyPr>
          <a:lstStyle/>
          <a:p>
            <a:pPr algn="r"/>
            <a:fld id="{1185844D-63AB-4F77-BD5E-58714EB59F10}" type="slidenum">
              <a:rPr lang="fr-FR" sz="1050" smtClean="0">
                <a:solidFill>
                  <a:schemeClr val="accent2"/>
                </a:solidFill>
                <a:latin typeface="+mn-lt"/>
              </a:rPr>
              <a:pPr algn="r"/>
              <a:t>‹N°›</a:t>
            </a:fld>
            <a:endParaRPr lang="fr-FR" sz="1050" dirty="0">
              <a:solidFill>
                <a:schemeClr val="accent2"/>
              </a:solidFill>
              <a:latin typeface="+mn-lt"/>
            </a:endParaRPr>
          </a:p>
        </p:txBody>
      </p:sp>
    </p:spTree>
    <p:extLst>
      <p:ext uri="{BB962C8B-B14F-4D97-AF65-F5344CB8AC3E}">
        <p14:creationId xmlns:p14="http://schemas.microsoft.com/office/powerpoint/2010/main" val="2394634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itre et contenu">
    <p:spTree>
      <p:nvGrpSpPr>
        <p:cNvPr id="1" name=""/>
        <p:cNvGrpSpPr/>
        <p:nvPr/>
      </p:nvGrpSpPr>
      <p:grpSpPr>
        <a:xfrm>
          <a:off x="0" y="0"/>
          <a:ext cx="0" cy="0"/>
          <a:chOff x="0" y="0"/>
          <a:chExt cx="0" cy="0"/>
        </a:xfrm>
      </p:grpSpPr>
      <p:sp>
        <p:nvSpPr>
          <p:cNvPr id="16" name="Espace réservé du texte 15"/>
          <p:cNvSpPr>
            <a:spLocks noGrp="1"/>
          </p:cNvSpPr>
          <p:nvPr>
            <p:ph type="body" sz="quarter" idx="11"/>
          </p:nvPr>
        </p:nvSpPr>
        <p:spPr>
          <a:xfrm>
            <a:off x="1654176" y="1842703"/>
            <a:ext cx="6157912" cy="646331"/>
          </a:xfrm>
          <a:prstGeom prst="rect">
            <a:avLst/>
          </a:prstGeom>
        </p:spPr>
        <p:txBody>
          <a:bodyPr wrap="square">
            <a:spAutoFit/>
          </a:bodyPr>
          <a:lstStyle>
            <a:lvl1pPr algn="l">
              <a:defRPr>
                <a:latin typeface="+mn-lt"/>
              </a:defRPr>
            </a:lvl1pPr>
            <a:lvl2pPr>
              <a:defRPr>
                <a:latin typeface="+mn-lt"/>
              </a:defRPr>
            </a:lvl2pPr>
            <a:lvl3pPr marL="0" indent="0">
              <a:spcBef>
                <a:spcPts val="0"/>
              </a:spcBef>
              <a:defRPr>
                <a:latin typeface="+mn-lt"/>
              </a:defRPr>
            </a:lvl3pPr>
          </a:lstStyle>
          <a:p>
            <a:pPr lvl="0"/>
            <a:r>
              <a:rPr lang="fr-FR" dirty="0"/>
              <a:t>Cliquez pour modifier les styles du texte du masque</a:t>
            </a:r>
          </a:p>
          <a:p>
            <a:pPr lvl="1"/>
            <a:r>
              <a:rPr lang="fr-FR" dirty="0"/>
              <a:t>Deuxième niveau</a:t>
            </a:r>
          </a:p>
          <a:p>
            <a:pPr lvl="2"/>
            <a:r>
              <a:rPr lang="fr-FR" dirty="0"/>
              <a:t>Troisième niveau</a:t>
            </a:r>
          </a:p>
        </p:txBody>
      </p:sp>
      <p:sp>
        <p:nvSpPr>
          <p:cNvPr id="12" name="Espace réservé du titre 1"/>
          <p:cNvSpPr>
            <a:spLocks noGrp="1"/>
          </p:cNvSpPr>
          <p:nvPr>
            <p:ph type="title"/>
          </p:nvPr>
        </p:nvSpPr>
        <p:spPr>
          <a:xfrm>
            <a:off x="1674988" y="887433"/>
            <a:ext cx="7073727" cy="400110"/>
          </a:xfrm>
          <a:prstGeom prst="rect">
            <a:avLst/>
          </a:prstGeom>
        </p:spPr>
        <p:txBody>
          <a:bodyPr vert="horz" wrap="square" lIns="91440" tIns="45720" rIns="91440" bIns="45720" rtlCol="0" anchor="ctr">
            <a:spAutoFit/>
          </a:bodyPr>
          <a:lstStyle>
            <a:lvl1pPr>
              <a:defRPr cap="all" baseline="0">
                <a:solidFill>
                  <a:schemeClr val="tx1"/>
                </a:solidFill>
                <a:latin typeface="+mj-lt"/>
              </a:defRPr>
            </a:lvl1pPr>
          </a:lstStyle>
          <a:p>
            <a:r>
              <a:rPr lang="fr-FR" dirty="0"/>
              <a:t>CLIQUEZ POUR MODIFIER LE STYLE DU TITRE</a:t>
            </a:r>
            <a:endParaRPr lang="en-US" dirty="0"/>
          </a:p>
        </p:txBody>
      </p:sp>
      <p:sp>
        <p:nvSpPr>
          <p:cNvPr id="17" name="Espace réservé de la date 16"/>
          <p:cNvSpPr>
            <a:spLocks noGrp="1"/>
          </p:cNvSpPr>
          <p:nvPr>
            <p:ph type="dt" sz="half" idx="12"/>
          </p:nvPr>
        </p:nvSpPr>
        <p:spPr/>
        <p:txBody>
          <a:bodyPr/>
          <a:lstStyle/>
          <a:p>
            <a:pPr algn="l"/>
            <a:r>
              <a:rPr lang="fr-FR" dirty="0"/>
              <a:t>JJ/MM/AA</a:t>
            </a:r>
          </a:p>
        </p:txBody>
      </p:sp>
      <p:sp>
        <p:nvSpPr>
          <p:cNvPr id="18" name="ZoneTexte 17"/>
          <p:cNvSpPr txBox="1"/>
          <p:nvPr userDrawn="1"/>
        </p:nvSpPr>
        <p:spPr>
          <a:xfrm>
            <a:off x="7831579" y="6174952"/>
            <a:ext cx="907885" cy="253916"/>
          </a:xfrm>
          <a:prstGeom prst="rect">
            <a:avLst/>
          </a:prstGeom>
          <a:noFill/>
        </p:spPr>
        <p:txBody>
          <a:bodyPr wrap="square" rtlCol="0">
            <a:spAutoFit/>
          </a:bodyPr>
          <a:lstStyle/>
          <a:p>
            <a:pPr algn="r"/>
            <a:fld id="{1185844D-63AB-4F77-BD5E-58714EB59F10}" type="slidenum">
              <a:rPr lang="fr-FR" sz="1050" smtClean="0">
                <a:solidFill>
                  <a:schemeClr val="accent2"/>
                </a:solidFill>
                <a:latin typeface="+mn-lt"/>
              </a:rPr>
              <a:pPr algn="r"/>
              <a:t>‹N°›</a:t>
            </a:fld>
            <a:endParaRPr lang="fr-FR" sz="1050" dirty="0">
              <a:solidFill>
                <a:schemeClr val="accent2"/>
              </a:solidFill>
              <a:latin typeface="+mn-lt"/>
            </a:endParaRPr>
          </a:p>
        </p:txBody>
      </p:sp>
    </p:spTree>
    <p:extLst>
      <p:ext uri="{BB962C8B-B14F-4D97-AF65-F5344CB8AC3E}">
        <p14:creationId xmlns:p14="http://schemas.microsoft.com/office/powerpoint/2010/main" val="3237923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re et contenu">
    <p:spTree>
      <p:nvGrpSpPr>
        <p:cNvPr id="1" name=""/>
        <p:cNvGrpSpPr/>
        <p:nvPr/>
      </p:nvGrpSpPr>
      <p:grpSpPr>
        <a:xfrm>
          <a:off x="0" y="0"/>
          <a:ext cx="0" cy="0"/>
          <a:chOff x="0" y="0"/>
          <a:chExt cx="0" cy="0"/>
        </a:xfrm>
      </p:grpSpPr>
      <p:sp>
        <p:nvSpPr>
          <p:cNvPr id="16" name="Espace réservé du texte 15"/>
          <p:cNvSpPr>
            <a:spLocks noGrp="1"/>
          </p:cNvSpPr>
          <p:nvPr>
            <p:ph type="body" sz="quarter" idx="11"/>
          </p:nvPr>
        </p:nvSpPr>
        <p:spPr>
          <a:xfrm>
            <a:off x="1654176" y="1842703"/>
            <a:ext cx="6157912" cy="646331"/>
          </a:xfrm>
          <a:prstGeom prst="rect">
            <a:avLst/>
          </a:prstGeom>
        </p:spPr>
        <p:txBody>
          <a:bodyPr wrap="square">
            <a:spAutoFit/>
          </a:bodyPr>
          <a:lstStyle>
            <a:lvl1pPr algn="l">
              <a:defRPr>
                <a:latin typeface="+mn-lt"/>
              </a:defRPr>
            </a:lvl1pPr>
            <a:lvl2pPr>
              <a:defRPr>
                <a:latin typeface="+mn-lt"/>
              </a:defRPr>
            </a:lvl2pPr>
            <a:lvl3pPr marL="0" indent="0">
              <a:spcBef>
                <a:spcPts val="0"/>
              </a:spcBef>
              <a:defRPr>
                <a:latin typeface="+mn-lt"/>
              </a:defRPr>
            </a:lvl3pPr>
          </a:lstStyle>
          <a:p>
            <a:pPr lvl="0"/>
            <a:r>
              <a:rPr lang="fr-FR" dirty="0"/>
              <a:t>Cliquez pour modifier les styles du texte du masque</a:t>
            </a:r>
          </a:p>
          <a:p>
            <a:pPr lvl="1"/>
            <a:r>
              <a:rPr lang="fr-FR" dirty="0"/>
              <a:t>Deuxième niveau</a:t>
            </a:r>
          </a:p>
          <a:p>
            <a:pPr lvl="2"/>
            <a:r>
              <a:rPr lang="fr-FR" dirty="0"/>
              <a:t>Troisième niveau</a:t>
            </a:r>
          </a:p>
        </p:txBody>
      </p:sp>
      <p:sp>
        <p:nvSpPr>
          <p:cNvPr id="12" name="Espace réservé du titre 1"/>
          <p:cNvSpPr>
            <a:spLocks noGrp="1"/>
          </p:cNvSpPr>
          <p:nvPr>
            <p:ph type="title"/>
          </p:nvPr>
        </p:nvSpPr>
        <p:spPr>
          <a:xfrm>
            <a:off x="1674988" y="887433"/>
            <a:ext cx="7073727" cy="400110"/>
          </a:xfrm>
          <a:prstGeom prst="rect">
            <a:avLst/>
          </a:prstGeom>
        </p:spPr>
        <p:txBody>
          <a:bodyPr vert="horz" wrap="square" lIns="91440" tIns="45720" rIns="91440" bIns="45720" rtlCol="0" anchor="ctr">
            <a:spAutoFit/>
          </a:bodyPr>
          <a:lstStyle>
            <a:lvl1pPr>
              <a:defRPr cap="all" baseline="0">
                <a:solidFill>
                  <a:schemeClr val="tx1"/>
                </a:solidFill>
                <a:latin typeface="+mj-lt"/>
              </a:defRPr>
            </a:lvl1pPr>
          </a:lstStyle>
          <a:p>
            <a:r>
              <a:rPr lang="fr-FR" dirty="0"/>
              <a:t>CLIQUEZ POUR MODIFIER LE STYLE DU TITRE</a:t>
            </a:r>
            <a:endParaRPr lang="en-US" dirty="0"/>
          </a:p>
        </p:txBody>
      </p:sp>
      <p:sp>
        <p:nvSpPr>
          <p:cNvPr id="17" name="Espace réservé de la date 16"/>
          <p:cNvSpPr>
            <a:spLocks noGrp="1"/>
          </p:cNvSpPr>
          <p:nvPr>
            <p:ph type="dt" sz="half" idx="12"/>
          </p:nvPr>
        </p:nvSpPr>
        <p:spPr/>
        <p:txBody>
          <a:bodyPr/>
          <a:lstStyle/>
          <a:p>
            <a:pPr algn="l"/>
            <a:r>
              <a:rPr lang="fr-FR" dirty="0"/>
              <a:t>JJ/MM/AA</a:t>
            </a:r>
          </a:p>
        </p:txBody>
      </p:sp>
      <p:sp>
        <p:nvSpPr>
          <p:cNvPr id="18" name="ZoneTexte 17"/>
          <p:cNvSpPr txBox="1"/>
          <p:nvPr userDrawn="1"/>
        </p:nvSpPr>
        <p:spPr>
          <a:xfrm>
            <a:off x="7831579" y="6174952"/>
            <a:ext cx="907885" cy="253916"/>
          </a:xfrm>
          <a:prstGeom prst="rect">
            <a:avLst/>
          </a:prstGeom>
          <a:noFill/>
        </p:spPr>
        <p:txBody>
          <a:bodyPr wrap="square" rtlCol="0">
            <a:spAutoFit/>
          </a:bodyPr>
          <a:lstStyle/>
          <a:p>
            <a:pPr algn="r"/>
            <a:fld id="{1185844D-63AB-4F77-BD5E-58714EB59F10}" type="slidenum">
              <a:rPr lang="fr-FR" sz="1050" smtClean="0">
                <a:solidFill>
                  <a:schemeClr val="accent2"/>
                </a:solidFill>
                <a:latin typeface="+mn-lt"/>
              </a:rPr>
              <a:pPr algn="r"/>
              <a:t>‹N°›</a:t>
            </a:fld>
            <a:endParaRPr lang="fr-FR" sz="1050" dirty="0">
              <a:solidFill>
                <a:schemeClr val="accent2"/>
              </a:solidFill>
              <a:latin typeface="+mn-lt"/>
            </a:endParaRPr>
          </a:p>
        </p:txBody>
      </p:sp>
    </p:spTree>
    <p:extLst>
      <p:ext uri="{BB962C8B-B14F-4D97-AF65-F5344CB8AC3E}">
        <p14:creationId xmlns:p14="http://schemas.microsoft.com/office/powerpoint/2010/main" val="3930578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ommai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ZoneTexte 5"/>
          <p:cNvSpPr txBox="1"/>
          <p:nvPr userDrawn="1"/>
        </p:nvSpPr>
        <p:spPr>
          <a:xfrm rot="16200000">
            <a:off x="682856" y="2516360"/>
            <a:ext cx="3801041" cy="769441"/>
          </a:xfrm>
          <a:prstGeom prst="rect">
            <a:avLst/>
          </a:prstGeom>
          <a:noFill/>
        </p:spPr>
        <p:txBody>
          <a:bodyPr wrap="none" rtlCol="0">
            <a:spAutoFit/>
          </a:bodyPr>
          <a:lstStyle/>
          <a:p>
            <a:r>
              <a:rPr lang="fr-FR" sz="4400" b="1" spc="300" baseline="0" dirty="0">
                <a:solidFill>
                  <a:schemeClr val="accent2"/>
                </a:solidFill>
                <a:latin typeface="+mj-lt"/>
              </a:rPr>
              <a:t>Sommaire</a:t>
            </a:r>
          </a:p>
        </p:txBody>
      </p:sp>
      <p:sp>
        <p:nvSpPr>
          <p:cNvPr id="11" name="Espace réservé du contenu 2"/>
          <p:cNvSpPr>
            <a:spLocks noGrp="1"/>
          </p:cNvSpPr>
          <p:nvPr>
            <p:ph idx="1"/>
          </p:nvPr>
        </p:nvSpPr>
        <p:spPr>
          <a:xfrm>
            <a:off x="4025900" y="1092168"/>
            <a:ext cx="1854200" cy="1408078"/>
          </a:xfrm>
          <a:prstGeom prst="rect">
            <a:avLst/>
          </a:prstGeom>
        </p:spPr>
        <p:txBody>
          <a:bodyPr>
            <a:spAutoFit/>
          </a:bodyPr>
          <a:lstStyle>
            <a:lvl1pPr algn="l">
              <a:defRPr sz="1500" b="0">
                <a:latin typeface="+mn-lt"/>
              </a:defRPr>
            </a:lvl1pPr>
            <a:lvl2pPr algn="l">
              <a:spcBef>
                <a:spcPts val="900"/>
              </a:spcBef>
              <a:defRPr sz="900" b="1">
                <a:latin typeface="+mn-lt"/>
              </a:defRPr>
            </a:lvl2pPr>
            <a:lvl3pPr marL="0" indent="0" algn="l">
              <a:spcBef>
                <a:spcPts val="0"/>
              </a:spcBef>
              <a:defRPr sz="900">
                <a:latin typeface="+mn-lt"/>
              </a:defRPr>
            </a:lvl3pPr>
            <a:lvl4pPr>
              <a:defRPr sz="800">
                <a:latin typeface="+mn-lt"/>
              </a:defRPr>
            </a:lvl4pPr>
            <a:lvl5pPr>
              <a:defRPr>
                <a:latin typeface="+mn-lt"/>
              </a:defRPr>
            </a:lvl5pPr>
          </a:lstStyle>
          <a:p>
            <a:pPr lvl="0"/>
            <a:r>
              <a:rPr lang="fr-FR" dirty="0"/>
              <a:t>Cliquez pour modifier les styles du texte du masque</a:t>
            </a:r>
          </a:p>
          <a:p>
            <a:pPr lvl="1"/>
            <a:r>
              <a:rPr lang="fr-FR" dirty="0"/>
              <a:t>Deuxième niveau</a:t>
            </a:r>
          </a:p>
          <a:p>
            <a:pPr lvl="2"/>
            <a:r>
              <a:rPr lang="fr-FR" dirty="0"/>
              <a:t>Troisième niveau</a:t>
            </a:r>
          </a:p>
        </p:txBody>
      </p:sp>
      <p:sp>
        <p:nvSpPr>
          <p:cNvPr id="5" name="Espace réservé de la date 6"/>
          <p:cNvSpPr>
            <a:spLocks noGrp="1"/>
          </p:cNvSpPr>
          <p:nvPr>
            <p:ph type="dt" sz="half" idx="2"/>
          </p:nvPr>
        </p:nvSpPr>
        <p:spPr>
          <a:xfrm>
            <a:off x="911945" y="365126"/>
            <a:ext cx="684000" cy="366183"/>
          </a:xfrm>
          <a:prstGeom prst="rect">
            <a:avLst/>
          </a:prstGeom>
        </p:spPr>
        <p:txBody>
          <a:bodyPr vert="horz" lIns="91440" tIns="45720" rIns="91440" bIns="45720" rtlCol="0" anchor="ctr"/>
          <a:lstStyle>
            <a:lvl1pPr algn="r">
              <a:defRPr kumimoji="0" lang="fr-FR" sz="800" b="0" i="0" u="none" strike="noStrike" kern="1200" cap="none" spc="0" normalizeH="0" baseline="0" noProof="0" smtClean="0">
                <a:ln>
                  <a:noFill/>
                </a:ln>
                <a:solidFill>
                  <a:schemeClr val="accent2"/>
                </a:solidFill>
                <a:effectLst/>
                <a:uLnTx/>
                <a:uFillTx/>
                <a:latin typeface="+mn-lt"/>
                <a:ea typeface="+mn-ea"/>
                <a:cs typeface="+mn-cs"/>
              </a:defRPr>
            </a:lvl1pPr>
          </a:lstStyle>
          <a:p>
            <a:pPr algn="l"/>
            <a:r>
              <a:rPr lang="fr-FR" dirty="0"/>
              <a:t>JJ/MM/AA</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ercalai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641521" y="3705777"/>
            <a:ext cx="6170566" cy="830997"/>
          </a:xfrm>
          <a:prstGeom prst="rect">
            <a:avLst/>
          </a:prstGeom>
        </p:spPr>
        <p:txBody>
          <a:bodyPr wrap="square">
            <a:spAutoFit/>
          </a:bodyPr>
          <a:lstStyle>
            <a:lvl1pPr>
              <a:defRPr sz="2400" b="0" cap="all" baseline="0">
                <a:solidFill>
                  <a:schemeClr val="accent2"/>
                </a:solidFill>
                <a:latin typeface="+mj-lt"/>
              </a:defRPr>
            </a:lvl1pPr>
          </a:lstStyle>
          <a:p>
            <a:r>
              <a:rPr lang="fr-FR" dirty="0"/>
              <a:t>Cliquez pour modifier le style du titre</a:t>
            </a:r>
            <a:endParaRPr lang="en-US" dirty="0"/>
          </a:p>
        </p:txBody>
      </p:sp>
      <p:sp>
        <p:nvSpPr>
          <p:cNvPr id="11" name="Sous-titre 2"/>
          <p:cNvSpPr>
            <a:spLocks noGrp="1"/>
          </p:cNvSpPr>
          <p:nvPr userDrawn="1">
            <p:ph type="subTitle" idx="1"/>
          </p:nvPr>
        </p:nvSpPr>
        <p:spPr>
          <a:xfrm>
            <a:off x="1641520" y="2078019"/>
            <a:ext cx="6170567" cy="400110"/>
          </a:xfrm>
          <a:prstGeom prst="rect">
            <a:avLst/>
          </a:prstGeom>
        </p:spPr>
        <p:txBody>
          <a:bodyPr wrap="square">
            <a:spAutoFit/>
          </a:bodyPr>
          <a:lstStyle>
            <a:lvl1pPr algn="l">
              <a:defRPr sz="2000" b="1">
                <a:solidFill>
                  <a:schemeClr val="accent2"/>
                </a:solidFill>
                <a:latin typeface="+mn-lt"/>
              </a:defRPr>
            </a:lvl1pPr>
          </a:lstStyle>
          <a:p>
            <a:endParaRPr lang="fr-FR" dirty="0"/>
          </a:p>
        </p:txBody>
      </p:sp>
      <p:sp>
        <p:nvSpPr>
          <p:cNvPr id="5" name="Espace réservé de la date 6"/>
          <p:cNvSpPr>
            <a:spLocks noGrp="1"/>
          </p:cNvSpPr>
          <p:nvPr>
            <p:ph type="dt" sz="half" idx="2"/>
          </p:nvPr>
        </p:nvSpPr>
        <p:spPr>
          <a:xfrm>
            <a:off x="911945" y="365126"/>
            <a:ext cx="684000" cy="366183"/>
          </a:xfrm>
          <a:prstGeom prst="rect">
            <a:avLst/>
          </a:prstGeom>
        </p:spPr>
        <p:txBody>
          <a:bodyPr vert="horz" lIns="91440" tIns="45720" rIns="91440" bIns="45720" rtlCol="0" anchor="ctr"/>
          <a:lstStyle>
            <a:lvl1pPr algn="r">
              <a:defRPr kumimoji="0" lang="fr-FR" sz="800" b="0" i="0" u="none" strike="noStrike" kern="1200" cap="none" spc="0" normalizeH="0" baseline="0" noProof="0" smtClean="0">
                <a:ln>
                  <a:noFill/>
                </a:ln>
                <a:solidFill>
                  <a:schemeClr val="accent2"/>
                </a:solidFill>
                <a:effectLst/>
                <a:uLnTx/>
                <a:uFillTx/>
                <a:latin typeface="+mn-lt"/>
                <a:ea typeface="+mn-ea"/>
                <a:cs typeface="+mn-cs"/>
              </a:defRPr>
            </a:lvl1pPr>
          </a:lstStyle>
          <a:p>
            <a:pPr algn="l"/>
            <a:r>
              <a:rPr lang="fr-FR" dirty="0"/>
              <a:t>JJ/MM/AA</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16" name="Espace réservé du texte 15"/>
          <p:cNvSpPr>
            <a:spLocks noGrp="1"/>
          </p:cNvSpPr>
          <p:nvPr>
            <p:ph type="body" sz="quarter" idx="11"/>
          </p:nvPr>
        </p:nvSpPr>
        <p:spPr>
          <a:xfrm>
            <a:off x="1654176" y="1842701"/>
            <a:ext cx="6157912" cy="646331"/>
          </a:xfrm>
          <a:prstGeom prst="rect">
            <a:avLst/>
          </a:prstGeom>
        </p:spPr>
        <p:txBody>
          <a:bodyPr wrap="square">
            <a:spAutoFit/>
          </a:bodyPr>
          <a:lstStyle>
            <a:lvl1pPr algn="l">
              <a:defRPr>
                <a:latin typeface="+mn-lt"/>
              </a:defRPr>
            </a:lvl1pPr>
            <a:lvl2pPr>
              <a:defRPr>
                <a:latin typeface="+mn-lt"/>
              </a:defRPr>
            </a:lvl2pPr>
            <a:lvl3pPr marL="0" indent="0">
              <a:spcBef>
                <a:spcPts val="0"/>
              </a:spcBef>
              <a:defRPr>
                <a:latin typeface="+mn-lt"/>
              </a:defRPr>
            </a:lvl3pPr>
          </a:lstStyle>
          <a:p>
            <a:pPr lvl="0"/>
            <a:r>
              <a:rPr lang="fr-FR" dirty="0"/>
              <a:t>Cliquez pour modifier les styles du texte du masque</a:t>
            </a:r>
          </a:p>
          <a:p>
            <a:pPr lvl="1"/>
            <a:r>
              <a:rPr lang="fr-FR" dirty="0"/>
              <a:t>Deuxième niveau</a:t>
            </a:r>
          </a:p>
          <a:p>
            <a:pPr lvl="2"/>
            <a:r>
              <a:rPr lang="fr-FR" dirty="0"/>
              <a:t>Troisième niveau</a:t>
            </a:r>
          </a:p>
        </p:txBody>
      </p:sp>
      <p:sp>
        <p:nvSpPr>
          <p:cNvPr id="12" name="Espace réservé du titre 1"/>
          <p:cNvSpPr>
            <a:spLocks noGrp="1"/>
          </p:cNvSpPr>
          <p:nvPr>
            <p:ph type="title"/>
          </p:nvPr>
        </p:nvSpPr>
        <p:spPr>
          <a:xfrm>
            <a:off x="1674987" y="887433"/>
            <a:ext cx="7073727" cy="400110"/>
          </a:xfrm>
          <a:prstGeom prst="rect">
            <a:avLst/>
          </a:prstGeom>
        </p:spPr>
        <p:txBody>
          <a:bodyPr vert="horz" wrap="square" lIns="91440" tIns="45720" rIns="91440" bIns="45720" rtlCol="0" anchor="ctr">
            <a:spAutoFit/>
          </a:bodyPr>
          <a:lstStyle>
            <a:lvl1pPr>
              <a:defRPr cap="all" baseline="0">
                <a:solidFill>
                  <a:schemeClr val="tx1"/>
                </a:solidFill>
                <a:latin typeface="+mj-lt"/>
              </a:defRPr>
            </a:lvl1pPr>
          </a:lstStyle>
          <a:p>
            <a:r>
              <a:rPr lang="fr-FR" dirty="0"/>
              <a:t>CLIQUEZ POUR MODIFIER LE STYLE DU TITRE</a:t>
            </a:r>
            <a:endParaRPr lang="en-US" dirty="0"/>
          </a:p>
        </p:txBody>
      </p:sp>
      <p:sp>
        <p:nvSpPr>
          <p:cNvPr id="17" name="Espace réservé de la date 16"/>
          <p:cNvSpPr>
            <a:spLocks noGrp="1"/>
          </p:cNvSpPr>
          <p:nvPr>
            <p:ph type="dt" sz="half" idx="12"/>
          </p:nvPr>
        </p:nvSpPr>
        <p:spPr/>
        <p:txBody>
          <a:bodyPr/>
          <a:lstStyle/>
          <a:p>
            <a:pPr algn="l"/>
            <a:r>
              <a:rPr lang="fr-FR" dirty="0"/>
              <a:t>JJ/MM/AA</a:t>
            </a:r>
          </a:p>
        </p:txBody>
      </p:sp>
      <p:sp>
        <p:nvSpPr>
          <p:cNvPr id="18" name="ZoneTexte 17"/>
          <p:cNvSpPr txBox="1"/>
          <p:nvPr userDrawn="1"/>
        </p:nvSpPr>
        <p:spPr>
          <a:xfrm>
            <a:off x="7831578" y="6174951"/>
            <a:ext cx="907885" cy="307777"/>
          </a:xfrm>
          <a:prstGeom prst="rect">
            <a:avLst/>
          </a:prstGeom>
          <a:noFill/>
        </p:spPr>
        <p:txBody>
          <a:bodyPr wrap="square" rtlCol="0">
            <a:spAutoFit/>
          </a:bodyPr>
          <a:lstStyle/>
          <a:p>
            <a:pPr algn="r"/>
            <a:fld id="{1185844D-63AB-4F77-BD5E-58714EB59F10}" type="slidenum">
              <a:rPr lang="fr-FR" sz="1400" smtClean="0">
                <a:solidFill>
                  <a:schemeClr val="accent2"/>
                </a:solidFill>
                <a:latin typeface="+mn-lt"/>
              </a:rPr>
              <a:pPr algn="r"/>
              <a:t>‹N°›</a:t>
            </a:fld>
            <a:endParaRPr lang="fr-FR" sz="1400" dirty="0">
              <a:solidFill>
                <a:schemeClr val="accent2"/>
              </a:solidFill>
              <a:latin typeface="+mn-l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et images">
    <p:spTree>
      <p:nvGrpSpPr>
        <p:cNvPr id="1" name=""/>
        <p:cNvGrpSpPr/>
        <p:nvPr/>
      </p:nvGrpSpPr>
      <p:grpSpPr>
        <a:xfrm>
          <a:off x="0" y="0"/>
          <a:ext cx="0" cy="0"/>
          <a:chOff x="0" y="0"/>
          <a:chExt cx="0" cy="0"/>
        </a:xfrm>
      </p:grpSpPr>
      <p:sp>
        <p:nvSpPr>
          <p:cNvPr id="13" name="Titre 8"/>
          <p:cNvSpPr>
            <a:spLocks noGrp="1"/>
          </p:cNvSpPr>
          <p:nvPr userDrawn="1">
            <p:ph type="title" idx="4294967295"/>
          </p:nvPr>
        </p:nvSpPr>
        <p:spPr>
          <a:xfrm>
            <a:off x="1674987" y="887433"/>
            <a:ext cx="7073900" cy="400050"/>
          </a:xfrm>
          <a:prstGeom prst="rect">
            <a:avLst/>
          </a:prstGeom>
        </p:spPr>
        <p:txBody>
          <a:bodyPr/>
          <a:lstStyle>
            <a:lvl1pPr>
              <a:defRPr>
                <a:latin typeface="+mj-lt"/>
              </a:defRPr>
            </a:lvl1pPr>
          </a:lstStyle>
          <a:p>
            <a:r>
              <a:rPr lang="fr-FR" dirty="0"/>
              <a:t>TITRE </a:t>
            </a:r>
            <a:r>
              <a:rPr lang="fr-FR" dirty="0" err="1"/>
              <a:t>Lorem</a:t>
            </a:r>
            <a:r>
              <a:rPr lang="fr-FR" dirty="0"/>
              <a:t> </a:t>
            </a:r>
            <a:r>
              <a:rPr lang="fr-FR" dirty="0" err="1"/>
              <a:t>ipssum</a:t>
            </a:r>
            <a:r>
              <a:rPr lang="fr-FR" dirty="0"/>
              <a:t> </a:t>
            </a:r>
            <a:r>
              <a:rPr lang="fr-FR" dirty="0" err="1"/>
              <a:t>dolor</a:t>
            </a:r>
            <a:endParaRPr lang="fr-FR" dirty="0"/>
          </a:p>
        </p:txBody>
      </p:sp>
      <p:sp>
        <p:nvSpPr>
          <p:cNvPr id="16" name="Espace réservé du texte 15"/>
          <p:cNvSpPr>
            <a:spLocks noGrp="1"/>
          </p:cNvSpPr>
          <p:nvPr>
            <p:ph type="body" sz="quarter" idx="11" hasCustomPrompt="1"/>
          </p:nvPr>
        </p:nvSpPr>
        <p:spPr>
          <a:xfrm>
            <a:off x="4204261" y="4440726"/>
            <a:ext cx="3605218" cy="400110"/>
          </a:xfrm>
          <a:prstGeom prst="rect">
            <a:avLst/>
          </a:prstGeom>
        </p:spPr>
        <p:txBody>
          <a:bodyPr wrap="square">
            <a:spAutoFit/>
          </a:bodyPr>
          <a:lstStyle>
            <a:lvl1pPr algn="l">
              <a:defRPr/>
            </a:lvl1pPr>
            <a:lvl2pPr>
              <a:defRPr>
                <a:latin typeface="+mn-lt"/>
              </a:defRPr>
            </a:lvl2pPr>
            <a:lvl3pPr marL="0" indent="0">
              <a:spcBef>
                <a:spcPts val="0"/>
              </a:spcBef>
              <a:defRPr>
                <a:latin typeface="+mn-lt"/>
              </a:defRPr>
            </a:lvl3pPr>
          </a:lstStyle>
          <a:p>
            <a:pPr lvl="1"/>
            <a:r>
              <a:rPr lang="fr-FR" dirty="0"/>
              <a:t>Deuxième niveau</a:t>
            </a:r>
          </a:p>
          <a:p>
            <a:pPr lvl="2"/>
            <a:r>
              <a:rPr lang="fr-FR" dirty="0"/>
              <a:t>Troisième niveau</a:t>
            </a:r>
          </a:p>
        </p:txBody>
      </p:sp>
      <p:sp>
        <p:nvSpPr>
          <p:cNvPr id="17" name="Espace réservé de la date 16"/>
          <p:cNvSpPr>
            <a:spLocks noGrp="1"/>
          </p:cNvSpPr>
          <p:nvPr>
            <p:ph type="dt" sz="half" idx="12"/>
          </p:nvPr>
        </p:nvSpPr>
        <p:spPr/>
        <p:txBody>
          <a:bodyPr/>
          <a:lstStyle/>
          <a:p>
            <a:pPr algn="l"/>
            <a:r>
              <a:rPr lang="fr-FR" dirty="0"/>
              <a:t>JJ/MM/AA</a:t>
            </a:r>
          </a:p>
        </p:txBody>
      </p:sp>
      <p:sp>
        <p:nvSpPr>
          <p:cNvPr id="8" name="Espace réservé pour une image  7"/>
          <p:cNvSpPr>
            <a:spLocks noGrp="1"/>
          </p:cNvSpPr>
          <p:nvPr>
            <p:ph type="pic" sz="quarter" idx="13"/>
          </p:nvPr>
        </p:nvSpPr>
        <p:spPr>
          <a:xfrm>
            <a:off x="811212" y="2504016"/>
            <a:ext cx="3240000" cy="3240000"/>
          </a:xfrm>
          <a:prstGeom prst="rect">
            <a:avLst/>
          </a:prstGeom>
        </p:spPr>
        <p:txBody>
          <a:bodyPr/>
          <a:lstStyle/>
          <a:p>
            <a:endParaRPr lang="fr-FR" dirty="0"/>
          </a:p>
        </p:txBody>
      </p:sp>
      <p:sp>
        <p:nvSpPr>
          <p:cNvPr id="9" name="Espace réservé pour une image  7"/>
          <p:cNvSpPr>
            <a:spLocks noGrp="1"/>
          </p:cNvSpPr>
          <p:nvPr>
            <p:ph type="pic" sz="quarter" idx="14"/>
          </p:nvPr>
        </p:nvSpPr>
        <p:spPr>
          <a:xfrm>
            <a:off x="4206870" y="2504019"/>
            <a:ext cx="1800000" cy="1800000"/>
          </a:xfrm>
          <a:prstGeom prst="rect">
            <a:avLst/>
          </a:prstGeom>
        </p:spPr>
        <p:txBody>
          <a:bodyPr/>
          <a:lstStyle/>
          <a:p>
            <a:endParaRPr lang="fr-FR" dirty="0"/>
          </a:p>
        </p:txBody>
      </p:sp>
      <p:sp>
        <p:nvSpPr>
          <p:cNvPr id="10" name="ZoneTexte 9"/>
          <p:cNvSpPr txBox="1"/>
          <p:nvPr userDrawn="1"/>
        </p:nvSpPr>
        <p:spPr>
          <a:xfrm>
            <a:off x="7831578" y="6174951"/>
            <a:ext cx="907885" cy="307777"/>
          </a:xfrm>
          <a:prstGeom prst="rect">
            <a:avLst/>
          </a:prstGeom>
          <a:noFill/>
        </p:spPr>
        <p:txBody>
          <a:bodyPr wrap="square" rtlCol="0">
            <a:spAutoFit/>
          </a:bodyPr>
          <a:lstStyle/>
          <a:p>
            <a:pPr algn="r"/>
            <a:fld id="{1185844D-63AB-4F77-BD5E-58714EB59F10}" type="slidenum">
              <a:rPr lang="fr-FR" sz="1400" smtClean="0">
                <a:solidFill>
                  <a:schemeClr val="accent2"/>
                </a:solidFill>
                <a:latin typeface="+mn-lt"/>
              </a:rPr>
              <a:pPr algn="r"/>
              <a:t>‹N°›</a:t>
            </a:fld>
            <a:endParaRPr lang="fr-FR" sz="1400" dirty="0">
              <a:solidFill>
                <a:schemeClr val="accent2"/>
              </a:solidFill>
              <a:latin typeface="+mn-l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p:spTree>
      <p:nvGrpSpPr>
        <p:cNvPr id="1" name=""/>
        <p:cNvGrpSpPr/>
        <p:nvPr/>
      </p:nvGrpSpPr>
      <p:grpSpPr>
        <a:xfrm>
          <a:off x="0" y="0"/>
          <a:ext cx="0" cy="0"/>
          <a:chOff x="0" y="0"/>
          <a:chExt cx="0" cy="0"/>
        </a:xfrm>
      </p:grpSpPr>
      <p:sp>
        <p:nvSpPr>
          <p:cNvPr id="7" name="Titre 1"/>
          <p:cNvSpPr>
            <a:spLocks noGrp="1"/>
          </p:cNvSpPr>
          <p:nvPr userDrawn="1">
            <p:ph type="title" idx="4294967295"/>
          </p:nvPr>
        </p:nvSpPr>
        <p:spPr>
          <a:xfrm>
            <a:off x="1674987" y="887433"/>
            <a:ext cx="7073900" cy="400050"/>
          </a:xfrm>
          <a:prstGeom prst="rect">
            <a:avLst/>
          </a:prstGeom>
        </p:spPr>
        <p:txBody>
          <a:bodyPr/>
          <a:lstStyle>
            <a:lvl1pPr>
              <a:defRPr>
                <a:latin typeface="+mj-lt"/>
              </a:defRPr>
            </a:lvl1pPr>
          </a:lstStyle>
          <a:p>
            <a:r>
              <a:rPr lang="fr-FR" dirty="0"/>
              <a:t>TITRE </a:t>
            </a:r>
            <a:r>
              <a:rPr lang="fr-FR" dirty="0" err="1"/>
              <a:t>Lorem</a:t>
            </a:r>
            <a:r>
              <a:rPr lang="fr-FR" dirty="0"/>
              <a:t> </a:t>
            </a:r>
            <a:r>
              <a:rPr lang="fr-FR" dirty="0" err="1"/>
              <a:t>ipssum</a:t>
            </a:r>
            <a:r>
              <a:rPr lang="fr-FR" dirty="0"/>
              <a:t> </a:t>
            </a:r>
            <a:r>
              <a:rPr lang="fr-FR" dirty="0" err="1"/>
              <a:t>dolor</a:t>
            </a:r>
            <a:endParaRPr lang="fr-FR" dirty="0"/>
          </a:p>
        </p:txBody>
      </p:sp>
      <p:sp>
        <p:nvSpPr>
          <p:cNvPr id="17" name="Espace réservé de la date 16"/>
          <p:cNvSpPr>
            <a:spLocks noGrp="1"/>
          </p:cNvSpPr>
          <p:nvPr>
            <p:ph type="dt" sz="half" idx="12"/>
          </p:nvPr>
        </p:nvSpPr>
        <p:spPr/>
        <p:txBody>
          <a:bodyPr/>
          <a:lstStyle/>
          <a:p>
            <a:pPr algn="l"/>
            <a:r>
              <a:rPr lang="fr-FR" dirty="0"/>
              <a:t>JJ/MM/AA</a:t>
            </a:r>
          </a:p>
        </p:txBody>
      </p:sp>
      <p:sp>
        <p:nvSpPr>
          <p:cNvPr id="6" name="ZoneTexte 5"/>
          <p:cNvSpPr txBox="1"/>
          <p:nvPr userDrawn="1"/>
        </p:nvSpPr>
        <p:spPr>
          <a:xfrm>
            <a:off x="7831578" y="6174951"/>
            <a:ext cx="907885" cy="307777"/>
          </a:xfrm>
          <a:prstGeom prst="rect">
            <a:avLst/>
          </a:prstGeom>
          <a:noFill/>
        </p:spPr>
        <p:txBody>
          <a:bodyPr wrap="square" rtlCol="0">
            <a:spAutoFit/>
          </a:bodyPr>
          <a:lstStyle/>
          <a:p>
            <a:pPr algn="r"/>
            <a:fld id="{1185844D-63AB-4F77-BD5E-58714EB59F10}" type="slidenum">
              <a:rPr lang="fr-FR" sz="1400" smtClean="0">
                <a:solidFill>
                  <a:schemeClr val="accent2"/>
                </a:solidFill>
                <a:latin typeface="+mn-lt"/>
              </a:rPr>
              <a:pPr algn="r"/>
              <a:t>‹N°›</a:t>
            </a:fld>
            <a:endParaRPr lang="fr-FR" sz="1400" dirty="0">
              <a:solidFill>
                <a:schemeClr val="accent2"/>
              </a:solidFill>
              <a:latin typeface="+mn-l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V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ZoneTexte 3"/>
          <p:cNvSpPr txBox="1"/>
          <p:nvPr userDrawn="1"/>
        </p:nvSpPr>
        <p:spPr>
          <a:xfrm>
            <a:off x="7831578" y="6174951"/>
            <a:ext cx="907885" cy="307777"/>
          </a:xfrm>
          <a:prstGeom prst="rect">
            <a:avLst/>
          </a:prstGeom>
          <a:noFill/>
        </p:spPr>
        <p:txBody>
          <a:bodyPr wrap="square" rtlCol="0">
            <a:spAutoFit/>
          </a:bodyPr>
          <a:lstStyle/>
          <a:p>
            <a:pPr algn="r"/>
            <a:fld id="{1185844D-63AB-4F77-BD5E-58714EB59F10}" type="slidenum">
              <a:rPr lang="fr-FR" sz="1400" smtClean="0">
                <a:solidFill>
                  <a:schemeClr val="accent2"/>
                </a:solidFill>
                <a:latin typeface="+mn-lt"/>
              </a:rPr>
              <a:pPr algn="r"/>
              <a:t>‹N°›</a:t>
            </a:fld>
            <a:endParaRPr lang="fr-FR" sz="1400" dirty="0">
              <a:solidFill>
                <a:schemeClr val="accent2"/>
              </a:solidFill>
              <a:latin typeface="+mn-l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sp>
        <p:nvSpPr>
          <p:cNvPr id="16" name="Espace réservé du texte 15"/>
          <p:cNvSpPr>
            <a:spLocks noGrp="1"/>
          </p:cNvSpPr>
          <p:nvPr>
            <p:ph type="body" sz="quarter" idx="11"/>
          </p:nvPr>
        </p:nvSpPr>
        <p:spPr>
          <a:xfrm>
            <a:off x="1654176" y="1842703"/>
            <a:ext cx="6157912" cy="646331"/>
          </a:xfrm>
          <a:prstGeom prst="rect">
            <a:avLst/>
          </a:prstGeom>
        </p:spPr>
        <p:txBody>
          <a:bodyPr wrap="square">
            <a:spAutoFit/>
          </a:bodyPr>
          <a:lstStyle>
            <a:lvl1pPr algn="l">
              <a:defRPr>
                <a:latin typeface="+mn-lt"/>
              </a:defRPr>
            </a:lvl1pPr>
            <a:lvl2pPr>
              <a:defRPr>
                <a:latin typeface="+mn-lt"/>
              </a:defRPr>
            </a:lvl2pPr>
            <a:lvl3pPr marL="0" indent="0">
              <a:spcBef>
                <a:spcPts val="0"/>
              </a:spcBef>
              <a:defRPr>
                <a:latin typeface="+mn-lt"/>
              </a:defRPr>
            </a:lvl3pPr>
          </a:lstStyle>
          <a:p>
            <a:pPr lvl="0"/>
            <a:r>
              <a:rPr lang="fr-FR" dirty="0"/>
              <a:t>Cliquez pour modifier les styles du texte du masque</a:t>
            </a:r>
          </a:p>
          <a:p>
            <a:pPr lvl="1"/>
            <a:r>
              <a:rPr lang="fr-FR" dirty="0"/>
              <a:t>Deuxième niveau</a:t>
            </a:r>
          </a:p>
          <a:p>
            <a:pPr lvl="2"/>
            <a:r>
              <a:rPr lang="fr-FR" dirty="0"/>
              <a:t>Troisième niveau</a:t>
            </a:r>
          </a:p>
        </p:txBody>
      </p:sp>
      <p:sp>
        <p:nvSpPr>
          <p:cNvPr id="12" name="Espace réservé du titre 1"/>
          <p:cNvSpPr>
            <a:spLocks noGrp="1"/>
          </p:cNvSpPr>
          <p:nvPr>
            <p:ph type="title"/>
          </p:nvPr>
        </p:nvSpPr>
        <p:spPr>
          <a:xfrm>
            <a:off x="1674988" y="887433"/>
            <a:ext cx="7073727" cy="400110"/>
          </a:xfrm>
          <a:prstGeom prst="rect">
            <a:avLst/>
          </a:prstGeom>
        </p:spPr>
        <p:txBody>
          <a:bodyPr vert="horz" wrap="square" lIns="91440" tIns="45720" rIns="91440" bIns="45720" rtlCol="0" anchor="ctr">
            <a:spAutoFit/>
          </a:bodyPr>
          <a:lstStyle>
            <a:lvl1pPr>
              <a:defRPr cap="all" baseline="0">
                <a:solidFill>
                  <a:schemeClr val="tx1"/>
                </a:solidFill>
                <a:latin typeface="+mj-lt"/>
              </a:defRPr>
            </a:lvl1pPr>
          </a:lstStyle>
          <a:p>
            <a:r>
              <a:rPr lang="fr-FR" dirty="0"/>
              <a:t>CLIQUEZ POUR MODIFIER LE STYLE DU TITRE</a:t>
            </a:r>
            <a:endParaRPr lang="en-US" dirty="0"/>
          </a:p>
        </p:txBody>
      </p:sp>
      <p:sp>
        <p:nvSpPr>
          <p:cNvPr id="17" name="Espace réservé de la date 16"/>
          <p:cNvSpPr>
            <a:spLocks noGrp="1"/>
          </p:cNvSpPr>
          <p:nvPr>
            <p:ph type="dt" sz="half" idx="12"/>
          </p:nvPr>
        </p:nvSpPr>
        <p:spPr/>
        <p:txBody>
          <a:bodyPr/>
          <a:lstStyle/>
          <a:p>
            <a:pPr algn="l"/>
            <a:r>
              <a:rPr lang="fr-FR" dirty="0"/>
              <a:t>JJ/MM/AA</a:t>
            </a:r>
          </a:p>
        </p:txBody>
      </p:sp>
      <p:sp>
        <p:nvSpPr>
          <p:cNvPr id="18" name="ZoneTexte 17"/>
          <p:cNvSpPr txBox="1"/>
          <p:nvPr userDrawn="1"/>
        </p:nvSpPr>
        <p:spPr>
          <a:xfrm>
            <a:off x="7831579" y="6174952"/>
            <a:ext cx="907885" cy="253916"/>
          </a:xfrm>
          <a:prstGeom prst="rect">
            <a:avLst/>
          </a:prstGeom>
          <a:noFill/>
        </p:spPr>
        <p:txBody>
          <a:bodyPr wrap="square" rtlCol="0">
            <a:spAutoFit/>
          </a:bodyPr>
          <a:lstStyle/>
          <a:p>
            <a:pPr algn="r"/>
            <a:fld id="{1185844D-63AB-4F77-BD5E-58714EB59F10}" type="slidenum">
              <a:rPr lang="fr-FR" sz="1050" smtClean="0">
                <a:solidFill>
                  <a:schemeClr val="accent2"/>
                </a:solidFill>
                <a:latin typeface="+mn-lt"/>
              </a:rPr>
              <a:pPr algn="r"/>
              <a:t>‹N°›</a:t>
            </a:fld>
            <a:endParaRPr lang="fr-FR" sz="1050" dirty="0">
              <a:solidFill>
                <a:schemeClr val="accent2"/>
              </a:solidFill>
              <a:latin typeface="+mn-lt"/>
            </a:endParaRPr>
          </a:p>
        </p:txBody>
      </p:sp>
    </p:spTree>
    <p:extLst>
      <p:ext uri="{BB962C8B-B14F-4D97-AF65-F5344CB8AC3E}">
        <p14:creationId xmlns:p14="http://schemas.microsoft.com/office/powerpoint/2010/main" val="544017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subtitle &amp; content">
    <p:spTree>
      <p:nvGrpSpPr>
        <p:cNvPr id="1" name=""/>
        <p:cNvGrpSpPr/>
        <p:nvPr/>
      </p:nvGrpSpPr>
      <p:grpSpPr>
        <a:xfrm>
          <a:off x="0" y="0"/>
          <a:ext cx="0" cy="0"/>
          <a:chOff x="0" y="0"/>
          <a:chExt cx="0" cy="0"/>
        </a:xfrm>
      </p:grpSpPr>
      <p:sp>
        <p:nvSpPr>
          <p:cNvPr id="3" name="Espace réservé du contenu 2"/>
          <p:cNvSpPr>
            <a:spLocks noGrp="1"/>
          </p:cNvSpPr>
          <p:nvPr>
            <p:ph idx="1"/>
          </p:nvPr>
        </p:nvSpPr>
        <p:spPr bwMode="gray">
          <a:xfrm>
            <a:off x="395537" y="1484321"/>
            <a:ext cx="8353177" cy="4681530"/>
          </a:xfrm>
          <a:prstGeom prst="rect">
            <a:avLst/>
          </a:prstGeom>
        </p:spPr>
        <p:txBody>
          <a:bodyPr/>
          <a:lstStyle/>
          <a:p>
            <a:pPr lvl="0"/>
            <a:r>
              <a:rPr lang="fr-FR" dirty="0"/>
              <a:t>Modifiez les styles du texte du masque</a:t>
            </a:r>
          </a:p>
          <a:p>
            <a:pPr lvl="1"/>
            <a:r>
              <a:rPr lang="fr-FR" dirty="0"/>
              <a:t>Deuxième niveau</a:t>
            </a:r>
          </a:p>
          <a:p>
            <a:pPr lvl="2"/>
            <a:r>
              <a:rPr lang="fr-FR" dirty="0"/>
              <a:t>Troisième niveau</a:t>
            </a:r>
          </a:p>
        </p:txBody>
      </p:sp>
      <p:sp>
        <p:nvSpPr>
          <p:cNvPr id="8" name="Titre 7"/>
          <p:cNvSpPr>
            <a:spLocks noGrp="1"/>
          </p:cNvSpPr>
          <p:nvPr>
            <p:ph type="title"/>
          </p:nvPr>
        </p:nvSpPr>
        <p:spPr bwMode="gray">
          <a:xfrm>
            <a:off x="395537" y="336502"/>
            <a:ext cx="8353098" cy="332546"/>
          </a:xfrm>
          <a:prstGeom prst="rect">
            <a:avLst/>
          </a:prstGeom>
        </p:spPr>
        <p:txBody>
          <a:bodyPr anchor="ctr"/>
          <a:lstStyle/>
          <a:p>
            <a:r>
              <a:rPr lang="fr-FR" dirty="0"/>
              <a:t>Modifiez le style du titre</a:t>
            </a:r>
          </a:p>
        </p:txBody>
      </p:sp>
      <p:sp>
        <p:nvSpPr>
          <p:cNvPr id="9" name="Espace réservé de la date 8"/>
          <p:cNvSpPr>
            <a:spLocks noGrp="1"/>
          </p:cNvSpPr>
          <p:nvPr>
            <p:ph type="dt" sz="half" idx="10"/>
          </p:nvPr>
        </p:nvSpPr>
        <p:spPr bwMode="gray"/>
        <p:txBody>
          <a:bodyPr/>
          <a:lstStyle/>
          <a:p>
            <a:fld id="{A62823E1-E0F3-4F18-88D4-AA60ED9B457B}" type="datetime1">
              <a:rPr lang="fr-FR" smtClean="0"/>
              <a:t>13/06/2022</a:t>
            </a:fld>
            <a:endParaRPr lang="fr-FR" dirty="0"/>
          </a:p>
        </p:txBody>
      </p:sp>
      <p:sp>
        <p:nvSpPr>
          <p:cNvPr id="10" name="Espace réservé du pied de page 9"/>
          <p:cNvSpPr>
            <a:spLocks noGrp="1"/>
          </p:cNvSpPr>
          <p:nvPr>
            <p:ph type="ftr" sz="quarter" idx="11"/>
          </p:nvPr>
        </p:nvSpPr>
        <p:spPr bwMode="gray">
          <a:xfrm>
            <a:off x="395287" y="6502209"/>
            <a:ext cx="5400849" cy="172349"/>
          </a:xfrm>
        </p:spPr>
        <p:txBody>
          <a:bodyPr/>
          <a:lstStyle/>
          <a:p>
            <a:r>
              <a:rPr lang="fr-FR"/>
              <a:t>COPIL Hub &amp; Réseau des développeurs économiques</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4" name="Espace réservé du texte 3"/>
          <p:cNvSpPr>
            <a:spLocks noGrp="1"/>
          </p:cNvSpPr>
          <p:nvPr>
            <p:ph type="body" sz="quarter" idx="13"/>
          </p:nvPr>
        </p:nvSpPr>
        <p:spPr bwMode="gray">
          <a:xfrm>
            <a:off x="395536" y="744734"/>
            <a:ext cx="8353177" cy="296862"/>
          </a:xfrm>
          <a:prstGeom prst="rect">
            <a:avLst/>
          </a:prstGeom>
        </p:spPr>
        <p:txBody>
          <a:bodyPr vert="horz" lIns="0" tIns="45710" rIns="0" bIns="45710" rtlCol="0" anchor="ctr">
            <a:noAutofit/>
          </a:bodyPr>
          <a:lstStyle>
            <a:lvl1pPr marL="0" indent="0">
              <a:lnSpc>
                <a:spcPct val="90000"/>
              </a:lnSpc>
              <a:spcBef>
                <a:spcPct val="0"/>
              </a:spcBef>
              <a:buFont typeface="Arial" panose="020B0604020202020204" pitchFamily="34" charset="0"/>
              <a:buNone/>
              <a:defRPr lang="fr-FR" sz="1575" cap="all" smtClean="0">
                <a:solidFill>
                  <a:srgbClr val="CF022B"/>
                </a:solidFill>
                <a:latin typeface="+mj-lt"/>
                <a:ea typeface="+mj-ea"/>
                <a:cs typeface="+mj-cs"/>
              </a:defRPr>
            </a:lvl1pPr>
            <a:lvl2pPr>
              <a:defRPr lang="fr-FR" smtClean="0"/>
            </a:lvl2pPr>
            <a:lvl3pPr>
              <a:defRPr lang="fr-FR" smtClean="0"/>
            </a:lvl3pPr>
            <a:lvl4pPr>
              <a:defRPr lang="fr-FR" smtClean="0"/>
            </a:lvl4pPr>
            <a:lvl5pPr>
              <a:defRPr lang="en-GB"/>
            </a:lvl5pPr>
          </a:lstStyle>
          <a:p>
            <a:pPr marL="0" lvl="0">
              <a:lnSpc>
                <a:spcPct val="90000"/>
              </a:lnSpc>
              <a:spcBef>
                <a:spcPct val="0"/>
              </a:spcBef>
            </a:pPr>
            <a:r>
              <a:rPr lang="fr-FR" dirty="0"/>
              <a:t>Modifiez les styles du texte du masque</a:t>
            </a:r>
          </a:p>
        </p:txBody>
      </p:sp>
    </p:spTree>
    <p:extLst>
      <p:ext uri="{BB962C8B-B14F-4D97-AF65-F5344CB8AC3E}">
        <p14:creationId xmlns:p14="http://schemas.microsoft.com/office/powerpoint/2010/main" val="3102745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7" name="Espace réservé de la date 6"/>
          <p:cNvSpPr>
            <a:spLocks noGrp="1"/>
          </p:cNvSpPr>
          <p:nvPr>
            <p:ph type="dt" sz="half" idx="2"/>
          </p:nvPr>
        </p:nvSpPr>
        <p:spPr>
          <a:xfrm>
            <a:off x="911945" y="365126"/>
            <a:ext cx="684000" cy="366183"/>
          </a:xfrm>
          <a:prstGeom prst="rect">
            <a:avLst/>
          </a:prstGeom>
        </p:spPr>
        <p:txBody>
          <a:bodyPr vert="horz" lIns="91440" tIns="45720" rIns="91440" bIns="45720" rtlCol="0" anchor="ctr"/>
          <a:lstStyle>
            <a:lvl1pPr algn="r">
              <a:defRPr kumimoji="0" lang="fr-FR" sz="800" b="0" i="0" u="none" strike="noStrike" kern="1200" cap="none" spc="0" normalizeH="0" baseline="0" noProof="0" smtClean="0">
                <a:ln>
                  <a:noFill/>
                </a:ln>
                <a:solidFill>
                  <a:schemeClr val="accent2"/>
                </a:solidFill>
                <a:effectLst/>
                <a:uLnTx/>
                <a:uFillTx/>
                <a:latin typeface="+mn-lt"/>
                <a:ea typeface="+mn-ea"/>
                <a:cs typeface="+mn-cs"/>
              </a:defRPr>
            </a:lvl1pPr>
          </a:lstStyle>
          <a:p>
            <a:pPr algn="l"/>
            <a:r>
              <a:rPr lang="fr-FR" dirty="0"/>
              <a:t>JJ/MM/AA</a:t>
            </a:r>
          </a:p>
        </p:txBody>
      </p:sp>
    </p:spTree>
  </p:cSld>
  <p:clrMap bg1="lt1" tx1="dk1" bg2="lt2" tx2="dk2" accent1="accent1" accent2="accent2" accent3="accent3" accent4="accent4" accent5="accent5" accent6="accent6" hlink="hlink" folHlink="folHlink"/>
  <p:sldLayoutIdLst>
    <p:sldLayoutId id="2147483649" r:id="rId1"/>
    <p:sldLayoutId id="2147483671" r:id="rId2"/>
    <p:sldLayoutId id="2147483670" r:id="rId3"/>
    <p:sldLayoutId id="2147483650" r:id="rId4"/>
    <p:sldLayoutId id="2147483673" r:id="rId5"/>
    <p:sldLayoutId id="2147483674" r:id="rId6"/>
    <p:sldLayoutId id="2147483672" r:id="rId7"/>
    <p:sldLayoutId id="2147483675" r:id="rId8"/>
    <p:sldLayoutId id="2147483676" r:id="rId9"/>
    <p:sldLayoutId id="2147483677" r:id="rId10"/>
    <p:sldLayoutId id="2147483678" r:id="rId11"/>
    <p:sldLayoutId id="2147483679" r:id="rId12"/>
  </p:sldLayoutIdLst>
  <p:hf hdr="0" ftr="0"/>
  <p:txStyles>
    <p:titleStyle>
      <a:lvl1pPr algn="l" defTabSz="914400" rtl="0" eaLnBrk="1" latinLnBrk="0" hangingPunct="1">
        <a:spcBef>
          <a:spcPct val="0"/>
        </a:spcBef>
        <a:buNone/>
        <a:defRPr sz="2000" b="0" kern="1200">
          <a:solidFill>
            <a:schemeClr val="tx1"/>
          </a:solidFill>
          <a:latin typeface="+mn-lt"/>
          <a:ea typeface="+mj-ea"/>
          <a:cs typeface="Arial" pitchFamily="34" charset="0"/>
        </a:defRPr>
      </a:lvl1pPr>
    </p:titleStyle>
    <p:bodyStyle>
      <a:lvl1pPr marL="0" indent="0" algn="just" defTabSz="914400" rtl="0" eaLnBrk="1" latinLnBrk="0" hangingPunct="1">
        <a:spcBef>
          <a:spcPts val="0"/>
        </a:spcBef>
        <a:buFont typeface="Arial" pitchFamily="34" charset="0"/>
        <a:buNone/>
        <a:defRPr sz="1600" b="0" kern="1200">
          <a:solidFill>
            <a:schemeClr val="tx1"/>
          </a:solidFill>
          <a:latin typeface="+mn-lt"/>
          <a:ea typeface="+mn-ea"/>
          <a:cs typeface="Calibri" pitchFamily="34" charset="0"/>
        </a:defRPr>
      </a:lvl1pPr>
      <a:lvl2pPr marL="0" indent="0" algn="just" defTabSz="914400" rtl="0" eaLnBrk="1" latinLnBrk="0" hangingPunct="1">
        <a:spcBef>
          <a:spcPts val="0"/>
        </a:spcBef>
        <a:buFont typeface="Arial" pitchFamily="34" charset="0"/>
        <a:buNone/>
        <a:defRPr sz="1000" b="1" kern="1200">
          <a:solidFill>
            <a:schemeClr val="tx1"/>
          </a:solidFill>
          <a:latin typeface="+mn-lt"/>
          <a:ea typeface="+mn-ea"/>
          <a:cs typeface="Calibri" pitchFamily="34" charset="0"/>
        </a:defRPr>
      </a:lvl2pPr>
      <a:lvl3pPr marL="1143000" indent="-1143000" algn="l" defTabSz="914400" rtl="0" eaLnBrk="1" latinLnBrk="0" hangingPunct="1">
        <a:spcBef>
          <a:spcPct val="20000"/>
        </a:spcBef>
        <a:buFont typeface="Arial" pitchFamily="34" charset="0"/>
        <a:buNone/>
        <a:defRPr sz="1000" kern="1200">
          <a:solidFill>
            <a:schemeClr val="tx1"/>
          </a:solidFill>
          <a:latin typeface="Work Sans" pitchFamily="2" charset="0"/>
          <a:ea typeface="+mn-ea"/>
          <a:cs typeface="+mn-cs"/>
        </a:defRPr>
      </a:lvl3pPr>
      <a:lvl4pPr marL="1600200" indent="-228600" algn="l" defTabSz="914400" rtl="0" eaLnBrk="1" latinLnBrk="0" hangingPunct="1">
        <a:spcBef>
          <a:spcPct val="20000"/>
        </a:spcBef>
        <a:buFont typeface="Arial" pitchFamily="34" charset="0"/>
        <a:buNone/>
        <a:defRPr sz="1000" kern="1200">
          <a:solidFill>
            <a:schemeClr val="tx1"/>
          </a:solidFill>
          <a:latin typeface="Work Sans" pitchFamily="2" charset="0"/>
          <a:ea typeface="+mn-ea"/>
          <a:cs typeface="+mn-cs"/>
        </a:defRPr>
      </a:lvl4pPr>
      <a:lvl5pPr marL="2057400" indent="-228600" algn="l" defTabSz="914400" rtl="0" eaLnBrk="1" latinLnBrk="0" hangingPunct="1">
        <a:spcBef>
          <a:spcPct val="20000"/>
        </a:spcBef>
        <a:buFont typeface="Arial" pitchFamily="34" charset="0"/>
        <a:buNone/>
        <a:defRPr sz="1000" kern="1200">
          <a:solidFill>
            <a:schemeClr val="tx1"/>
          </a:solidFill>
          <a:latin typeface="Work Sans"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hubentreprendre.laregion.fr/"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mailto:contact-hub@laregion.fr" TargetMode="Externa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hyperlink" Target="https://portail-gofast.laregion.fr/node/92518"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hyperlink" Target="https://portail-gofast.laregion.fr/gofast/browser?path=/alfresco/webdav/Sites/_Groups/_Base-de-Co/_Sources_Base%20de%20Co/_SRC_Applications-SI/CRM%20OPERA/" TargetMode="Externa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hyperlink" Target="https://portail-gofast.laregion.fr/node/183641" TargetMode="External"/><Relationship Id="rId7" Type="http://schemas.openxmlformats.org/officeDocument/2006/relationships/image" Target="../media/image33.png"/><Relationship Id="rId2" Type="http://schemas.openxmlformats.org/officeDocument/2006/relationships/hyperlink" Target="https://portail-gofast.laregion.fr/node/7231#ogdocuments" TargetMode="External"/><Relationship Id="rId1" Type="http://schemas.openxmlformats.org/officeDocument/2006/relationships/slideLayout" Target="../slideLayouts/slideLayout4.xml"/><Relationship Id="rId6" Type="http://schemas.openxmlformats.org/officeDocument/2006/relationships/hyperlink" Target="https://portail-gofast.laregion.fr/gofast/browser?path=/alfresco/webdav/Sites/_Extranet/_SOPRA-STERIA/Pilotage%20Op%c3%a9rationnel/COTECH/CRM%20Op%c3%a9ra/" TargetMode="External"/><Relationship Id="rId5" Type="http://schemas.openxmlformats.org/officeDocument/2006/relationships/hyperlink" Target="https://portail-gofast.laregion.fr/gofast/browser?path=/alfresco/webdav/Sites/_Groups/_Projets_SI/_12-%20Plateformes%20Entreprises/_CRM%20Entreprises/125%20-%20Conception%20Fonctionnelle/CF010%20-%20Accompagnement%20individuel/" TargetMode="External"/><Relationship Id="rId4" Type="http://schemas.openxmlformats.org/officeDocument/2006/relationships/hyperlink" Target="https://portail-gofast.laregion.fr/node/92518"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4.gif"/><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13.emf"/><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2.png"/><Relationship Id="rId7"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17.png"/><Relationship Id="rId11" Type="http://schemas.openxmlformats.org/officeDocument/2006/relationships/image" Target="../media/image14.gif"/><Relationship Id="rId5" Type="http://schemas.openxmlformats.org/officeDocument/2006/relationships/image" Target="../media/image8.png"/><Relationship Id="rId10" Type="http://schemas.openxmlformats.org/officeDocument/2006/relationships/image" Target="../media/image21.png"/><Relationship Id="rId4" Type="http://schemas.openxmlformats.org/officeDocument/2006/relationships/image" Target="../media/image9.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143508" y="988931"/>
            <a:ext cx="6156684" cy="1200329"/>
          </a:xfrm>
        </p:spPr>
        <p:txBody>
          <a:bodyPr/>
          <a:lstStyle/>
          <a:p>
            <a:r>
              <a:rPr lang="fr-FR" dirty="0"/>
              <a:t>Domaine PTF Entreprise</a:t>
            </a:r>
          </a:p>
        </p:txBody>
      </p:sp>
      <p:sp>
        <p:nvSpPr>
          <p:cNvPr id="9" name="Sous-titre 8"/>
          <p:cNvSpPr>
            <a:spLocks noGrp="1"/>
          </p:cNvSpPr>
          <p:nvPr>
            <p:ph type="subTitle" idx="1"/>
          </p:nvPr>
        </p:nvSpPr>
        <p:spPr/>
        <p:txBody>
          <a:bodyPr/>
          <a:lstStyle/>
          <a:p>
            <a:r>
              <a:rPr lang="fr-FR" dirty="0"/>
              <a:t>Présentation métier</a:t>
            </a:r>
          </a:p>
        </p:txBody>
      </p:sp>
      <p:sp>
        <p:nvSpPr>
          <p:cNvPr id="8" name="Sous-titre 8">
            <a:extLst>
              <a:ext uri="{FF2B5EF4-FFF2-40B4-BE49-F238E27FC236}">
                <a16:creationId xmlns:a16="http://schemas.microsoft.com/office/drawing/2014/main" id="{F9F31E92-0F3F-459F-B97C-4ADFEC390924}"/>
              </a:ext>
            </a:extLst>
          </p:cNvPr>
          <p:cNvSpPr txBox="1">
            <a:spLocks/>
          </p:cNvSpPr>
          <p:nvPr/>
        </p:nvSpPr>
        <p:spPr>
          <a:xfrm>
            <a:off x="730851" y="3868804"/>
            <a:ext cx="5469730" cy="461665"/>
          </a:xfrm>
          <a:prstGeom prst="rect">
            <a:avLst/>
          </a:prstGeom>
        </p:spPr>
        <p:txBody>
          <a:bodyPr>
            <a:spAutoFit/>
          </a:bodyPr>
          <a:lstStyle>
            <a:lvl1pPr marL="0" indent="0" algn="r" defTabSz="914400" rtl="0" eaLnBrk="1" latinLnBrk="0" hangingPunct="1">
              <a:spcBef>
                <a:spcPts val="0"/>
              </a:spcBef>
              <a:buFont typeface="Arial" pitchFamily="34" charset="0"/>
              <a:buNone/>
              <a:defRPr sz="2400" b="0" kern="1200">
                <a:solidFill>
                  <a:schemeClr val="bg1"/>
                </a:solidFill>
                <a:latin typeface="+mn-lt"/>
                <a:ea typeface="+mn-ea"/>
                <a:cs typeface="Calibri" pitchFamily="34" charset="0"/>
              </a:defRPr>
            </a:lvl1pPr>
            <a:lvl2pPr marL="0" indent="0" algn="just" defTabSz="914400" rtl="0" eaLnBrk="1" latinLnBrk="0" hangingPunct="1">
              <a:spcBef>
                <a:spcPts val="0"/>
              </a:spcBef>
              <a:buFont typeface="Arial" pitchFamily="34" charset="0"/>
              <a:buNone/>
              <a:defRPr sz="1000" b="1" kern="1200">
                <a:solidFill>
                  <a:schemeClr val="tx1"/>
                </a:solidFill>
                <a:latin typeface="+mn-lt"/>
                <a:ea typeface="+mn-ea"/>
                <a:cs typeface="Calibri" pitchFamily="34" charset="0"/>
              </a:defRPr>
            </a:lvl2pPr>
            <a:lvl3pPr marL="1143000" indent="-1143000" algn="l" defTabSz="914400" rtl="0" eaLnBrk="1" latinLnBrk="0" hangingPunct="1">
              <a:spcBef>
                <a:spcPct val="20000"/>
              </a:spcBef>
              <a:buFont typeface="Arial" pitchFamily="34" charset="0"/>
              <a:buNone/>
              <a:defRPr sz="1000" kern="1200">
                <a:solidFill>
                  <a:schemeClr val="tx1"/>
                </a:solidFill>
                <a:latin typeface="Work Sans" pitchFamily="2" charset="0"/>
                <a:ea typeface="+mn-ea"/>
                <a:cs typeface="+mn-cs"/>
              </a:defRPr>
            </a:lvl3pPr>
            <a:lvl4pPr marL="1600200" indent="-228600" algn="l" defTabSz="914400" rtl="0" eaLnBrk="1" latinLnBrk="0" hangingPunct="1">
              <a:spcBef>
                <a:spcPct val="20000"/>
              </a:spcBef>
              <a:buFont typeface="Arial" pitchFamily="34" charset="0"/>
              <a:buNone/>
              <a:defRPr sz="1000" kern="1200">
                <a:solidFill>
                  <a:schemeClr val="tx1"/>
                </a:solidFill>
                <a:latin typeface="Work Sans" pitchFamily="2" charset="0"/>
                <a:ea typeface="+mn-ea"/>
                <a:cs typeface="+mn-cs"/>
              </a:defRPr>
            </a:lvl4pPr>
            <a:lvl5pPr marL="2057400" indent="-228600" algn="l" defTabSz="914400" rtl="0" eaLnBrk="1" latinLnBrk="0" hangingPunct="1">
              <a:spcBef>
                <a:spcPct val="20000"/>
              </a:spcBef>
              <a:buFont typeface="Arial" pitchFamily="34" charset="0"/>
              <a:buNone/>
              <a:defRPr sz="1000" kern="1200">
                <a:solidFill>
                  <a:schemeClr val="tx1"/>
                </a:solidFill>
                <a:latin typeface="Work Sans"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dirty="0"/>
              <a:t>04/11/2021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a:t>03- Les APPLICATIONS</a:t>
            </a:r>
          </a:p>
        </p:txBody>
      </p:sp>
      <p:sp>
        <p:nvSpPr>
          <p:cNvPr id="6" name="Rectangle 5">
            <a:extLst>
              <a:ext uri="{FF2B5EF4-FFF2-40B4-BE49-F238E27FC236}">
                <a16:creationId xmlns:a16="http://schemas.microsoft.com/office/drawing/2014/main" id="{70AE1171-F5D4-43C2-9F4A-88F23CB7C8A7}"/>
              </a:ext>
            </a:extLst>
          </p:cNvPr>
          <p:cNvSpPr/>
          <p:nvPr/>
        </p:nvSpPr>
        <p:spPr>
          <a:xfrm>
            <a:off x="81358" y="1844824"/>
            <a:ext cx="8928992" cy="4398705"/>
          </a:xfrm>
          <a:prstGeom prst="rect">
            <a:avLst/>
          </a:prstGeom>
        </p:spPr>
        <p:txBody>
          <a:bodyPr wrap="square">
            <a:spAutoFit/>
          </a:bodyPr>
          <a:lstStyle/>
          <a:p>
            <a:pPr algn="just">
              <a:lnSpc>
                <a:spcPct val="107000"/>
              </a:lnSpc>
              <a:spcAft>
                <a:spcPts val="800"/>
              </a:spcAft>
            </a:pPr>
            <a:r>
              <a:rPr lang="fr-FR" sz="1600" dirty="0">
                <a:latin typeface="Calibri" panose="020F0502020204030204" pitchFamily="34" charset="0"/>
                <a:ea typeface="Calibri" panose="020F0502020204030204" pitchFamily="34" charset="0"/>
                <a:cs typeface="Arial" panose="020B0604020202020204" pitchFamily="34" charset="0"/>
              </a:rPr>
              <a:t>Vision macro sur l’écosystème « plateforme entreprises », composé des services suivants :</a:t>
            </a:r>
          </a:p>
          <a:p>
            <a:pPr marL="342900" lvl="0" indent="-342900" algn="just">
              <a:lnSpc>
                <a:spcPct val="107000"/>
              </a:lnSpc>
              <a:spcAft>
                <a:spcPts val="0"/>
              </a:spcAft>
              <a:buFont typeface="Calibri" panose="020F0502020204030204" pitchFamily="34" charset="0"/>
              <a:buChar char="-"/>
            </a:pPr>
            <a:r>
              <a:rPr lang="fr-FR" sz="1600" dirty="0">
                <a:latin typeface="Calibri" panose="020F0502020204030204" pitchFamily="34" charset="0"/>
                <a:ea typeface="Calibri" panose="020F0502020204030204" pitchFamily="34" charset="0"/>
                <a:cs typeface="Arial" panose="020B0604020202020204" pitchFamily="34" charset="0"/>
              </a:rPr>
              <a:t>La gestion de la confiance : </a:t>
            </a:r>
            <a:r>
              <a:rPr lang="fr-FR" sz="1600" b="1" dirty="0">
                <a:latin typeface="Calibri" panose="020F0502020204030204" pitchFamily="34" charset="0"/>
                <a:ea typeface="Calibri" panose="020F0502020204030204" pitchFamily="34" charset="0"/>
                <a:cs typeface="Arial" panose="020B0604020202020204" pitchFamily="34" charset="0"/>
              </a:rPr>
              <a:t>Mon Compte Entreprise</a:t>
            </a:r>
            <a:r>
              <a:rPr lang="fr-FR" sz="1600" dirty="0">
                <a:latin typeface="Calibri" panose="020F0502020204030204" pitchFamily="34" charset="0"/>
                <a:ea typeface="Calibri" panose="020F0502020204030204" pitchFamily="34" charset="0"/>
                <a:cs typeface="Arial" panose="020B0604020202020204" pitchFamily="34" charset="0"/>
              </a:rPr>
              <a:t> (solution de gestion des identités) et l’API Entreprise, dont les enjeux sont la simplification du parcours usager avec un compte unique, une seule connexion pour tous les services, et la gouvernance des données d’identité des entreprises et porteurs de projet.</a:t>
            </a:r>
          </a:p>
          <a:p>
            <a:pPr marL="342900" lvl="0" indent="-342900" algn="just">
              <a:lnSpc>
                <a:spcPct val="107000"/>
              </a:lnSpc>
              <a:spcAft>
                <a:spcPts val="0"/>
              </a:spcAft>
              <a:buFont typeface="Calibri" panose="020F0502020204030204" pitchFamily="34" charset="0"/>
              <a:buChar char="-"/>
            </a:pPr>
            <a:r>
              <a:rPr lang="fr-FR" sz="1600" dirty="0">
                <a:latin typeface="Calibri" panose="020F0502020204030204" pitchFamily="34" charset="0"/>
                <a:ea typeface="Calibri" panose="020F0502020204030204" pitchFamily="34" charset="0"/>
                <a:cs typeface="Arial" panose="020B0604020202020204" pitchFamily="34" charset="0"/>
              </a:rPr>
              <a:t>Le portail d’information sur les subventions régionales, de structuration de l’accompagnement et de l’animation du réseau des développeurs économiques d’Occitanie : </a:t>
            </a:r>
            <a:r>
              <a:rPr lang="fr-FR" sz="1600" b="1" dirty="0">
                <a:latin typeface="Calibri" panose="020F0502020204030204" pitchFamily="34" charset="0"/>
                <a:ea typeface="Calibri" panose="020F0502020204030204" pitchFamily="34" charset="0"/>
                <a:cs typeface="Arial" panose="020B0604020202020204" pitchFamily="34" charset="0"/>
              </a:rPr>
              <a:t>le Hub Entreprendre Occitanie</a:t>
            </a:r>
            <a:endParaRPr lang="fr-FR" sz="1600" dirty="0">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0"/>
              </a:spcAft>
              <a:buFont typeface="Calibri" panose="020F0502020204030204" pitchFamily="34" charset="0"/>
              <a:buChar char="-"/>
            </a:pPr>
            <a:r>
              <a:rPr lang="fr-FR" sz="1600" dirty="0">
                <a:latin typeface="Calibri" panose="020F0502020204030204" pitchFamily="34" charset="0"/>
                <a:ea typeface="Calibri" panose="020F0502020204030204" pitchFamily="34" charset="0"/>
                <a:cs typeface="Arial" panose="020B0604020202020204" pitchFamily="34" charset="0"/>
              </a:rPr>
              <a:t>Le dépôt de demande d’aides, de suivi des instructions et paiements : </a:t>
            </a:r>
            <a:r>
              <a:rPr lang="fr-FR" sz="1600" b="1" dirty="0">
                <a:latin typeface="Calibri" panose="020F0502020204030204" pitchFamily="34" charset="0"/>
                <a:ea typeface="Calibri" panose="020F0502020204030204" pitchFamily="34" charset="0"/>
                <a:cs typeface="Arial" panose="020B0604020202020204" pitchFamily="34" charset="0"/>
              </a:rPr>
              <a:t>Mes Aides en Ligne</a:t>
            </a:r>
            <a:r>
              <a:rPr lang="fr-FR" sz="1600" dirty="0">
                <a:latin typeface="Calibri" panose="020F0502020204030204" pitchFamily="34" charset="0"/>
                <a:ea typeface="Calibri" panose="020F0502020204030204" pitchFamily="34" charset="0"/>
                <a:cs typeface="Arial" panose="020B0604020202020204" pitchFamily="34" charset="0"/>
              </a:rPr>
              <a:t>, dont les ambitions consistent à dématérialiser </a:t>
            </a:r>
            <a:r>
              <a:rPr lang="fr-FR" sz="1600" dirty="0">
                <a:latin typeface="Calibri" panose="020F0502020204030204" pitchFamily="34" charset="0"/>
                <a:ea typeface="Calibri" panose="020F0502020204030204" pitchFamily="34" charset="0"/>
                <a:cs typeface="Calibri" panose="020F0502020204030204" pitchFamily="34" charset="0"/>
              </a:rPr>
              <a:t>les dossiers de subventions, à suivre en ligne des dossiers et simplifier les échanges avec les déposants</a:t>
            </a:r>
            <a:endParaRPr lang="fr-FR" sz="1600" dirty="0">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0"/>
              </a:spcAft>
              <a:buFont typeface="Calibri" panose="020F0502020204030204" pitchFamily="34" charset="0"/>
              <a:buChar char="-"/>
            </a:pPr>
            <a:r>
              <a:rPr lang="fr-FR" sz="1600" dirty="0">
                <a:latin typeface="Calibri" panose="020F0502020204030204" pitchFamily="34" charset="0"/>
                <a:ea typeface="Calibri" panose="020F0502020204030204" pitchFamily="34" charset="0"/>
                <a:cs typeface="Arial" panose="020B0604020202020204" pitchFamily="34" charset="0"/>
              </a:rPr>
              <a:t>L’organisation du travail d’accompagnement en vision transversale (prospection, communication, suivi de dossiers d’accompagnement, suivi des réalisations) : </a:t>
            </a:r>
            <a:r>
              <a:rPr lang="fr-FR" sz="1600" b="1" dirty="0">
                <a:latin typeface="Calibri" panose="020F0502020204030204" pitchFamily="34" charset="0"/>
                <a:ea typeface="Calibri" panose="020F0502020204030204" pitchFamily="34" charset="0"/>
                <a:cs typeface="Arial" panose="020B0604020202020204" pitchFamily="34" charset="0"/>
              </a:rPr>
              <a:t>le CRM OPERA</a:t>
            </a:r>
            <a:endParaRPr lang="fr-FR" sz="1600" dirty="0">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Calibri" panose="020F0502020204030204" pitchFamily="34" charset="0"/>
              <a:buChar char="-"/>
            </a:pPr>
            <a:r>
              <a:rPr lang="fr-FR" sz="1600" dirty="0">
                <a:latin typeface="Calibri" panose="020F0502020204030204" pitchFamily="34" charset="0"/>
                <a:ea typeface="Calibri" panose="020F0502020204030204" pitchFamily="34" charset="0"/>
                <a:cs typeface="Arial" panose="020B0604020202020204" pitchFamily="34" charset="0"/>
              </a:rPr>
              <a:t>L’exploitation des données issues du SI Entreprise (production et visualisation d’indicateurs d’activité en lien avec la dimension financière et budgétaire) : l’</a:t>
            </a:r>
            <a:r>
              <a:rPr lang="fr-FR" sz="1600" b="1" dirty="0">
                <a:latin typeface="Calibri" panose="020F0502020204030204" pitchFamily="34" charset="0"/>
                <a:ea typeface="Calibri" panose="020F0502020204030204" pitchFamily="34" charset="0"/>
                <a:cs typeface="Arial" panose="020B0604020202020204" pitchFamily="34" charset="0"/>
              </a:rPr>
              <a:t>Univers Entreprises. </a:t>
            </a:r>
            <a:r>
              <a:rPr lang="fr-FR" sz="1600" dirty="0">
                <a:latin typeface="Calibri" panose="020F0502020204030204" pitchFamily="34" charset="0"/>
                <a:ea typeface="Calibri" panose="020F0502020204030204" pitchFamily="34" charset="0"/>
                <a:cs typeface="Arial" panose="020B0604020202020204" pitchFamily="34" charset="0"/>
              </a:rPr>
              <a:t>Il répond au besoin de la DVSI d’interroger les données de la base SIRENE afin de pouvoir les croiser avec des indicateurs internes ou externes.</a:t>
            </a:r>
          </a:p>
        </p:txBody>
      </p:sp>
    </p:spTree>
    <p:extLst>
      <p:ext uri="{BB962C8B-B14F-4D97-AF65-F5344CB8AC3E}">
        <p14:creationId xmlns:p14="http://schemas.microsoft.com/office/powerpoint/2010/main" val="101382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DF328B74-BE46-4DA8-BE56-A7D6E7FA2B7F}"/>
              </a:ext>
            </a:extLst>
          </p:cNvPr>
          <p:cNvSpPr>
            <a:spLocks noGrp="1"/>
          </p:cNvSpPr>
          <p:nvPr>
            <p:ph type="subTitle" idx="1"/>
          </p:nvPr>
        </p:nvSpPr>
        <p:spPr/>
        <p:txBody>
          <a:bodyPr/>
          <a:lstStyle/>
          <a:p>
            <a:r>
              <a:rPr lang="fr-FR" dirty="0"/>
              <a:t>HUB Entreprendre</a:t>
            </a:r>
          </a:p>
        </p:txBody>
      </p:sp>
      <p:sp>
        <p:nvSpPr>
          <p:cNvPr id="4" name="Espace réservé de la date 3">
            <a:extLst>
              <a:ext uri="{FF2B5EF4-FFF2-40B4-BE49-F238E27FC236}">
                <a16:creationId xmlns:a16="http://schemas.microsoft.com/office/drawing/2014/main" id="{EA99A55A-6A7E-48EE-B65C-91A735AA35BC}"/>
              </a:ext>
            </a:extLst>
          </p:cNvPr>
          <p:cNvSpPr>
            <a:spLocks noGrp="1"/>
          </p:cNvSpPr>
          <p:nvPr>
            <p:ph type="dt" sz="half" idx="2"/>
          </p:nvPr>
        </p:nvSpPr>
        <p:spPr/>
        <p:txBody>
          <a:bodyPr/>
          <a:lstStyle/>
          <a:p>
            <a:pPr algn="l"/>
            <a:r>
              <a:rPr lang="fr-FR"/>
              <a:t>JJ/MM/AA</a:t>
            </a:r>
            <a:endParaRPr lang="fr-FR" dirty="0"/>
          </a:p>
        </p:txBody>
      </p:sp>
      <p:sp>
        <p:nvSpPr>
          <p:cNvPr id="2" name="Rectangle 1">
            <a:extLst>
              <a:ext uri="{FF2B5EF4-FFF2-40B4-BE49-F238E27FC236}">
                <a16:creationId xmlns:a16="http://schemas.microsoft.com/office/drawing/2014/main" id="{9C7B94A0-13F4-485D-9349-00B18E6775A8}"/>
              </a:ext>
            </a:extLst>
          </p:cNvPr>
          <p:cNvSpPr/>
          <p:nvPr/>
        </p:nvSpPr>
        <p:spPr>
          <a:xfrm>
            <a:off x="395536" y="2967335"/>
            <a:ext cx="8532948" cy="923330"/>
          </a:xfrm>
          <a:prstGeom prst="rect">
            <a:avLst/>
          </a:prstGeom>
        </p:spPr>
        <p:txBody>
          <a:bodyPr wrap="square">
            <a:spAutoFit/>
          </a:bodyPr>
          <a:lstStyle/>
          <a:p>
            <a:r>
              <a:rPr lang="fr-FR" dirty="0">
                <a:hlinkClick r:id="rId2"/>
              </a:rPr>
              <a:t>https://hubentreprendre.laregion.fr/</a:t>
            </a:r>
            <a:endParaRPr lang="fr-FR" dirty="0"/>
          </a:p>
          <a:p>
            <a:endParaRPr lang="fr-FR" dirty="0"/>
          </a:p>
          <a:p>
            <a:r>
              <a:rPr lang="fr-FR" dirty="0"/>
              <a:t>▪ Un support dédié, administré par la Région : contact-hub@laregion.fr </a:t>
            </a:r>
          </a:p>
        </p:txBody>
      </p:sp>
    </p:spTree>
    <p:extLst>
      <p:ext uri="{BB962C8B-B14F-4D97-AF65-F5344CB8AC3E}">
        <p14:creationId xmlns:p14="http://schemas.microsoft.com/office/powerpoint/2010/main" val="1237046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1473721" y="892584"/>
            <a:ext cx="7073727" cy="400110"/>
          </a:xfrm>
        </p:spPr>
        <p:txBody>
          <a:bodyPr/>
          <a:lstStyle/>
          <a:p>
            <a:r>
              <a:rPr lang="fr-FR" dirty="0">
                <a:solidFill>
                  <a:schemeClr val="accent2"/>
                </a:solidFill>
              </a:rPr>
              <a:t>01- PRESENTATION DU DOMAINE</a:t>
            </a:r>
          </a:p>
        </p:txBody>
      </p:sp>
      <p:sp>
        <p:nvSpPr>
          <p:cNvPr id="5" name="Espace réservé du texte 4">
            <a:extLst>
              <a:ext uri="{FF2B5EF4-FFF2-40B4-BE49-F238E27FC236}">
                <a16:creationId xmlns:a16="http://schemas.microsoft.com/office/drawing/2014/main" id="{9D29E537-58DD-41E9-AD5F-BBBB8046A3F8}"/>
              </a:ext>
            </a:extLst>
          </p:cNvPr>
          <p:cNvSpPr>
            <a:spLocks noGrp="1"/>
          </p:cNvSpPr>
          <p:nvPr>
            <p:ph type="body" sz="quarter" idx="11"/>
          </p:nvPr>
        </p:nvSpPr>
        <p:spPr>
          <a:xfrm>
            <a:off x="267668" y="2179642"/>
            <a:ext cx="8334650" cy="2308324"/>
          </a:xfrm>
        </p:spPr>
        <p:txBody>
          <a:bodyPr/>
          <a:lstStyle/>
          <a:p>
            <a:r>
              <a:rPr lang="fr-FR" dirty="0"/>
              <a:t>La Région Occitanie a créé une </a:t>
            </a:r>
            <a:r>
              <a:rPr lang="fr-FR" b="1" dirty="0"/>
              <a:t>plateforme de services en ligne pour accompagner les créateurs, les repreneurs et les chefs d’entreprises </a:t>
            </a:r>
            <a:r>
              <a:rPr lang="fr-FR" dirty="0"/>
              <a:t>à travers un parcours d’accompagnement qui couvre tous leurs projets : </a:t>
            </a:r>
            <a:r>
              <a:rPr lang="fr-FR" i="1" dirty="0"/>
              <a:t>création ou reprise d'entreprises, implantation, croissance, innovation, internationalisation, transmission, etc. </a:t>
            </a:r>
            <a:r>
              <a:rPr lang="fr-FR" dirty="0"/>
              <a:t>Cette plateforme a été créée pour répondre à un objectif prioritaire : </a:t>
            </a:r>
            <a:r>
              <a:rPr lang="fr-FR" b="1" dirty="0"/>
              <a:t>simplifier les démarches des entrepreneurs </a:t>
            </a:r>
            <a:r>
              <a:rPr lang="fr-FR" dirty="0"/>
              <a:t>qui souhaitent </a:t>
            </a:r>
            <a:r>
              <a:rPr lang="fr-FR" b="1" dirty="0"/>
              <a:t>se développer ou s'implanter en Région Occitanie . </a:t>
            </a:r>
          </a:p>
          <a:p>
            <a:endParaRPr lang="fr-FR" b="1" dirty="0"/>
          </a:p>
        </p:txBody>
      </p:sp>
    </p:spTree>
    <p:extLst>
      <p:ext uri="{BB962C8B-B14F-4D97-AF65-F5344CB8AC3E}">
        <p14:creationId xmlns:p14="http://schemas.microsoft.com/office/powerpoint/2010/main" val="1892845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298174" y="1048873"/>
            <a:ext cx="9310481" cy="338554"/>
          </a:xfrm>
        </p:spPr>
        <p:txBody>
          <a:bodyPr/>
          <a:lstStyle/>
          <a:p>
            <a:r>
              <a:rPr lang="fr-FR" sz="1600" dirty="0">
                <a:solidFill>
                  <a:schemeClr val="accent2"/>
                </a:solidFill>
              </a:rPr>
              <a:t>01- PRESENTATION DU DOMAINE – Public concerné</a:t>
            </a:r>
          </a:p>
        </p:txBody>
      </p:sp>
      <p:sp>
        <p:nvSpPr>
          <p:cNvPr id="5" name="Espace réservé du texte 4">
            <a:extLst>
              <a:ext uri="{FF2B5EF4-FFF2-40B4-BE49-F238E27FC236}">
                <a16:creationId xmlns:a16="http://schemas.microsoft.com/office/drawing/2014/main" id="{9D29E537-58DD-41E9-AD5F-BBBB8046A3F8}"/>
              </a:ext>
            </a:extLst>
          </p:cNvPr>
          <p:cNvSpPr>
            <a:spLocks noGrp="1"/>
          </p:cNvSpPr>
          <p:nvPr>
            <p:ph type="body" sz="quarter" idx="11"/>
          </p:nvPr>
        </p:nvSpPr>
        <p:spPr>
          <a:xfrm>
            <a:off x="149088" y="1645295"/>
            <a:ext cx="8691769" cy="4862870"/>
          </a:xfrm>
        </p:spPr>
        <p:txBody>
          <a:bodyPr/>
          <a:lstStyle/>
          <a:p>
            <a:r>
              <a:rPr lang="fr-FR" sz="1800" dirty="0"/>
              <a:t>Le Hub s'adresse aux créateurs, aux repreneurs et aux chefs d'entreprises qui souhaitent </a:t>
            </a:r>
            <a:r>
              <a:rPr lang="fr-FR" sz="1800" b="1" dirty="0"/>
              <a:t>se développer ou s'implanter en Région Occitanie.</a:t>
            </a:r>
          </a:p>
          <a:p>
            <a:endParaRPr lang="fr-FR" dirty="0"/>
          </a:p>
          <a:p>
            <a:r>
              <a:rPr lang="fr-FR" sz="1800" b="1" dirty="0"/>
              <a:t>Le Réseau des Développeurs Economiques Occitanie </a:t>
            </a:r>
            <a:r>
              <a:rPr lang="fr-FR" sz="1800" dirty="0"/>
              <a:t>est un </a:t>
            </a:r>
            <a:r>
              <a:rPr lang="fr-FR" sz="1800" b="1" dirty="0"/>
              <a:t>réseau intégré territorialisé piloté par la Région et composé de plus de 400 structures et 1.600 membres. </a:t>
            </a:r>
            <a:r>
              <a:rPr lang="fr-FR" sz="1800" dirty="0"/>
              <a:t>Son objectif est de mailler le territoire pour offrir un niveau d’accompagnement de qualité le plus harmonieux possible et le plus lisible.</a:t>
            </a:r>
            <a:endParaRPr lang="fr-FR" sz="1500" b="1" dirty="0"/>
          </a:p>
          <a:p>
            <a:r>
              <a:rPr lang="fr-FR" sz="1800" dirty="0"/>
              <a:t>Chaque membre dispose d’un espace partenaire dans le Hub qui permet d’accéder : </a:t>
            </a:r>
          </a:p>
          <a:p>
            <a:pPr marL="342900" lvl="1"/>
            <a:r>
              <a:rPr lang="fr-FR" sz="1500" dirty="0"/>
              <a:t>▪ aux FAQ, tutoriels, supports sur les dispositifs régionaux </a:t>
            </a:r>
          </a:p>
          <a:p>
            <a:pPr marL="342900" lvl="1"/>
            <a:r>
              <a:rPr lang="fr-FR" sz="1500" dirty="0"/>
              <a:t>▪ à l’annuaire du réseau des développeurs économiques, avec un choix multicritères permettant une meilleure collaboration entre les différents acteurs </a:t>
            </a:r>
          </a:p>
          <a:p>
            <a:r>
              <a:rPr lang="fr-FR" sz="1800" dirty="0"/>
              <a:t>Les référents accèdent, en complément, aux informations sur les entreprises de leur portefeuille : projets déposés par l’entreprise, dispositifs Région associés aux projets, historique des contacts, …</a:t>
            </a:r>
          </a:p>
        </p:txBody>
      </p:sp>
    </p:spTree>
    <p:extLst>
      <p:ext uri="{BB962C8B-B14F-4D97-AF65-F5344CB8AC3E}">
        <p14:creationId xmlns:p14="http://schemas.microsoft.com/office/powerpoint/2010/main" val="1068070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91937" y="878795"/>
            <a:ext cx="8960126" cy="400110"/>
          </a:xfrm>
        </p:spPr>
        <p:txBody>
          <a:bodyPr/>
          <a:lstStyle/>
          <a:p>
            <a:pPr algn="ctr"/>
            <a:r>
              <a:rPr lang="fr-FR" dirty="0">
                <a:solidFill>
                  <a:schemeClr val="accent2"/>
                </a:solidFill>
              </a:rPr>
              <a:t>01- PRESENTATION DU DOMAINE – Chiffres &amp; dates </a:t>
            </a:r>
            <a:r>
              <a:rPr lang="fr-FR" dirty="0" err="1">
                <a:solidFill>
                  <a:schemeClr val="accent2"/>
                </a:solidFill>
              </a:rPr>
              <a:t>cles</a:t>
            </a:r>
            <a:endParaRPr lang="fr-FR" dirty="0">
              <a:solidFill>
                <a:schemeClr val="accent2"/>
              </a:solidFill>
            </a:endParaRPr>
          </a:p>
        </p:txBody>
      </p:sp>
      <p:sp>
        <p:nvSpPr>
          <p:cNvPr id="5" name="Espace réservé du texte 4">
            <a:extLst>
              <a:ext uri="{FF2B5EF4-FFF2-40B4-BE49-F238E27FC236}">
                <a16:creationId xmlns:a16="http://schemas.microsoft.com/office/drawing/2014/main" id="{9D29E537-58DD-41E9-AD5F-BBBB8046A3F8}"/>
              </a:ext>
            </a:extLst>
          </p:cNvPr>
          <p:cNvSpPr>
            <a:spLocks noGrp="1"/>
          </p:cNvSpPr>
          <p:nvPr>
            <p:ph type="body" sz="quarter" idx="11"/>
          </p:nvPr>
        </p:nvSpPr>
        <p:spPr>
          <a:xfrm>
            <a:off x="282577" y="1628800"/>
            <a:ext cx="8334650" cy="4662815"/>
          </a:xfrm>
        </p:spPr>
        <p:txBody>
          <a:bodyPr/>
          <a:lstStyle/>
          <a:p>
            <a:pPr>
              <a:buFont typeface="Wingdings" panose="05000000000000000000" pitchFamily="2" charset="2"/>
              <a:buChar char="Ø"/>
            </a:pPr>
            <a:r>
              <a:rPr lang="fr-FR" sz="1800" dirty="0"/>
              <a:t> Avril 2018 : Sprint design de conception </a:t>
            </a:r>
          </a:p>
          <a:p>
            <a:pPr>
              <a:buFont typeface="Wingdings" panose="05000000000000000000" pitchFamily="2" charset="2"/>
              <a:buChar char="Ø"/>
            </a:pPr>
            <a:r>
              <a:rPr lang="fr-FR" sz="1800" dirty="0"/>
              <a:t> Juillet 2019 : Livraison 1ère version </a:t>
            </a:r>
          </a:p>
          <a:p>
            <a:pPr>
              <a:buFont typeface="Wingdings" panose="05000000000000000000" pitchFamily="2" charset="2"/>
              <a:buChar char="Ø"/>
            </a:pPr>
            <a:r>
              <a:rPr lang="fr-FR" sz="1800" dirty="0"/>
              <a:t> Juillet 2021 : 41 sprints livrés </a:t>
            </a:r>
          </a:p>
          <a:p>
            <a:endParaRPr lang="fr-FR" sz="1200" dirty="0"/>
          </a:p>
          <a:p>
            <a:r>
              <a:rPr lang="fr-FR" sz="1800" b="1" dirty="0"/>
              <a:t>17.714 entreprises </a:t>
            </a:r>
            <a:endParaRPr lang="fr-FR" sz="1800" dirty="0"/>
          </a:p>
          <a:p>
            <a:r>
              <a:rPr lang="fr-FR" sz="1800" b="1" dirty="0"/>
              <a:t>617 projets de développement enregistrés </a:t>
            </a:r>
            <a:endParaRPr lang="fr-FR" sz="1800" dirty="0"/>
          </a:p>
          <a:p>
            <a:r>
              <a:rPr lang="fr-FR" sz="1800" b="1" dirty="0"/>
              <a:t>5.128 créateurs/repreneurs </a:t>
            </a:r>
            <a:endParaRPr lang="fr-FR" sz="1800" dirty="0"/>
          </a:p>
          <a:p>
            <a:r>
              <a:rPr lang="fr-FR" sz="1800" b="1" dirty="0"/>
              <a:t>114 dispositifs dédiés aux créateurs, aux repreneurs et aux entreprises sont intégrés, dont 43 issus des partenaires de la Région : </a:t>
            </a:r>
            <a:r>
              <a:rPr lang="fr-FR" sz="1800" b="1" dirty="0" err="1"/>
              <a:t>Bpi</a:t>
            </a:r>
            <a:r>
              <a:rPr lang="fr-FR" sz="1800" b="1" dirty="0"/>
              <a:t>, France active, </a:t>
            </a:r>
            <a:r>
              <a:rPr lang="fr-FR" sz="1800" b="1" dirty="0" err="1"/>
              <a:t>IéS</a:t>
            </a:r>
            <a:r>
              <a:rPr lang="fr-FR" sz="1800" b="1" dirty="0"/>
              <a:t>, ..</a:t>
            </a:r>
            <a:endParaRPr lang="fr-FR" sz="1800" dirty="0"/>
          </a:p>
          <a:p>
            <a:r>
              <a:rPr lang="fr-FR" sz="1800" dirty="0"/>
              <a:t>419 structures ont co-signé, avec la Présidente, la Charte de partenariat du Réseau des développeurs économiques </a:t>
            </a:r>
          </a:p>
          <a:p>
            <a:r>
              <a:rPr lang="fr-FR" sz="1800" dirty="0"/>
              <a:t>1.665 interlocuteurs sont intégrés au réseau dont 1.021 référents (495 ont, dès à présent, approuvé la Charte qualité) et 101 spécialistes </a:t>
            </a:r>
          </a:p>
          <a:p>
            <a:endParaRPr lang="fr-FR" sz="1500" dirty="0"/>
          </a:p>
          <a:p>
            <a:r>
              <a:rPr lang="fr-FR" sz="1800" b="1" dirty="0"/>
              <a:t>Budget, section investissement, de 2018 à 2021 : 2.400K€ </a:t>
            </a:r>
            <a:endParaRPr lang="fr-FR" sz="1800" dirty="0"/>
          </a:p>
        </p:txBody>
      </p:sp>
    </p:spTree>
    <p:extLst>
      <p:ext uri="{BB962C8B-B14F-4D97-AF65-F5344CB8AC3E}">
        <p14:creationId xmlns:p14="http://schemas.microsoft.com/office/powerpoint/2010/main" val="3393466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à coins arrondis 124">
            <a:extLst>
              <a:ext uri="{FF2B5EF4-FFF2-40B4-BE49-F238E27FC236}">
                <a16:creationId xmlns:a16="http://schemas.microsoft.com/office/drawing/2014/main" id="{A4EDC52A-C950-4994-A188-F74D4274AD6A}"/>
              </a:ext>
            </a:extLst>
          </p:cNvPr>
          <p:cNvSpPr/>
          <p:nvPr/>
        </p:nvSpPr>
        <p:spPr>
          <a:xfrm>
            <a:off x="2951821" y="2813393"/>
            <a:ext cx="3120131" cy="868370"/>
          </a:xfrm>
          <a:prstGeom prst="roundRect">
            <a:avLst/>
          </a:prstGeom>
          <a:solidFill>
            <a:srgbClr val="FF9999"/>
          </a:solidFill>
          <a:ln w="317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5">
              <a:solidFill>
                <a:prstClr val="white"/>
              </a:solidFill>
            </a:endParaRPr>
          </a:p>
        </p:txBody>
      </p:sp>
      <p:sp>
        <p:nvSpPr>
          <p:cNvPr id="18" name="Cylindre 17">
            <a:extLst>
              <a:ext uri="{FF2B5EF4-FFF2-40B4-BE49-F238E27FC236}">
                <a16:creationId xmlns:a16="http://schemas.microsoft.com/office/drawing/2014/main" id="{2D163086-AC8A-48FB-8D63-81956560987B}"/>
              </a:ext>
            </a:extLst>
          </p:cNvPr>
          <p:cNvSpPr/>
          <p:nvPr/>
        </p:nvSpPr>
        <p:spPr>
          <a:xfrm>
            <a:off x="3750416" y="3016752"/>
            <a:ext cx="605561" cy="482193"/>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a:solidFill>
                  <a:srgbClr val="44546A">
                    <a:lumMod val="50000"/>
                  </a:srgbClr>
                </a:solidFill>
              </a:rPr>
              <a:t>Mes Aides en Ligne</a:t>
            </a:r>
          </a:p>
        </p:txBody>
      </p:sp>
      <p:sp>
        <p:nvSpPr>
          <p:cNvPr id="21" name="Cylindre 20">
            <a:extLst>
              <a:ext uri="{FF2B5EF4-FFF2-40B4-BE49-F238E27FC236}">
                <a16:creationId xmlns:a16="http://schemas.microsoft.com/office/drawing/2014/main" id="{638EB566-0591-4FD7-B244-031EDF6EFB38}"/>
              </a:ext>
            </a:extLst>
          </p:cNvPr>
          <p:cNvSpPr/>
          <p:nvPr/>
        </p:nvSpPr>
        <p:spPr>
          <a:xfrm>
            <a:off x="5186098" y="4484056"/>
            <a:ext cx="898184" cy="1350379"/>
          </a:xfrm>
          <a:prstGeom prst="can">
            <a:avLst/>
          </a:prstGeom>
          <a:solidFill>
            <a:srgbClr val="1898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a:solidFill>
                  <a:srgbClr val="44546A">
                    <a:lumMod val="50000"/>
                  </a:srgbClr>
                </a:solidFill>
              </a:rPr>
              <a:t>Portail </a:t>
            </a:r>
          </a:p>
          <a:p>
            <a:pPr algn="ctr"/>
            <a:r>
              <a:rPr lang="fr-FR" sz="900" b="1" dirty="0">
                <a:solidFill>
                  <a:srgbClr val="44546A">
                    <a:lumMod val="50000"/>
                  </a:srgbClr>
                </a:solidFill>
              </a:rPr>
              <a:t>Hub</a:t>
            </a:r>
          </a:p>
          <a:p>
            <a:pPr algn="ctr"/>
            <a:r>
              <a:rPr lang="fr-FR" sz="900" b="1" dirty="0">
                <a:solidFill>
                  <a:srgbClr val="44546A">
                    <a:lumMod val="50000"/>
                  </a:srgbClr>
                </a:solidFill>
              </a:rPr>
              <a:t>Créateurs &amp; Entreprises</a:t>
            </a:r>
          </a:p>
        </p:txBody>
      </p:sp>
      <p:sp>
        <p:nvSpPr>
          <p:cNvPr id="23" name="Cylindre 22">
            <a:extLst>
              <a:ext uri="{FF2B5EF4-FFF2-40B4-BE49-F238E27FC236}">
                <a16:creationId xmlns:a16="http://schemas.microsoft.com/office/drawing/2014/main" id="{D18B0EBD-5011-4DCF-8020-BF2A02F5214B}"/>
              </a:ext>
            </a:extLst>
          </p:cNvPr>
          <p:cNvSpPr/>
          <p:nvPr/>
        </p:nvSpPr>
        <p:spPr>
          <a:xfrm>
            <a:off x="3110917" y="4426810"/>
            <a:ext cx="895689" cy="1370210"/>
          </a:xfrm>
          <a:prstGeom prst="can">
            <a:avLst/>
          </a:prstGeom>
          <a:solidFill>
            <a:srgbClr val="1898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a:solidFill>
                  <a:srgbClr val="44546A">
                    <a:lumMod val="50000"/>
                  </a:srgbClr>
                </a:solidFill>
              </a:rPr>
              <a:t>Extranet Hub </a:t>
            </a:r>
          </a:p>
          <a:p>
            <a:pPr algn="ctr"/>
            <a:r>
              <a:rPr lang="fr-FR" sz="900" b="1" dirty="0">
                <a:solidFill>
                  <a:srgbClr val="44546A">
                    <a:lumMod val="50000"/>
                  </a:srgbClr>
                </a:solidFill>
              </a:rPr>
              <a:t>Agents &amp; Partenaires</a:t>
            </a:r>
          </a:p>
        </p:txBody>
      </p:sp>
      <p:grpSp>
        <p:nvGrpSpPr>
          <p:cNvPr id="24" name="Groupe 23">
            <a:extLst>
              <a:ext uri="{FF2B5EF4-FFF2-40B4-BE49-F238E27FC236}">
                <a16:creationId xmlns:a16="http://schemas.microsoft.com/office/drawing/2014/main" id="{BED9E0AB-BBCB-4494-BC16-F73479941AE9}"/>
              </a:ext>
            </a:extLst>
          </p:cNvPr>
          <p:cNvGrpSpPr/>
          <p:nvPr/>
        </p:nvGrpSpPr>
        <p:grpSpPr>
          <a:xfrm>
            <a:off x="1201859" y="4289400"/>
            <a:ext cx="1142575" cy="1620619"/>
            <a:chOff x="78475" y="3273453"/>
            <a:chExt cx="1523433" cy="3222603"/>
          </a:xfrm>
        </p:grpSpPr>
        <p:sp>
          <p:nvSpPr>
            <p:cNvPr id="25" name="Rectangle 24">
              <a:extLst>
                <a:ext uri="{FF2B5EF4-FFF2-40B4-BE49-F238E27FC236}">
                  <a16:creationId xmlns:a16="http://schemas.microsoft.com/office/drawing/2014/main" id="{B19FD338-B991-41CD-A908-DB2F4BC1A619}"/>
                </a:ext>
              </a:extLst>
            </p:cNvPr>
            <p:cNvSpPr/>
            <p:nvPr/>
          </p:nvSpPr>
          <p:spPr>
            <a:xfrm>
              <a:off x="78475" y="3273453"/>
              <a:ext cx="1523433" cy="3222603"/>
            </a:xfrm>
            <a:prstGeom prst="rect">
              <a:avLst/>
            </a:prstGeom>
            <a:solidFill>
              <a:schemeClr val="accent1">
                <a:lumMod val="40000"/>
                <a:lumOff val="6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fr-FR" sz="1050" b="1" dirty="0">
                <a:solidFill>
                  <a:srgbClr val="44546A">
                    <a:lumMod val="75000"/>
                  </a:srgbClr>
                </a:solidFill>
              </a:endParaRPr>
            </a:p>
          </p:txBody>
        </p:sp>
        <p:sp>
          <p:nvSpPr>
            <p:cNvPr id="26" name="Rectangle 25">
              <a:extLst>
                <a:ext uri="{FF2B5EF4-FFF2-40B4-BE49-F238E27FC236}">
                  <a16:creationId xmlns:a16="http://schemas.microsoft.com/office/drawing/2014/main" id="{4847F967-AF24-4DE9-A246-BAE51ABD0E96}"/>
                </a:ext>
              </a:extLst>
            </p:cNvPr>
            <p:cNvSpPr/>
            <p:nvPr/>
          </p:nvSpPr>
          <p:spPr>
            <a:xfrm>
              <a:off x="168436" y="5483394"/>
              <a:ext cx="1349468" cy="443428"/>
            </a:xfrm>
            <a:prstGeom prst="rect">
              <a:avLst/>
            </a:prstGeom>
            <a:solidFill>
              <a:srgbClr val="FF505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a:solidFill>
                    <a:prstClr val="white"/>
                  </a:solidFill>
                </a:rPr>
                <a:t>Région</a:t>
              </a:r>
            </a:p>
          </p:txBody>
        </p:sp>
        <p:sp>
          <p:nvSpPr>
            <p:cNvPr id="28" name="Rectangle 27">
              <a:extLst>
                <a:ext uri="{FF2B5EF4-FFF2-40B4-BE49-F238E27FC236}">
                  <a16:creationId xmlns:a16="http://schemas.microsoft.com/office/drawing/2014/main" id="{7E6EAF8D-6120-4B75-8392-95AFD3428FEF}"/>
                </a:ext>
              </a:extLst>
            </p:cNvPr>
            <p:cNvSpPr/>
            <p:nvPr/>
          </p:nvSpPr>
          <p:spPr>
            <a:xfrm>
              <a:off x="160702" y="3934150"/>
              <a:ext cx="1357202" cy="931503"/>
            </a:xfrm>
            <a:prstGeom prst="rect">
              <a:avLst/>
            </a:prstGeom>
            <a:solidFill>
              <a:srgbClr val="FF505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a:solidFill>
                    <a:prstClr val="white">
                      <a:lumMod val="95000"/>
                    </a:prstClr>
                  </a:solidFill>
                </a:rPr>
                <a:t>Partenaires &amp; agences</a:t>
              </a:r>
            </a:p>
            <a:p>
              <a:pPr algn="ctr"/>
              <a:r>
                <a:rPr lang="fr-FR" sz="825" b="1" dirty="0">
                  <a:solidFill>
                    <a:prstClr val="white">
                      <a:lumMod val="95000"/>
                    </a:prstClr>
                  </a:solidFill>
                </a:rPr>
                <a:t>(CCI, CMA, …)</a:t>
              </a:r>
            </a:p>
          </p:txBody>
        </p:sp>
      </p:grpSp>
      <p:cxnSp>
        <p:nvCxnSpPr>
          <p:cNvPr id="29" name="Connecteur en angle 67">
            <a:extLst>
              <a:ext uri="{FF2B5EF4-FFF2-40B4-BE49-F238E27FC236}">
                <a16:creationId xmlns:a16="http://schemas.microsoft.com/office/drawing/2014/main" id="{42DFA1B1-B52C-4F6F-9DA1-15877786AC6E}"/>
              </a:ext>
            </a:extLst>
          </p:cNvPr>
          <p:cNvCxnSpPr>
            <a:endCxn id="21" idx="4"/>
          </p:cNvCxnSpPr>
          <p:nvPr/>
        </p:nvCxnSpPr>
        <p:spPr>
          <a:xfrm rot="5400000">
            <a:off x="5519553" y="3708575"/>
            <a:ext cx="2015399" cy="885936"/>
          </a:xfrm>
          <a:prstGeom prst="bentConnector2">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738202FB-20A1-4C4C-83A0-4786DC4373C3}"/>
              </a:ext>
            </a:extLst>
          </p:cNvPr>
          <p:cNvSpPr/>
          <p:nvPr/>
        </p:nvSpPr>
        <p:spPr>
          <a:xfrm>
            <a:off x="7402006" y="3315431"/>
            <a:ext cx="1276257" cy="2512746"/>
          </a:xfrm>
          <a:prstGeom prst="rect">
            <a:avLst/>
          </a:prstGeom>
          <a:solidFill>
            <a:schemeClr val="accent4">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endParaRPr lang="fr-FR" sz="825" dirty="0">
              <a:solidFill>
                <a:prstClr val="white"/>
              </a:solidFill>
            </a:endParaRPr>
          </a:p>
        </p:txBody>
      </p:sp>
      <p:cxnSp>
        <p:nvCxnSpPr>
          <p:cNvPr id="31" name="Connecteur en angle 63">
            <a:extLst>
              <a:ext uri="{FF2B5EF4-FFF2-40B4-BE49-F238E27FC236}">
                <a16:creationId xmlns:a16="http://schemas.microsoft.com/office/drawing/2014/main" id="{B32901A3-1F44-4EC6-BE49-64FE050BE5A7}"/>
              </a:ext>
            </a:extLst>
          </p:cNvPr>
          <p:cNvCxnSpPr>
            <a:cxnSpLocks/>
          </p:cNvCxnSpPr>
          <p:nvPr/>
        </p:nvCxnSpPr>
        <p:spPr>
          <a:xfrm flipV="1">
            <a:off x="7617699" y="4108584"/>
            <a:ext cx="867391" cy="85344"/>
          </a:xfrm>
          <a:prstGeom prst="bentConnector3">
            <a:avLst/>
          </a:prstGeom>
          <a:ln w="5080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ZoneTexte 31">
            <a:extLst>
              <a:ext uri="{FF2B5EF4-FFF2-40B4-BE49-F238E27FC236}">
                <a16:creationId xmlns:a16="http://schemas.microsoft.com/office/drawing/2014/main" id="{C2DED5C4-DAC2-4E5F-B07C-134A1CAA3F76}"/>
              </a:ext>
            </a:extLst>
          </p:cNvPr>
          <p:cNvSpPr txBox="1"/>
          <p:nvPr/>
        </p:nvSpPr>
        <p:spPr>
          <a:xfrm>
            <a:off x="7369501" y="3451785"/>
            <a:ext cx="1276256" cy="584775"/>
          </a:xfrm>
          <a:prstGeom prst="rect">
            <a:avLst/>
          </a:prstGeom>
          <a:noFill/>
        </p:spPr>
        <p:txBody>
          <a:bodyPr wrap="square" rtlCol="0">
            <a:spAutoFit/>
          </a:bodyPr>
          <a:lstStyle/>
          <a:p>
            <a:pPr algn="ctr"/>
            <a:r>
              <a:rPr lang="fr-FR" sz="800" b="1" dirty="0"/>
              <a:t>Identification des utilisateurs via Mon Compte Entreprises</a:t>
            </a:r>
          </a:p>
        </p:txBody>
      </p:sp>
      <p:cxnSp>
        <p:nvCxnSpPr>
          <p:cNvPr id="33" name="Connecteur en angle 71">
            <a:extLst>
              <a:ext uri="{FF2B5EF4-FFF2-40B4-BE49-F238E27FC236}">
                <a16:creationId xmlns:a16="http://schemas.microsoft.com/office/drawing/2014/main" id="{D1674D8D-DE4E-4C5F-B7F4-568312D583C3}"/>
              </a:ext>
            </a:extLst>
          </p:cNvPr>
          <p:cNvCxnSpPr>
            <a:cxnSpLocks/>
          </p:cNvCxnSpPr>
          <p:nvPr/>
        </p:nvCxnSpPr>
        <p:spPr>
          <a:xfrm flipV="1">
            <a:off x="7589701" y="5589488"/>
            <a:ext cx="912377" cy="113595"/>
          </a:xfrm>
          <a:prstGeom prst="bentConnector3">
            <a:avLst>
              <a:gd name="adj1" fmla="val 50000"/>
            </a:avLst>
          </a:prstGeom>
          <a:ln w="50800" cmpd="tri">
            <a:solidFill>
              <a:srgbClr val="00CC00"/>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ZoneTexte 33">
            <a:extLst>
              <a:ext uri="{FF2B5EF4-FFF2-40B4-BE49-F238E27FC236}">
                <a16:creationId xmlns:a16="http://schemas.microsoft.com/office/drawing/2014/main" id="{307445D3-A1B6-42CD-A12A-FB42060DA860}"/>
              </a:ext>
            </a:extLst>
          </p:cNvPr>
          <p:cNvSpPr txBox="1"/>
          <p:nvPr/>
        </p:nvSpPr>
        <p:spPr>
          <a:xfrm>
            <a:off x="7419970" y="4860339"/>
            <a:ext cx="1170957" cy="584775"/>
          </a:xfrm>
          <a:prstGeom prst="rect">
            <a:avLst/>
          </a:prstGeom>
          <a:noFill/>
        </p:spPr>
        <p:txBody>
          <a:bodyPr wrap="square" rtlCol="0">
            <a:spAutoFit/>
          </a:bodyPr>
          <a:lstStyle/>
          <a:p>
            <a:pPr algn="ctr"/>
            <a:r>
              <a:rPr lang="fr-FR" sz="800" b="1" dirty="0">
                <a:solidFill>
                  <a:srgbClr val="00CC00"/>
                </a:solidFill>
              </a:rPr>
              <a:t>Etat d’avancement des dossiers de financement</a:t>
            </a:r>
          </a:p>
        </p:txBody>
      </p:sp>
      <p:sp>
        <p:nvSpPr>
          <p:cNvPr id="35" name="ZoneTexte 34">
            <a:extLst>
              <a:ext uri="{FF2B5EF4-FFF2-40B4-BE49-F238E27FC236}">
                <a16:creationId xmlns:a16="http://schemas.microsoft.com/office/drawing/2014/main" id="{53989EEB-6460-41EA-9458-EB77B5F3801D}"/>
              </a:ext>
            </a:extLst>
          </p:cNvPr>
          <p:cNvSpPr txBox="1"/>
          <p:nvPr/>
        </p:nvSpPr>
        <p:spPr>
          <a:xfrm>
            <a:off x="7589701" y="3038139"/>
            <a:ext cx="912377" cy="276999"/>
          </a:xfrm>
          <a:prstGeom prst="rect">
            <a:avLst/>
          </a:prstGeom>
          <a:noFill/>
        </p:spPr>
        <p:txBody>
          <a:bodyPr wrap="square" rtlCol="0">
            <a:spAutoFit/>
          </a:bodyPr>
          <a:lstStyle/>
          <a:p>
            <a:pPr algn="ctr"/>
            <a:r>
              <a:rPr lang="fr-FR" sz="1200" b="1" dirty="0">
                <a:solidFill>
                  <a:srgbClr val="44546A">
                    <a:lumMod val="50000"/>
                  </a:srgbClr>
                </a:solidFill>
              </a:rPr>
              <a:t>Légende</a:t>
            </a:r>
          </a:p>
        </p:txBody>
      </p:sp>
      <p:cxnSp>
        <p:nvCxnSpPr>
          <p:cNvPr id="37" name="Connecteur en angle 83">
            <a:extLst>
              <a:ext uri="{FF2B5EF4-FFF2-40B4-BE49-F238E27FC236}">
                <a16:creationId xmlns:a16="http://schemas.microsoft.com/office/drawing/2014/main" id="{67EFE5EE-EF9C-43EA-B823-454EC58BBD7A}"/>
              </a:ext>
            </a:extLst>
          </p:cNvPr>
          <p:cNvCxnSpPr>
            <a:cxnSpLocks/>
            <a:endCxn id="23" idx="2"/>
          </p:cNvCxnSpPr>
          <p:nvPr/>
        </p:nvCxnSpPr>
        <p:spPr>
          <a:xfrm flipV="1">
            <a:off x="2281430" y="5111915"/>
            <a:ext cx="829487" cy="389648"/>
          </a:xfrm>
          <a:prstGeom prst="bentConnector3">
            <a:avLst>
              <a:gd name="adj1" fmla="val 50000"/>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Cylindre 37">
            <a:extLst>
              <a:ext uri="{FF2B5EF4-FFF2-40B4-BE49-F238E27FC236}">
                <a16:creationId xmlns:a16="http://schemas.microsoft.com/office/drawing/2014/main" id="{B7B167CE-8CC8-4E14-B5BA-FA587DFBF458}"/>
              </a:ext>
            </a:extLst>
          </p:cNvPr>
          <p:cNvSpPr/>
          <p:nvPr/>
        </p:nvSpPr>
        <p:spPr>
          <a:xfrm>
            <a:off x="4219689" y="3822125"/>
            <a:ext cx="664980" cy="772615"/>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25" b="1" dirty="0" err="1">
                <a:solidFill>
                  <a:srgbClr val="44546A">
                    <a:lumMod val="50000"/>
                  </a:srgbClr>
                </a:solidFill>
              </a:rPr>
              <a:t>Progos</a:t>
            </a:r>
            <a:endParaRPr lang="fr-FR" sz="825" b="1" dirty="0">
              <a:solidFill>
                <a:srgbClr val="44546A">
                  <a:lumMod val="50000"/>
                </a:srgbClr>
              </a:solidFill>
            </a:endParaRPr>
          </a:p>
          <a:p>
            <a:pPr algn="ctr"/>
            <a:r>
              <a:rPr lang="fr-FR" sz="825" b="1" dirty="0">
                <a:solidFill>
                  <a:srgbClr val="44546A">
                    <a:lumMod val="50000"/>
                  </a:srgbClr>
                </a:solidFill>
              </a:rPr>
              <a:t>&amp; Grand Angle</a:t>
            </a:r>
          </a:p>
        </p:txBody>
      </p:sp>
      <p:cxnSp>
        <p:nvCxnSpPr>
          <p:cNvPr id="39" name="Connecteur en angle 80">
            <a:extLst>
              <a:ext uri="{FF2B5EF4-FFF2-40B4-BE49-F238E27FC236}">
                <a16:creationId xmlns:a16="http://schemas.microsoft.com/office/drawing/2014/main" id="{D8971A05-72F1-44B2-8199-B5E2A66E40AD}"/>
              </a:ext>
            </a:extLst>
          </p:cNvPr>
          <p:cNvCxnSpPr/>
          <p:nvPr/>
        </p:nvCxnSpPr>
        <p:spPr>
          <a:xfrm rot="10800000">
            <a:off x="4734022" y="4603080"/>
            <a:ext cx="388604" cy="414435"/>
          </a:xfrm>
          <a:prstGeom prst="bentConnector2">
            <a:avLst/>
          </a:prstGeom>
          <a:ln w="50800" cmpd="sng">
            <a:solidFill>
              <a:srgbClr val="00CC00"/>
            </a:solidFill>
            <a:prstDash val="sysDash"/>
            <a:headEnd type="arrow"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2" name="Connecteur en angle 48">
            <a:extLst>
              <a:ext uri="{FF2B5EF4-FFF2-40B4-BE49-F238E27FC236}">
                <a16:creationId xmlns:a16="http://schemas.microsoft.com/office/drawing/2014/main" id="{E03C6D38-A487-4997-9519-3E695F460E48}"/>
              </a:ext>
            </a:extLst>
          </p:cNvPr>
          <p:cNvCxnSpPr/>
          <p:nvPr/>
        </p:nvCxnSpPr>
        <p:spPr>
          <a:xfrm rot="16200000" flipH="1">
            <a:off x="3790659" y="3685729"/>
            <a:ext cx="644986" cy="213086"/>
          </a:xfrm>
          <a:prstGeom prst="bentConnector2">
            <a:avLst/>
          </a:prstGeom>
          <a:ln w="31750">
            <a:solidFill>
              <a:schemeClr val="tx2">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4" name="Connecteur en angle 140">
            <a:extLst>
              <a:ext uri="{FF2B5EF4-FFF2-40B4-BE49-F238E27FC236}">
                <a16:creationId xmlns:a16="http://schemas.microsoft.com/office/drawing/2014/main" id="{7E6D6395-E914-4AE0-BC95-9DDBCCAE98A6}"/>
              </a:ext>
            </a:extLst>
          </p:cNvPr>
          <p:cNvCxnSpPr/>
          <p:nvPr/>
        </p:nvCxnSpPr>
        <p:spPr>
          <a:xfrm flipV="1">
            <a:off x="4066802" y="4597372"/>
            <a:ext cx="343183" cy="417638"/>
          </a:xfrm>
          <a:prstGeom prst="bentConnector2">
            <a:avLst/>
          </a:prstGeom>
          <a:ln w="50800" cmpd="sng">
            <a:solidFill>
              <a:srgbClr val="00CC00"/>
            </a:solidFill>
            <a:prstDash val="sysDash"/>
            <a:headEnd type="arrow" w="med" len="med"/>
            <a:tailEnd type="oval" w="med" len="med"/>
          </a:ln>
        </p:spPr>
        <p:style>
          <a:lnRef idx="1">
            <a:schemeClr val="accent1"/>
          </a:lnRef>
          <a:fillRef idx="0">
            <a:schemeClr val="accent1"/>
          </a:fillRef>
          <a:effectRef idx="0">
            <a:schemeClr val="accent1"/>
          </a:effectRef>
          <a:fontRef idx="minor">
            <a:schemeClr val="tx1"/>
          </a:fontRef>
        </p:style>
      </p:cxnSp>
      <p:sp>
        <p:nvSpPr>
          <p:cNvPr id="45" name="Cylindre 44">
            <a:extLst>
              <a:ext uri="{FF2B5EF4-FFF2-40B4-BE49-F238E27FC236}">
                <a16:creationId xmlns:a16="http://schemas.microsoft.com/office/drawing/2014/main" id="{9B3BF82C-7422-46C6-B3BB-1292C34DC4DF}"/>
              </a:ext>
            </a:extLst>
          </p:cNvPr>
          <p:cNvSpPr/>
          <p:nvPr/>
        </p:nvSpPr>
        <p:spPr>
          <a:xfrm>
            <a:off x="4709434" y="3025558"/>
            <a:ext cx="606687" cy="482193"/>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b="1" dirty="0">
                <a:solidFill>
                  <a:srgbClr val="44546A">
                    <a:lumMod val="50000"/>
                  </a:srgbClr>
                </a:solidFill>
              </a:rPr>
              <a:t>Courrier</a:t>
            </a:r>
          </a:p>
        </p:txBody>
      </p:sp>
      <p:cxnSp>
        <p:nvCxnSpPr>
          <p:cNvPr id="46" name="Connecteur droit 45">
            <a:extLst>
              <a:ext uri="{FF2B5EF4-FFF2-40B4-BE49-F238E27FC236}">
                <a16:creationId xmlns:a16="http://schemas.microsoft.com/office/drawing/2014/main" id="{21100D79-6295-449C-93F3-69FB5CFB45E0}"/>
              </a:ext>
            </a:extLst>
          </p:cNvPr>
          <p:cNvCxnSpPr/>
          <p:nvPr/>
        </p:nvCxnSpPr>
        <p:spPr>
          <a:xfrm>
            <a:off x="3110921" y="2264133"/>
            <a:ext cx="2890757"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Connecteur droit avec flèche 47">
            <a:extLst>
              <a:ext uri="{FF2B5EF4-FFF2-40B4-BE49-F238E27FC236}">
                <a16:creationId xmlns:a16="http://schemas.microsoft.com/office/drawing/2014/main" id="{B2EC5D13-0300-4B21-BEF1-920311CFE757}"/>
              </a:ext>
            </a:extLst>
          </p:cNvPr>
          <p:cNvCxnSpPr>
            <a:cxnSpLocks/>
          </p:cNvCxnSpPr>
          <p:nvPr/>
        </p:nvCxnSpPr>
        <p:spPr>
          <a:xfrm>
            <a:off x="2281431" y="4838640"/>
            <a:ext cx="822797" cy="20509"/>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Connecteur droit avec flèche 48">
            <a:extLst>
              <a:ext uri="{FF2B5EF4-FFF2-40B4-BE49-F238E27FC236}">
                <a16:creationId xmlns:a16="http://schemas.microsoft.com/office/drawing/2014/main" id="{DCA3F796-D6E1-4285-9CE0-BC10F2E6329D}"/>
              </a:ext>
            </a:extLst>
          </p:cNvPr>
          <p:cNvCxnSpPr/>
          <p:nvPr/>
        </p:nvCxnSpPr>
        <p:spPr>
          <a:xfrm flipH="1">
            <a:off x="4879500" y="4131242"/>
            <a:ext cx="133279" cy="0"/>
          </a:xfrm>
          <a:prstGeom prst="straightConnector1">
            <a:avLst/>
          </a:prstGeom>
          <a:ln w="317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0" name="Connecteur droit 49">
            <a:extLst>
              <a:ext uri="{FF2B5EF4-FFF2-40B4-BE49-F238E27FC236}">
                <a16:creationId xmlns:a16="http://schemas.microsoft.com/office/drawing/2014/main" id="{42388416-4F5C-4279-BA35-F8D7597C96C0}"/>
              </a:ext>
            </a:extLst>
          </p:cNvPr>
          <p:cNvCxnSpPr/>
          <p:nvPr/>
        </p:nvCxnSpPr>
        <p:spPr>
          <a:xfrm flipV="1">
            <a:off x="5014395" y="3492931"/>
            <a:ext cx="6858" cy="637061"/>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nvGrpSpPr>
          <p:cNvPr id="51" name="Groupe 50">
            <a:extLst>
              <a:ext uri="{FF2B5EF4-FFF2-40B4-BE49-F238E27FC236}">
                <a16:creationId xmlns:a16="http://schemas.microsoft.com/office/drawing/2014/main" id="{C54C2A73-FBBF-430A-9EFF-D07CCC93CE94}"/>
              </a:ext>
            </a:extLst>
          </p:cNvPr>
          <p:cNvGrpSpPr/>
          <p:nvPr/>
        </p:nvGrpSpPr>
        <p:grpSpPr>
          <a:xfrm>
            <a:off x="1151083" y="1584462"/>
            <a:ext cx="2167394" cy="1567312"/>
            <a:chOff x="10774" y="46522"/>
            <a:chExt cx="2889859" cy="2089749"/>
          </a:xfrm>
        </p:grpSpPr>
        <p:grpSp>
          <p:nvGrpSpPr>
            <p:cNvPr id="52" name="Groupe 51">
              <a:extLst>
                <a:ext uri="{FF2B5EF4-FFF2-40B4-BE49-F238E27FC236}">
                  <a16:creationId xmlns:a16="http://schemas.microsoft.com/office/drawing/2014/main" id="{780EDCEC-D28A-42EF-8F63-12BC96295895}"/>
                </a:ext>
              </a:extLst>
            </p:cNvPr>
            <p:cNvGrpSpPr/>
            <p:nvPr/>
          </p:nvGrpSpPr>
          <p:grpSpPr>
            <a:xfrm>
              <a:off x="10774" y="46522"/>
              <a:ext cx="2889859" cy="2089749"/>
              <a:chOff x="5317620" y="1200268"/>
              <a:chExt cx="3485664" cy="2089749"/>
            </a:xfrm>
          </p:grpSpPr>
          <p:sp>
            <p:nvSpPr>
              <p:cNvPr id="54" name="Ellipse 53">
                <a:extLst>
                  <a:ext uri="{FF2B5EF4-FFF2-40B4-BE49-F238E27FC236}">
                    <a16:creationId xmlns:a16="http://schemas.microsoft.com/office/drawing/2014/main" id="{705EE9FF-DFD6-4EB1-9524-9E3B665FD747}"/>
                  </a:ext>
                </a:extLst>
              </p:cNvPr>
              <p:cNvSpPr/>
              <p:nvPr/>
            </p:nvSpPr>
            <p:spPr>
              <a:xfrm>
                <a:off x="5317620" y="1200268"/>
                <a:ext cx="3485664" cy="208974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5">
                  <a:solidFill>
                    <a:prstClr val="white"/>
                  </a:solidFill>
                </a:endParaRPr>
              </a:p>
            </p:txBody>
          </p:sp>
          <p:sp>
            <p:nvSpPr>
              <p:cNvPr id="55" name="Ellipse 54">
                <a:extLst>
                  <a:ext uri="{FF2B5EF4-FFF2-40B4-BE49-F238E27FC236}">
                    <a16:creationId xmlns:a16="http://schemas.microsoft.com/office/drawing/2014/main" id="{AB6C4019-CAA2-4F87-A96F-906B7498C227}"/>
                  </a:ext>
                </a:extLst>
              </p:cNvPr>
              <p:cNvSpPr/>
              <p:nvPr/>
            </p:nvSpPr>
            <p:spPr>
              <a:xfrm>
                <a:off x="5365931" y="1772336"/>
                <a:ext cx="2012324" cy="84501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75" b="1" dirty="0">
                    <a:solidFill>
                      <a:srgbClr val="44546A">
                        <a:lumMod val="75000"/>
                      </a:srgbClr>
                    </a:solidFill>
                  </a:rPr>
                  <a:t>Entreprises </a:t>
                </a:r>
                <a:r>
                  <a:rPr lang="fr-FR" sz="675" dirty="0">
                    <a:solidFill>
                      <a:srgbClr val="44546A">
                        <a:lumMod val="75000"/>
                      </a:srgbClr>
                    </a:solidFill>
                  </a:rPr>
                  <a:t>(Dont agro)</a:t>
                </a:r>
              </a:p>
              <a:p>
                <a:pPr algn="ctr"/>
                <a:r>
                  <a:rPr lang="fr-FR" sz="675" b="1" dirty="0">
                    <a:solidFill>
                      <a:srgbClr val="44546A">
                        <a:lumMod val="75000"/>
                      </a:srgbClr>
                    </a:solidFill>
                  </a:rPr>
                  <a:t>Associations </a:t>
                </a:r>
                <a:r>
                  <a:rPr lang="fr-FR" sz="675" dirty="0">
                    <a:solidFill>
                      <a:srgbClr val="44546A">
                        <a:lumMod val="75000"/>
                      </a:srgbClr>
                    </a:solidFill>
                  </a:rPr>
                  <a:t>(dont activité &lt;50%)</a:t>
                </a:r>
              </a:p>
            </p:txBody>
          </p:sp>
          <p:sp>
            <p:nvSpPr>
              <p:cNvPr id="56" name="Ellipse 55">
                <a:extLst>
                  <a:ext uri="{FF2B5EF4-FFF2-40B4-BE49-F238E27FC236}">
                    <a16:creationId xmlns:a16="http://schemas.microsoft.com/office/drawing/2014/main" id="{67BDC46E-7879-402B-A812-B76428007D4F}"/>
                  </a:ext>
                </a:extLst>
              </p:cNvPr>
              <p:cNvSpPr/>
              <p:nvPr/>
            </p:nvSpPr>
            <p:spPr>
              <a:xfrm>
                <a:off x="6961524" y="2370266"/>
                <a:ext cx="1497199" cy="7233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50" b="1" dirty="0">
                    <a:solidFill>
                      <a:srgbClr val="44546A">
                        <a:lumMod val="75000"/>
                      </a:srgbClr>
                    </a:solidFill>
                  </a:rPr>
                  <a:t>Porteurs de projets </a:t>
                </a:r>
                <a:r>
                  <a:rPr lang="fr-FR" sz="536" dirty="0">
                    <a:solidFill>
                      <a:srgbClr val="44546A">
                        <a:lumMod val="75000"/>
                      </a:srgbClr>
                    </a:solidFill>
                  </a:rPr>
                  <a:t>(Professions libérales...)</a:t>
                </a:r>
              </a:p>
            </p:txBody>
          </p:sp>
        </p:grpSp>
        <p:sp>
          <p:nvSpPr>
            <p:cNvPr id="53" name="Rectangle 52">
              <a:extLst>
                <a:ext uri="{FF2B5EF4-FFF2-40B4-BE49-F238E27FC236}">
                  <a16:creationId xmlns:a16="http://schemas.microsoft.com/office/drawing/2014/main" id="{F2C41A82-1241-4E7C-B43F-C9B40801AB57}"/>
                </a:ext>
              </a:extLst>
            </p:cNvPr>
            <p:cNvSpPr/>
            <p:nvPr/>
          </p:nvSpPr>
          <p:spPr>
            <a:xfrm>
              <a:off x="1041555" y="136224"/>
              <a:ext cx="1181402" cy="443428"/>
            </a:xfrm>
            <a:prstGeom prst="rect">
              <a:avLst/>
            </a:prstGeom>
            <a:solidFill>
              <a:srgbClr val="FF505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a:solidFill>
                    <a:prstClr val="white">
                      <a:lumMod val="95000"/>
                    </a:prstClr>
                  </a:solidFill>
                </a:rPr>
                <a:t>Hors cibles </a:t>
              </a:r>
            </a:p>
            <a:p>
              <a:pPr algn="ctr"/>
              <a:r>
                <a:rPr lang="fr-FR" sz="800" b="1" dirty="0">
                  <a:solidFill>
                    <a:prstClr val="white">
                      <a:lumMod val="95000"/>
                    </a:prstClr>
                  </a:solidFill>
                </a:rPr>
                <a:t>Hub</a:t>
              </a:r>
            </a:p>
          </p:txBody>
        </p:sp>
      </p:grpSp>
      <p:cxnSp>
        <p:nvCxnSpPr>
          <p:cNvPr id="60" name="Connecteur droit 59">
            <a:extLst>
              <a:ext uri="{FF2B5EF4-FFF2-40B4-BE49-F238E27FC236}">
                <a16:creationId xmlns:a16="http://schemas.microsoft.com/office/drawing/2014/main" id="{1DA50DB0-3CA6-42F2-A0B1-415D62D4B35A}"/>
              </a:ext>
            </a:extLst>
          </p:cNvPr>
          <p:cNvCxnSpPr/>
          <p:nvPr/>
        </p:nvCxnSpPr>
        <p:spPr>
          <a:xfrm flipV="1">
            <a:off x="2697678" y="3287675"/>
            <a:ext cx="0" cy="185358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Connecteur droit avec flèche 60">
            <a:extLst>
              <a:ext uri="{FF2B5EF4-FFF2-40B4-BE49-F238E27FC236}">
                <a16:creationId xmlns:a16="http://schemas.microsoft.com/office/drawing/2014/main" id="{1554ED28-F08C-4043-AE14-5B6B840BFBAB}"/>
              </a:ext>
            </a:extLst>
          </p:cNvPr>
          <p:cNvCxnSpPr>
            <a:cxnSpLocks/>
          </p:cNvCxnSpPr>
          <p:nvPr/>
        </p:nvCxnSpPr>
        <p:spPr>
          <a:xfrm>
            <a:off x="2697679" y="3300312"/>
            <a:ext cx="1020469" cy="1"/>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5" name="Connecteur droit avec flèche 64">
            <a:extLst>
              <a:ext uri="{FF2B5EF4-FFF2-40B4-BE49-F238E27FC236}">
                <a16:creationId xmlns:a16="http://schemas.microsoft.com/office/drawing/2014/main" id="{59346986-4C15-401E-8A4F-594C57692085}"/>
              </a:ext>
            </a:extLst>
          </p:cNvPr>
          <p:cNvCxnSpPr/>
          <p:nvPr/>
        </p:nvCxnSpPr>
        <p:spPr>
          <a:xfrm>
            <a:off x="4018596" y="2261313"/>
            <a:ext cx="0" cy="738967"/>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Connecteur droit avec flèche 65">
            <a:extLst>
              <a:ext uri="{FF2B5EF4-FFF2-40B4-BE49-F238E27FC236}">
                <a16:creationId xmlns:a16="http://schemas.microsoft.com/office/drawing/2014/main" id="{F0FFBCBA-6737-4B68-8DCE-0A1840BD1323}"/>
              </a:ext>
            </a:extLst>
          </p:cNvPr>
          <p:cNvCxnSpPr/>
          <p:nvPr/>
        </p:nvCxnSpPr>
        <p:spPr>
          <a:xfrm>
            <a:off x="4985404" y="2277790"/>
            <a:ext cx="0" cy="738967"/>
          </a:xfrm>
          <a:prstGeom prst="straightConnector1">
            <a:avLst/>
          </a:prstGeom>
          <a:ln w="57150">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nvGrpSpPr>
          <p:cNvPr id="67" name="Groupe 66">
            <a:extLst>
              <a:ext uri="{FF2B5EF4-FFF2-40B4-BE49-F238E27FC236}">
                <a16:creationId xmlns:a16="http://schemas.microsoft.com/office/drawing/2014/main" id="{AC192E34-1636-4477-8FD5-3A96BA7DCB75}"/>
              </a:ext>
            </a:extLst>
          </p:cNvPr>
          <p:cNvGrpSpPr/>
          <p:nvPr/>
        </p:nvGrpSpPr>
        <p:grpSpPr>
          <a:xfrm>
            <a:off x="5776274" y="1582834"/>
            <a:ext cx="2186088" cy="1567312"/>
            <a:chOff x="6177697" y="44350"/>
            <a:chExt cx="2914784" cy="2089749"/>
          </a:xfrm>
        </p:grpSpPr>
        <p:grpSp>
          <p:nvGrpSpPr>
            <p:cNvPr id="68" name="Groupe 67">
              <a:extLst>
                <a:ext uri="{FF2B5EF4-FFF2-40B4-BE49-F238E27FC236}">
                  <a16:creationId xmlns:a16="http://schemas.microsoft.com/office/drawing/2014/main" id="{9DCFF8F7-69AA-4827-BA91-9FA485D49A41}"/>
                </a:ext>
              </a:extLst>
            </p:cNvPr>
            <p:cNvGrpSpPr/>
            <p:nvPr/>
          </p:nvGrpSpPr>
          <p:grpSpPr>
            <a:xfrm>
              <a:off x="6177697" y="44350"/>
              <a:ext cx="2914784" cy="2089749"/>
              <a:chOff x="6177697" y="44350"/>
              <a:chExt cx="2914784" cy="2089749"/>
            </a:xfrm>
          </p:grpSpPr>
          <p:grpSp>
            <p:nvGrpSpPr>
              <p:cNvPr id="70" name="Groupe 69">
                <a:extLst>
                  <a:ext uri="{FF2B5EF4-FFF2-40B4-BE49-F238E27FC236}">
                    <a16:creationId xmlns:a16="http://schemas.microsoft.com/office/drawing/2014/main" id="{15E24B47-6FA8-41FD-8263-94302ADE1512}"/>
                  </a:ext>
                </a:extLst>
              </p:cNvPr>
              <p:cNvGrpSpPr/>
              <p:nvPr/>
            </p:nvGrpSpPr>
            <p:grpSpPr>
              <a:xfrm>
                <a:off x="6177697" y="44350"/>
                <a:ext cx="2914784" cy="2089749"/>
                <a:chOff x="5317620" y="1200268"/>
                <a:chExt cx="3485664" cy="2089749"/>
              </a:xfrm>
            </p:grpSpPr>
            <p:sp>
              <p:nvSpPr>
                <p:cNvPr id="72" name="Ellipse 71">
                  <a:extLst>
                    <a:ext uri="{FF2B5EF4-FFF2-40B4-BE49-F238E27FC236}">
                      <a16:creationId xmlns:a16="http://schemas.microsoft.com/office/drawing/2014/main" id="{57FE5337-09DD-46DE-BC6A-1CEC17F56315}"/>
                    </a:ext>
                  </a:extLst>
                </p:cNvPr>
                <p:cNvSpPr/>
                <p:nvPr/>
              </p:nvSpPr>
              <p:spPr>
                <a:xfrm>
                  <a:off x="5317620" y="1200268"/>
                  <a:ext cx="3485664" cy="208974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5">
                    <a:solidFill>
                      <a:prstClr val="white"/>
                    </a:solidFill>
                  </a:endParaRPr>
                </a:p>
              </p:txBody>
            </p:sp>
            <p:sp>
              <p:nvSpPr>
                <p:cNvPr id="73" name="Ellipse 72">
                  <a:extLst>
                    <a:ext uri="{FF2B5EF4-FFF2-40B4-BE49-F238E27FC236}">
                      <a16:creationId xmlns:a16="http://schemas.microsoft.com/office/drawing/2014/main" id="{F35DB947-0E86-4F4B-952A-1090A7A4DF1F}"/>
                    </a:ext>
                  </a:extLst>
                </p:cNvPr>
                <p:cNvSpPr/>
                <p:nvPr/>
              </p:nvSpPr>
              <p:spPr>
                <a:xfrm>
                  <a:off x="5350544" y="1782028"/>
                  <a:ext cx="2072039" cy="83749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75" b="1" dirty="0">
                      <a:solidFill>
                        <a:srgbClr val="44546A">
                          <a:lumMod val="75000"/>
                        </a:srgbClr>
                      </a:solidFill>
                    </a:rPr>
                    <a:t>Entreprises </a:t>
                  </a:r>
                  <a:r>
                    <a:rPr lang="fr-FR" sz="675" dirty="0">
                      <a:solidFill>
                        <a:srgbClr val="44546A">
                          <a:lumMod val="75000"/>
                        </a:srgbClr>
                      </a:solidFill>
                    </a:rPr>
                    <a:t>(Hors agro) </a:t>
                  </a:r>
                  <a:r>
                    <a:rPr lang="fr-FR" sz="675" b="1" dirty="0">
                      <a:solidFill>
                        <a:srgbClr val="44546A">
                          <a:lumMod val="75000"/>
                        </a:srgbClr>
                      </a:solidFill>
                    </a:rPr>
                    <a:t>Associations </a:t>
                  </a:r>
                  <a:r>
                    <a:rPr lang="fr-FR" sz="675" dirty="0">
                      <a:solidFill>
                        <a:srgbClr val="44546A">
                          <a:lumMod val="75000"/>
                        </a:srgbClr>
                      </a:solidFill>
                    </a:rPr>
                    <a:t>(dont activité &gt;50%)</a:t>
                  </a:r>
                </a:p>
              </p:txBody>
            </p:sp>
          </p:grpSp>
          <p:sp>
            <p:nvSpPr>
              <p:cNvPr id="71" name="Rectangle 70">
                <a:extLst>
                  <a:ext uri="{FF2B5EF4-FFF2-40B4-BE49-F238E27FC236}">
                    <a16:creationId xmlns:a16="http://schemas.microsoft.com/office/drawing/2014/main" id="{5864FF6C-3006-4A36-BF6C-5498721768FC}"/>
                  </a:ext>
                </a:extLst>
              </p:cNvPr>
              <p:cNvSpPr/>
              <p:nvPr/>
            </p:nvSpPr>
            <p:spPr>
              <a:xfrm>
                <a:off x="7517752" y="131314"/>
                <a:ext cx="1181402" cy="443428"/>
              </a:xfrm>
              <a:prstGeom prst="rect">
                <a:avLst/>
              </a:prstGeom>
              <a:solidFill>
                <a:srgbClr val="FF505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a:solidFill>
                      <a:prstClr val="white">
                        <a:lumMod val="95000"/>
                      </a:prstClr>
                    </a:solidFill>
                  </a:rPr>
                  <a:t>Cibles Hub</a:t>
                </a:r>
              </a:p>
            </p:txBody>
          </p:sp>
        </p:grpSp>
        <p:sp>
          <p:nvSpPr>
            <p:cNvPr id="69" name="Ellipse 68">
              <a:extLst>
                <a:ext uri="{FF2B5EF4-FFF2-40B4-BE49-F238E27FC236}">
                  <a16:creationId xmlns:a16="http://schemas.microsoft.com/office/drawing/2014/main" id="{6F9C2A47-DE21-49BB-9E9C-A10F5C87D80D}"/>
                </a:ext>
              </a:extLst>
            </p:cNvPr>
            <p:cNvSpPr/>
            <p:nvPr/>
          </p:nvSpPr>
          <p:spPr>
            <a:xfrm>
              <a:off x="7596336" y="1193501"/>
              <a:ext cx="1241283" cy="7233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50" b="1" dirty="0">
                  <a:solidFill>
                    <a:srgbClr val="44546A">
                      <a:lumMod val="75000"/>
                    </a:srgbClr>
                  </a:solidFill>
                </a:rPr>
                <a:t>Porteurs de projets</a:t>
              </a:r>
            </a:p>
          </p:txBody>
        </p:sp>
      </p:grpSp>
      <p:cxnSp>
        <p:nvCxnSpPr>
          <p:cNvPr id="78" name="Connecteur en angle 63">
            <a:extLst>
              <a:ext uri="{FF2B5EF4-FFF2-40B4-BE49-F238E27FC236}">
                <a16:creationId xmlns:a16="http://schemas.microsoft.com/office/drawing/2014/main" id="{F20F6944-7C6E-41C0-80C3-67B895E0186E}"/>
              </a:ext>
            </a:extLst>
          </p:cNvPr>
          <p:cNvCxnSpPr>
            <a:cxnSpLocks/>
          </p:cNvCxnSpPr>
          <p:nvPr/>
        </p:nvCxnSpPr>
        <p:spPr>
          <a:xfrm flipV="1">
            <a:off x="7617699" y="4668703"/>
            <a:ext cx="867391" cy="85344"/>
          </a:xfrm>
          <a:prstGeom prst="bentConnector3">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9" name="ZoneTexte 78">
            <a:extLst>
              <a:ext uri="{FF2B5EF4-FFF2-40B4-BE49-F238E27FC236}">
                <a16:creationId xmlns:a16="http://schemas.microsoft.com/office/drawing/2014/main" id="{581C9DF4-1A17-4ACB-B87C-AB75A5A76E67}"/>
              </a:ext>
            </a:extLst>
          </p:cNvPr>
          <p:cNvSpPr txBox="1"/>
          <p:nvPr/>
        </p:nvSpPr>
        <p:spPr>
          <a:xfrm>
            <a:off x="7402006" y="4371693"/>
            <a:ext cx="1276256" cy="238976"/>
          </a:xfrm>
          <a:prstGeom prst="rect">
            <a:avLst/>
          </a:prstGeom>
          <a:noFill/>
        </p:spPr>
        <p:txBody>
          <a:bodyPr wrap="square" rtlCol="0">
            <a:spAutoFit/>
          </a:bodyPr>
          <a:lstStyle/>
          <a:p>
            <a:pPr algn="ctr"/>
            <a:r>
              <a:rPr lang="fr-FR" sz="953" b="1" dirty="0">
                <a:solidFill>
                  <a:srgbClr val="FF0000"/>
                </a:solidFill>
              </a:rPr>
              <a:t>Accès réservé</a:t>
            </a:r>
          </a:p>
        </p:txBody>
      </p:sp>
      <p:sp>
        <p:nvSpPr>
          <p:cNvPr id="80" name="ZoneTexte 79">
            <a:extLst>
              <a:ext uri="{FF2B5EF4-FFF2-40B4-BE49-F238E27FC236}">
                <a16:creationId xmlns:a16="http://schemas.microsoft.com/office/drawing/2014/main" id="{76621A1D-8C5B-446D-A3EA-B68ECAC87BD0}"/>
              </a:ext>
            </a:extLst>
          </p:cNvPr>
          <p:cNvSpPr txBox="1"/>
          <p:nvPr/>
        </p:nvSpPr>
        <p:spPr>
          <a:xfrm>
            <a:off x="1140170" y="3626689"/>
            <a:ext cx="1272300" cy="553998"/>
          </a:xfrm>
          <a:prstGeom prst="rect">
            <a:avLst/>
          </a:prstGeom>
          <a:noFill/>
        </p:spPr>
        <p:txBody>
          <a:bodyPr wrap="square" rtlCol="0">
            <a:spAutoFit/>
          </a:bodyPr>
          <a:lstStyle/>
          <a:p>
            <a:pPr lvl="0" algn="ctr"/>
            <a:r>
              <a:rPr lang="fr-FR" sz="1000" b="1" dirty="0">
                <a:solidFill>
                  <a:srgbClr val="44546A">
                    <a:lumMod val="75000"/>
                  </a:srgbClr>
                </a:solidFill>
              </a:rPr>
              <a:t>Les développeurs économiques</a:t>
            </a:r>
          </a:p>
        </p:txBody>
      </p:sp>
      <p:sp>
        <p:nvSpPr>
          <p:cNvPr id="57" name="Titre 2">
            <a:extLst>
              <a:ext uri="{FF2B5EF4-FFF2-40B4-BE49-F238E27FC236}">
                <a16:creationId xmlns:a16="http://schemas.microsoft.com/office/drawing/2014/main" id="{837B8571-1C3A-4859-AA9D-6A8E430E06B7}"/>
              </a:ext>
            </a:extLst>
          </p:cNvPr>
          <p:cNvSpPr>
            <a:spLocks noGrp="1"/>
          </p:cNvSpPr>
          <p:nvPr>
            <p:ph type="title"/>
          </p:nvPr>
        </p:nvSpPr>
        <p:spPr>
          <a:xfrm>
            <a:off x="181284" y="817061"/>
            <a:ext cx="8320793" cy="526298"/>
          </a:xfrm>
        </p:spPr>
        <p:txBody>
          <a:bodyPr>
            <a:normAutofit/>
          </a:bodyPr>
          <a:lstStyle/>
          <a:p>
            <a:r>
              <a:rPr lang="fr-FR" sz="1800" dirty="0">
                <a:solidFill>
                  <a:schemeClr val="accent2"/>
                </a:solidFill>
              </a:rPr>
              <a:t>02- Les PROCESS – Fonctionnement général</a:t>
            </a:r>
          </a:p>
        </p:txBody>
      </p:sp>
    </p:spTree>
    <p:extLst>
      <p:ext uri="{BB962C8B-B14F-4D97-AF65-F5344CB8AC3E}">
        <p14:creationId xmlns:p14="http://schemas.microsoft.com/office/powerpoint/2010/main" val="366711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500" fill="hold"/>
                                        <p:tgtEl>
                                          <p:spTgt spid="49"/>
                                        </p:tgtEl>
                                        <p:attrNameLst>
                                          <p:attrName>ppt_x</p:attrName>
                                        </p:attrNameLst>
                                      </p:cBhvr>
                                      <p:tavLst>
                                        <p:tav tm="0">
                                          <p:val>
                                            <p:strVal val="#ppt_x"/>
                                          </p:val>
                                        </p:tav>
                                        <p:tav tm="100000">
                                          <p:val>
                                            <p:strVal val="#ppt_x"/>
                                          </p:val>
                                        </p:tav>
                                      </p:tavLst>
                                    </p:anim>
                                    <p:anim calcmode="lin" valueType="num">
                                      <p:cBhvr additive="base">
                                        <p:cTn id="12" dur="500" fill="hold"/>
                                        <p:tgtEl>
                                          <p:spTgt spid="4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500" fill="hold"/>
                                        <p:tgtEl>
                                          <p:spTgt spid="38"/>
                                        </p:tgtEl>
                                        <p:attrNameLst>
                                          <p:attrName>ppt_x</p:attrName>
                                        </p:attrNameLst>
                                      </p:cBhvr>
                                      <p:tavLst>
                                        <p:tav tm="0">
                                          <p:val>
                                            <p:strVal val="#ppt_x"/>
                                          </p:val>
                                        </p:tav>
                                        <p:tav tm="100000">
                                          <p:val>
                                            <p:strVal val="#ppt_x"/>
                                          </p:val>
                                        </p:tav>
                                      </p:tavLst>
                                    </p:anim>
                                    <p:anim calcmode="lin" valueType="num">
                                      <p:cBhvr additive="base">
                                        <p:cTn id="16" dur="500" fill="hold"/>
                                        <p:tgtEl>
                                          <p:spTgt spid="3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additive="base">
                                        <p:cTn id="19" dur="500" fill="hold"/>
                                        <p:tgtEl>
                                          <p:spTgt spid="50"/>
                                        </p:tgtEl>
                                        <p:attrNameLst>
                                          <p:attrName>ppt_x</p:attrName>
                                        </p:attrNameLst>
                                      </p:cBhvr>
                                      <p:tavLst>
                                        <p:tav tm="0">
                                          <p:val>
                                            <p:strVal val="#ppt_x"/>
                                          </p:val>
                                        </p:tav>
                                        <p:tav tm="100000">
                                          <p:val>
                                            <p:strVal val="#ppt_x"/>
                                          </p:val>
                                        </p:tav>
                                      </p:tavLst>
                                    </p:anim>
                                    <p:anim calcmode="lin" valueType="num">
                                      <p:cBhvr additive="base">
                                        <p:cTn id="20" dur="500" fill="hold"/>
                                        <p:tgtEl>
                                          <p:spTgt spid="5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500" fill="hold"/>
                                        <p:tgtEl>
                                          <p:spTgt spid="42"/>
                                        </p:tgtEl>
                                        <p:attrNameLst>
                                          <p:attrName>ppt_x</p:attrName>
                                        </p:attrNameLst>
                                      </p:cBhvr>
                                      <p:tavLst>
                                        <p:tav tm="0">
                                          <p:val>
                                            <p:strVal val="#ppt_x"/>
                                          </p:val>
                                        </p:tav>
                                        <p:tav tm="100000">
                                          <p:val>
                                            <p:strVal val="#ppt_x"/>
                                          </p:val>
                                        </p:tav>
                                      </p:tavLst>
                                    </p:anim>
                                    <p:anim calcmode="lin" valueType="num">
                                      <p:cBhvr additive="base">
                                        <p:cTn id="24" dur="500" fill="hold"/>
                                        <p:tgtEl>
                                          <p:spTgt spid="4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7"/>
                                        </p:tgtEl>
                                        <p:attrNameLst>
                                          <p:attrName>style.visibility</p:attrName>
                                        </p:attrNameLst>
                                      </p:cBhvr>
                                      <p:to>
                                        <p:strVal val="visible"/>
                                      </p:to>
                                    </p:set>
                                    <p:anim calcmode="lin" valueType="num">
                                      <p:cBhvr additive="base">
                                        <p:cTn id="27" dur="500" fill="hold"/>
                                        <p:tgtEl>
                                          <p:spTgt spid="67"/>
                                        </p:tgtEl>
                                        <p:attrNameLst>
                                          <p:attrName>ppt_x</p:attrName>
                                        </p:attrNameLst>
                                      </p:cBhvr>
                                      <p:tavLst>
                                        <p:tav tm="0">
                                          <p:val>
                                            <p:strVal val="#ppt_x"/>
                                          </p:val>
                                        </p:tav>
                                        <p:tav tm="100000">
                                          <p:val>
                                            <p:strVal val="#ppt_x"/>
                                          </p:val>
                                        </p:tav>
                                      </p:tavLst>
                                    </p:anim>
                                    <p:anim calcmode="lin" valueType="num">
                                      <p:cBhvr additive="base">
                                        <p:cTn id="28" dur="500" fill="hold"/>
                                        <p:tgtEl>
                                          <p:spTgt spid="6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anim calcmode="lin" valueType="num">
                                      <p:cBhvr additive="base">
                                        <p:cTn id="31" dur="500" fill="hold"/>
                                        <p:tgtEl>
                                          <p:spTgt spid="46"/>
                                        </p:tgtEl>
                                        <p:attrNameLst>
                                          <p:attrName>ppt_x</p:attrName>
                                        </p:attrNameLst>
                                      </p:cBhvr>
                                      <p:tavLst>
                                        <p:tav tm="0">
                                          <p:val>
                                            <p:strVal val="#ppt_x"/>
                                          </p:val>
                                        </p:tav>
                                        <p:tav tm="100000">
                                          <p:val>
                                            <p:strVal val="#ppt_x"/>
                                          </p:val>
                                        </p:tav>
                                      </p:tavLst>
                                    </p:anim>
                                    <p:anim calcmode="lin" valueType="num">
                                      <p:cBhvr additive="base">
                                        <p:cTn id="32" dur="500" fill="hold"/>
                                        <p:tgtEl>
                                          <p:spTgt spid="46"/>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6"/>
                                        </p:tgtEl>
                                        <p:attrNameLst>
                                          <p:attrName>style.visibility</p:attrName>
                                        </p:attrNameLst>
                                      </p:cBhvr>
                                      <p:to>
                                        <p:strVal val="visible"/>
                                      </p:to>
                                    </p:set>
                                    <p:anim calcmode="lin" valueType="num">
                                      <p:cBhvr additive="base">
                                        <p:cTn id="35" dur="500" fill="hold"/>
                                        <p:tgtEl>
                                          <p:spTgt spid="66"/>
                                        </p:tgtEl>
                                        <p:attrNameLst>
                                          <p:attrName>ppt_x</p:attrName>
                                        </p:attrNameLst>
                                      </p:cBhvr>
                                      <p:tavLst>
                                        <p:tav tm="0">
                                          <p:val>
                                            <p:strVal val="#ppt_x"/>
                                          </p:val>
                                        </p:tav>
                                        <p:tav tm="100000">
                                          <p:val>
                                            <p:strVal val="#ppt_x"/>
                                          </p:val>
                                        </p:tav>
                                      </p:tavLst>
                                    </p:anim>
                                    <p:anim calcmode="lin" valueType="num">
                                      <p:cBhvr additive="base">
                                        <p:cTn id="36" dur="500" fill="hold"/>
                                        <p:tgtEl>
                                          <p:spTgt spid="66"/>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5"/>
                                        </p:tgtEl>
                                        <p:attrNameLst>
                                          <p:attrName>style.visibility</p:attrName>
                                        </p:attrNameLst>
                                      </p:cBhvr>
                                      <p:to>
                                        <p:strVal val="visible"/>
                                      </p:to>
                                    </p:set>
                                    <p:anim calcmode="lin" valueType="num">
                                      <p:cBhvr additive="base">
                                        <p:cTn id="39" dur="500" fill="hold"/>
                                        <p:tgtEl>
                                          <p:spTgt spid="65"/>
                                        </p:tgtEl>
                                        <p:attrNameLst>
                                          <p:attrName>ppt_x</p:attrName>
                                        </p:attrNameLst>
                                      </p:cBhvr>
                                      <p:tavLst>
                                        <p:tav tm="0">
                                          <p:val>
                                            <p:strVal val="#ppt_x"/>
                                          </p:val>
                                        </p:tav>
                                        <p:tav tm="100000">
                                          <p:val>
                                            <p:strVal val="#ppt_x"/>
                                          </p:val>
                                        </p:tav>
                                      </p:tavLst>
                                    </p:anim>
                                    <p:anim calcmode="lin" valueType="num">
                                      <p:cBhvr additive="base">
                                        <p:cTn id="40" dur="500" fill="hold"/>
                                        <p:tgtEl>
                                          <p:spTgt spid="6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anim calcmode="lin" valueType="num">
                                      <p:cBhvr additive="base">
                                        <p:cTn id="51" dur="500" fill="hold"/>
                                        <p:tgtEl>
                                          <p:spTgt spid="45"/>
                                        </p:tgtEl>
                                        <p:attrNameLst>
                                          <p:attrName>ppt_x</p:attrName>
                                        </p:attrNameLst>
                                      </p:cBhvr>
                                      <p:tavLst>
                                        <p:tav tm="0">
                                          <p:val>
                                            <p:strVal val="#ppt_x"/>
                                          </p:val>
                                        </p:tav>
                                        <p:tav tm="100000">
                                          <p:val>
                                            <p:strVal val="#ppt_x"/>
                                          </p:val>
                                        </p:tav>
                                      </p:tavLst>
                                    </p:anim>
                                    <p:anim calcmode="lin" valueType="num">
                                      <p:cBhvr additive="base">
                                        <p:cTn id="52" dur="500" fill="hold"/>
                                        <p:tgtEl>
                                          <p:spTgt spid="45"/>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additive="base">
                                        <p:cTn id="55" dur="500" fill="hold"/>
                                        <p:tgtEl>
                                          <p:spTgt spid="29"/>
                                        </p:tgtEl>
                                        <p:attrNameLst>
                                          <p:attrName>ppt_x</p:attrName>
                                        </p:attrNameLst>
                                      </p:cBhvr>
                                      <p:tavLst>
                                        <p:tav tm="0">
                                          <p:val>
                                            <p:strVal val="#ppt_x"/>
                                          </p:val>
                                        </p:tav>
                                        <p:tav tm="100000">
                                          <p:val>
                                            <p:strVal val="#ppt_x"/>
                                          </p:val>
                                        </p:tav>
                                      </p:tavLst>
                                    </p:anim>
                                    <p:anim calcmode="lin" valueType="num">
                                      <p:cBhvr additive="base">
                                        <p:cTn id="56" dur="500" fill="hold"/>
                                        <p:tgtEl>
                                          <p:spTgt spid="2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 calcmode="lin" valueType="num">
                                      <p:cBhvr additive="base">
                                        <p:cTn id="59" dur="500" fill="hold"/>
                                        <p:tgtEl>
                                          <p:spTgt spid="21"/>
                                        </p:tgtEl>
                                        <p:attrNameLst>
                                          <p:attrName>ppt_x</p:attrName>
                                        </p:attrNameLst>
                                      </p:cBhvr>
                                      <p:tavLst>
                                        <p:tav tm="0">
                                          <p:val>
                                            <p:strVal val="#ppt_x"/>
                                          </p:val>
                                        </p:tav>
                                        <p:tav tm="100000">
                                          <p:val>
                                            <p:strVal val="#ppt_x"/>
                                          </p:val>
                                        </p:tav>
                                      </p:tavLst>
                                    </p:anim>
                                    <p:anim calcmode="lin" valueType="num">
                                      <p:cBhvr additive="base">
                                        <p:cTn id="6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24"/>
                                        </p:tgtEl>
                                        <p:attrNameLst>
                                          <p:attrName>style.visibility</p:attrName>
                                        </p:attrNameLst>
                                      </p:cBhvr>
                                      <p:to>
                                        <p:strVal val="visible"/>
                                      </p:to>
                                    </p:set>
                                    <p:anim calcmode="lin" valueType="num">
                                      <p:cBhvr additive="base">
                                        <p:cTn id="65" dur="500" fill="hold"/>
                                        <p:tgtEl>
                                          <p:spTgt spid="24"/>
                                        </p:tgtEl>
                                        <p:attrNameLst>
                                          <p:attrName>ppt_x</p:attrName>
                                        </p:attrNameLst>
                                      </p:cBhvr>
                                      <p:tavLst>
                                        <p:tav tm="0">
                                          <p:val>
                                            <p:strVal val="#ppt_x"/>
                                          </p:val>
                                        </p:tav>
                                        <p:tav tm="100000">
                                          <p:val>
                                            <p:strVal val="#ppt_x"/>
                                          </p:val>
                                        </p:tav>
                                      </p:tavLst>
                                    </p:anim>
                                    <p:anim calcmode="lin" valueType="num">
                                      <p:cBhvr additive="base">
                                        <p:cTn id="66" dur="500" fill="hold"/>
                                        <p:tgtEl>
                                          <p:spTgt spid="24"/>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7"/>
                                        </p:tgtEl>
                                        <p:attrNameLst>
                                          <p:attrName>style.visibility</p:attrName>
                                        </p:attrNameLst>
                                      </p:cBhvr>
                                      <p:to>
                                        <p:strVal val="visible"/>
                                      </p:to>
                                    </p:set>
                                    <p:anim calcmode="lin" valueType="num">
                                      <p:cBhvr additive="base">
                                        <p:cTn id="69" dur="500" fill="hold"/>
                                        <p:tgtEl>
                                          <p:spTgt spid="37"/>
                                        </p:tgtEl>
                                        <p:attrNameLst>
                                          <p:attrName>ppt_x</p:attrName>
                                        </p:attrNameLst>
                                      </p:cBhvr>
                                      <p:tavLst>
                                        <p:tav tm="0">
                                          <p:val>
                                            <p:strVal val="#ppt_x"/>
                                          </p:val>
                                        </p:tav>
                                        <p:tav tm="100000">
                                          <p:val>
                                            <p:strVal val="#ppt_x"/>
                                          </p:val>
                                        </p:tav>
                                      </p:tavLst>
                                    </p:anim>
                                    <p:anim calcmode="lin" valueType="num">
                                      <p:cBhvr additive="base">
                                        <p:cTn id="70" dur="500" fill="hold"/>
                                        <p:tgtEl>
                                          <p:spTgt spid="37"/>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48"/>
                                        </p:tgtEl>
                                        <p:attrNameLst>
                                          <p:attrName>style.visibility</p:attrName>
                                        </p:attrNameLst>
                                      </p:cBhvr>
                                      <p:to>
                                        <p:strVal val="visible"/>
                                      </p:to>
                                    </p:set>
                                    <p:anim calcmode="lin" valueType="num">
                                      <p:cBhvr additive="base">
                                        <p:cTn id="73" dur="500" fill="hold"/>
                                        <p:tgtEl>
                                          <p:spTgt spid="48"/>
                                        </p:tgtEl>
                                        <p:attrNameLst>
                                          <p:attrName>ppt_x</p:attrName>
                                        </p:attrNameLst>
                                      </p:cBhvr>
                                      <p:tavLst>
                                        <p:tav tm="0">
                                          <p:val>
                                            <p:strVal val="#ppt_x"/>
                                          </p:val>
                                        </p:tav>
                                        <p:tav tm="100000">
                                          <p:val>
                                            <p:strVal val="#ppt_x"/>
                                          </p:val>
                                        </p:tav>
                                      </p:tavLst>
                                    </p:anim>
                                    <p:anim calcmode="lin" valueType="num">
                                      <p:cBhvr additive="base">
                                        <p:cTn id="74" dur="500" fill="hold"/>
                                        <p:tgtEl>
                                          <p:spTgt spid="48"/>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additive="base">
                                        <p:cTn id="77" dur="500" fill="hold"/>
                                        <p:tgtEl>
                                          <p:spTgt spid="23"/>
                                        </p:tgtEl>
                                        <p:attrNameLst>
                                          <p:attrName>ppt_x</p:attrName>
                                        </p:attrNameLst>
                                      </p:cBhvr>
                                      <p:tavLst>
                                        <p:tav tm="0">
                                          <p:val>
                                            <p:strVal val="#ppt_x"/>
                                          </p:val>
                                        </p:tav>
                                        <p:tav tm="100000">
                                          <p:val>
                                            <p:strVal val="#ppt_x"/>
                                          </p:val>
                                        </p:tav>
                                      </p:tavLst>
                                    </p:anim>
                                    <p:anim calcmode="lin" valueType="num">
                                      <p:cBhvr additive="base">
                                        <p:cTn id="7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60"/>
                                        </p:tgtEl>
                                        <p:attrNameLst>
                                          <p:attrName>style.visibility</p:attrName>
                                        </p:attrNameLst>
                                      </p:cBhvr>
                                      <p:to>
                                        <p:strVal val="visible"/>
                                      </p:to>
                                    </p:set>
                                    <p:anim calcmode="lin" valueType="num">
                                      <p:cBhvr additive="base">
                                        <p:cTn id="83" dur="500" fill="hold"/>
                                        <p:tgtEl>
                                          <p:spTgt spid="60"/>
                                        </p:tgtEl>
                                        <p:attrNameLst>
                                          <p:attrName>ppt_x</p:attrName>
                                        </p:attrNameLst>
                                      </p:cBhvr>
                                      <p:tavLst>
                                        <p:tav tm="0">
                                          <p:val>
                                            <p:strVal val="#ppt_x"/>
                                          </p:val>
                                        </p:tav>
                                        <p:tav tm="100000">
                                          <p:val>
                                            <p:strVal val="#ppt_x"/>
                                          </p:val>
                                        </p:tav>
                                      </p:tavLst>
                                    </p:anim>
                                    <p:anim calcmode="lin" valueType="num">
                                      <p:cBhvr additive="base">
                                        <p:cTn id="84" dur="500" fill="hold"/>
                                        <p:tgtEl>
                                          <p:spTgt spid="60"/>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61"/>
                                        </p:tgtEl>
                                        <p:attrNameLst>
                                          <p:attrName>style.visibility</p:attrName>
                                        </p:attrNameLst>
                                      </p:cBhvr>
                                      <p:to>
                                        <p:strVal val="visible"/>
                                      </p:to>
                                    </p:set>
                                    <p:anim calcmode="lin" valueType="num">
                                      <p:cBhvr additive="base">
                                        <p:cTn id="87" dur="500" fill="hold"/>
                                        <p:tgtEl>
                                          <p:spTgt spid="61"/>
                                        </p:tgtEl>
                                        <p:attrNameLst>
                                          <p:attrName>ppt_x</p:attrName>
                                        </p:attrNameLst>
                                      </p:cBhvr>
                                      <p:tavLst>
                                        <p:tav tm="0">
                                          <p:val>
                                            <p:strVal val="#ppt_x"/>
                                          </p:val>
                                        </p:tav>
                                        <p:tav tm="100000">
                                          <p:val>
                                            <p:strVal val="#ppt_x"/>
                                          </p:val>
                                        </p:tav>
                                      </p:tavLst>
                                    </p:anim>
                                    <p:anim calcmode="lin" valueType="num">
                                      <p:cBhvr additive="base">
                                        <p:cTn id="88" dur="500" fill="hold"/>
                                        <p:tgtEl>
                                          <p:spTgt spid="6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39"/>
                                        </p:tgtEl>
                                        <p:attrNameLst>
                                          <p:attrName>style.visibility</p:attrName>
                                        </p:attrNameLst>
                                      </p:cBhvr>
                                      <p:to>
                                        <p:strVal val="visible"/>
                                      </p:to>
                                    </p:set>
                                    <p:anim calcmode="lin" valueType="num">
                                      <p:cBhvr additive="base">
                                        <p:cTn id="91" dur="500" fill="hold"/>
                                        <p:tgtEl>
                                          <p:spTgt spid="39"/>
                                        </p:tgtEl>
                                        <p:attrNameLst>
                                          <p:attrName>ppt_x</p:attrName>
                                        </p:attrNameLst>
                                      </p:cBhvr>
                                      <p:tavLst>
                                        <p:tav tm="0">
                                          <p:val>
                                            <p:strVal val="#ppt_x"/>
                                          </p:val>
                                        </p:tav>
                                        <p:tav tm="100000">
                                          <p:val>
                                            <p:strVal val="#ppt_x"/>
                                          </p:val>
                                        </p:tav>
                                      </p:tavLst>
                                    </p:anim>
                                    <p:anim calcmode="lin" valueType="num">
                                      <p:cBhvr additive="base">
                                        <p:cTn id="92" dur="500" fill="hold"/>
                                        <p:tgtEl>
                                          <p:spTgt spid="39"/>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44"/>
                                        </p:tgtEl>
                                        <p:attrNameLst>
                                          <p:attrName>style.visibility</p:attrName>
                                        </p:attrNameLst>
                                      </p:cBhvr>
                                      <p:to>
                                        <p:strVal val="visible"/>
                                      </p:to>
                                    </p:set>
                                    <p:anim calcmode="lin" valueType="num">
                                      <p:cBhvr additive="base">
                                        <p:cTn id="95" dur="500" fill="hold"/>
                                        <p:tgtEl>
                                          <p:spTgt spid="44"/>
                                        </p:tgtEl>
                                        <p:attrNameLst>
                                          <p:attrName>ppt_x</p:attrName>
                                        </p:attrNameLst>
                                      </p:cBhvr>
                                      <p:tavLst>
                                        <p:tav tm="0">
                                          <p:val>
                                            <p:strVal val="#ppt_x"/>
                                          </p:val>
                                        </p:tav>
                                        <p:tav tm="100000">
                                          <p:val>
                                            <p:strVal val="#ppt_x"/>
                                          </p:val>
                                        </p:tav>
                                      </p:tavLst>
                                    </p:anim>
                                    <p:anim calcmode="lin" valueType="num">
                                      <p:cBhvr additive="base">
                                        <p:cTn id="96"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8" grpId="0" animBg="1"/>
      <p:bldP spid="21" grpId="0" animBg="1"/>
      <p:bldP spid="23" grpId="0" animBg="1"/>
      <p:bldP spid="38" grpId="0" animBg="1"/>
      <p:bldP spid="4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935596" y="906965"/>
            <a:ext cx="7073727" cy="400110"/>
          </a:xfrm>
        </p:spPr>
        <p:txBody>
          <a:bodyPr/>
          <a:lstStyle/>
          <a:p>
            <a:r>
              <a:rPr lang="fr-FR" dirty="0">
                <a:solidFill>
                  <a:schemeClr val="accent2"/>
                </a:solidFill>
              </a:rPr>
              <a:t>02- Les PROCESS - </a:t>
            </a:r>
            <a:r>
              <a:rPr lang="fr-FR" dirty="0" err="1">
                <a:solidFill>
                  <a:schemeClr val="accent2"/>
                </a:solidFill>
              </a:rPr>
              <a:t>developpementS</a:t>
            </a:r>
            <a:endParaRPr lang="fr-FR" dirty="0">
              <a:solidFill>
                <a:schemeClr val="accent2"/>
              </a:solidFill>
            </a:endParaRPr>
          </a:p>
        </p:txBody>
      </p:sp>
      <p:sp>
        <p:nvSpPr>
          <p:cNvPr id="5" name="Espace réservé du texte 4">
            <a:extLst>
              <a:ext uri="{FF2B5EF4-FFF2-40B4-BE49-F238E27FC236}">
                <a16:creationId xmlns:a16="http://schemas.microsoft.com/office/drawing/2014/main" id="{5E96F444-C4F0-4845-8E82-755F77021E8B}"/>
              </a:ext>
            </a:extLst>
          </p:cNvPr>
          <p:cNvSpPr>
            <a:spLocks noGrp="1"/>
          </p:cNvSpPr>
          <p:nvPr>
            <p:ph type="body" sz="quarter" idx="11"/>
          </p:nvPr>
        </p:nvSpPr>
        <p:spPr>
          <a:xfrm>
            <a:off x="148398" y="1503663"/>
            <a:ext cx="8849000" cy="4247317"/>
          </a:xfrm>
        </p:spPr>
        <p:txBody>
          <a:bodyPr/>
          <a:lstStyle/>
          <a:p>
            <a:r>
              <a:rPr lang="fr-FR" sz="1500" dirty="0"/>
              <a:t>La méthode agile, sous forme de sprints de 3 semaines, a été choisie pour développer les différentes fonctionnalités. Cette méthode se synthétise ainsi : </a:t>
            </a:r>
          </a:p>
          <a:p>
            <a:r>
              <a:rPr lang="fr-FR" sz="1500" dirty="0"/>
              <a:t>1) Conception de la roadmap annuelle à partir des retours utilisateurs </a:t>
            </a:r>
          </a:p>
          <a:p>
            <a:r>
              <a:rPr lang="fr-FR" sz="1500" dirty="0"/>
              <a:t>2) Ateliers de préparation : DEI et/ou partenaires </a:t>
            </a:r>
          </a:p>
          <a:p>
            <a:r>
              <a:rPr lang="fr-FR" sz="1500" dirty="0"/>
              <a:t>3) Ateliers de cadrage avec attribution des valeurs métiers des fonctionnalités : DEI/DSIUN/Prestataire </a:t>
            </a:r>
          </a:p>
          <a:p>
            <a:r>
              <a:rPr lang="fr-FR" sz="1500" dirty="0"/>
              <a:t>4) Ateliers de maquettage : DEI/DSIUN/Prestataire et/ou autres directions et/ou partenaires </a:t>
            </a:r>
          </a:p>
          <a:p>
            <a:r>
              <a:rPr lang="fr-FR" sz="1500" dirty="0"/>
              <a:t>5) Séances de priorisation des différentes fonctionnalités avec ajustement de la roadmap : DEI/DSIUN/Prestataire </a:t>
            </a:r>
          </a:p>
          <a:p>
            <a:r>
              <a:rPr lang="fr-FR" sz="1500" dirty="0"/>
              <a:t>6) Sprint </a:t>
            </a:r>
            <a:r>
              <a:rPr lang="fr-FR" sz="1500" dirty="0" err="1"/>
              <a:t>review</a:t>
            </a:r>
            <a:r>
              <a:rPr lang="fr-FR" sz="1500" dirty="0"/>
              <a:t> : présentation des fonctionnalités du sprint à livrer avec derniers réglages : DEI/DSIUN/Prestataire </a:t>
            </a:r>
          </a:p>
          <a:p>
            <a:r>
              <a:rPr lang="fr-FR" sz="1500" dirty="0"/>
              <a:t>7) Mise en </a:t>
            </a:r>
            <a:r>
              <a:rPr lang="fr-FR" sz="1500" dirty="0" err="1"/>
              <a:t>pré-production</a:t>
            </a:r>
            <a:r>
              <a:rPr lang="fr-FR" sz="1500" dirty="0"/>
              <a:t> : Prestataire </a:t>
            </a:r>
          </a:p>
          <a:p>
            <a:r>
              <a:rPr lang="fr-FR" sz="1500" dirty="0"/>
              <a:t>8) Recette du sprint : DEI/DSIUN/Prestataire. </a:t>
            </a:r>
          </a:p>
          <a:p>
            <a:r>
              <a:rPr lang="fr-FR" sz="1500" dirty="0"/>
              <a:t>	GO. Si NO GO, recette complémentaire </a:t>
            </a:r>
          </a:p>
          <a:p>
            <a:r>
              <a:rPr lang="fr-FR" sz="1500" dirty="0"/>
              <a:t>9) Mise en production après le GO : Prestataire </a:t>
            </a:r>
          </a:p>
          <a:p>
            <a:r>
              <a:rPr lang="fr-FR" sz="1500" dirty="0"/>
              <a:t>10) Tests de non régression : DEI </a:t>
            </a:r>
          </a:p>
          <a:p>
            <a:endParaRPr lang="fr-FR" sz="1500" dirty="0"/>
          </a:p>
        </p:txBody>
      </p:sp>
      <p:pic>
        <p:nvPicPr>
          <p:cNvPr id="6" name="Image 5">
            <a:extLst>
              <a:ext uri="{FF2B5EF4-FFF2-40B4-BE49-F238E27FC236}">
                <a16:creationId xmlns:a16="http://schemas.microsoft.com/office/drawing/2014/main" id="{7B035E73-2ABB-456B-B87A-D9DCE8B86081}"/>
              </a:ext>
            </a:extLst>
          </p:cNvPr>
          <p:cNvPicPr>
            <a:picLocks noChangeAspect="1"/>
          </p:cNvPicPr>
          <p:nvPr/>
        </p:nvPicPr>
        <p:blipFill rotWithShape="1">
          <a:blip r:embed="rId2"/>
          <a:srcRect b="12574"/>
          <a:stretch/>
        </p:blipFill>
        <p:spPr>
          <a:xfrm>
            <a:off x="4824028" y="5203172"/>
            <a:ext cx="4319972" cy="1654827"/>
          </a:xfrm>
          <a:prstGeom prst="rect">
            <a:avLst/>
          </a:prstGeom>
        </p:spPr>
      </p:pic>
    </p:spTree>
    <p:extLst>
      <p:ext uri="{BB962C8B-B14F-4D97-AF65-F5344CB8AC3E}">
        <p14:creationId xmlns:p14="http://schemas.microsoft.com/office/powerpoint/2010/main" val="877218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365264" y="1010598"/>
            <a:ext cx="9144000" cy="369332"/>
          </a:xfrm>
        </p:spPr>
        <p:txBody>
          <a:bodyPr/>
          <a:lstStyle/>
          <a:p>
            <a:r>
              <a:rPr lang="fr-FR" sz="1800" dirty="0">
                <a:solidFill>
                  <a:schemeClr val="accent2"/>
                </a:solidFill>
              </a:rPr>
              <a:t>03- Les APPLICATIONS – Principales fonctionnalités</a:t>
            </a:r>
          </a:p>
        </p:txBody>
      </p:sp>
      <p:sp>
        <p:nvSpPr>
          <p:cNvPr id="5" name="Espace réservé du texte 4">
            <a:extLst>
              <a:ext uri="{FF2B5EF4-FFF2-40B4-BE49-F238E27FC236}">
                <a16:creationId xmlns:a16="http://schemas.microsoft.com/office/drawing/2014/main" id="{821D1562-C997-4045-AC04-CFE75FBF1627}"/>
              </a:ext>
            </a:extLst>
          </p:cNvPr>
          <p:cNvSpPr>
            <a:spLocks noGrp="1"/>
          </p:cNvSpPr>
          <p:nvPr>
            <p:ph type="body" sz="quarter" idx="11"/>
          </p:nvPr>
        </p:nvSpPr>
        <p:spPr>
          <a:xfrm>
            <a:off x="218662" y="1555844"/>
            <a:ext cx="8706677" cy="4131900"/>
          </a:xfrm>
        </p:spPr>
        <p:txBody>
          <a:bodyPr/>
          <a:lstStyle/>
          <a:p>
            <a:r>
              <a:rPr lang="fr-FR" sz="1500" dirty="0"/>
              <a:t>Le Hub permet à un utilisateur : </a:t>
            </a:r>
          </a:p>
          <a:p>
            <a:r>
              <a:rPr lang="fr-FR" sz="1500" dirty="0"/>
              <a:t>▪ D'obtenir des informations sur les aides et appels à projets des financeurs suivants : </a:t>
            </a:r>
            <a:r>
              <a:rPr lang="fr-FR" sz="1500" i="1" dirty="0"/>
              <a:t>Région Occitanie, Bpifrance, </a:t>
            </a:r>
            <a:r>
              <a:rPr lang="fr-FR" sz="1500" i="1" dirty="0" err="1"/>
              <a:t>Créalia</a:t>
            </a:r>
            <a:r>
              <a:rPr lang="fr-FR" sz="1500" i="1" dirty="0"/>
              <a:t>, France Initiative, </a:t>
            </a:r>
            <a:r>
              <a:rPr lang="fr-FR" sz="1500" i="1" dirty="0" err="1"/>
              <a:t>Irdi-Soridec</a:t>
            </a:r>
            <a:r>
              <a:rPr lang="fr-FR" sz="1500" i="1" dirty="0"/>
              <a:t>, … </a:t>
            </a:r>
            <a:endParaRPr lang="fr-FR" sz="1500" dirty="0"/>
          </a:p>
          <a:p>
            <a:r>
              <a:rPr lang="fr-FR" sz="1500" dirty="0"/>
              <a:t>▪ De consulter les actualités de la Région Occitanie et les évènements économiques sur le territoire </a:t>
            </a:r>
          </a:p>
          <a:p>
            <a:r>
              <a:rPr lang="fr-FR" sz="1500" dirty="0"/>
              <a:t>▪ De bénéficier d’un espace personnalisé pour accéder : </a:t>
            </a:r>
          </a:p>
          <a:p>
            <a:pPr lvl="1"/>
            <a:r>
              <a:rPr lang="fr-FR" sz="1350" dirty="0"/>
              <a:t>à un référent – </a:t>
            </a:r>
            <a:r>
              <a:rPr lang="fr-FR" sz="1350" i="1" dirty="0"/>
              <a:t>un contact qualifié de proximité qui l’accompagnera sur tous ses projets </a:t>
            </a:r>
            <a:endParaRPr lang="fr-FR" sz="1350" dirty="0"/>
          </a:p>
          <a:p>
            <a:pPr lvl="1"/>
            <a:r>
              <a:rPr lang="fr-FR" sz="1350" dirty="0"/>
              <a:t>à un parcours qui lui permettra d’identifier le(s) financement(s) adapté(s) à son projet </a:t>
            </a:r>
          </a:p>
          <a:p>
            <a:pPr lvl="1"/>
            <a:r>
              <a:rPr lang="fr-FR" sz="1350" dirty="0"/>
              <a:t>à des actualités et évènements relatifs à sa ou ses filières </a:t>
            </a:r>
          </a:p>
          <a:p>
            <a:pPr lvl="1"/>
            <a:r>
              <a:rPr lang="fr-FR" sz="1350" dirty="0"/>
              <a:t>au dépôt en ligne des demandes d’aide </a:t>
            </a:r>
          </a:p>
          <a:p>
            <a:pPr lvl="1"/>
            <a:r>
              <a:rPr lang="fr-FR" sz="1350" dirty="0"/>
              <a:t>au suivi de l’état d’avancement des dossiers déposés </a:t>
            </a:r>
          </a:p>
          <a:p>
            <a:endParaRPr lang="fr-FR" sz="1500" dirty="0"/>
          </a:p>
          <a:p>
            <a:r>
              <a:rPr lang="fr-FR" sz="1500" dirty="0"/>
              <a:t>Pourquoi choisir un référent :</a:t>
            </a:r>
          </a:p>
          <a:p>
            <a:r>
              <a:rPr lang="fr-FR" sz="1500" dirty="0"/>
              <a:t>C’est au moment de la création de son compte que le choix du référent est fait par l’entreprise. Ce référent est un membre du Réseau des Développeurs Economiques et son rôle consiste à être un interlocuteur privilégié de l’entreprise. Il est en charge de créer le lien avec les autres interlocuteurs spécialistes dans le but de simplifier les démarches des entrepreneurs pour un suivi plus efficace et concerté.</a:t>
            </a:r>
          </a:p>
        </p:txBody>
      </p:sp>
    </p:spTree>
    <p:extLst>
      <p:ext uri="{BB962C8B-B14F-4D97-AF65-F5344CB8AC3E}">
        <p14:creationId xmlns:p14="http://schemas.microsoft.com/office/powerpoint/2010/main" val="3042731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62170" y="980825"/>
            <a:ext cx="8144913" cy="400110"/>
          </a:xfrm>
        </p:spPr>
        <p:txBody>
          <a:bodyPr/>
          <a:lstStyle/>
          <a:p>
            <a:r>
              <a:rPr lang="fr-FR" dirty="0">
                <a:solidFill>
                  <a:schemeClr val="accent2"/>
                </a:solidFill>
              </a:rPr>
              <a:t>03- Les APPLICATIONS - Documentation</a:t>
            </a:r>
          </a:p>
        </p:txBody>
      </p:sp>
      <p:sp>
        <p:nvSpPr>
          <p:cNvPr id="5" name="Espace réservé du texte 4">
            <a:extLst>
              <a:ext uri="{FF2B5EF4-FFF2-40B4-BE49-F238E27FC236}">
                <a16:creationId xmlns:a16="http://schemas.microsoft.com/office/drawing/2014/main" id="{821D1562-C997-4045-AC04-CFE75FBF1627}"/>
              </a:ext>
            </a:extLst>
          </p:cNvPr>
          <p:cNvSpPr>
            <a:spLocks noGrp="1"/>
          </p:cNvSpPr>
          <p:nvPr>
            <p:ph type="body" sz="quarter" idx="11"/>
          </p:nvPr>
        </p:nvSpPr>
        <p:spPr>
          <a:xfrm>
            <a:off x="218662" y="1672553"/>
            <a:ext cx="8706677" cy="1754326"/>
          </a:xfrm>
        </p:spPr>
        <p:txBody>
          <a:bodyPr/>
          <a:lstStyle/>
          <a:p>
            <a:pPr>
              <a:buFont typeface="Wingdings" panose="05000000000000000000" pitchFamily="2" charset="2"/>
              <a:buChar char="Ø"/>
            </a:pPr>
            <a:r>
              <a:rPr lang="fr-FR" sz="1800" dirty="0"/>
              <a:t> </a:t>
            </a:r>
            <a:r>
              <a:rPr lang="fr-FR" sz="1800" dirty="0" err="1"/>
              <a:t>Gofast</a:t>
            </a:r>
            <a:r>
              <a:rPr lang="fr-FR" sz="1800" dirty="0"/>
              <a:t> : </a:t>
            </a:r>
          </a:p>
          <a:p>
            <a:r>
              <a:rPr lang="fr-FR" sz="1800" dirty="0"/>
              <a:t>https://portail-gofast.laregion.fr/node/7231?&amp;path=/Sites/_Groups/_Projets_SI/_12-%20Plateformes%20Entreprises/_Hub%20Entreprendre#ogdocuments</a:t>
            </a:r>
          </a:p>
          <a:p>
            <a:endParaRPr lang="fr-FR" sz="1800" dirty="0"/>
          </a:p>
          <a:p>
            <a:pPr>
              <a:buFont typeface="Wingdings" panose="05000000000000000000" pitchFamily="2" charset="2"/>
              <a:buChar char="Ø"/>
            </a:pPr>
            <a:r>
              <a:rPr lang="fr-FR" sz="1800" dirty="0"/>
              <a:t> Manuels utilisateurs et FAQ mis à jour régulièrement</a:t>
            </a:r>
          </a:p>
        </p:txBody>
      </p:sp>
    </p:spTree>
    <p:extLst>
      <p:ext uri="{BB962C8B-B14F-4D97-AF65-F5344CB8AC3E}">
        <p14:creationId xmlns:p14="http://schemas.microsoft.com/office/powerpoint/2010/main" val="2655312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1473720" y="980728"/>
            <a:ext cx="7073727" cy="400110"/>
          </a:xfrm>
        </p:spPr>
        <p:txBody>
          <a:bodyPr/>
          <a:lstStyle/>
          <a:p>
            <a:r>
              <a:rPr lang="fr-FR" dirty="0">
                <a:solidFill>
                  <a:schemeClr val="accent2"/>
                </a:solidFill>
              </a:rPr>
              <a:t>04- Les ACTEURS – différents rôles</a:t>
            </a:r>
          </a:p>
        </p:txBody>
      </p:sp>
      <p:sp>
        <p:nvSpPr>
          <p:cNvPr id="5" name="Espace réservé du texte 4">
            <a:extLst>
              <a:ext uri="{FF2B5EF4-FFF2-40B4-BE49-F238E27FC236}">
                <a16:creationId xmlns:a16="http://schemas.microsoft.com/office/drawing/2014/main" id="{683D1FE6-CD62-4A4A-B78D-FE001321EF02}"/>
              </a:ext>
            </a:extLst>
          </p:cNvPr>
          <p:cNvSpPr>
            <a:spLocks noGrp="1"/>
          </p:cNvSpPr>
          <p:nvPr>
            <p:ph type="body" sz="quarter" idx="11"/>
          </p:nvPr>
        </p:nvSpPr>
        <p:spPr>
          <a:xfrm>
            <a:off x="67089" y="1540935"/>
            <a:ext cx="9076911" cy="5170646"/>
          </a:xfrm>
        </p:spPr>
        <p:txBody>
          <a:bodyPr/>
          <a:lstStyle/>
          <a:p>
            <a:pPr lvl="0"/>
            <a:r>
              <a:rPr lang="fr-FR" sz="1500" u="sng" dirty="0"/>
              <a:t>Simple interlocuteur</a:t>
            </a:r>
            <a:r>
              <a:rPr lang="fr-FR" sz="1500" dirty="0"/>
              <a:t> : Collaborateur sans rôle spécifique auprès des entreprises mais dont les coordonnées seront uniquement visibles par les membres du réseau des développeurs économiques dans l’extranet Agents Partenaires (ex un manager)</a:t>
            </a:r>
          </a:p>
          <a:p>
            <a:pPr lvl="0"/>
            <a:r>
              <a:rPr lang="fr-FR" sz="1500" u="sng" dirty="0"/>
              <a:t>Référent</a:t>
            </a:r>
            <a:r>
              <a:rPr lang="fr-FR" sz="1500" dirty="0"/>
              <a:t> : Au moment de la création de son compte, une entreprise choisit un référent. Ce référent est un membre du Réseau des Développeurs Economiques Occitanie. Son rôle consiste à être un interlocuteur privilégié de l’entreprise ou du porteur de projet. Il est en charge de créer le lien avec les autres interlocuteurs spécialistes dans le but de simplifier les démarches de l’entreprise ou du porteur de projet pour un suivi plus efficace et concerté. Le référent est choisi par l’entreprise ou le porteur de projet lors de sa première connexion au Hub Entreprendre</a:t>
            </a:r>
          </a:p>
          <a:p>
            <a:pPr lvl="0"/>
            <a:r>
              <a:rPr lang="fr-FR" sz="1500" u="sng" dirty="0"/>
              <a:t>Expert d'un financement</a:t>
            </a:r>
            <a:r>
              <a:rPr lang="fr-FR" sz="1500" dirty="0"/>
              <a:t> : Un expert de financement est un agent qui maitrise l’ensemble des règles d’interventions d’un dispositif d’aide aux entreprises. Un expert est désigné par dispositif. Il est le point d’entrée des demandes de renseignement des référents sur les critères d’éligibilité requis et sur les modalités de dépôt d’un dossier sur ce dispositif. L’expert pourra, le cas échéant, réorienter la demande vers un spécialiste filière ou territoire. Les coordonnées de l’expert de financement sont uniquement accessibles aux membres du Réseau des Développeurs Economiques Occitanie via l’extranet agents et partenaires</a:t>
            </a:r>
          </a:p>
          <a:p>
            <a:pPr lvl="0"/>
            <a:r>
              <a:rPr lang="fr-FR" sz="1500" u="sng" dirty="0"/>
              <a:t>Spécialiste</a:t>
            </a:r>
            <a:r>
              <a:rPr lang="fr-FR" sz="1500" dirty="0"/>
              <a:t> : un spécialiste a une filière particulière d’action ou une compétence, qu’il va pouvoir mettre à disposition des référents pour accompagner certains projets</a:t>
            </a:r>
          </a:p>
          <a:p>
            <a:pPr lvl="0"/>
            <a:r>
              <a:rPr lang="fr-FR" sz="1500" u="sng" dirty="0"/>
              <a:t>Groupe projet</a:t>
            </a:r>
            <a:r>
              <a:rPr lang="fr-FR" sz="1500" dirty="0"/>
              <a:t> : pour chaque entreprise ou projet, le référent peut s’entourer de compétences spécifiques et complémentaires en constituant un groupe projet</a:t>
            </a:r>
          </a:p>
        </p:txBody>
      </p:sp>
    </p:spTree>
    <p:extLst>
      <p:ext uri="{BB962C8B-B14F-4D97-AF65-F5344CB8AC3E}">
        <p14:creationId xmlns:p14="http://schemas.microsoft.com/office/powerpoint/2010/main" val="3979404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Espace réservé du contenu 20"/>
          <p:cNvSpPr>
            <a:spLocks noGrp="1"/>
          </p:cNvSpPr>
          <p:nvPr>
            <p:ph idx="1"/>
          </p:nvPr>
        </p:nvSpPr>
        <p:spPr>
          <a:xfrm>
            <a:off x="4025900" y="1092168"/>
            <a:ext cx="1854200" cy="746358"/>
          </a:xfrm>
        </p:spPr>
        <p:txBody>
          <a:bodyPr/>
          <a:lstStyle/>
          <a:p>
            <a:r>
              <a:rPr lang="fr-FR" dirty="0"/>
              <a:t>01</a:t>
            </a:r>
          </a:p>
          <a:p>
            <a:pPr lvl="1"/>
            <a:r>
              <a:rPr lang="fr-FR" sz="1000" dirty="0"/>
              <a:t>Présentation du domaine</a:t>
            </a:r>
          </a:p>
        </p:txBody>
      </p:sp>
      <p:sp>
        <p:nvSpPr>
          <p:cNvPr id="9" name="Espace réservé du contenu 20"/>
          <p:cNvSpPr txBox="1">
            <a:spLocks/>
          </p:cNvSpPr>
          <p:nvPr/>
        </p:nvSpPr>
        <p:spPr>
          <a:xfrm>
            <a:off x="4025900" y="1910989"/>
            <a:ext cx="1854200" cy="592470"/>
          </a:xfrm>
          <a:prstGeom prst="rect">
            <a:avLst/>
          </a:prstGeom>
        </p:spPr>
        <p:txBody>
          <a:bodyPr>
            <a:spAutoFit/>
          </a:bodyPr>
          <a:lstStyle>
            <a:lvl1pPr marL="0" indent="0" algn="l" defTabSz="914400" rtl="0" eaLnBrk="1" latinLnBrk="0" hangingPunct="1">
              <a:spcBef>
                <a:spcPts val="0"/>
              </a:spcBef>
              <a:buFont typeface="Arial" pitchFamily="34" charset="0"/>
              <a:buNone/>
              <a:defRPr sz="1500" b="0" kern="1200">
                <a:solidFill>
                  <a:schemeClr val="tx1"/>
                </a:solidFill>
                <a:latin typeface="+mn-lt"/>
                <a:ea typeface="+mn-ea"/>
                <a:cs typeface="Calibri" pitchFamily="34" charset="0"/>
              </a:defRPr>
            </a:lvl1pPr>
            <a:lvl2pPr marL="0" indent="0" algn="l" defTabSz="914400" rtl="0" eaLnBrk="1" latinLnBrk="0" hangingPunct="1">
              <a:spcBef>
                <a:spcPts val="900"/>
              </a:spcBef>
              <a:buFont typeface="Arial" pitchFamily="34" charset="0"/>
              <a:buNone/>
              <a:defRPr sz="900" b="1" kern="1200">
                <a:solidFill>
                  <a:schemeClr val="tx1"/>
                </a:solidFill>
                <a:latin typeface="+mn-lt"/>
                <a:ea typeface="+mn-ea"/>
                <a:cs typeface="Calibri" pitchFamily="34" charset="0"/>
              </a:defRPr>
            </a:lvl2pPr>
            <a:lvl3pPr marL="0" indent="0" algn="l" defTabSz="914400" rtl="0" eaLnBrk="1" latinLnBrk="0" hangingPunct="1">
              <a:spcBef>
                <a:spcPts val="0"/>
              </a:spcBef>
              <a:buFont typeface="Arial" pitchFamily="34" charset="0"/>
              <a:buNone/>
              <a:defRPr sz="9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None/>
              <a:defRPr sz="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None/>
              <a:defRPr sz="1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dirty="0"/>
              <a:t>03</a:t>
            </a:r>
          </a:p>
          <a:p>
            <a:pPr lvl="1"/>
            <a:r>
              <a:rPr lang="fr-FR" sz="1000" dirty="0"/>
              <a:t>Les applications</a:t>
            </a:r>
          </a:p>
        </p:txBody>
      </p:sp>
      <p:sp>
        <p:nvSpPr>
          <p:cNvPr id="14" name="Espace réservé du contenu 20"/>
          <p:cNvSpPr txBox="1">
            <a:spLocks/>
          </p:cNvSpPr>
          <p:nvPr/>
        </p:nvSpPr>
        <p:spPr>
          <a:xfrm>
            <a:off x="6480212" y="1500818"/>
            <a:ext cx="2196244" cy="477054"/>
          </a:xfrm>
          <a:prstGeom prst="rect">
            <a:avLst/>
          </a:prstGeom>
        </p:spPr>
        <p:txBody>
          <a:bodyPr wrap="square">
            <a:spAutoFit/>
          </a:bodyPr>
          <a:lstStyle>
            <a:lvl1pPr marL="0" indent="0" algn="l" defTabSz="914400" rtl="0" eaLnBrk="1" latinLnBrk="0" hangingPunct="1">
              <a:spcBef>
                <a:spcPts val="0"/>
              </a:spcBef>
              <a:buFont typeface="Arial" pitchFamily="34" charset="0"/>
              <a:buNone/>
              <a:defRPr sz="1500" b="0" kern="1200">
                <a:solidFill>
                  <a:schemeClr val="tx1"/>
                </a:solidFill>
                <a:latin typeface="+mn-lt"/>
                <a:ea typeface="+mn-ea"/>
                <a:cs typeface="Calibri" pitchFamily="34" charset="0"/>
              </a:defRPr>
            </a:lvl1pPr>
            <a:lvl2pPr marL="0" indent="0" algn="l" defTabSz="914400" rtl="0" eaLnBrk="1" latinLnBrk="0" hangingPunct="1">
              <a:spcBef>
                <a:spcPts val="900"/>
              </a:spcBef>
              <a:buFont typeface="Arial" pitchFamily="34" charset="0"/>
              <a:buNone/>
              <a:defRPr sz="900" b="1" kern="1200">
                <a:solidFill>
                  <a:schemeClr val="tx1"/>
                </a:solidFill>
                <a:latin typeface="+mn-lt"/>
                <a:ea typeface="+mn-ea"/>
                <a:cs typeface="Calibri" pitchFamily="34" charset="0"/>
              </a:defRPr>
            </a:lvl2pPr>
            <a:lvl3pPr marL="0" indent="0" algn="l" defTabSz="914400" rtl="0" eaLnBrk="1" latinLnBrk="0" hangingPunct="1">
              <a:spcBef>
                <a:spcPts val="0"/>
              </a:spcBef>
              <a:buFont typeface="Arial" pitchFamily="34" charset="0"/>
              <a:buNone/>
              <a:defRPr sz="9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None/>
              <a:defRPr sz="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None/>
              <a:defRPr sz="1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dirty="0"/>
              <a:t>02</a:t>
            </a:r>
          </a:p>
          <a:p>
            <a:r>
              <a:rPr lang="fr-FR" sz="1000" b="1" dirty="0"/>
              <a:t>Les process</a:t>
            </a:r>
          </a:p>
        </p:txBody>
      </p:sp>
      <p:sp>
        <p:nvSpPr>
          <p:cNvPr id="15" name="Espace réservé du contenu 20"/>
          <p:cNvSpPr txBox="1">
            <a:spLocks/>
          </p:cNvSpPr>
          <p:nvPr/>
        </p:nvSpPr>
        <p:spPr>
          <a:xfrm>
            <a:off x="6588224" y="2456892"/>
            <a:ext cx="1854200" cy="592470"/>
          </a:xfrm>
          <a:prstGeom prst="rect">
            <a:avLst/>
          </a:prstGeom>
        </p:spPr>
        <p:txBody>
          <a:bodyPr>
            <a:spAutoFit/>
          </a:bodyPr>
          <a:lstStyle>
            <a:lvl1pPr marL="0" indent="0" algn="l" defTabSz="914400" rtl="0" eaLnBrk="1" latinLnBrk="0" hangingPunct="1">
              <a:spcBef>
                <a:spcPts val="0"/>
              </a:spcBef>
              <a:buFont typeface="Arial" pitchFamily="34" charset="0"/>
              <a:buNone/>
              <a:defRPr sz="1500" b="0" kern="1200">
                <a:solidFill>
                  <a:schemeClr val="tx1"/>
                </a:solidFill>
                <a:latin typeface="+mn-lt"/>
                <a:ea typeface="+mn-ea"/>
                <a:cs typeface="Calibri" pitchFamily="34" charset="0"/>
              </a:defRPr>
            </a:lvl1pPr>
            <a:lvl2pPr marL="0" indent="0" algn="l" defTabSz="914400" rtl="0" eaLnBrk="1" latinLnBrk="0" hangingPunct="1">
              <a:spcBef>
                <a:spcPts val="900"/>
              </a:spcBef>
              <a:buFont typeface="Arial" pitchFamily="34" charset="0"/>
              <a:buNone/>
              <a:defRPr sz="900" b="1" kern="1200">
                <a:solidFill>
                  <a:schemeClr val="tx1"/>
                </a:solidFill>
                <a:latin typeface="+mn-lt"/>
                <a:ea typeface="+mn-ea"/>
                <a:cs typeface="Calibri" pitchFamily="34" charset="0"/>
              </a:defRPr>
            </a:lvl2pPr>
            <a:lvl3pPr marL="0" indent="0" algn="l" defTabSz="914400" rtl="0" eaLnBrk="1" latinLnBrk="0" hangingPunct="1">
              <a:spcBef>
                <a:spcPts val="0"/>
              </a:spcBef>
              <a:buFont typeface="Arial" pitchFamily="34" charset="0"/>
              <a:buNone/>
              <a:defRPr sz="9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None/>
              <a:defRPr sz="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None/>
              <a:defRPr sz="1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dirty="0"/>
              <a:t>04</a:t>
            </a:r>
          </a:p>
          <a:p>
            <a:pPr lvl="1"/>
            <a:r>
              <a:rPr lang="fr-FR" sz="1000" dirty="0"/>
              <a:t>Les acteurs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1473720" y="980728"/>
            <a:ext cx="7073727" cy="400110"/>
          </a:xfrm>
        </p:spPr>
        <p:txBody>
          <a:bodyPr/>
          <a:lstStyle/>
          <a:p>
            <a:r>
              <a:rPr lang="fr-FR" dirty="0">
                <a:solidFill>
                  <a:schemeClr val="accent2"/>
                </a:solidFill>
              </a:rPr>
              <a:t>04- Les ACTEURS – différents rôles</a:t>
            </a:r>
          </a:p>
        </p:txBody>
      </p:sp>
      <p:sp>
        <p:nvSpPr>
          <p:cNvPr id="5" name="Espace réservé du texte 4">
            <a:extLst>
              <a:ext uri="{FF2B5EF4-FFF2-40B4-BE49-F238E27FC236}">
                <a16:creationId xmlns:a16="http://schemas.microsoft.com/office/drawing/2014/main" id="{683D1FE6-CD62-4A4A-B78D-FE001321EF02}"/>
              </a:ext>
            </a:extLst>
          </p:cNvPr>
          <p:cNvSpPr>
            <a:spLocks noGrp="1"/>
          </p:cNvSpPr>
          <p:nvPr>
            <p:ph type="body" sz="quarter" idx="11"/>
          </p:nvPr>
        </p:nvSpPr>
        <p:spPr>
          <a:xfrm>
            <a:off x="67089" y="1540935"/>
            <a:ext cx="9076911" cy="2631490"/>
          </a:xfrm>
        </p:spPr>
        <p:txBody>
          <a:bodyPr/>
          <a:lstStyle/>
          <a:p>
            <a:pPr lvl="0"/>
            <a:r>
              <a:rPr lang="fr-FR" sz="1500" dirty="0"/>
              <a:t>DEI :</a:t>
            </a:r>
          </a:p>
          <a:p>
            <a:pPr lvl="0"/>
            <a:r>
              <a:rPr lang="fr-FR" sz="1500" dirty="0"/>
              <a:t>Julie DEGOUL : administratrice et animatrice RDEO</a:t>
            </a:r>
          </a:p>
          <a:p>
            <a:pPr lvl="0"/>
            <a:r>
              <a:rPr lang="fr-FR" sz="1500" dirty="0"/>
              <a:t>Aurore TUDELA : administratrice et </a:t>
            </a:r>
            <a:r>
              <a:rPr lang="fr-FR" sz="1500" dirty="0">
                <a:hlinkClick r:id="rId2"/>
              </a:rPr>
              <a:t>contact-hub@laregion.fr</a:t>
            </a:r>
            <a:endParaRPr lang="fr-FR" sz="1500" dirty="0"/>
          </a:p>
          <a:p>
            <a:pPr lvl="0"/>
            <a:endParaRPr lang="fr-FR" sz="1500" dirty="0"/>
          </a:p>
          <a:p>
            <a:pPr lvl="0"/>
            <a:endParaRPr lang="fr-FR" sz="1500" dirty="0"/>
          </a:p>
          <a:p>
            <a:pPr lvl="0"/>
            <a:r>
              <a:rPr lang="fr-FR" sz="1500" dirty="0"/>
              <a:t>DSIUN :</a:t>
            </a:r>
          </a:p>
          <a:p>
            <a:pPr lvl="0"/>
            <a:r>
              <a:rPr lang="fr-FR" sz="1500" dirty="0"/>
              <a:t>Anne DEPAEPE : cheffe de projet</a:t>
            </a:r>
          </a:p>
          <a:p>
            <a:pPr lvl="0"/>
            <a:endParaRPr lang="fr-FR" sz="1500" dirty="0"/>
          </a:p>
          <a:p>
            <a:pPr lvl="0"/>
            <a:r>
              <a:rPr lang="fr-FR" sz="1500" dirty="0"/>
              <a:t>RDEO :</a:t>
            </a:r>
          </a:p>
          <a:p>
            <a:pPr lvl="0"/>
            <a:r>
              <a:rPr lang="fr-FR" sz="1500" dirty="0"/>
              <a:t>Utilisateurs clés de l’extranet Hub</a:t>
            </a:r>
          </a:p>
          <a:p>
            <a:pPr lvl="0"/>
            <a:endParaRPr lang="fr-FR" sz="1500" dirty="0"/>
          </a:p>
        </p:txBody>
      </p:sp>
    </p:spTree>
    <p:extLst>
      <p:ext uri="{BB962C8B-B14F-4D97-AF65-F5344CB8AC3E}">
        <p14:creationId xmlns:p14="http://schemas.microsoft.com/office/powerpoint/2010/main" val="4057764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1473720" y="980728"/>
            <a:ext cx="7073727" cy="400110"/>
          </a:xfrm>
        </p:spPr>
        <p:txBody>
          <a:bodyPr/>
          <a:lstStyle/>
          <a:p>
            <a:r>
              <a:rPr lang="fr-FR" dirty="0">
                <a:solidFill>
                  <a:schemeClr val="accent2"/>
                </a:solidFill>
              </a:rPr>
              <a:t>06- ARCHITECTURE, hébergement …</a:t>
            </a:r>
          </a:p>
        </p:txBody>
      </p:sp>
      <p:sp>
        <p:nvSpPr>
          <p:cNvPr id="4" name="Espace réservé du texte 3">
            <a:extLst>
              <a:ext uri="{FF2B5EF4-FFF2-40B4-BE49-F238E27FC236}">
                <a16:creationId xmlns:a16="http://schemas.microsoft.com/office/drawing/2014/main" id="{D3679A97-D2CE-4343-9732-B760734E23D8}"/>
              </a:ext>
            </a:extLst>
          </p:cNvPr>
          <p:cNvSpPr>
            <a:spLocks noGrp="1"/>
          </p:cNvSpPr>
          <p:nvPr>
            <p:ph type="body" sz="quarter" idx="11"/>
          </p:nvPr>
        </p:nvSpPr>
        <p:spPr/>
        <p:txBody>
          <a:bodyPr/>
          <a:lstStyle/>
          <a:p>
            <a:endParaRPr lang="fr-FR"/>
          </a:p>
        </p:txBody>
      </p:sp>
      <p:pic>
        <p:nvPicPr>
          <p:cNvPr id="7" name="Picture 3" descr="image007">
            <a:extLst>
              <a:ext uri="{FF2B5EF4-FFF2-40B4-BE49-F238E27FC236}">
                <a16:creationId xmlns:a16="http://schemas.microsoft.com/office/drawing/2014/main" id="{A29A25BE-E9F8-4216-9B9B-5FCE10D8A5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664804"/>
            <a:ext cx="8172908" cy="4212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3540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1473720" y="980728"/>
            <a:ext cx="7073727" cy="400110"/>
          </a:xfrm>
        </p:spPr>
        <p:txBody>
          <a:bodyPr/>
          <a:lstStyle/>
          <a:p>
            <a:r>
              <a:rPr lang="fr-FR" dirty="0">
                <a:solidFill>
                  <a:schemeClr val="accent2"/>
                </a:solidFill>
              </a:rPr>
              <a:t>05- CARTOGRAPHIE SOLUQIQ</a:t>
            </a:r>
          </a:p>
        </p:txBody>
      </p:sp>
      <p:sp>
        <p:nvSpPr>
          <p:cNvPr id="4" name="Espace réservé du texte 3">
            <a:extLst>
              <a:ext uri="{FF2B5EF4-FFF2-40B4-BE49-F238E27FC236}">
                <a16:creationId xmlns:a16="http://schemas.microsoft.com/office/drawing/2014/main" id="{D3679A97-D2CE-4343-9732-B760734E23D8}"/>
              </a:ext>
            </a:extLst>
          </p:cNvPr>
          <p:cNvSpPr>
            <a:spLocks noGrp="1"/>
          </p:cNvSpPr>
          <p:nvPr>
            <p:ph type="body" sz="quarter" idx="11"/>
          </p:nvPr>
        </p:nvSpPr>
        <p:spPr/>
        <p:txBody>
          <a:bodyPr/>
          <a:lstStyle/>
          <a:p>
            <a:endParaRPr lang="fr-FR"/>
          </a:p>
        </p:txBody>
      </p:sp>
      <p:pic>
        <p:nvPicPr>
          <p:cNvPr id="6" name="Image 5">
            <a:extLst>
              <a:ext uri="{FF2B5EF4-FFF2-40B4-BE49-F238E27FC236}">
                <a16:creationId xmlns:a16="http://schemas.microsoft.com/office/drawing/2014/main" id="{1DEE7F99-DB5C-484B-9142-C9465E0AB754}"/>
              </a:ext>
            </a:extLst>
          </p:cNvPr>
          <p:cNvPicPr>
            <a:picLocks noChangeAspect="1"/>
          </p:cNvPicPr>
          <p:nvPr/>
        </p:nvPicPr>
        <p:blipFill>
          <a:blip r:embed="rId2"/>
          <a:stretch>
            <a:fillRect/>
          </a:stretch>
        </p:blipFill>
        <p:spPr>
          <a:xfrm>
            <a:off x="895478" y="1635758"/>
            <a:ext cx="6900390" cy="5230058"/>
          </a:xfrm>
          <a:prstGeom prst="rect">
            <a:avLst/>
          </a:prstGeom>
        </p:spPr>
      </p:pic>
    </p:spTree>
    <p:extLst>
      <p:ext uri="{BB962C8B-B14F-4D97-AF65-F5344CB8AC3E}">
        <p14:creationId xmlns:p14="http://schemas.microsoft.com/office/powerpoint/2010/main" val="6970882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DF328B74-BE46-4DA8-BE56-A7D6E7FA2B7F}"/>
              </a:ext>
            </a:extLst>
          </p:cNvPr>
          <p:cNvSpPr>
            <a:spLocks noGrp="1"/>
          </p:cNvSpPr>
          <p:nvPr>
            <p:ph type="subTitle" idx="1"/>
          </p:nvPr>
        </p:nvSpPr>
        <p:spPr/>
        <p:txBody>
          <a:bodyPr/>
          <a:lstStyle/>
          <a:p>
            <a:r>
              <a:rPr lang="fr-FR" dirty="0"/>
              <a:t>CRM OPERA</a:t>
            </a:r>
          </a:p>
        </p:txBody>
      </p:sp>
      <p:sp>
        <p:nvSpPr>
          <p:cNvPr id="4" name="Espace réservé de la date 3">
            <a:extLst>
              <a:ext uri="{FF2B5EF4-FFF2-40B4-BE49-F238E27FC236}">
                <a16:creationId xmlns:a16="http://schemas.microsoft.com/office/drawing/2014/main" id="{EA99A55A-6A7E-48EE-B65C-91A735AA35BC}"/>
              </a:ext>
            </a:extLst>
          </p:cNvPr>
          <p:cNvSpPr>
            <a:spLocks noGrp="1"/>
          </p:cNvSpPr>
          <p:nvPr>
            <p:ph type="dt" sz="half" idx="2"/>
          </p:nvPr>
        </p:nvSpPr>
        <p:spPr/>
        <p:txBody>
          <a:bodyPr/>
          <a:lstStyle/>
          <a:p>
            <a:pPr algn="l"/>
            <a:r>
              <a:rPr lang="fr-FR"/>
              <a:t>JJ/MM/AA</a:t>
            </a:r>
            <a:endParaRPr lang="fr-FR" dirty="0"/>
          </a:p>
        </p:txBody>
      </p:sp>
    </p:spTree>
    <p:extLst>
      <p:ext uri="{BB962C8B-B14F-4D97-AF65-F5344CB8AC3E}">
        <p14:creationId xmlns:p14="http://schemas.microsoft.com/office/powerpoint/2010/main" val="489177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1"/>
          </p:nvPr>
        </p:nvSpPr>
        <p:spPr>
          <a:xfrm>
            <a:off x="359532" y="1520789"/>
            <a:ext cx="8319386" cy="4401205"/>
          </a:xfrm>
          <a:solidFill>
            <a:schemeClr val="bg1">
              <a:lumMod val="95000"/>
            </a:schemeClr>
          </a:solidFill>
        </p:spPr>
        <p:txBody>
          <a:bodyPr/>
          <a:lstStyle/>
          <a:p>
            <a:pPr marL="171450" indent="-171450">
              <a:buFont typeface="Arial" panose="020B0604020202020204" pitchFamily="34" charset="0"/>
              <a:buChar char="•"/>
            </a:pPr>
            <a:r>
              <a:rPr lang="fr-FR" sz="1000" b="1" dirty="0"/>
              <a:t>ENJEUX STRATÉGIQUES DU DOMAINE </a:t>
            </a:r>
          </a:p>
          <a:p>
            <a:pPr marL="171450" indent="-171450">
              <a:buFont typeface="Arial" panose="020B0604020202020204" pitchFamily="34" charset="0"/>
              <a:buChar char="•"/>
            </a:pPr>
            <a:endParaRPr lang="fr-FR" sz="1000" i="1" dirty="0"/>
          </a:p>
          <a:p>
            <a:r>
              <a:rPr lang="fr-FR" sz="1000" b="1" dirty="0"/>
              <a:t>Sécuriser opérationnellement la qualité de la relation avec les entreprises et les porteurs de projet</a:t>
            </a:r>
            <a:endParaRPr lang="fr-FR" sz="1000" dirty="0"/>
          </a:p>
          <a:p>
            <a:pPr marL="285750" indent="-285750">
              <a:buFont typeface="Wingdings" panose="05000000000000000000" pitchFamily="2" charset="2"/>
              <a:buChar char="Ø"/>
            </a:pPr>
            <a:r>
              <a:rPr lang="fr-FR" sz="1000" dirty="0"/>
              <a:t>Interagir avec l’ensemble des canaux à disposition des entreprises et des porteurs de projet (échanges avec les SI de la Région et d’</a:t>
            </a:r>
            <a:r>
              <a:rPr lang="fr-FR" sz="1000" dirty="0" err="1"/>
              <a:t>Ad’Occ</a:t>
            </a:r>
            <a:r>
              <a:rPr lang="fr-FR" sz="1000" dirty="0"/>
              <a:t> : pour alimenter des systèmes tiers ou enrichir la connaissance client depuis ces systèmes tiers, ex : demandes d’aides instruites dans PROGOS)</a:t>
            </a:r>
          </a:p>
          <a:p>
            <a:pPr marL="285750" indent="-285750">
              <a:buFont typeface="Wingdings" panose="05000000000000000000" pitchFamily="2" charset="2"/>
              <a:buChar char="Ø"/>
            </a:pPr>
            <a:r>
              <a:rPr lang="fr-FR" sz="1000" dirty="0"/>
              <a:t>Enrichir la connaissance des entreprises à partir de sources externes de référence sur des données d’identification des entreprises (ex : INSEE) ou des données économiques (ex : DIANE)</a:t>
            </a:r>
          </a:p>
          <a:p>
            <a:pPr marL="285750" indent="-285750">
              <a:buFont typeface="Wingdings" panose="05000000000000000000" pitchFamily="2" charset="2"/>
              <a:buChar char="Ø"/>
            </a:pPr>
            <a:r>
              <a:rPr lang="fr-FR" sz="1000" dirty="0" err="1"/>
              <a:t>Etre</a:t>
            </a:r>
            <a:r>
              <a:rPr lang="fr-FR" sz="1000" dirty="0"/>
              <a:t> proactif en identifiant les contacts à adresser prioritairement, en ciblant les actions de communication</a:t>
            </a:r>
          </a:p>
          <a:p>
            <a:pPr marL="285750" indent="-285750">
              <a:buFont typeface="Wingdings" panose="05000000000000000000" pitchFamily="2" charset="2"/>
              <a:buChar char="Ø"/>
            </a:pPr>
            <a:r>
              <a:rPr lang="fr-FR" sz="1000" dirty="0"/>
              <a:t>Disposer d’une connaissance à 360° des entreprises et porteurs de projets pour personnaliser la relation</a:t>
            </a:r>
          </a:p>
          <a:p>
            <a:pPr marL="285750" indent="-285750">
              <a:buFont typeface="Wingdings" panose="05000000000000000000" pitchFamily="2" charset="2"/>
              <a:buChar char="Ø"/>
            </a:pPr>
            <a:r>
              <a:rPr lang="fr-FR" sz="1000" dirty="0"/>
              <a:t>Garantir une meilleure cohérence des interventions des acteurs du territoire</a:t>
            </a:r>
          </a:p>
          <a:p>
            <a:endParaRPr lang="fr-FR" sz="1000" dirty="0"/>
          </a:p>
          <a:p>
            <a:endParaRPr lang="fr-FR" sz="1000" dirty="0"/>
          </a:p>
          <a:p>
            <a:endParaRPr lang="fr-FR" sz="1000" dirty="0"/>
          </a:p>
          <a:p>
            <a:pPr marL="285750" indent="-285750">
              <a:buFont typeface="Arial" panose="020B0604020202020204" pitchFamily="34" charset="0"/>
              <a:buChar char="•"/>
            </a:pPr>
            <a:r>
              <a:rPr lang="fr-FR" sz="1000" b="1" dirty="0"/>
              <a:t>LES ACTIONS DE LA RÉGION</a:t>
            </a:r>
          </a:p>
          <a:p>
            <a:pPr marL="285750" indent="-285750">
              <a:buFont typeface="Arial" panose="020B0604020202020204" pitchFamily="34" charset="0"/>
              <a:buChar char="•"/>
            </a:pPr>
            <a:endParaRPr lang="fr-FR" sz="1000" b="1" dirty="0"/>
          </a:p>
          <a:p>
            <a:r>
              <a:rPr lang="fr-FR" sz="1000" b="1" dirty="0"/>
              <a:t>En cours : </a:t>
            </a:r>
          </a:p>
          <a:p>
            <a:r>
              <a:rPr lang="fr-FR" sz="1000" dirty="0">
                <a:solidFill>
                  <a:srgbClr val="0000FF"/>
                </a:solidFill>
                <a:hlinkClick r:id="rId2">
                  <a:extLst>
                    <a:ext uri="{A12FA001-AC4F-418D-AE19-62706E023703}">
                      <ahyp:hlinkClr xmlns:ahyp="http://schemas.microsoft.com/office/drawing/2018/hyperlinkcolor" val="tx"/>
                    </a:ext>
                  </a:extLst>
                </a:hlinkClick>
              </a:rPr>
              <a:t>Module RGPD</a:t>
            </a:r>
            <a:r>
              <a:rPr lang="fr-FR" sz="1000" dirty="0">
                <a:solidFill>
                  <a:srgbClr val="0000FF"/>
                </a:solidFill>
              </a:rPr>
              <a:t> </a:t>
            </a:r>
            <a:r>
              <a:rPr lang="fr-FR" sz="1000" dirty="0"/>
              <a:t>: recette mode run courant novembre pour MEP d’ici fin 2021</a:t>
            </a:r>
          </a:p>
          <a:p>
            <a:endParaRPr lang="fr-FR" sz="1000" b="1" dirty="0"/>
          </a:p>
          <a:p>
            <a:r>
              <a:rPr lang="fr-FR" sz="1000" b="1" dirty="0"/>
              <a:t>A venir : </a:t>
            </a:r>
          </a:p>
          <a:p>
            <a:r>
              <a:rPr lang="fr-FR" sz="1000" dirty="0"/>
              <a:t>Intégration des donnée et flux </a:t>
            </a:r>
            <a:r>
              <a:rPr lang="fr-FR" sz="1000" dirty="0" err="1"/>
              <a:t>Ad’Occ</a:t>
            </a:r>
            <a:r>
              <a:rPr lang="fr-FR" sz="1000" dirty="0"/>
              <a:t>, fin novembre début décembre </a:t>
            </a:r>
          </a:p>
          <a:p>
            <a:r>
              <a:rPr lang="fr-FR" sz="1000" dirty="0"/>
              <a:t>Ateliers à prévoir : archivage des ENTITES, flux API, champs des formulaires (à afficher/masquer)</a:t>
            </a:r>
          </a:p>
          <a:p>
            <a:r>
              <a:rPr lang="fr-FR" sz="1000" dirty="0"/>
              <a:t>Reprise des réunions de bonnes pratiques et réunions ambassadeurs </a:t>
            </a:r>
          </a:p>
          <a:p>
            <a:endParaRPr lang="fr-FR" sz="1000" b="1" dirty="0"/>
          </a:p>
          <a:p>
            <a:pPr marL="285750" indent="-285750">
              <a:buFont typeface="Arial" panose="020B0604020202020204" pitchFamily="34" charset="0"/>
              <a:buChar char="•"/>
            </a:pPr>
            <a:endParaRPr lang="fr-FR" sz="1000" b="1" dirty="0"/>
          </a:p>
          <a:p>
            <a:endParaRPr lang="fr-FR" sz="1000" b="1" dirty="0"/>
          </a:p>
          <a:p>
            <a:endParaRPr lang="fr-FR" sz="1000" dirty="0"/>
          </a:p>
          <a:p>
            <a:pPr marL="171450" indent="-171450">
              <a:buFont typeface="Arial" panose="020B0604020202020204" pitchFamily="34" charset="0"/>
              <a:buChar char="•"/>
            </a:pPr>
            <a:endParaRPr lang="fr-FR" sz="1000" i="1" dirty="0"/>
          </a:p>
        </p:txBody>
      </p:sp>
      <p:sp>
        <p:nvSpPr>
          <p:cNvPr id="3" name="Titre 2"/>
          <p:cNvSpPr>
            <a:spLocks noGrp="1"/>
          </p:cNvSpPr>
          <p:nvPr>
            <p:ph type="title"/>
          </p:nvPr>
        </p:nvSpPr>
        <p:spPr/>
        <p:txBody>
          <a:bodyPr/>
          <a:lstStyle/>
          <a:p>
            <a:r>
              <a:rPr lang="fr-FR" dirty="0"/>
              <a:t>01- PRESENTATION DU DOMAINE</a:t>
            </a:r>
          </a:p>
        </p:txBody>
      </p:sp>
    </p:spTree>
    <p:extLst>
      <p:ext uri="{BB962C8B-B14F-4D97-AF65-F5344CB8AC3E}">
        <p14:creationId xmlns:p14="http://schemas.microsoft.com/office/powerpoint/2010/main" val="3608808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1"/>
          </p:nvPr>
        </p:nvSpPr>
        <p:spPr>
          <a:xfrm>
            <a:off x="359532" y="1520788"/>
            <a:ext cx="8319386" cy="5339923"/>
          </a:xfrm>
          <a:solidFill>
            <a:schemeClr val="bg1">
              <a:lumMod val="95000"/>
            </a:schemeClr>
          </a:solidFill>
        </p:spPr>
        <p:txBody>
          <a:bodyPr/>
          <a:lstStyle/>
          <a:p>
            <a:pPr marL="171450" indent="-171450">
              <a:buFont typeface="Arial" panose="020B0604020202020204" pitchFamily="34" charset="0"/>
              <a:buChar char="•"/>
            </a:pPr>
            <a:r>
              <a:rPr lang="fr-FR" sz="1100" b="1" dirty="0"/>
              <a:t>LES PUBLICS CONCERNÉS</a:t>
            </a:r>
          </a:p>
          <a:p>
            <a:endParaRPr lang="fr-FR" sz="1100" i="1" dirty="0"/>
          </a:p>
          <a:p>
            <a:pPr marL="171450" indent="-171450">
              <a:buFont typeface="Arial" panose="020B0604020202020204" pitchFamily="34" charset="0"/>
              <a:buChar char="•"/>
            </a:pPr>
            <a:endParaRPr lang="fr-FR" sz="1100" i="1" dirty="0"/>
          </a:p>
          <a:p>
            <a:pPr marL="171450" indent="-171450">
              <a:buFont typeface="Arial" panose="020B0604020202020204" pitchFamily="34" charset="0"/>
              <a:buChar char="•"/>
            </a:pPr>
            <a:endParaRPr lang="fr-FR" sz="1100" i="1" dirty="0"/>
          </a:p>
          <a:p>
            <a:pPr marL="171450" indent="-171450">
              <a:buFont typeface="Arial" panose="020B0604020202020204" pitchFamily="34" charset="0"/>
              <a:buChar char="•"/>
            </a:pPr>
            <a:endParaRPr lang="fr-FR" sz="1100" i="1" dirty="0"/>
          </a:p>
          <a:p>
            <a:pPr marL="171450" indent="-171450">
              <a:buFont typeface="Arial" panose="020B0604020202020204" pitchFamily="34" charset="0"/>
              <a:buChar char="•"/>
            </a:pPr>
            <a:endParaRPr lang="fr-FR" sz="1100" i="1" dirty="0"/>
          </a:p>
          <a:p>
            <a:pPr marL="171450" indent="-171450">
              <a:buFont typeface="Arial" panose="020B0604020202020204" pitchFamily="34" charset="0"/>
              <a:buChar char="•"/>
            </a:pPr>
            <a:endParaRPr lang="fr-FR" sz="1100" i="1" dirty="0"/>
          </a:p>
          <a:p>
            <a:pPr marL="171450" indent="-171450">
              <a:buFont typeface="Arial" panose="020B0604020202020204" pitchFamily="34" charset="0"/>
              <a:buChar char="•"/>
            </a:pPr>
            <a:endParaRPr lang="fr-FR" sz="1100" i="1" dirty="0"/>
          </a:p>
          <a:p>
            <a:pPr marL="171450" indent="-171450">
              <a:buFont typeface="Arial" panose="020B0604020202020204" pitchFamily="34" charset="0"/>
              <a:buChar char="•"/>
            </a:pPr>
            <a:endParaRPr lang="fr-FR" sz="1100" i="1" dirty="0"/>
          </a:p>
          <a:p>
            <a:pPr marL="171450" indent="-171450">
              <a:buFont typeface="Arial" panose="020B0604020202020204" pitchFamily="34" charset="0"/>
              <a:buChar char="•"/>
            </a:pPr>
            <a:endParaRPr lang="fr-FR" sz="1100" i="1" dirty="0"/>
          </a:p>
          <a:p>
            <a:pPr marL="171450" indent="-171450">
              <a:buFont typeface="Arial" panose="020B0604020202020204" pitchFamily="34" charset="0"/>
              <a:buChar char="•"/>
            </a:pPr>
            <a:endParaRPr lang="fr-FR" sz="1100" i="1" dirty="0"/>
          </a:p>
          <a:p>
            <a:pPr marL="171450" indent="-171450">
              <a:buFont typeface="Arial" panose="020B0604020202020204" pitchFamily="34" charset="0"/>
              <a:buChar char="•"/>
            </a:pPr>
            <a:endParaRPr lang="fr-FR" sz="1100" i="1" dirty="0"/>
          </a:p>
          <a:p>
            <a:endParaRPr lang="fr-FR" sz="1100" i="1" dirty="0"/>
          </a:p>
          <a:p>
            <a:endParaRPr lang="fr-FR" sz="1100" b="1" dirty="0"/>
          </a:p>
          <a:p>
            <a:pPr marL="171450" indent="-171450">
              <a:buFont typeface="Arial" panose="020B0604020202020204" pitchFamily="34" charset="0"/>
              <a:buChar char="•"/>
            </a:pPr>
            <a:r>
              <a:rPr lang="fr-FR" sz="1100" b="1" dirty="0"/>
              <a:t>LES CHIFFRES CLÉS (NB D’AGENTS, NB D’UTILISATEURS…)</a:t>
            </a:r>
          </a:p>
          <a:p>
            <a:endParaRPr lang="fr-FR" sz="1100" i="1" dirty="0"/>
          </a:p>
          <a:p>
            <a:r>
              <a:rPr lang="fr-FR" sz="1100" b="1" i="1" dirty="0">
                <a:latin typeface="Calibri" panose="020F0502020204030204" pitchFamily="34" charset="0"/>
              </a:rPr>
              <a:t>Acteurs métiers/clients  </a:t>
            </a:r>
          </a:p>
          <a:p>
            <a:pPr marL="171450" indent="-171450">
              <a:buFont typeface="Arial" panose="020B0604020202020204" pitchFamily="34" charset="0"/>
              <a:buChar char="•"/>
            </a:pPr>
            <a:r>
              <a:rPr lang="fr-FR" sz="1100" b="1" i="1" dirty="0">
                <a:latin typeface="Calibri" panose="020F0502020204030204" pitchFamily="34" charset="0"/>
              </a:rPr>
              <a:t>DEI</a:t>
            </a:r>
            <a:r>
              <a:rPr lang="fr-FR" sz="1100" i="1" dirty="0">
                <a:latin typeface="Calibri" panose="020F0502020204030204" pitchFamily="34" charset="0"/>
              </a:rPr>
              <a:t> </a:t>
            </a:r>
            <a:r>
              <a:rPr lang="fr-FR" sz="1100" i="1" dirty="0">
                <a:solidFill>
                  <a:schemeClr val="bg1">
                    <a:lumMod val="65000"/>
                  </a:schemeClr>
                </a:solidFill>
                <a:latin typeface="Calibri" panose="020F0502020204030204" pitchFamily="34" charset="0"/>
              </a:rPr>
              <a:t>(Réorganisation en cours) 1.Elsa Castanier ;</a:t>
            </a:r>
          </a:p>
          <a:p>
            <a:r>
              <a:rPr lang="fr-FR" sz="1100" i="1" dirty="0">
                <a:latin typeface="Calibri" panose="020F0502020204030204" pitchFamily="34" charset="0"/>
              </a:rPr>
              <a:t>2.Julie </a:t>
            </a:r>
            <a:r>
              <a:rPr lang="fr-FR" sz="1100" i="1" dirty="0" err="1">
                <a:latin typeface="Calibri" panose="020F0502020204030204" pitchFamily="34" charset="0"/>
              </a:rPr>
              <a:t>Degoul</a:t>
            </a:r>
            <a:r>
              <a:rPr lang="fr-FR" sz="1100" i="1" dirty="0">
                <a:latin typeface="Calibri" panose="020F0502020204030204" pitchFamily="34" charset="0"/>
              </a:rPr>
              <a:t> ;</a:t>
            </a:r>
          </a:p>
          <a:p>
            <a:r>
              <a:rPr lang="fr-FR" sz="1100" i="1" dirty="0">
                <a:solidFill>
                  <a:schemeClr val="bg1">
                    <a:lumMod val="65000"/>
                  </a:schemeClr>
                </a:solidFill>
                <a:latin typeface="Calibri" panose="020F0502020204030204" pitchFamily="34" charset="0"/>
              </a:rPr>
              <a:t>3.Isabelle Aubert ;</a:t>
            </a:r>
          </a:p>
          <a:p>
            <a:r>
              <a:rPr lang="fr-FR" sz="1100" i="1" dirty="0">
                <a:solidFill>
                  <a:schemeClr val="bg1">
                    <a:lumMod val="65000"/>
                  </a:schemeClr>
                </a:solidFill>
                <a:latin typeface="Calibri" panose="020F0502020204030204" pitchFamily="34" charset="0"/>
              </a:rPr>
              <a:t>4.Sandrine Gérard.</a:t>
            </a:r>
          </a:p>
          <a:p>
            <a:r>
              <a:rPr lang="fr-FR" sz="1100" i="1" dirty="0">
                <a:latin typeface="Calibri" panose="020F0502020204030204" pitchFamily="34" charset="0"/>
              </a:rPr>
              <a:t>= 104 licences utilisateurs (25 flottantes, 79 permanentes)</a:t>
            </a:r>
            <a:endParaRPr lang="fr-FR" sz="1100" i="1" dirty="0">
              <a:solidFill>
                <a:schemeClr val="bg1">
                  <a:lumMod val="65000"/>
                </a:schemeClr>
              </a:solidFill>
              <a:latin typeface="Calibri" panose="020F0502020204030204" pitchFamily="34" charset="0"/>
            </a:endParaRPr>
          </a:p>
          <a:p>
            <a:endParaRPr lang="fr-FR" sz="1100" i="1" dirty="0">
              <a:solidFill>
                <a:schemeClr val="bg1">
                  <a:lumMod val="65000"/>
                </a:schemeClr>
              </a:solidFill>
              <a:latin typeface="Calibri" panose="020F0502020204030204" pitchFamily="34" charset="0"/>
            </a:endParaRPr>
          </a:p>
          <a:p>
            <a:pPr marL="171450" indent="-171450">
              <a:buFont typeface="Arial" panose="020B0604020202020204" pitchFamily="34" charset="0"/>
              <a:buChar char="•"/>
            </a:pPr>
            <a:r>
              <a:rPr lang="fr-FR" sz="1100" b="1" i="1" dirty="0" err="1">
                <a:latin typeface="Calibri" panose="020F0502020204030204" pitchFamily="34" charset="0"/>
              </a:rPr>
              <a:t>Ad’Occ</a:t>
            </a:r>
            <a:r>
              <a:rPr lang="fr-FR" sz="1100" i="1" dirty="0">
                <a:latin typeface="Calibri" panose="020F0502020204030204" pitchFamily="34" charset="0"/>
              </a:rPr>
              <a:t>  </a:t>
            </a:r>
          </a:p>
          <a:p>
            <a:r>
              <a:rPr lang="fr-FR" sz="1100" i="1" dirty="0">
                <a:latin typeface="Calibri" panose="020F0502020204030204" pitchFamily="34" charset="0"/>
              </a:rPr>
              <a:t>1.Sophie Chalard ;</a:t>
            </a:r>
          </a:p>
          <a:p>
            <a:r>
              <a:rPr lang="fr-FR" sz="1100" i="1" dirty="0">
                <a:latin typeface="Calibri" panose="020F0502020204030204" pitchFamily="34" charset="0"/>
              </a:rPr>
              <a:t>2.Françoise Lapeyre ;</a:t>
            </a:r>
          </a:p>
          <a:p>
            <a:r>
              <a:rPr lang="fr-FR" sz="1100" i="1" dirty="0">
                <a:latin typeface="Calibri" panose="020F0502020204030204" pitchFamily="34" charset="0"/>
              </a:rPr>
              <a:t>3.Sabine Creissent.</a:t>
            </a:r>
          </a:p>
          <a:p>
            <a:r>
              <a:rPr lang="fr-FR" sz="1100" i="1" dirty="0">
                <a:latin typeface="Calibri" panose="020F0502020204030204" pitchFamily="34" charset="0"/>
              </a:rPr>
              <a:t>=&gt; 168 licences utilisateurs (28 flottantes, 140 permanentes)</a:t>
            </a:r>
          </a:p>
          <a:p>
            <a:endParaRPr lang="fr-FR" sz="1100" i="1" dirty="0"/>
          </a:p>
          <a:p>
            <a:endParaRPr lang="fr-FR" sz="1100" i="1" dirty="0"/>
          </a:p>
          <a:p>
            <a:endParaRPr lang="fr-FR" sz="1100" i="1" dirty="0"/>
          </a:p>
        </p:txBody>
      </p:sp>
      <p:sp>
        <p:nvSpPr>
          <p:cNvPr id="3" name="Titre 2"/>
          <p:cNvSpPr>
            <a:spLocks noGrp="1"/>
          </p:cNvSpPr>
          <p:nvPr>
            <p:ph type="title"/>
          </p:nvPr>
        </p:nvSpPr>
        <p:spPr/>
        <p:txBody>
          <a:bodyPr/>
          <a:lstStyle/>
          <a:p>
            <a:r>
              <a:rPr lang="fr-FR" dirty="0"/>
              <a:t>01- PRESENTATION DU DOMAINE</a:t>
            </a:r>
          </a:p>
        </p:txBody>
      </p:sp>
      <p:pic>
        <p:nvPicPr>
          <p:cNvPr id="4" name="Image 3">
            <a:extLst>
              <a:ext uri="{FF2B5EF4-FFF2-40B4-BE49-F238E27FC236}">
                <a16:creationId xmlns:a16="http://schemas.microsoft.com/office/drawing/2014/main" id="{F15A9664-BF58-4AE9-A96C-DD26F4A12406}"/>
              </a:ext>
            </a:extLst>
          </p:cNvPr>
          <p:cNvPicPr>
            <a:picLocks noChangeAspect="1"/>
          </p:cNvPicPr>
          <p:nvPr/>
        </p:nvPicPr>
        <p:blipFill rotWithShape="1">
          <a:blip r:embed="rId2"/>
          <a:srcRect b="15347"/>
          <a:stretch/>
        </p:blipFill>
        <p:spPr>
          <a:xfrm>
            <a:off x="475741" y="1916832"/>
            <a:ext cx="3827792" cy="1728192"/>
          </a:xfrm>
          <a:prstGeom prst="rect">
            <a:avLst/>
          </a:prstGeom>
        </p:spPr>
      </p:pic>
      <p:pic>
        <p:nvPicPr>
          <p:cNvPr id="8" name="Image 7">
            <a:extLst>
              <a:ext uri="{FF2B5EF4-FFF2-40B4-BE49-F238E27FC236}">
                <a16:creationId xmlns:a16="http://schemas.microsoft.com/office/drawing/2014/main" id="{E0F0DB1A-54A3-41D4-8A7C-C898F7818C4D}"/>
              </a:ext>
            </a:extLst>
          </p:cNvPr>
          <p:cNvPicPr>
            <a:picLocks noChangeAspect="1"/>
          </p:cNvPicPr>
          <p:nvPr/>
        </p:nvPicPr>
        <p:blipFill>
          <a:blip r:embed="rId3"/>
          <a:stretch>
            <a:fillRect/>
          </a:stretch>
        </p:blipFill>
        <p:spPr>
          <a:xfrm>
            <a:off x="4556437" y="4437112"/>
            <a:ext cx="3754379" cy="1653244"/>
          </a:xfrm>
          <a:prstGeom prst="rect">
            <a:avLst/>
          </a:prstGeom>
        </p:spPr>
      </p:pic>
    </p:spTree>
    <p:extLst>
      <p:ext uri="{BB962C8B-B14F-4D97-AF65-F5344CB8AC3E}">
        <p14:creationId xmlns:p14="http://schemas.microsoft.com/office/powerpoint/2010/main" val="561876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1"/>
          </p:nvPr>
        </p:nvSpPr>
        <p:spPr>
          <a:xfrm>
            <a:off x="359532" y="1520789"/>
            <a:ext cx="8319386" cy="5170646"/>
          </a:xfrm>
          <a:solidFill>
            <a:schemeClr val="bg1">
              <a:lumMod val="95000"/>
            </a:schemeClr>
          </a:solidFill>
        </p:spPr>
        <p:txBody>
          <a:bodyPr/>
          <a:lstStyle/>
          <a:p>
            <a:endParaRPr lang="fr-FR" sz="1100" i="1" dirty="0"/>
          </a:p>
          <a:p>
            <a:pPr marL="171450" indent="-171450">
              <a:buFont typeface="Arial" panose="020B0604020202020204" pitchFamily="34" charset="0"/>
              <a:buChar char="•"/>
            </a:pPr>
            <a:r>
              <a:rPr lang="fr-FR" sz="1100" b="1" dirty="0"/>
              <a:t>DATES CLÉS / PÉRIODES CRITIQUES </a:t>
            </a:r>
          </a:p>
          <a:p>
            <a:pPr marL="171450" indent="-171450">
              <a:buFont typeface="Wingdings" panose="05000000000000000000" pitchFamily="2" charset="2"/>
              <a:buChar char="v"/>
            </a:pPr>
            <a:r>
              <a:rPr lang="fr-FR" sz="1100" dirty="0"/>
              <a:t>Octobre 2019 : lancement du projet</a:t>
            </a:r>
          </a:p>
          <a:p>
            <a:pPr marL="171450" indent="-171450">
              <a:buFont typeface="Wingdings" panose="05000000000000000000" pitchFamily="2" charset="2"/>
              <a:buChar char="v"/>
            </a:pPr>
            <a:r>
              <a:rPr lang="fr-FR" sz="1100" dirty="0"/>
              <a:t>Décembre 2019 : premiers ateliers de cadrage</a:t>
            </a:r>
          </a:p>
          <a:p>
            <a:pPr marL="171450" indent="-171450">
              <a:buFont typeface="Wingdings" panose="05000000000000000000" pitchFamily="2" charset="2"/>
              <a:buChar char="v"/>
            </a:pPr>
            <a:r>
              <a:rPr lang="fr-FR" sz="1100" dirty="0"/>
              <a:t>Fin T1 2020 : mise en recette, nombreuses anomalies détectées </a:t>
            </a:r>
          </a:p>
          <a:p>
            <a:pPr marL="171450" indent="-171450">
              <a:buFont typeface="Wingdings" panose="05000000000000000000" pitchFamily="2" charset="2"/>
              <a:buChar char="v"/>
            </a:pPr>
            <a:r>
              <a:rPr lang="fr-FR" sz="1100" dirty="0"/>
              <a:t>08/06/2021 : mise en production avec les évolutions RGPD et Référents Hub</a:t>
            </a:r>
          </a:p>
          <a:p>
            <a:pPr marL="171450" indent="-171450">
              <a:buFont typeface="Wingdings" panose="05000000000000000000" pitchFamily="2" charset="2"/>
              <a:buChar char="v"/>
            </a:pPr>
            <a:r>
              <a:rPr lang="fr-FR" sz="1100" dirty="0"/>
              <a:t>Juin et juillet 2021 : Formations de 35 utilisateurs (ciblage, e-mailing &gt; </a:t>
            </a:r>
            <a:r>
              <a:rPr lang="fr-FR" sz="1100" b="1" dirty="0"/>
              <a:t>K Base dans Opera</a:t>
            </a:r>
            <a:r>
              <a:rPr lang="fr-FR" sz="1100" dirty="0"/>
              <a:t>)</a:t>
            </a:r>
          </a:p>
          <a:p>
            <a:pPr marL="171450" indent="-171450">
              <a:buFont typeface="Wingdings" panose="05000000000000000000" pitchFamily="2" charset="2"/>
              <a:buChar char="v"/>
            </a:pPr>
            <a:r>
              <a:rPr lang="fr-FR" sz="1100" dirty="0"/>
              <a:t>1</a:t>
            </a:r>
            <a:r>
              <a:rPr lang="fr-FR" sz="1100" baseline="30000" dirty="0"/>
              <a:t>er</a:t>
            </a:r>
            <a:r>
              <a:rPr lang="fr-FR" sz="1100" dirty="0"/>
              <a:t> Septembre 2021 : arrivée CPDSI (Emilie Quentin)</a:t>
            </a:r>
          </a:p>
          <a:p>
            <a:pPr marL="171450" indent="-171450">
              <a:buFont typeface="Wingdings" panose="05000000000000000000" pitchFamily="2" charset="2"/>
              <a:buChar char="v"/>
            </a:pPr>
            <a:r>
              <a:rPr lang="fr-FR" sz="1100" dirty="0"/>
              <a:t>T3/T4 2021 : Evolutions RGPD (recueil du consentement)</a:t>
            </a:r>
          </a:p>
          <a:p>
            <a:pPr marL="171450" indent="-171450">
              <a:buFont typeface="Arial" panose="020B0604020202020204" pitchFamily="34" charset="0"/>
              <a:buChar char="•"/>
            </a:pPr>
            <a:endParaRPr lang="fr-FR" sz="1100" b="1" dirty="0"/>
          </a:p>
          <a:p>
            <a:endParaRPr lang="fr-FR" sz="1100" b="1" dirty="0"/>
          </a:p>
          <a:p>
            <a:pPr marL="171450" indent="-171450">
              <a:buFont typeface="Wingdings" panose="05000000000000000000" pitchFamily="2" charset="2"/>
              <a:buChar char="v"/>
            </a:pPr>
            <a:endParaRPr lang="fr-FR" sz="1100" b="1" dirty="0"/>
          </a:p>
          <a:p>
            <a:endParaRPr lang="fr-FR" sz="1100" b="1" dirty="0"/>
          </a:p>
          <a:p>
            <a:endParaRPr lang="fr-FR" sz="1100" b="1" dirty="0"/>
          </a:p>
          <a:p>
            <a:endParaRPr lang="fr-FR" sz="1100" b="1" dirty="0"/>
          </a:p>
          <a:p>
            <a:endParaRPr lang="fr-FR" sz="1100" b="1" dirty="0"/>
          </a:p>
          <a:p>
            <a:endParaRPr lang="fr-FR" sz="1100" b="1" dirty="0"/>
          </a:p>
          <a:p>
            <a:endParaRPr lang="fr-FR" sz="1100" b="1" dirty="0"/>
          </a:p>
          <a:p>
            <a:endParaRPr lang="fr-FR" sz="1100" b="1" dirty="0"/>
          </a:p>
          <a:p>
            <a:endParaRPr lang="fr-FR" sz="1100" b="1" dirty="0"/>
          </a:p>
          <a:p>
            <a:endParaRPr lang="fr-FR" sz="1100" b="1" dirty="0"/>
          </a:p>
          <a:p>
            <a:endParaRPr lang="fr-FR" sz="1100" b="1" dirty="0"/>
          </a:p>
          <a:p>
            <a:endParaRPr lang="fr-FR" sz="1100" b="1" dirty="0"/>
          </a:p>
          <a:p>
            <a:pPr marL="171450" indent="-171450">
              <a:buFont typeface="Arial" panose="020B0604020202020204" pitchFamily="34" charset="0"/>
              <a:buChar char="•"/>
            </a:pPr>
            <a:r>
              <a:rPr lang="fr-FR" sz="1100" b="1" dirty="0"/>
              <a:t>TOUT AUTRE ÉLÉMENT PERMETTANT DE DÉMONTRER LA CRITICITÉ DU DOMAINE</a:t>
            </a:r>
          </a:p>
          <a:p>
            <a:pPr marL="171450" indent="-171450">
              <a:buFont typeface="Wingdings" panose="05000000000000000000" pitchFamily="2" charset="2"/>
              <a:buChar char="v"/>
            </a:pPr>
            <a:r>
              <a:rPr lang="fr-FR" sz="1100" dirty="0"/>
              <a:t>Lancement du projet T4 2019</a:t>
            </a:r>
          </a:p>
          <a:p>
            <a:pPr marL="171450" indent="-171450">
              <a:buFont typeface="Wingdings" panose="05000000000000000000" pitchFamily="2" charset="2"/>
              <a:buChar char="v"/>
            </a:pPr>
            <a:r>
              <a:rPr lang="fr-FR" sz="1100" dirty="0"/>
              <a:t>Changement successifs d’équipes prestataire et de CPDSI = manque de continuité </a:t>
            </a:r>
          </a:p>
          <a:p>
            <a:pPr marL="171450" indent="-171450">
              <a:buFont typeface="Wingdings" panose="05000000000000000000" pitchFamily="2" charset="2"/>
              <a:buChar char="v"/>
            </a:pPr>
            <a:r>
              <a:rPr lang="fr-FR" sz="1100" dirty="0"/>
              <a:t>Décommissionnement de certains CRM </a:t>
            </a:r>
            <a:r>
              <a:rPr lang="fr-FR" sz="1100" dirty="0" err="1"/>
              <a:t>Ad’Occ</a:t>
            </a:r>
            <a:r>
              <a:rPr lang="fr-FR" sz="1100" dirty="0"/>
              <a:t> = urgence d’intégration des données </a:t>
            </a:r>
          </a:p>
          <a:p>
            <a:endParaRPr lang="fr-FR" sz="1100" b="1" dirty="0"/>
          </a:p>
          <a:p>
            <a:endParaRPr lang="fr-FR" sz="1100" i="1" dirty="0"/>
          </a:p>
          <a:p>
            <a:endParaRPr lang="fr-FR" sz="1100" i="1" dirty="0"/>
          </a:p>
        </p:txBody>
      </p:sp>
      <p:sp>
        <p:nvSpPr>
          <p:cNvPr id="3" name="Titre 2"/>
          <p:cNvSpPr>
            <a:spLocks noGrp="1"/>
          </p:cNvSpPr>
          <p:nvPr>
            <p:ph type="title"/>
          </p:nvPr>
        </p:nvSpPr>
        <p:spPr/>
        <p:txBody>
          <a:bodyPr/>
          <a:lstStyle/>
          <a:p>
            <a:r>
              <a:rPr lang="fr-FR" dirty="0"/>
              <a:t>01- PRESENTATION DU DOMAINE</a:t>
            </a:r>
          </a:p>
        </p:txBody>
      </p:sp>
      <p:pic>
        <p:nvPicPr>
          <p:cNvPr id="5" name="Image 4">
            <a:extLst>
              <a:ext uri="{FF2B5EF4-FFF2-40B4-BE49-F238E27FC236}">
                <a16:creationId xmlns:a16="http://schemas.microsoft.com/office/drawing/2014/main" id="{6B6AC161-6E92-4E70-AF0E-5B168E1B22C8}"/>
              </a:ext>
            </a:extLst>
          </p:cNvPr>
          <p:cNvPicPr>
            <a:picLocks noChangeAspect="1"/>
          </p:cNvPicPr>
          <p:nvPr/>
        </p:nvPicPr>
        <p:blipFill>
          <a:blip r:embed="rId2"/>
          <a:stretch>
            <a:fillRect/>
          </a:stretch>
        </p:blipFill>
        <p:spPr>
          <a:xfrm>
            <a:off x="465082" y="3284984"/>
            <a:ext cx="3528392" cy="1853079"/>
          </a:xfrm>
          <a:prstGeom prst="rect">
            <a:avLst/>
          </a:prstGeom>
        </p:spPr>
      </p:pic>
    </p:spTree>
    <p:extLst>
      <p:ext uri="{BB962C8B-B14F-4D97-AF65-F5344CB8AC3E}">
        <p14:creationId xmlns:p14="http://schemas.microsoft.com/office/powerpoint/2010/main" val="3477874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1"/>
          </p:nvPr>
        </p:nvSpPr>
        <p:spPr>
          <a:xfrm>
            <a:off x="359532" y="1520788"/>
            <a:ext cx="8319386" cy="4716524"/>
          </a:xfrm>
          <a:solidFill>
            <a:schemeClr val="bg1">
              <a:lumMod val="95000"/>
            </a:schemeClr>
          </a:solidFill>
        </p:spPr>
        <p:txBody>
          <a:bodyPr/>
          <a:lstStyle/>
          <a:p>
            <a:pPr marL="171450" indent="-171450">
              <a:buFont typeface="Arial" panose="020B0604020202020204" pitchFamily="34" charset="0"/>
              <a:buChar char="•"/>
            </a:pPr>
            <a:r>
              <a:rPr lang="fr-FR" sz="1100" b="1" dirty="0">
                <a:latin typeface="Calibri" panose="020F0502020204030204" pitchFamily="34" charset="0"/>
              </a:rPr>
              <a:t>LES PRINCIPAUX PROCESS LIÉS AU DOMAINE</a:t>
            </a: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endParaRPr lang="fr-FR" sz="1100" b="1" dirty="0">
              <a:latin typeface="Calibri" panose="020F0502020204030204" pitchFamily="34" charset="0"/>
            </a:endParaRPr>
          </a:p>
          <a:p>
            <a:endParaRPr lang="fr-FR" sz="1100" b="1" dirty="0">
              <a:latin typeface="Calibri" panose="020F0502020204030204" pitchFamily="34" charset="0"/>
            </a:endParaRPr>
          </a:p>
          <a:p>
            <a:endParaRPr lang="fr-FR" sz="1100" b="1" dirty="0">
              <a:latin typeface="Calibri" panose="020F0502020204030204" pitchFamily="34" charset="0"/>
            </a:endParaRPr>
          </a:p>
        </p:txBody>
      </p:sp>
      <p:sp>
        <p:nvSpPr>
          <p:cNvPr id="3" name="Titre 2"/>
          <p:cNvSpPr>
            <a:spLocks noGrp="1"/>
          </p:cNvSpPr>
          <p:nvPr>
            <p:ph type="title"/>
          </p:nvPr>
        </p:nvSpPr>
        <p:spPr/>
        <p:txBody>
          <a:bodyPr/>
          <a:lstStyle/>
          <a:p>
            <a:r>
              <a:rPr lang="fr-FR" dirty="0"/>
              <a:t>02- Les PROCESS</a:t>
            </a:r>
          </a:p>
        </p:txBody>
      </p:sp>
      <p:pic>
        <p:nvPicPr>
          <p:cNvPr id="6" name="Picture 3" descr="Texte de remplacement généré par une machine :&#10;Accompagnement collectif:&#10;• Gestion des évènements&#10;• Gestion des mises en relation&#10;• Gestion des devis&#10;• Gestion des prestations&#10;• Gestion des concours&#10;Gestion locative d’espace:&#10;• Gestion de lo location de stands&#10;. Gestion de lo location d’espaces en centre d’affaires&#10;. Secrets des affaires&#10;• RGPD&#10;Référentiels:&#10;. Entités (i.e. Entreprises)&#10;. Individus&#10;• Produits&#10;. Habilitations (droits d’accès)&#10;Avec Reprise des Entités et Individus issues de:&#10;. CRM Ad’Ocç (CESAR,SIMÑÇ ETSI, Qualité Tourisme,, WinHub et FoodHub)&#10;. Adhesion Sud de France&#10;• PROGOS&#10;. HUB ENTREPRENDRE">
            <a:extLst>
              <a:ext uri="{FF2B5EF4-FFF2-40B4-BE49-F238E27FC236}">
                <a16:creationId xmlns:a16="http://schemas.microsoft.com/office/drawing/2014/main" id="{B75E36CB-27A5-44D0-9C0F-B584A1903679}"/>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7657"/>
          <a:stretch/>
        </p:blipFill>
        <p:spPr bwMode="auto">
          <a:xfrm>
            <a:off x="361792" y="3861466"/>
            <a:ext cx="5084452" cy="221430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Texte de remplacement généré par une machine :&#10;• Référentel&#10;• Accompagnement collectif&#10;• Mises en relation&#10;• Evénements&#10;• Gestion locative d’espace:&#10;• Proposition commerciale (de4s)&#10;• Produits&#10;• Prestations:&#10;• Accompagnement individuel&#10;. Impact et Satsfaction&#10;. Prospection: plan de RDV&#10;. Réclamations: Traitement des demandes&#10;. Gestion des projet&#10;. Suivi des aides et fmnancemen">
            <a:extLst>
              <a:ext uri="{FF2B5EF4-FFF2-40B4-BE49-F238E27FC236}">
                <a16:creationId xmlns:a16="http://schemas.microsoft.com/office/drawing/2014/main" id="{1513EB21-75AF-404C-9960-A9A93591E771}"/>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24657"/>
          <a:stretch/>
        </p:blipFill>
        <p:spPr bwMode="auto">
          <a:xfrm>
            <a:off x="413833" y="1912425"/>
            <a:ext cx="4172733" cy="1859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944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1"/>
          </p:nvPr>
        </p:nvSpPr>
        <p:spPr>
          <a:xfrm>
            <a:off x="359532" y="1520788"/>
            <a:ext cx="8319386" cy="4716524"/>
          </a:xfrm>
          <a:solidFill>
            <a:schemeClr val="bg1">
              <a:lumMod val="95000"/>
            </a:schemeClr>
          </a:solidFill>
        </p:spPr>
        <p:txBody>
          <a:bodyPr/>
          <a:lstStyle/>
          <a:p>
            <a:pPr marL="171450" indent="-171450">
              <a:buFont typeface="Arial" panose="020B0604020202020204" pitchFamily="34" charset="0"/>
              <a:buChar char="•"/>
            </a:pPr>
            <a:r>
              <a:rPr lang="fr-FR" sz="1100" b="1" dirty="0">
                <a:latin typeface="Calibri" panose="020F0502020204030204" pitchFamily="34" charset="0"/>
              </a:rPr>
              <a:t>LES PRINCIPAUX PROCESS LIÉS AU DOMAINE</a:t>
            </a: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endParaRPr lang="fr-FR" sz="1100" b="1" dirty="0">
              <a:latin typeface="Calibri" panose="020F0502020204030204" pitchFamily="34" charset="0"/>
            </a:endParaRPr>
          </a:p>
          <a:p>
            <a:endParaRPr lang="fr-FR" sz="1100" b="1" dirty="0">
              <a:latin typeface="Calibri" panose="020F0502020204030204" pitchFamily="34" charset="0"/>
            </a:endParaRPr>
          </a:p>
          <a:p>
            <a:endParaRPr lang="fr-FR" sz="1100" b="1" dirty="0">
              <a:latin typeface="Calibri" panose="020F0502020204030204" pitchFamily="34" charset="0"/>
            </a:endParaRPr>
          </a:p>
        </p:txBody>
      </p:sp>
      <p:sp>
        <p:nvSpPr>
          <p:cNvPr id="3" name="Titre 2"/>
          <p:cNvSpPr>
            <a:spLocks noGrp="1"/>
          </p:cNvSpPr>
          <p:nvPr>
            <p:ph type="title"/>
          </p:nvPr>
        </p:nvSpPr>
        <p:spPr/>
        <p:txBody>
          <a:bodyPr/>
          <a:lstStyle/>
          <a:p>
            <a:r>
              <a:rPr lang="fr-FR" dirty="0"/>
              <a:t>02- Les PROCESS</a:t>
            </a:r>
          </a:p>
        </p:txBody>
      </p:sp>
      <p:pic>
        <p:nvPicPr>
          <p:cNvPr id="10" name="Image 9">
            <a:extLst>
              <a:ext uri="{FF2B5EF4-FFF2-40B4-BE49-F238E27FC236}">
                <a16:creationId xmlns:a16="http://schemas.microsoft.com/office/drawing/2014/main" id="{89AC3011-8669-497C-B94A-520AE8B46B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5768" y="1920898"/>
            <a:ext cx="5528580" cy="1136398"/>
          </a:xfrm>
          <a:prstGeom prst="rect">
            <a:avLst/>
          </a:prstGeom>
        </p:spPr>
      </p:pic>
      <p:sp>
        <p:nvSpPr>
          <p:cNvPr id="11" name="Rectangle 10">
            <a:extLst>
              <a:ext uri="{FF2B5EF4-FFF2-40B4-BE49-F238E27FC236}">
                <a16:creationId xmlns:a16="http://schemas.microsoft.com/office/drawing/2014/main" id="{695A4A97-3730-4B42-B171-3D517D4EF6D2}"/>
              </a:ext>
            </a:extLst>
          </p:cNvPr>
          <p:cNvSpPr/>
          <p:nvPr/>
        </p:nvSpPr>
        <p:spPr>
          <a:xfrm>
            <a:off x="2375756" y="1844824"/>
            <a:ext cx="3488455" cy="400110"/>
          </a:xfrm>
          <a:prstGeom prst="rect">
            <a:avLst/>
          </a:prstGeom>
        </p:spPr>
        <p:txBody>
          <a:bodyPr wrap="none">
            <a:spAutoFit/>
          </a:bodyPr>
          <a:lstStyle/>
          <a:p>
            <a:r>
              <a:rPr lang="fr-FR" sz="1000" dirty="0"/>
              <a:t>Gestion des évènements : Le cas d’usage standard</a:t>
            </a:r>
          </a:p>
          <a:p>
            <a:endParaRPr lang="fr-FR" sz="1000" dirty="0"/>
          </a:p>
        </p:txBody>
      </p:sp>
      <p:pic>
        <p:nvPicPr>
          <p:cNvPr id="12" name="Image 11">
            <a:extLst>
              <a:ext uri="{FF2B5EF4-FFF2-40B4-BE49-F238E27FC236}">
                <a16:creationId xmlns:a16="http://schemas.microsoft.com/office/drawing/2014/main" id="{70E074A6-1C2D-470D-9A9F-193AE2789C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8951" y="3524120"/>
            <a:ext cx="5820548" cy="2527819"/>
          </a:xfrm>
          <a:prstGeom prst="rect">
            <a:avLst/>
          </a:prstGeom>
        </p:spPr>
      </p:pic>
      <p:sp>
        <p:nvSpPr>
          <p:cNvPr id="17" name="Rectangle 16">
            <a:extLst>
              <a:ext uri="{FF2B5EF4-FFF2-40B4-BE49-F238E27FC236}">
                <a16:creationId xmlns:a16="http://schemas.microsoft.com/office/drawing/2014/main" id="{72F97C48-07F0-45C6-BED4-1C2442C04133}"/>
              </a:ext>
            </a:extLst>
          </p:cNvPr>
          <p:cNvSpPr/>
          <p:nvPr/>
        </p:nvSpPr>
        <p:spPr>
          <a:xfrm>
            <a:off x="2404378" y="3176972"/>
            <a:ext cx="3809056" cy="400110"/>
          </a:xfrm>
          <a:prstGeom prst="rect">
            <a:avLst/>
          </a:prstGeom>
        </p:spPr>
        <p:txBody>
          <a:bodyPr wrap="none">
            <a:spAutoFit/>
          </a:bodyPr>
          <a:lstStyle/>
          <a:p>
            <a:r>
              <a:rPr lang="fr-FR" sz="1000" dirty="0"/>
              <a:t>Gestion des mises en relation : Le cas d’usage standard</a:t>
            </a:r>
          </a:p>
          <a:p>
            <a:endParaRPr lang="fr-FR" sz="1000" dirty="0"/>
          </a:p>
        </p:txBody>
      </p:sp>
    </p:spTree>
    <p:extLst>
      <p:ext uri="{BB962C8B-B14F-4D97-AF65-F5344CB8AC3E}">
        <p14:creationId xmlns:p14="http://schemas.microsoft.com/office/powerpoint/2010/main" val="37925912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1"/>
          </p:nvPr>
        </p:nvSpPr>
        <p:spPr>
          <a:xfrm>
            <a:off x="287524" y="1517340"/>
            <a:ext cx="8319386" cy="4611960"/>
          </a:xfrm>
          <a:solidFill>
            <a:schemeClr val="bg1">
              <a:lumMod val="95000"/>
            </a:schemeClr>
          </a:solidFill>
        </p:spPr>
        <p:txBody>
          <a:bodyPr/>
          <a:lstStyle/>
          <a:p>
            <a:pPr marL="171450" indent="-171450">
              <a:buFont typeface="Arial" panose="020B0604020202020204" pitchFamily="34" charset="0"/>
              <a:buChar char="•"/>
            </a:pPr>
            <a:r>
              <a:rPr lang="fr-FR" sz="1100" b="1" dirty="0">
                <a:latin typeface="Calibri" panose="020F0502020204030204" pitchFamily="34" charset="0"/>
              </a:rPr>
              <a:t>LES PRINCIPAUX PROCESS LIÉS AU DOMAINE</a:t>
            </a:r>
          </a:p>
          <a:p>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endParaRPr lang="fr-FR" sz="1100" b="1" dirty="0">
              <a:latin typeface="Calibri" panose="020F0502020204030204" pitchFamily="34" charset="0"/>
            </a:endParaRPr>
          </a:p>
          <a:p>
            <a:endParaRPr lang="fr-FR" sz="1100" b="1" dirty="0">
              <a:latin typeface="Calibri" panose="020F0502020204030204" pitchFamily="34" charset="0"/>
            </a:endParaRPr>
          </a:p>
          <a:p>
            <a:endParaRPr lang="fr-FR" sz="1100" b="1" dirty="0">
              <a:latin typeface="Calibri" panose="020F0502020204030204" pitchFamily="34" charset="0"/>
            </a:endParaRPr>
          </a:p>
        </p:txBody>
      </p:sp>
      <p:sp>
        <p:nvSpPr>
          <p:cNvPr id="3" name="Titre 2"/>
          <p:cNvSpPr>
            <a:spLocks noGrp="1"/>
          </p:cNvSpPr>
          <p:nvPr>
            <p:ph type="title"/>
          </p:nvPr>
        </p:nvSpPr>
        <p:spPr/>
        <p:txBody>
          <a:bodyPr/>
          <a:lstStyle/>
          <a:p>
            <a:r>
              <a:rPr lang="fr-FR" dirty="0"/>
              <a:t>02- Les PROCESS</a:t>
            </a:r>
          </a:p>
        </p:txBody>
      </p:sp>
      <p:pic>
        <p:nvPicPr>
          <p:cNvPr id="9" name="Image 8">
            <a:extLst>
              <a:ext uri="{FF2B5EF4-FFF2-40B4-BE49-F238E27FC236}">
                <a16:creationId xmlns:a16="http://schemas.microsoft.com/office/drawing/2014/main" id="{245F7731-884A-48DE-B9FE-47F00547B219}"/>
              </a:ext>
            </a:extLst>
          </p:cNvPr>
          <p:cNvPicPr>
            <a:picLocks noChangeAspect="1"/>
          </p:cNvPicPr>
          <p:nvPr/>
        </p:nvPicPr>
        <p:blipFill rotWithShape="1">
          <a:blip r:embed="rId2"/>
          <a:srcRect l="78" r="1035" b="-3612"/>
          <a:stretch/>
        </p:blipFill>
        <p:spPr>
          <a:xfrm>
            <a:off x="631808" y="2024844"/>
            <a:ext cx="7792620" cy="3744416"/>
          </a:xfrm>
          <a:prstGeom prst="rect">
            <a:avLst/>
          </a:prstGeom>
        </p:spPr>
      </p:pic>
    </p:spTree>
    <p:extLst>
      <p:ext uri="{BB962C8B-B14F-4D97-AF65-F5344CB8AC3E}">
        <p14:creationId xmlns:p14="http://schemas.microsoft.com/office/powerpoint/2010/main" val="442399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DF328B74-BE46-4DA8-BE56-A7D6E7FA2B7F}"/>
              </a:ext>
            </a:extLst>
          </p:cNvPr>
          <p:cNvSpPr>
            <a:spLocks noGrp="1"/>
          </p:cNvSpPr>
          <p:nvPr>
            <p:ph type="subTitle" idx="1"/>
          </p:nvPr>
        </p:nvSpPr>
        <p:spPr/>
        <p:txBody>
          <a:bodyPr/>
          <a:lstStyle/>
          <a:p>
            <a:r>
              <a:rPr lang="fr-FR" dirty="0"/>
              <a:t>Plateforme entreprise</a:t>
            </a:r>
          </a:p>
        </p:txBody>
      </p:sp>
      <p:sp>
        <p:nvSpPr>
          <p:cNvPr id="4" name="Espace réservé de la date 3">
            <a:extLst>
              <a:ext uri="{FF2B5EF4-FFF2-40B4-BE49-F238E27FC236}">
                <a16:creationId xmlns:a16="http://schemas.microsoft.com/office/drawing/2014/main" id="{EA99A55A-6A7E-48EE-B65C-91A735AA35BC}"/>
              </a:ext>
            </a:extLst>
          </p:cNvPr>
          <p:cNvSpPr>
            <a:spLocks noGrp="1"/>
          </p:cNvSpPr>
          <p:nvPr>
            <p:ph type="dt" sz="half" idx="2"/>
          </p:nvPr>
        </p:nvSpPr>
        <p:spPr/>
        <p:txBody>
          <a:bodyPr/>
          <a:lstStyle/>
          <a:p>
            <a:pPr algn="l"/>
            <a:r>
              <a:rPr lang="fr-FR"/>
              <a:t>JJ/MM/AA</a:t>
            </a:r>
            <a:endParaRPr lang="fr-FR" dirty="0"/>
          </a:p>
        </p:txBody>
      </p:sp>
    </p:spTree>
    <p:extLst>
      <p:ext uri="{BB962C8B-B14F-4D97-AF65-F5344CB8AC3E}">
        <p14:creationId xmlns:p14="http://schemas.microsoft.com/office/powerpoint/2010/main" val="38406439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1"/>
          </p:nvPr>
        </p:nvSpPr>
        <p:spPr>
          <a:xfrm>
            <a:off x="287524" y="1517340"/>
            <a:ext cx="8319386" cy="3647152"/>
          </a:xfrm>
          <a:solidFill>
            <a:schemeClr val="bg1">
              <a:lumMod val="95000"/>
            </a:schemeClr>
          </a:solidFill>
        </p:spPr>
        <p:txBody>
          <a:bodyPr/>
          <a:lstStyle/>
          <a:p>
            <a:pPr marL="171450" indent="-171450">
              <a:buFont typeface="Arial" panose="020B0604020202020204" pitchFamily="34" charset="0"/>
              <a:buChar char="•"/>
            </a:pPr>
            <a:r>
              <a:rPr lang="fr-FR" sz="1100" b="1" dirty="0">
                <a:latin typeface="Calibri" panose="020F0502020204030204" pitchFamily="34" charset="0"/>
              </a:rPr>
              <a:t>LES DOCUMENTS FONCTIONNELS DISPONIBLES</a:t>
            </a:r>
          </a:p>
          <a:p>
            <a:pPr marL="171450" indent="-171450">
              <a:buFont typeface="Arial" panose="020B0604020202020204" pitchFamily="34" charset="0"/>
              <a:buChar char="•"/>
            </a:pPr>
            <a:endParaRPr lang="fr-FR" sz="1100" b="1" dirty="0">
              <a:latin typeface="Calibri" panose="020F0502020204030204" pitchFamily="34" charset="0"/>
            </a:endParaRPr>
          </a:p>
          <a:p>
            <a:r>
              <a:rPr lang="fr-FR" sz="1100" b="1" dirty="0">
                <a:solidFill>
                  <a:srgbClr val="0000FF"/>
                </a:solidFill>
                <a:latin typeface="Calibri" panose="020F0502020204030204" pitchFamily="34" charset="0"/>
                <a:hlinkClick r:id="rId2">
                  <a:extLst>
                    <a:ext uri="{A12FA001-AC4F-418D-AE19-62706E023703}">
                      <ahyp:hlinkClr xmlns:ahyp="http://schemas.microsoft.com/office/drawing/2018/hyperlinkcolor" val="tx"/>
                    </a:ext>
                  </a:extLst>
                </a:hlinkClick>
              </a:rPr>
              <a:t>Base de </a:t>
            </a:r>
            <a:r>
              <a:rPr lang="fr-FR" sz="1100" b="1" dirty="0" err="1">
                <a:solidFill>
                  <a:srgbClr val="0000FF"/>
                </a:solidFill>
                <a:latin typeface="Calibri" panose="020F0502020204030204" pitchFamily="34" charset="0"/>
                <a:hlinkClick r:id="rId2">
                  <a:extLst>
                    <a:ext uri="{A12FA001-AC4F-418D-AE19-62706E023703}">
                      <ahyp:hlinkClr xmlns:ahyp="http://schemas.microsoft.com/office/drawing/2018/hyperlinkcolor" val="tx"/>
                    </a:ext>
                  </a:extLst>
                </a:hlinkClick>
              </a:rPr>
              <a:t>co</a:t>
            </a:r>
            <a:r>
              <a:rPr lang="fr-FR" sz="1100" b="1" dirty="0">
                <a:solidFill>
                  <a:srgbClr val="0000FF"/>
                </a:solidFill>
                <a:latin typeface="Calibri" panose="020F0502020204030204" pitchFamily="34" charset="0"/>
                <a:hlinkClick r:id="rId2">
                  <a:extLst>
                    <a:ext uri="{A12FA001-AC4F-418D-AE19-62706E023703}">
                      <ahyp:hlinkClr xmlns:ahyp="http://schemas.microsoft.com/office/drawing/2018/hyperlinkcolor" val="tx"/>
                    </a:ext>
                  </a:extLst>
                </a:hlinkClick>
              </a:rPr>
              <a:t> </a:t>
            </a:r>
            <a:r>
              <a:rPr lang="fr-FR" sz="1100" dirty="0">
                <a:latin typeface="Calibri" panose="020F0502020204030204" pitchFamily="34" charset="0"/>
              </a:rPr>
              <a:t>(en cours d’alimentation par SOPRA)</a:t>
            </a:r>
          </a:p>
          <a:p>
            <a:r>
              <a:rPr lang="fr-FR" sz="1100" dirty="0">
                <a:latin typeface="Calibri" panose="020F0502020204030204" pitchFamily="34" charset="0"/>
              </a:rPr>
              <a:t>+ Cf. K Base dans l’application Opera </a:t>
            </a: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endParaRPr lang="fr-FR" sz="1100" b="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a:p>
            <a:endParaRPr lang="fr-FR" sz="1100" b="1" dirty="0">
              <a:latin typeface="Calibri" panose="020F0502020204030204" pitchFamily="34" charset="0"/>
            </a:endParaRPr>
          </a:p>
          <a:p>
            <a:endParaRPr lang="fr-FR" sz="1100" b="1" dirty="0">
              <a:latin typeface="Calibri" panose="020F0502020204030204" pitchFamily="34" charset="0"/>
            </a:endParaRPr>
          </a:p>
          <a:p>
            <a:endParaRPr lang="fr-FR" sz="1100" b="1" dirty="0">
              <a:latin typeface="Calibri" panose="020F0502020204030204" pitchFamily="34" charset="0"/>
            </a:endParaRPr>
          </a:p>
        </p:txBody>
      </p:sp>
      <p:sp>
        <p:nvSpPr>
          <p:cNvPr id="3" name="Titre 2"/>
          <p:cNvSpPr>
            <a:spLocks noGrp="1"/>
          </p:cNvSpPr>
          <p:nvPr>
            <p:ph type="title"/>
          </p:nvPr>
        </p:nvSpPr>
        <p:spPr/>
        <p:txBody>
          <a:bodyPr/>
          <a:lstStyle/>
          <a:p>
            <a:r>
              <a:rPr lang="fr-FR" dirty="0"/>
              <a:t>02- Les PROCESS</a:t>
            </a:r>
          </a:p>
        </p:txBody>
      </p:sp>
    </p:spTree>
    <p:extLst>
      <p:ext uri="{BB962C8B-B14F-4D97-AF65-F5344CB8AC3E}">
        <p14:creationId xmlns:p14="http://schemas.microsoft.com/office/powerpoint/2010/main" val="21388190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1"/>
          </p:nvPr>
        </p:nvSpPr>
        <p:spPr>
          <a:xfrm>
            <a:off x="359532" y="1520788"/>
            <a:ext cx="8319386" cy="5155257"/>
          </a:xfrm>
          <a:solidFill>
            <a:schemeClr val="bg1">
              <a:lumMod val="95000"/>
            </a:schemeClr>
          </a:solidFill>
        </p:spPr>
        <p:txBody>
          <a:bodyPr/>
          <a:lstStyle/>
          <a:p>
            <a:pPr marL="171450" indent="-171450">
              <a:buFont typeface="Arial" panose="020B0604020202020204" pitchFamily="34" charset="0"/>
              <a:buChar char="•"/>
            </a:pPr>
            <a:r>
              <a:rPr lang="fr-FR" sz="1100" b="1" dirty="0">
                <a:latin typeface="Calibri" panose="020F0502020204030204" pitchFamily="34" charset="0"/>
              </a:rPr>
              <a:t>LES APPLICATIONS : DESCRIPTION DES PRINCIPALES FONCTIONNALITÉS</a:t>
            </a:r>
          </a:p>
          <a:p>
            <a:pPr marL="171450" indent="-171450">
              <a:buFont typeface="Arial" panose="020B0604020202020204" pitchFamily="34" charset="0"/>
              <a:buChar char="•"/>
            </a:pPr>
            <a:endParaRPr lang="fr-FR" sz="1100" i="1" dirty="0">
              <a:latin typeface="Calibri" panose="020F0502020204030204" pitchFamily="34" charset="0"/>
            </a:endParaRPr>
          </a:p>
          <a:p>
            <a:r>
              <a:rPr lang="fr-FR" sz="800" b="1" i="1" dirty="0"/>
              <a:t>LOT 0 </a:t>
            </a:r>
          </a:p>
          <a:p>
            <a:r>
              <a:rPr lang="fr-FR" sz="800" b="1" i="1" dirty="0"/>
              <a:t>Gestion des évènements </a:t>
            </a:r>
            <a:endParaRPr lang="fr-FR" sz="800" dirty="0"/>
          </a:p>
          <a:p>
            <a:r>
              <a:rPr lang="fr-FR" sz="800" i="1" dirty="0"/>
              <a:t>Le système doit permettre : </a:t>
            </a:r>
            <a:endParaRPr lang="fr-FR" sz="800" dirty="0"/>
          </a:p>
          <a:p>
            <a:pPr fontAlgn="ctr"/>
            <a:r>
              <a:rPr lang="fr-FR" sz="800" i="1" dirty="0"/>
              <a:t>D’enregistrer les demandes d’inscription à un évènement. </a:t>
            </a:r>
            <a:endParaRPr lang="fr-FR" sz="800" dirty="0"/>
          </a:p>
          <a:p>
            <a:pPr lvl="1" fontAlgn="ctr"/>
            <a:r>
              <a:rPr lang="fr-FR" sz="800" i="1" dirty="0"/>
              <a:t>Cet enregistrement peut être réalisé par saisie en back-office par un utilisateur de la solution ou directement par le demandeur sur un formulaire en ligne </a:t>
            </a:r>
            <a:endParaRPr lang="fr-FR" sz="800" dirty="0"/>
          </a:p>
          <a:p>
            <a:pPr lvl="1" fontAlgn="ctr"/>
            <a:r>
              <a:rPr lang="fr-FR" sz="800" i="1" dirty="0"/>
              <a:t>Selon l’évènement, la demande d’inscription peut nécessiter ou non une validation pour être acceptée </a:t>
            </a:r>
            <a:endParaRPr lang="fr-FR" sz="800" dirty="0"/>
          </a:p>
          <a:p>
            <a:pPr lvl="1" fontAlgn="ctr"/>
            <a:r>
              <a:rPr lang="fr-FR" sz="800" i="1" dirty="0"/>
              <a:t>Pour certains évènements, le nombre de places peut être limité (ex : sessions de formation organisées par </a:t>
            </a:r>
            <a:r>
              <a:rPr lang="fr-FR" sz="800" i="1" dirty="0" err="1"/>
              <a:t>Ad’Occ</a:t>
            </a:r>
            <a:r>
              <a:rPr lang="fr-FR" sz="800" i="1" dirty="0"/>
              <a:t>) </a:t>
            </a:r>
            <a:endParaRPr lang="fr-FR" sz="800" dirty="0"/>
          </a:p>
          <a:p>
            <a:pPr fontAlgn="ctr"/>
            <a:r>
              <a:rPr lang="fr-FR" sz="800" i="1" dirty="0"/>
              <a:t>D’envoyer un message de confirmation après enregistrement de l’inscription. Ce message peut comprendre une ou plusieurs pièces jointes (invitation, plan d’accès …) </a:t>
            </a:r>
            <a:endParaRPr lang="fr-FR" sz="800" dirty="0"/>
          </a:p>
          <a:p>
            <a:pPr fontAlgn="ctr"/>
            <a:r>
              <a:rPr lang="fr-FR" sz="800" i="1" dirty="0"/>
              <a:t>D’enregistrer une désinscription </a:t>
            </a:r>
            <a:endParaRPr lang="fr-FR" sz="800" dirty="0"/>
          </a:p>
          <a:p>
            <a:pPr fontAlgn="ctr"/>
            <a:r>
              <a:rPr lang="fr-FR" sz="800" i="1" dirty="0"/>
              <a:t>De générer une feuille d’émargement des participants inscrits à l’évènement </a:t>
            </a:r>
            <a:endParaRPr lang="fr-FR" sz="800" dirty="0"/>
          </a:p>
          <a:p>
            <a:pPr fontAlgn="ctr"/>
            <a:r>
              <a:rPr lang="fr-FR" sz="800" i="1" dirty="0"/>
              <a:t>D’enregistrer la venue effective du contact à l’évènement. Cet enregistrement peut être réalisé par saisie dans la solution (notamment sur tablette mobile) ou par scan d’un QR code fourni au contact sur une invitation ou une convocation </a:t>
            </a:r>
            <a:endParaRPr lang="fr-FR" sz="800" dirty="0"/>
          </a:p>
          <a:p>
            <a:pPr fontAlgn="ctr"/>
            <a:r>
              <a:rPr lang="fr-FR" sz="800" i="1" dirty="0"/>
              <a:t>De générer une attestation de présence </a:t>
            </a:r>
            <a:endParaRPr lang="fr-FR" sz="800" dirty="0"/>
          </a:p>
          <a:p>
            <a:pPr fontAlgn="ctr"/>
            <a:r>
              <a:rPr lang="fr-FR" sz="800" i="1" dirty="0"/>
              <a:t>De gérer le bilan d’un événement : par renseignement direct d’un formulaire dans la solution ou par chargement d’un document de bilan en pièce jointe. </a:t>
            </a:r>
            <a:endParaRPr lang="fr-FR" sz="800" dirty="0"/>
          </a:p>
          <a:p>
            <a:pPr fontAlgn="ctr"/>
            <a:r>
              <a:rPr lang="fr-FR" sz="800" i="1" dirty="0"/>
              <a:t>De lancer depuis un événement une enquête de mesure de la satisfaction à l’ensemble des contacts présents ou inscrits </a:t>
            </a:r>
            <a:endParaRPr lang="fr-FR" sz="800" dirty="0"/>
          </a:p>
          <a:p>
            <a:r>
              <a:rPr lang="fr-FR" sz="800" i="1" dirty="0"/>
              <a:t> </a:t>
            </a:r>
            <a:endParaRPr lang="fr-FR" sz="800" dirty="0"/>
          </a:p>
          <a:p>
            <a:r>
              <a:rPr lang="fr-FR" sz="800" b="1" i="1" dirty="0"/>
              <a:t>Gestion des concours </a:t>
            </a:r>
            <a:endParaRPr lang="fr-FR" sz="800" dirty="0"/>
          </a:p>
          <a:p>
            <a:r>
              <a:rPr lang="fr-FR" sz="800" i="1" dirty="0"/>
              <a:t>Le système doit permettre : </a:t>
            </a:r>
            <a:endParaRPr lang="fr-FR" sz="800" dirty="0"/>
          </a:p>
          <a:p>
            <a:pPr fontAlgn="ctr"/>
            <a:r>
              <a:rPr lang="fr-FR" sz="800" i="1" dirty="0"/>
              <a:t>D’enregistrer les dossiers déposés (y compris les pièces constituant le dossier), </a:t>
            </a:r>
            <a:endParaRPr lang="fr-FR" sz="800" dirty="0"/>
          </a:p>
          <a:p>
            <a:pPr fontAlgn="ctr"/>
            <a:r>
              <a:rPr lang="fr-FR" sz="800" i="1" dirty="0"/>
              <a:t>De qualifier les dossiers au vu du règlement du concours (éligibilité, opportunité) et de marquer les dossiers admis à passer devant un jury </a:t>
            </a:r>
            <a:endParaRPr lang="fr-FR" sz="800" dirty="0"/>
          </a:p>
          <a:p>
            <a:pPr fontAlgn="ctr"/>
            <a:r>
              <a:rPr lang="fr-FR" sz="800" i="1" dirty="0"/>
              <a:t>D’organiser le jury : fixation de la date, envoi des invitations aux membres du jury (avec envoi des pièces du dossier) </a:t>
            </a:r>
            <a:endParaRPr lang="fr-FR" sz="800" dirty="0"/>
          </a:p>
          <a:p>
            <a:pPr fontAlgn="ctr"/>
            <a:r>
              <a:rPr lang="fr-FR" sz="800" i="1" dirty="0"/>
              <a:t>D’enregistrer la décision du jury </a:t>
            </a:r>
            <a:endParaRPr lang="fr-FR" sz="800" dirty="0"/>
          </a:p>
          <a:p>
            <a:pPr fontAlgn="ctr"/>
            <a:r>
              <a:rPr lang="fr-FR" sz="800" i="1" dirty="0"/>
              <a:t>De générer et d’envoyer les courriers aux candidats. </a:t>
            </a:r>
            <a:endParaRPr lang="fr-FR" sz="800" dirty="0"/>
          </a:p>
          <a:p>
            <a:r>
              <a:rPr lang="fr-FR" sz="800" i="1" dirty="0"/>
              <a:t> </a:t>
            </a:r>
            <a:endParaRPr lang="fr-FR" sz="800" dirty="0"/>
          </a:p>
          <a:p>
            <a:r>
              <a:rPr lang="fr-FR" sz="800" b="1" i="1" dirty="0"/>
              <a:t>Gestion des mises en relation </a:t>
            </a:r>
            <a:endParaRPr lang="fr-FR" sz="800" dirty="0"/>
          </a:p>
          <a:p>
            <a:r>
              <a:rPr lang="fr-FR" sz="800" i="1" dirty="0"/>
              <a:t>Le système doit permettre d’enregistrer </a:t>
            </a:r>
            <a:endParaRPr lang="fr-FR" sz="800" dirty="0"/>
          </a:p>
          <a:p>
            <a:pPr fontAlgn="ctr"/>
            <a:r>
              <a:rPr lang="fr-FR" sz="800" i="1" dirty="0"/>
              <a:t>une demande de mise en relation </a:t>
            </a:r>
            <a:endParaRPr lang="fr-FR" sz="800" dirty="0"/>
          </a:p>
          <a:p>
            <a:pPr fontAlgn="ctr"/>
            <a:r>
              <a:rPr lang="fr-FR" sz="800" i="1" dirty="0"/>
              <a:t>la proposition de service : </a:t>
            </a:r>
            <a:endParaRPr lang="fr-FR" sz="800" dirty="0"/>
          </a:p>
          <a:p>
            <a:pPr lvl="1" fontAlgn="ctr"/>
            <a:r>
              <a:rPr lang="fr-FR" sz="800" i="1" dirty="0"/>
              <a:t>identification des prestations dans le catalogue produit, </a:t>
            </a:r>
            <a:endParaRPr lang="fr-FR" sz="800" dirty="0"/>
          </a:p>
          <a:p>
            <a:pPr lvl="1" fontAlgn="ctr"/>
            <a:r>
              <a:rPr lang="fr-FR" sz="800" i="1" dirty="0"/>
              <a:t>génération et envoi d’un devis (dans le cas d’une prestation payante uniquement) ; le système doit permettre de générer un devis à partir d’un modèle de devis contenant des champs personnalisables. </a:t>
            </a:r>
            <a:endParaRPr lang="fr-FR" sz="800" dirty="0"/>
          </a:p>
          <a:p>
            <a:pPr fontAlgn="ctr"/>
            <a:r>
              <a:rPr lang="fr-FR" sz="800" i="1" dirty="0"/>
              <a:t>la contractualisation avec le client. Le système doit permettre de générer un contrat à partir d’un modèle de contrat contenant des champs personnalisables, </a:t>
            </a:r>
            <a:endParaRPr lang="fr-FR" sz="800" dirty="0"/>
          </a:p>
          <a:p>
            <a:pPr fontAlgn="ctr"/>
            <a:r>
              <a:rPr lang="fr-FR" sz="800" i="1" dirty="0"/>
              <a:t>les mises en relation effectuées au titre de la prestation. </a:t>
            </a:r>
            <a:endParaRPr lang="fr-FR" sz="800" dirty="0"/>
          </a:p>
          <a:p>
            <a:r>
              <a:rPr lang="fr-FR" sz="800" i="1" dirty="0"/>
              <a:t> </a:t>
            </a:r>
            <a:endParaRPr lang="fr-FR" sz="800" dirty="0"/>
          </a:p>
          <a:p>
            <a:r>
              <a:rPr lang="fr-FR" sz="800" i="1" dirty="0"/>
              <a:t>Pour ce qui concerne les prestations payantes, la gestion de la facturation et de l’encaissement est réalisée dans le système comptable.</a:t>
            </a:r>
            <a:endParaRPr lang="fr-FR" sz="800" dirty="0"/>
          </a:p>
        </p:txBody>
      </p:sp>
      <p:sp>
        <p:nvSpPr>
          <p:cNvPr id="3" name="Titre 2"/>
          <p:cNvSpPr>
            <a:spLocks noGrp="1"/>
          </p:cNvSpPr>
          <p:nvPr>
            <p:ph type="title"/>
          </p:nvPr>
        </p:nvSpPr>
        <p:spPr/>
        <p:txBody>
          <a:bodyPr/>
          <a:lstStyle/>
          <a:p>
            <a:r>
              <a:rPr lang="fr-FR" dirty="0"/>
              <a:t>03- Les APPLICATIONS</a:t>
            </a:r>
          </a:p>
        </p:txBody>
      </p:sp>
    </p:spTree>
    <p:extLst>
      <p:ext uri="{BB962C8B-B14F-4D97-AF65-F5344CB8AC3E}">
        <p14:creationId xmlns:p14="http://schemas.microsoft.com/office/powerpoint/2010/main" val="41273443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1"/>
          </p:nvPr>
        </p:nvSpPr>
        <p:spPr>
          <a:xfrm>
            <a:off x="359532" y="1520788"/>
            <a:ext cx="8319386" cy="4493538"/>
          </a:xfrm>
          <a:solidFill>
            <a:schemeClr val="bg1">
              <a:lumMod val="95000"/>
            </a:schemeClr>
          </a:solidFill>
        </p:spPr>
        <p:txBody>
          <a:bodyPr/>
          <a:lstStyle/>
          <a:p>
            <a:pPr marL="171450" indent="-171450">
              <a:buFont typeface="Arial" panose="020B0604020202020204" pitchFamily="34" charset="0"/>
              <a:buChar char="•"/>
            </a:pPr>
            <a:r>
              <a:rPr lang="fr-FR" sz="1100" b="1" dirty="0">
                <a:latin typeface="Calibri" panose="020F0502020204030204" pitchFamily="34" charset="0"/>
              </a:rPr>
              <a:t>LES APPLICATIONS : DESCRIPTION DES PRINCIPALES FONCTIONNALITÉS</a:t>
            </a:r>
          </a:p>
          <a:p>
            <a:pPr marL="171450" indent="-171450">
              <a:buFont typeface="Arial" panose="020B0604020202020204" pitchFamily="34" charset="0"/>
              <a:buChar char="•"/>
            </a:pPr>
            <a:endParaRPr lang="fr-FR" sz="1100" i="1" dirty="0">
              <a:latin typeface="Calibri" panose="020F0502020204030204" pitchFamily="34" charset="0"/>
            </a:endParaRPr>
          </a:p>
          <a:p>
            <a:r>
              <a:rPr lang="fr-FR" sz="800" b="1" i="1" dirty="0"/>
              <a:t>LOT 1</a:t>
            </a:r>
          </a:p>
          <a:p>
            <a:r>
              <a:rPr lang="fr-FR" sz="800" i="1" dirty="0"/>
              <a:t>La gestion des services d’accompagnement individuels concerne la délivrance de prestations d’accompagnement individuel réalisées dans le cadre de projets dès lors que ces prestations :</a:t>
            </a:r>
            <a:endParaRPr lang="fr-FR" sz="800" dirty="0"/>
          </a:p>
          <a:p>
            <a:pPr fontAlgn="ctr"/>
            <a:r>
              <a:rPr lang="fr-FR" sz="800" i="1" dirty="0"/>
              <a:t>Ne relèvent pas de dispositifs de financement</a:t>
            </a:r>
            <a:endParaRPr lang="fr-FR" sz="800" dirty="0"/>
          </a:p>
          <a:p>
            <a:pPr fontAlgn="ctr"/>
            <a:r>
              <a:rPr lang="fr-FR" sz="800" i="1" dirty="0"/>
              <a:t>Sont mises en place par le Conseil régional, </a:t>
            </a:r>
            <a:r>
              <a:rPr lang="fr-FR" sz="800" i="1" dirty="0" err="1"/>
              <a:t>Ad’Occ</a:t>
            </a:r>
            <a:r>
              <a:rPr lang="fr-FR" sz="800" i="1" dirty="0"/>
              <a:t> ou REALIS.</a:t>
            </a:r>
            <a:endParaRPr lang="fr-FR" sz="800" dirty="0"/>
          </a:p>
          <a:p>
            <a:r>
              <a:rPr lang="fr-FR" sz="800" i="1" dirty="0"/>
              <a:t> </a:t>
            </a:r>
            <a:endParaRPr lang="fr-FR" sz="800" dirty="0"/>
          </a:p>
          <a:p>
            <a:r>
              <a:rPr lang="fr-FR" sz="800" i="1" dirty="0"/>
              <a:t>Ces services peuvent être payants ou gratuits selon la structure qui les fournit (par exemple, REALIS fournit des prestations payantes, les services d’</a:t>
            </a:r>
            <a:r>
              <a:rPr lang="fr-FR" sz="800" i="1" dirty="0" err="1"/>
              <a:t>Ad’Occ</a:t>
            </a:r>
            <a:r>
              <a:rPr lang="fr-FR" sz="800" i="1" dirty="0"/>
              <a:t> sont gratuits).</a:t>
            </a:r>
            <a:endParaRPr lang="fr-FR" sz="800" dirty="0"/>
          </a:p>
          <a:p>
            <a:r>
              <a:rPr lang="fr-FR" sz="800" i="1" dirty="0"/>
              <a:t>Pour ces services, le système doit permettre de gérer l’ensemble des actions nécessaires à leur mise en œuvre :</a:t>
            </a:r>
            <a:endParaRPr lang="fr-FR" sz="800" dirty="0"/>
          </a:p>
          <a:p>
            <a:pPr fontAlgn="ctr"/>
            <a:r>
              <a:rPr lang="fr-FR" sz="800" i="1" dirty="0"/>
              <a:t>Enregistrement d’une demande d’accompagnement,</a:t>
            </a:r>
            <a:endParaRPr lang="fr-FR" sz="800" dirty="0"/>
          </a:p>
          <a:p>
            <a:pPr fontAlgn="ctr"/>
            <a:r>
              <a:rPr lang="fr-FR" sz="800" i="1" dirty="0"/>
              <a:t>Qualification du besoin, avec possibilité d’enregistrer un document en pièce jointe</a:t>
            </a:r>
            <a:endParaRPr lang="fr-FR" sz="800" dirty="0"/>
          </a:p>
          <a:p>
            <a:pPr fontAlgn="ctr"/>
            <a:r>
              <a:rPr lang="fr-FR" sz="800" i="1" dirty="0"/>
              <a:t>Proposition d’accompagnement : </a:t>
            </a:r>
            <a:endParaRPr lang="fr-FR" sz="800" dirty="0"/>
          </a:p>
          <a:p>
            <a:pPr lvl="1" fontAlgn="ctr"/>
            <a:r>
              <a:rPr lang="fr-FR" sz="800" i="1" dirty="0"/>
              <a:t>identification des prestations dans le catalogue produit,</a:t>
            </a:r>
            <a:endParaRPr lang="fr-FR" sz="800" dirty="0"/>
          </a:p>
          <a:p>
            <a:pPr lvl="1" fontAlgn="ctr"/>
            <a:r>
              <a:rPr lang="fr-FR" sz="800" i="1" dirty="0"/>
              <a:t>génération et envoi d’un devis (dans le cas de services payants uniquement) ; le système doit permettre de générer un devis à partir d’un modèle de devis contenant des champs personnalisables</a:t>
            </a:r>
            <a:endParaRPr lang="fr-FR" sz="800" dirty="0"/>
          </a:p>
          <a:p>
            <a:pPr lvl="1" fontAlgn="ctr"/>
            <a:r>
              <a:rPr lang="fr-FR" sz="800" i="1" dirty="0"/>
              <a:t>acceptation ou refus du devis (dans le cas de services payants uniquement)</a:t>
            </a:r>
            <a:endParaRPr lang="fr-FR" sz="800" dirty="0"/>
          </a:p>
          <a:p>
            <a:pPr lvl="1" fontAlgn="ctr"/>
            <a:r>
              <a:rPr lang="fr-FR" sz="800" i="1" dirty="0"/>
              <a:t>génération d’un plan d’action (pour les services gratuits), enregistrement de l’acceptation ou du refus de l’accompagnement proposé</a:t>
            </a:r>
            <a:endParaRPr lang="fr-FR" sz="800" dirty="0"/>
          </a:p>
          <a:p>
            <a:pPr fontAlgn="ctr"/>
            <a:r>
              <a:rPr lang="fr-FR" sz="800" i="1" dirty="0"/>
              <a:t>Enregistrement de la contractualisation avec le client (uniquement dans le cas où l’accompagnement proposé prévoit la signature d’un contrat par les deux parties). Le système doit permettre de </a:t>
            </a:r>
            <a:endParaRPr lang="fr-FR" sz="800" dirty="0"/>
          </a:p>
          <a:p>
            <a:pPr lvl="1" fontAlgn="ctr"/>
            <a:r>
              <a:rPr lang="fr-FR" sz="800" i="1" dirty="0"/>
              <a:t>générer un contrat à partir d’un modèle de contrat contenant des champs personnalisables. Il doit être possible de générer un contrat différent par prestations ou un seul contrat couvrant plusieurs prestations</a:t>
            </a:r>
            <a:endParaRPr lang="fr-FR" sz="800" dirty="0"/>
          </a:p>
          <a:p>
            <a:pPr lvl="1" fontAlgn="ctr"/>
            <a:r>
              <a:rPr lang="fr-FR" sz="800" i="1" dirty="0"/>
              <a:t>enregistrer la signature du contrat.</a:t>
            </a:r>
            <a:endParaRPr lang="fr-FR" sz="800" dirty="0"/>
          </a:p>
          <a:p>
            <a:r>
              <a:rPr lang="fr-FR" sz="800" i="1" dirty="0"/>
              <a:t> </a:t>
            </a:r>
            <a:endParaRPr lang="fr-FR" sz="800" dirty="0"/>
          </a:p>
          <a:p>
            <a:r>
              <a:rPr lang="fr-FR" sz="800" i="1" dirty="0"/>
              <a:t>Concernant l’accompagnement individuel REALIS, la solution doit permettre de gérer et tracer les étapes du processus d’agrément :</a:t>
            </a:r>
            <a:endParaRPr lang="fr-FR" sz="800" dirty="0"/>
          </a:p>
          <a:p>
            <a:pPr fontAlgn="ctr"/>
            <a:r>
              <a:rPr lang="fr-FR" sz="800" i="1" dirty="0"/>
              <a:t>enregistrement d’une demande d’accompagnement et dépôt de dossier. Le dossier de candidature peut être déposé en ligne sur le site internet de REALIS.</a:t>
            </a:r>
            <a:endParaRPr lang="fr-FR" sz="800" dirty="0"/>
          </a:p>
          <a:p>
            <a:pPr fontAlgn="ctr"/>
            <a:r>
              <a:rPr lang="fr-FR" sz="800" i="1" dirty="0"/>
              <a:t>qualification du dossier : renseignement d’une fiche de qualification : vérification de complétude du dossier et de l’opportunité de la demande</a:t>
            </a:r>
            <a:endParaRPr lang="fr-FR" sz="800" dirty="0"/>
          </a:p>
          <a:p>
            <a:pPr fontAlgn="ctr"/>
            <a:r>
              <a:rPr lang="fr-FR" sz="800" i="1" dirty="0"/>
              <a:t>inscription à un comité d’agrément et enregistrement de la décision du comité</a:t>
            </a:r>
            <a:endParaRPr lang="fr-FR" sz="800" dirty="0"/>
          </a:p>
          <a:p>
            <a:pPr fontAlgn="ctr"/>
            <a:r>
              <a:rPr lang="fr-FR" sz="800" i="1" dirty="0"/>
              <a:t>génération et envoi des courriers aux candidats</a:t>
            </a:r>
            <a:endParaRPr lang="fr-FR" sz="800" dirty="0"/>
          </a:p>
          <a:p>
            <a:pPr fontAlgn="ctr"/>
            <a:r>
              <a:rPr lang="fr-FR" sz="800" i="1" dirty="0"/>
              <a:t>génération de la convention d’accompagnement et de la convention d’hébergement (à partir de modèles pré-paramétrés et personnalisables)</a:t>
            </a:r>
            <a:endParaRPr lang="fr-FR" sz="800" dirty="0"/>
          </a:p>
          <a:p>
            <a:pPr fontAlgn="ctr"/>
            <a:r>
              <a:rPr lang="fr-FR" sz="800" i="1" dirty="0"/>
              <a:t>affectation de bureaux (avec vérification de disponibilité des bureaux non affectés sur la période d’accompagnement),</a:t>
            </a:r>
            <a:endParaRPr lang="fr-FR" sz="800" dirty="0"/>
          </a:p>
          <a:p>
            <a:pPr fontAlgn="ctr"/>
            <a:r>
              <a:rPr lang="fr-FR" sz="800" i="1" dirty="0"/>
              <a:t>saisie des numéros de bureaux affectés à la structure et des numéros de badges affectés,</a:t>
            </a:r>
            <a:endParaRPr lang="fr-FR" sz="800" dirty="0"/>
          </a:p>
          <a:p>
            <a:r>
              <a:rPr lang="fr-FR" sz="800" i="1" dirty="0"/>
              <a:t>enregistrement d’une prolongation d’accompagnement</a:t>
            </a:r>
            <a:endParaRPr lang="fr-FR" sz="800" dirty="0"/>
          </a:p>
          <a:p>
            <a:endParaRPr lang="fr-FR" sz="800" b="1" i="1" dirty="0"/>
          </a:p>
        </p:txBody>
      </p:sp>
      <p:sp>
        <p:nvSpPr>
          <p:cNvPr id="3" name="Titre 2"/>
          <p:cNvSpPr>
            <a:spLocks noGrp="1"/>
          </p:cNvSpPr>
          <p:nvPr>
            <p:ph type="title"/>
          </p:nvPr>
        </p:nvSpPr>
        <p:spPr/>
        <p:txBody>
          <a:bodyPr/>
          <a:lstStyle/>
          <a:p>
            <a:r>
              <a:rPr lang="fr-FR" dirty="0"/>
              <a:t>03- Les APPLICATIONS</a:t>
            </a:r>
          </a:p>
        </p:txBody>
      </p:sp>
    </p:spTree>
    <p:extLst>
      <p:ext uri="{BB962C8B-B14F-4D97-AF65-F5344CB8AC3E}">
        <p14:creationId xmlns:p14="http://schemas.microsoft.com/office/powerpoint/2010/main" val="34312734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1"/>
          </p:nvPr>
        </p:nvSpPr>
        <p:spPr>
          <a:xfrm>
            <a:off x="359532" y="1520788"/>
            <a:ext cx="8319386" cy="4616648"/>
          </a:xfrm>
          <a:solidFill>
            <a:schemeClr val="bg1">
              <a:lumMod val="95000"/>
            </a:schemeClr>
          </a:solidFill>
        </p:spPr>
        <p:txBody>
          <a:bodyPr/>
          <a:lstStyle/>
          <a:p>
            <a:endParaRPr lang="fr-FR" sz="800" b="1" i="1" dirty="0"/>
          </a:p>
          <a:p>
            <a:endParaRPr lang="fr-FR" sz="1100" i="1" dirty="0">
              <a:latin typeface="Calibri" panose="020F0502020204030204" pitchFamily="34" charset="0"/>
            </a:endParaRPr>
          </a:p>
          <a:p>
            <a:pPr marL="171450" indent="-171450">
              <a:buFont typeface="Arial" panose="020B0604020202020204" pitchFamily="34" charset="0"/>
              <a:buChar char="•"/>
            </a:pPr>
            <a:r>
              <a:rPr lang="fr-FR" sz="1100" b="1" dirty="0">
                <a:latin typeface="Calibri" panose="020F0502020204030204" pitchFamily="34" charset="0"/>
              </a:rPr>
              <a:t>LA CARTOGRAPHIE SOLUQIQ</a:t>
            </a: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r>
              <a:rPr lang="fr-FR" sz="1100" dirty="0">
                <a:latin typeface="Calibri" panose="020F0502020204030204" pitchFamily="34" charset="0"/>
              </a:rPr>
              <a:t> </a:t>
            </a:r>
          </a:p>
          <a:p>
            <a:endParaRPr lang="fr-FR" sz="1100" b="1" dirty="0">
              <a:latin typeface="Calibri" panose="020F0502020204030204" pitchFamily="34" charset="0"/>
            </a:endParaRPr>
          </a:p>
          <a:p>
            <a:pPr marL="171450" indent="-171450">
              <a:buFont typeface="Arial" panose="020B0604020202020204" pitchFamily="34" charset="0"/>
              <a:buChar char="•"/>
            </a:pPr>
            <a:r>
              <a:rPr lang="fr-FR" sz="1100" b="1" dirty="0">
                <a:latin typeface="Calibri" panose="020F0502020204030204" pitchFamily="34" charset="0"/>
              </a:rPr>
              <a:t>LA DOCUMENTATION GOFAST : </a:t>
            </a:r>
          </a:p>
          <a:p>
            <a:r>
              <a:rPr lang="fr-FR" sz="1100" i="1" dirty="0">
                <a:solidFill>
                  <a:srgbClr val="0000FF"/>
                </a:solidFill>
                <a:latin typeface="Calibri" panose="020F0502020204030204" pitchFamily="34" charset="0"/>
                <a:hlinkClick r:id="rId2">
                  <a:extLst>
                    <a:ext uri="{A12FA001-AC4F-418D-AE19-62706E023703}">
                      <ahyp:hlinkClr xmlns:ahyp="http://schemas.microsoft.com/office/drawing/2018/hyperlinkcolor" val="tx"/>
                    </a:ext>
                  </a:extLst>
                </a:hlinkClick>
              </a:rPr>
              <a:t>CRM Entreprises </a:t>
            </a:r>
            <a:r>
              <a:rPr lang="fr-FR" sz="1100" i="1" dirty="0">
                <a:latin typeface="Calibri" panose="020F0502020204030204" pitchFamily="34" charset="0"/>
              </a:rPr>
              <a:t>(racine SI)</a:t>
            </a:r>
          </a:p>
          <a:p>
            <a:r>
              <a:rPr lang="fr-FR" sz="1100" i="1" dirty="0">
                <a:solidFill>
                  <a:srgbClr val="0000FF"/>
                </a:solidFill>
                <a:latin typeface="Calibri" panose="020F0502020204030204" pitchFamily="34" charset="0"/>
                <a:hlinkClick r:id="rId3">
                  <a:extLst>
                    <a:ext uri="{A12FA001-AC4F-418D-AE19-62706E023703}">
                      <ahyp:hlinkClr xmlns:ahyp="http://schemas.microsoft.com/office/drawing/2018/hyperlinkcolor" val="tx"/>
                    </a:ext>
                  </a:extLst>
                </a:hlinkClick>
              </a:rPr>
              <a:t>SFD</a:t>
            </a:r>
            <a:endParaRPr lang="fr-FR" sz="1100" i="1" dirty="0">
              <a:solidFill>
                <a:srgbClr val="0000FF"/>
              </a:solidFill>
              <a:latin typeface="Calibri" panose="020F0502020204030204" pitchFamily="34" charset="0"/>
            </a:endParaRPr>
          </a:p>
          <a:p>
            <a:r>
              <a:rPr lang="fr-FR" sz="1100" i="1" dirty="0">
                <a:solidFill>
                  <a:srgbClr val="0000FF"/>
                </a:solidFill>
                <a:latin typeface="Calibri" panose="020F0502020204030204" pitchFamily="34" charset="0"/>
                <a:hlinkClick r:id="rId4">
                  <a:extLst>
                    <a:ext uri="{A12FA001-AC4F-418D-AE19-62706E023703}">
                      <ahyp:hlinkClr xmlns:ahyp="http://schemas.microsoft.com/office/drawing/2018/hyperlinkcolor" val="tx"/>
                    </a:ext>
                  </a:extLst>
                </a:hlinkClick>
              </a:rPr>
              <a:t>SFG Consentement </a:t>
            </a:r>
            <a:endParaRPr lang="fr-FR" sz="1100" i="1" dirty="0">
              <a:solidFill>
                <a:srgbClr val="0000FF"/>
              </a:solidFill>
              <a:latin typeface="Calibri" panose="020F0502020204030204" pitchFamily="34" charset="0"/>
            </a:endParaRPr>
          </a:p>
          <a:p>
            <a:r>
              <a:rPr lang="fr-FR" sz="1100" i="1" dirty="0">
                <a:solidFill>
                  <a:srgbClr val="0000FF"/>
                </a:solidFill>
                <a:latin typeface="Calibri" panose="020F0502020204030204" pitchFamily="34" charset="0"/>
                <a:hlinkClick r:id="rId5">
                  <a:extLst>
                    <a:ext uri="{A12FA001-AC4F-418D-AE19-62706E023703}">
                      <ahyp:hlinkClr xmlns:ahyp="http://schemas.microsoft.com/office/drawing/2018/hyperlinkcolor" val="tx"/>
                    </a:ext>
                  </a:extLst>
                </a:hlinkClick>
              </a:rPr>
              <a:t>CR ateliers Lot1 (accompagnement individuel)</a:t>
            </a:r>
            <a:endParaRPr lang="fr-FR" sz="1100" i="1" dirty="0">
              <a:solidFill>
                <a:srgbClr val="0000FF"/>
              </a:solidFill>
              <a:latin typeface="Calibri" panose="020F0502020204030204" pitchFamily="34" charset="0"/>
            </a:endParaRPr>
          </a:p>
          <a:p>
            <a:r>
              <a:rPr lang="fr-FR" sz="1100" b="0" i="1" dirty="0">
                <a:solidFill>
                  <a:srgbClr val="0000FF"/>
                </a:solidFill>
                <a:latin typeface="Calibri" panose="020F0502020204030204" pitchFamily="34" charset="0"/>
                <a:hlinkClick r:id="rId6">
                  <a:extLst>
                    <a:ext uri="{A12FA001-AC4F-418D-AE19-62706E023703}">
                      <ahyp:hlinkClr xmlns:ahyp="http://schemas.microsoft.com/office/drawing/2018/hyperlinkcolor" val="tx"/>
                    </a:ext>
                  </a:extLst>
                </a:hlinkClick>
              </a:rPr>
              <a:t>SOPRA STERIA, Pilotage Opérationnel, COTECH, CRM Opera</a:t>
            </a:r>
            <a:r>
              <a:rPr lang="fr-FR" sz="1100" b="0" i="1" dirty="0">
                <a:solidFill>
                  <a:srgbClr val="0000FF"/>
                </a:solidFill>
                <a:latin typeface="Calibri" panose="020F0502020204030204" pitchFamily="34" charset="0"/>
              </a:rPr>
              <a:t> </a:t>
            </a:r>
            <a:r>
              <a:rPr lang="fr-FR" sz="1100" b="0" i="1" dirty="0">
                <a:latin typeface="Calibri" panose="020F0502020204030204" pitchFamily="34" charset="0"/>
              </a:rPr>
              <a:t>(extranet)</a:t>
            </a:r>
          </a:p>
          <a:p>
            <a:endParaRPr lang="fr-FR" sz="1100" b="0" i="1" dirty="0">
              <a:latin typeface="Calibri" panose="020F0502020204030204" pitchFamily="34" charset="0"/>
            </a:endParaRPr>
          </a:p>
        </p:txBody>
      </p:sp>
      <p:sp>
        <p:nvSpPr>
          <p:cNvPr id="3" name="Titre 2"/>
          <p:cNvSpPr>
            <a:spLocks noGrp="1"/>
          </p:cNvSpPr>
          <p:nvPr>
            <p:ph type="title"/>
          </p:nvPr>
        </p:nvSpPr>
        <p:spPr/>
        <p:txBody>
          <a:bodyPr/>
          <a:lstStyle/>
          <a:p>
            <a:r>
              <a:rPr lang="fr-FR" dirty="0"/>
              <a:t>03- Les APPLICATIONS</a:t>
            </a:r>
          </a:p>
        </p:txBody>
      </p:sp>
      <p:pic>
        <p:nvPicPr>
          <p:cNvPr id="4" name="Image 3">
            <a:extLst>
              <a:ext uri="{FF2B5EF4-FFF2-40B4-BE49-F238E27FC236}">
                <a16:creationId xmlns:a16="http://schemas.microsoft.com/office/drawing/2014/main" id="{286733B1-F390-4D78-B0BA-45A892C5414E}"/>
              </a:ext>
            </a:extLst>
          </p:cNvPr>
          <p:cNvPicPr>
            <a:picLocks noChangeAspect="1"/>
          </p:cNvPicPr>
          <p:nvPr/>
        </p:nvPicPr>
        <p:blipFill>
          <a:blip r:embed="rId7"/>
          <a:stretch>
            <a:fillRect/>
          </a:stretch>
        </p:blipFill>
        <p:spPr>
          <a:xfrm>
            <a:off x="470180" y="2096851"/>
            <a:ext cx="5974027" cy="2680791"/>
          </a:xfrm>
          <a:prstGeom prst="rect">
            <a:avLst/>
          </a:prstGeom>
        </p:spPr>
      </p:pic>
      <p:pic>
        <p:nvPicPr>
          <p:cNvPr id="5" name="Image 4">
            <a:extLst>
              <a:ext uri="{FF2B5EF4-FFF2-40B4-BE49-F238E27FC236}">
                <a16:creationId xmlns:a16="http://schemas.microsoft.com/office/drawing/2014/main" id="{040DD4CB-7754-43EB-9CB8-70D2E3FC9437}"/>
              </a:ext>
            </a:extLst>
          </p:cNvPr>
          <p:cNvPicPr>
            <a:picLocks noChangeAspect="1"/>
          </p:cNvPicPr>
          <p:nvPr/>
        </p:nvPicPr>
        <p:blipFill>
          <a:blip r:embed="rId8"/>
          <a:stretch>
            <a:fillRect/>
          </a:stretch>
        </p:blipFill>
        <p:spPr>
          <a:xfrm>
            <a:off x="6174780" y="1087488"/>
            <a:ext cx="2965596" cy="4838938"/>
          </a:xfrm>
          <a:prstGeom prst="rect">
            <a:avLst/>
          </a:prstGeom>
        </p:spPr>
      </p:pic>
    </p:spTree>
    <p:extLst>
      <p:ext uri="{BB962C8B-B14F-4D97-AF65-F5344CB8AC3E}">
        <p14:creationId xmlns:p14="http://schemas.microsoft.com/office/powerpoint/2010/main" val="2493033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1"/>
          </p:nvPr>
        </p:nvSpPr>
        <p:spPr>
          <a:xfrm>
            <a:off x="359532" y="1520788"/>
            <a:ext cx="8319386" cy="3308598"/>
          </a:xfrm>
          <a:solidFill>
            <a:schemeClr val="bg1">
              <a:lumMod val="95000"/>
            </a:schemeClr>
          </a:solidFill>
        </p:spPr>
        <p:txBody>
          <a:bodyPr/>
          <a:lstStyle/>
          <a:p>
            <a:pPr marL="171450" indent="-171450">
              <a:buFont typeface="Arial" panose="020B0604020202020204" pitchFamily="34" charset="0"/>
              <a:buChar char="•"/>
            </a:pPr>
            <a:r>
              <a:rPr lang="fr-FR" sz="1100" b="1" dirty="0">
                <a:latin typeface="Calibri" panose="020F0502020204030204" pitchFamily="34" charset="0"/>
              </a:rPr>
              <a:t>LES ACTEURS DU DOMAINE : RÉFÉRENTS MÉTIERS, UTILISATEURS CLÉS, ADMINISTRATEURS</a:t>
            </a:r>
          </a:p>
          <a:p>
            <a:endParaRPr lang="fr-FR" sz="1100" b="1" i="1" dirty="0"/>
          </a:p>
          <a:p>
            <a:r>
              <a:rPr lang="fr-FR" sz="1050" b="1" i="1" dirty="0"/>
              <a:t>CPDSIUN</a:t>
            </a:r>
            <a:r>
              <a:rPr lang="fr-FR" sz="1050" i="1" dirty="0"/>
              <a:t> : Emilie Quentin (admin)</a:t>
            </a:r>
          </a:p>
          <a:p>
            <a:endParaRPr lang="fr-FR" sz="1050" b="1" i="1" dirty="0"/>
          </a:p>
          <a:p>
            <a:r>
              <a:rPr lang="fr-FR" sz="1050" b="1" i="1" dirty="0"/>
              <a:t>Acteurs métiers/clients  </a:t>
            </a:r>
          </a:p>
          <a:p>
            <a:pPr marL="171450" indent="-171450">
              <a:buFont typeface="Arial" panose="020B0604020202020204" pitchFamily="34" charset="0"/>
              <a:buChar char="•"/>
            </a:pPr>
            <a:r>
              <a:rPr lang="fr-FR" sz="1050" b="1" i="1" dirty="0"/>
              <a:t>DEI</a:t>
            </a:r>
            <a:r>
              <a:rPr lang="fr-FR" sz="1050" i="1" dirty="0"/>
              <a:t> </a:t>
            </a:r>
            <a:r>
              <a:rPr lang="fr-FR" sz="1050" i="1" dirty="0">
                <a:solidFill>
                  <a:schemeClr val="bg1">
                    <a:lumMod val="65000"/>
                  </a:schemeClr>
                </a:solidFill>
              </a:rPr>
              <a:t>(Réorganisation en cours) 1.Elsa Castanier ;</a:t>
            </a:r>
          </a:p>
          <a:p>
            <a:r>
              <a:rPr lang="fr-FR" sz="1050" i="1" dirty="0"/>
              <a:t>2.Julie </a:t>
            </a:r>
            <a:r>
              <a:rPr lang="fr-FR" sz="1050" i="1" dirty="0" err="1"/>
              <a:t>Degoul</a:t>
            </a:r>
            <a:r>
              <a:rPr lang="fr-FR" sz="1050" i="1" dirty="0"/>
              <a:t> ;</a:t>
            </a:r>
          </a:p>
          <a:p>
            <a:r>
              <a:rPr lang="fr-FR" sz="1050" i="1" dirty="0">
                <a:solidFill>
                  <a:schemeClr val="bg1">
                    <a:lumMod val="65000"/>
                  </a:schemeClr>
                </a:solidFill>
              </a:rPr>
              <a:t>3.Isabelle Aubert ;</a:t>
            </a:r>
          </a:p>
          <a:p>
            <a:r>
              <a:rPr lang="fr-FR" sz="1050" i="1" dirty="0">
                <a:solidFill>
                  <a:schemeClr val="bg1">
                    <a:lumMod val="65000"/>
                  </a:schemeClr>
                </a:solidFill>
              </a:rPr>
              <a:t>4.Sandrine Gérard.</a:t>
            </a:r>
          </a:p>
          <a:p>
            <a:r>
              <a:rPr lang="fr-FR" sz="1050" i="1" dirty="0"/>
              <a:t>= 104 licences utilisateurs (25 flottantes, 79 permanentes)</a:t>
            </a:r>
            <a:endParaRPr lang="fr-FR" sz="1050" i="1" dirty="0">
              <a:solidFill>
                <a:schemeClr val="bg1">
                  <a:lumMod val="65000"/>
                </a:schemeClr>
              </a:solidFill>
            </a:endParaRPr>
          </a:p>
          <a:p>
            <a:endParaRPr lang="fr-FR" sz="1050" i="1" dirty="0">
              <a:solidFill>
                <a:schemeClr val="bg1">
                  <a:lumMod val="65000"/>
                </a:schemeClr>
              </a:solidFill>
            </a:endParaRPr>
          </a:p>
          <a:p>
            <a:pPr marL="171450" indent="-171450">
              <a:buFont typeface="Arial" panose="020B0604020202020204" pitchFamily="34" charset="0"/>
              <a:buChar char="•"/>
            </a:pPr>
            <a:r>
              <a:rPr lang="fr-FR" sz="1050" b="1" i="1" dirty="0" err="1"/>
              <a:t>Ad’Occ</a:t>
            </a:r>
            <a:r>
              <a:rPr lang="fr-FR" sz="1050" i="1" dirty="0"/>
              <a:t>  </a:t>
            </a:r>
          </a:p>
          <a:p>
            <a:r>
              <a:rPr lang="fr-FR" sz="1050" i="1" dirty="0"/>
              <a:t>1.Sophie Chalard ;</a:t>
            </a:r>
          </a:p>
          <a:p>
            <a:r>
              <a:rPr lang="fr-FR" sz="1050" i="1" dirty="0"/>
              <a:t>2.Françoise Lapeyre ;</a:t>
            </a:r>
          </a:p>
          <a:p>
            <a:r>
              <a:rPr lang="fr-FR" sz="1050" i="1" dirty="0"/>
              <a:t>3.Sabine Creissent.</a:t>
            </a:r>
          </a:p>
          <a:p>
            <a:r>
              <a:rPr lang="fr-FR" sz="1050" i="1" dirty="0"/>
              <a:t>=&gt; 168 licences utilisateurs (28 flottantes, 140 permanentes)</a:t>
            </a:r>
          </a:p>
          <a:p>
            <a:endParaRPr lang="fr-FR" sz="1100" i="1" dirty="0">
              <a:latin typeface="Calibri" panose="020F0502020204030204" pitchFamily="34" charset="0"/>
            </a:endParaRPr>
          </a:p>
          <a:p>
            <a:endParaRPr lang="fr-FR" sz="1100" b="1" i="1" dirty="0">
              <a:latin typeface="Calibri" panose="020F0502020204030204" pitchFamily="34" charset="0"/>
            </a:endParaRPr>
          </a:p>
          <a:p>
            <a:pPr marL="171450" indent="-171450">
              <a:buFont typeface="Arial" panose="020B0604020202020204" pitchFamily="34" charset="0"/>
              <a:buChar char="•"/>
            </a:pPr>
            <a:endParaRPr lang="fr-FR" sz="1100" b="1" dirty="0">
              <a:latin typeface="Calibri" panose="020F0502020204030204" pitchFamily="34" charset="0"/>
            </a:endParaRPr>
          </a:p>
        </p:txBody>
      </p:sp>
      <p:sp>
        <p:nvSpPr>
          <p:cNvPr id="3" name="Titre 2"/>
          <p:cNvSpPr>
            <a:spLocks noGrp="1"/>
          </p:cNvSpPr>
          <p:nvPr>
            <p:ph type="title"/>
          </p:nvPr>
        </p:nvSpPr>
        <p:spPr/>
        <p:txBody>
          <a:bodyPr/>
          <a:lstStyle/>
          <a:p>
            <a:r>
              <a:rPr lang="fr-FR" dirty="0"/>
              <a:t>04- Les ACTEURS</a:t>
            </a:r>
          </a:p>
        </p:txBody>
      </p:sp>
    </p:spTree>
    <p:extLst>
      <p:ext uri="{BB962C8B-B14F-4D97-AF65-F5344CB8AC3E}">
        <p14:creationId xmlns:p14="http://schemas.microsoft.com/office/powerpoint/2010/main" val="18785493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DF328B74-BE46-4DA8-BE56-A7D6E7FA2B7F}"/>
              </a:ext>
            </a:extLst>
          </p:cNvPr>
          <p:cNvSpPr>
            <a:spLocks noGrp="1"/>
          </p:cNvSpPr>
          <p:nvPr>
            <p:ph type="subTitle" idx="1"/>
          </p:nvPr>
        </p:nvSpPr>
        <p:spPr/>
        <p:txBody>
          <a:bodyPr/>
          <a:lstStyle/>
          <a:p>
            <a:r>
              <a:rPr lang="fr-FR" dirty="0"/>
              <a:t>Portail des aides</a:t>
            </a:r>
          </a:p>
        </p:txBody>
      </p:sp>
      <p:sp>
        <p:nvSpPr>
          <p:cNvPr id="4" name="Espace réservé de la date 3">
            <a:extLst>
              <a:ext uri="{FF2B5EF4-FFF2-40B4-BE49-F238E27FC236}">
                <a16:creationId xmlns:a16="http://schemas.microsoft.com/office/drawing/2014/main" id="{EA99A55A-6A7E-48EE-B65C-91A735AA35BC}"/>
              </a:ext>
            </a:extLst>
          </p:cNvPr>
          <p:cNvSpPr>
            <a:spLocks noGrp="1"/>
          </p:cNvSpPr>
          <p:nvPr>
            <p:ph type="dt" sz="half" idx="2"/>
          </p:nvPr>
        </p:nvSpPr>
        <p:spPr/>
        <p:txBody>
          <a:bodyPr/>
          <a:lstStyle/>
          <a:p>
            <a:pPr algn="l"/>
            <a:r>
              <a:rPr lang="fr-FR"/>
              <a:t>JJ/MM/AA</a:t>
            </a:r>
            <a:endParaRPr lang="fr-FR" dirty="0"/>
          </a:p>
        </p:txBody>
      </p:sp>
    </p:spTree>
    <p:extLst>
      <p:ext uri="{BB962C8B-B14F-4D97-AF65-F5344CB8AC3E}">
        <p14:creationId xmlns:p14="http://schemas.microsoft.com/office/powerpoint/2010/main" val="15391523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1"/>
          </p:nvPr>
        </p:nvSpPr>
        <p:spPr>
          <a:xfrm>
            <a:off x="359532" y="1520788"/>
            <a:ext cx="8319386" cy="3600986"/>
          </a:xfrm>
          <a:solidFill>
            <a:schemeClr val="bg1">
              <a:lumMod val="95000"/>
            </a:schemeClr>
          </a:solidFill>
        </p:spPr>
        <p:txBody>
          <a:bodyPr/>
          <a:lstStyle/>
          <a:p>
            <a:endParaRPr lang="fr-FR" sz="800" b="1" i="1" dirty="0"/>
          </a:p>
          <a:p>
            <a:endParaRPr lang="fr-FR" sz="1100" i="1" dirty="0">
              <a:latin typeface="Calibri" panose="020F0502020204030204" pitchFamily="34" charset="0"/>
            </a:endParaRPr>
          </a:p>
          <a:p>
            <a:pPr marL="171450" indent="-171450">
              <a:buFont typeface="Arial" panose="020B0604020202020204" pitchFamily="34" charset="0"/>
              <a:buChar char="•"/>
            </a:pPr>
            <a:r>
              <a:rPr lang="fr-FR" sz="1100" b="1" dirty="0">
                <a:latin typeface="Calibri" panose="020F0502020204030204" pitchFamily="34" charset="0"/>
              </a:rPr>
              <a:t>LA CARTOGRAPHIE SOLUQIQ</a:t>
            </a: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r>
              <a:rPr lang="fr-FR" sz="1100" dirty="0">
                <a:latin typeface="Calibri" panose="020F0502020204030204" pitchFamily="34" charset="0"/>
              </a:rPr>
              <a:t> </a:t>
            </a:r>
          </a:p>
          <a:p>
            <a:endParaRPr lang="fr-FR" sz="1100" b="1" dirty="0">
              <a:latin typeface="Calibri" panose="020F0502020204030204" pitchFamily="34" charset="0"/>
            </a:endParaRPr>
          </a:p>
          <a:p>
            <a:endParaRPr lang="fr-FR" sz="1100" b="0" i="1" dirty="0">
              <a:latin typeface="Calibri" panose="020F0502020204030204" pitchFamily="34" charset="0"/>
            </a:endParaRPr>
          </a:p>
        </p:txBody>
      </p:sp>
      <p:sp>
        <p:nvSpPr>
          <p:cNvPr id="3" name="Titre 2"/>
          <p:cNvSpPr>
            <a:spLocks noGrp="1"/>
          </p:cNvSpPr>
          <p:nvPr>
            <p:ph type="title"/>
          </p:nvPr>
        </p:nvSpPr>
        <p:spPr/>
        <p:txBody>
          <a:bodyPr/>
          <a:lstStyle/>
          <a:p>
            <a:r>
              <a:rPr lang="fr-FR" dirty="0"/>
              <a:t>03- Les APPLICATIONS</a:t>
            </a:r>
          </a:p>
        </p:txBody>
      </p:sp>
      <p:pic>
        <p:nvPicPr>
          <p:cNvPr id="6" name="Image 5">
            <a:extLst>
              <a:ext uri="{FF2B5EF4-FFF2-40B4-BE49-F238E27FC236}">
                <a16:creationId xmlns:a16="http://schemas.microsoft.com/office/drawing/2014/main" id="{E99E36B1-F732-4D79-9D96-66694E40EDE3}"/>
              </a:ext>
            </a:extLst>
          </p:cNvPr>
          <p:cNvPicPr>
            <a:picLocks noChangeAspect="1"/>
          </p:cNvPicPr>
          <p:nvPr/>
        </p:nvPicPr>
        <p:blipFill>
          <a:blip r:embed="rId2"/>
          <a:stretch>
            <a:fillRect/>
          </a:stretch>
        </p:blipFill>
        <p:spPr>
          <a:xfrm>
            <a:off x="3959932" y="1592796"/>
            <a:ext cx="4379582" cy="5172382"/>
          </a:xfrm>
          <a:prstGeom prst="rect">
            <a:avLst/>
          </a:prstGeom>
        </p:spPr>
      </p:pic>
    </p:spTree>
    <p:extLst>
      <p:ext uri="{BB962C8B-B14F-4D97-AF65-F5344CB8AC3E}">
        <p14:creationId xmlns:p14="http://schemas.microsoft.com/office/powerpoint/2010/main" val="27070147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DF328B74-BE46-4DA8-BE56-A7D6E7FA2B7F}"/>
              </a:ext>
            </a:extLst>
          </p:cNvPr>
          <p:cNvSpPr>
            <a:spLocks noGrp="1"/>
          </p:cNvSpPr>
          <p:nvPr>
            <p:ph type="subTitle" idx="1"/>
          </p:nvPr>
        </p:nvSpPr>
        <p:spPr/>
        <p:txBody>
          <a:bodyPr/>
          <a:lstStyle/>
          <a:p>
            <a:r>
              <a:rPr lang="fr-FR" dirty="0"/>
              <a:t>GDI Entreprises et partenaires</a:t>
            </a:r>
          </a:p>
        </p:txBody>
      </p:sp>
      <p:sp>
        <p:nvSpPr>
          <p:cNvPr id="4" name="Espace réservé de la date 3">
            <a:extLst>
              <a:ext uri="{FF2B5EF4-FFF2-40B4-BE49-F238E27FC236}">
                <a16:creationId xmlns:a16="http://schemas.microsoft.com/office/drawing/2014/main" id="{EA99A55A-6A7E-48EE-B65C-91A735AA35BC}"/>
              </a:ext>
            </a:extLst>
          </p:cNvPr>
          <p:cNvSpPr>
            <a:spLocks noGrp="1"/>
          </p:cNvSpPr>
          <p:nvPr>
            <p:ph type="dt" sz="half" idx="2"/>
          </p:nvPr>
        </p:nvSpPr>
        <p:spPr/>
        <p:txBody>
          <a:bodyPr/>
          <a:lstStyle/>
          <a:p>
            <a:pPr algn="l"/>
            <a:r>
              <a:rPr lang="fr-FR"/>
              <a:t>JJ/MM/AA</a:t>
            </a:r>
            <a:endParaRPr lang="fr-FR" dirty="0"/>
          </a:p>
        </p:txBody>
      </p:sp>
    </p:spTree>
    <p:extLst>
      <p:ext uri="{BB962C8B-B14F-4D97-AF65-F5344CB8AC3E}">
        <p14:creationId xmlns:p14="http://schemas.microsoft.com/office/powerpoint/2010/main" val="22076403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1"/>
          </p:nvPr>
        </p:nvSpPr>
        <p:spPr>
          <a:xfrm>
            <a:off x="359532" y="1520788"/>
            <a:ext cx="8319386" cy="3600986"/>
          </a:xfrm>
          <a:solidFill>
            <a:schemeClr val="bg1">
              <a:lumMod val="95000"/>
            </a:schemeClr>
          </a:solidFill>
        </p:spPr>
        <p:txBody>
          <a:bodyPr/>
          <a:lstStyle/>
          <a:p>
            <a:endParaRPr lang="fr-FR" sz="800" b="1" i="1" dirty="0"/>
          </a:p>
          <a:p>
            <a:endParaRPr lang="fr-FR" sz="1100" i="1" dirty="0">
              <a:latin typeface="Calibri" panose="020F0502020204030204" pitchFamily="34" charset="0"/>
            </a:endParaRPr>
          </a:p>
          <a:p>
            <a:pPr marL="171450" indent="-171450">
              <a:buFont typeface="Arial" panose="020B0604020202020204" pitchFamily="34" charset="0"/>
              <a:buChar char="•"/>
            </a:pPr>
            <a:r>
              <a:rPr lang="fr-FR" sz="1100" b="1" dirty="0">
                <a:latin typeface="Calibri" panose="020F0502020204030204" pitchFamily="34" charset="0"/>
              </a:rPr>
              <a:t>LA CARTOGRAPHIE SOLUQIQ</a:t>
            </a: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r>
              <a:rPr lang="fr-FR" sz="1100" dirty="0">
                <a:latin typeface="Calibri" panose="020F0502020204030204" pitchFamily="34" charset="0"/>
              </a:rPr>
              <a:t> </a:t>
            </a:r>
          </a:p>
          <a:p>
            <a:endParaRPr lang="fr-FR" sz="1100" b="1" dirty="0">
              <a:latin typeface="Calibri" panose="020F0502020204030204" pitchFamily="34" charset="0"/>
            </a:endParaRPr>
          </a:p>
          <a:p>
            <a:endParaRPr lang="fr-FR" sz="1100" b="0" i="1" dirty="0">
              <a:latin typeface="Calibri" panose="020F0502020204030204" pitchFamily="34" charset="0"/>
            </a:endParaRPr>
          </a:p>
        </p:txBody>
      </p:sp>
      <p:sp>
        <p:nvSpPr>
          <p:cNvPr id="3" name="Titre 2"/>
          <p:cNvSpPr>
            <a:spLocks noGrp="1"/>
          </p:cNvSpPr>
          <p:nvPr>
            <p:ph type="title"/>
          </p:nvPr>
        </p:nvSpPr>
        <p:spPr/>
        <p:txBody>
          <a:bodyPr/>
          <a:lstStyle/>
          <a:p>
            <a:r>
              <a:rPr lang="fr-FR" dirty="0"/>
              <a:t>03- Les APPLICATIONS</a:t>
            </a:r>
          </a:p>
        </p:txBody>
      </p:sp>
      <p:pic>
        <p:nvPicPr>
          <p:cNvPr id="4" name="Image 3">
            <a:extLst>
              <a:ext uri="{FF2B5EF4-FFF2-40B4-BE49-F238E27FC236}">
                <a16:creationId xmlns:a16="http://schemas.microsoft.com/office/drawing/2014/main" id="{76A33D00-E56F-4E10-A057-3877D408841F}"/>
              </a:ext>
            </a:extLst>
          </p:cNvPr>
          <p:cNvPicPr>
            <a:picLocks noChangeAspect="1"/>
          </p:cNvPicPr>
          <p:nvPr/>
        </p:nvPicPr>
        <p:blipFill>
          <a:blip r:embed="rId2"/>
          <a:stretch>
            <a:fillRect/>
          </a:stretch>
        </p:blipFill>
        <p:spPr>
          <a:xfrm>
            <a:off x="2910926" y="1522140"/>
            <a:ext cx="5936740" cy="4761148"/>
          </a:xfrm>
          <a:prstGeom prst="rect">
            <a:avLst/>
          </a:prstGeom>
        </p:spPr>
      </p:pic>
    </p:spTree>
    <p:extLst>
      <p:ext uri="{BB962C8B-B14F-4D97-AF65-F5344CB8AC3E}">
        <p14:creationId xmlns:p14="http://schemas.microsoft.com/office/powerpoint/2010/main" val="23199873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1"/>
          </p:nvPr>
        </p:nvSpPr>
        <p:spPr>
          <a:xfrm>
            <a:off x="359532" y="1520788"/>
            <a:ext cx="8319386" cy="3600986"/>
          </a:xfrm>
          <a:solidFill>
            <a:schemeClr val="bg1">
              <a:lumMod val="95000"/>
            </a:schemeClr>
          </a:solidFill>
        </p:spPr>
        <p:txBody>
          <a:bodyPr/>
          <a:lstStyle/>
          <a:p>
            <a:endParaRPr lang="fr-FR" sz="800" b="1" i="1" dirty="0"/>
          </a:p>
          <a:p>
            <a:endParaRPr lang="fr-FR" sz="1100" i="1" dirty="0">
              <a:latin typeface="Calibri" panose="020F0502020204030204" pitchFamily="34" charset="0"/>
            </a:endParaRPr>
          </a:p>
          <a:p>
            <a:pPr marL="171450" indent="-171450">
              <a:buFont typeface="Arial" panose="020B0604020202020204" pitchFamily="34" charset="0"/>
              <a:buChar char="•"/>
            </a:pPr>
            <a:r>
              <a:rPr lang="fr-FR" sz="1100" b="1" dirty="0">
                <a:latin typeface="Calibri" panose="020F0502020204030204" pitchFamily="34" charset="0"/>
              </a:rPr>
              <a:t>LA CARTOGRAPHIE SOLUQIQ</a:t>
            </a: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endParaRPr lang="fr-FR" sz="1100" dirty="0">
              <a:latin typeface="Calibri" panose="020F0502020204030204" pitchFamily="34" charset="0"/>
            </a:endParaRPr>
          </a:p>
          <a:p>
            <a:r>
              <a:rPr lang="fr-FR" sz="1100" dirty="0">
                <a:latin typeface="Calibri" panose="020F0502020204030204" pitchFamily="34" charset="0"/>
              </a:rPr>
              <a:t> </a:t>
            </a:r>
          </a:p>
          <a:p>
            <a:endParaRPr lang="fr-FR" sz="1100" b="1" dirty="0">
              <a:latin typeface="Calibri" panose="020F0502020204030204" pitchFamily="34" charset="0"/>
            </a:endParaRPr>
          </a:p>
          <a:p>
            <a:endParaRPr lang="fr-FR" sz="1100" b="0" i="1" dirty="0">
              <a:latin typeface="Calibri" panose="020F0502020204030204" pitchFamily="34" charset="0"/>
            </a:endParaRPr>
          </a:p>
        </p:txBody>
      </p:sp>
      <p:sp>
        <p:nvSpPr>
          <p:cNvPr id="3" name="Titre 2"/>
          <p:cNvSpPr>
            <a:spLocks noGrp="1"/>
          </p:cNvSpPr>
          <p:nvPr>
            <p:ph type="title"/>
          </p:nvPr>
        </p:nvSpPr>
        <p:spPr/>
        <p:txBody>
          <a:bodyPr/>
          <a:lstStyle/>
          <a:p>
            <a:r>
              <a:rPr lang="fr-FR" dirty="0"/>
              <a:t>03- Les APPLICATIONS</a:t>
            </a:r>
          </a:p>
        </p:txBody>
      </p:sp>
      <p:pic>
        <p:nvPicPr>
          <p:cNvPr id="5" name="Image 4">
            <a:extLst>
              <a:ext uri="{FF2B5EF4-FFF2-40B4-BE49-F238E27FC236}">
                <a16:creationId xmlns:a16="http://schemas.microsoft.com/office/drawing/2014/main" id="{17D8DB85-6EF5-4526-BC68-05E96A3EBD4B}"/>
              </a:ext>
            </a:extLst>
          </p:cNvPr>
          <p:cNvPicPr>
            <a:picLocks noChangeAspect="1"/>
          </p:cNvPicPr>
          <p:nvPr/>
        </p:nvPicPr>
        <p:blipFill>
          <a:blip r:embed="rId2"/>
          <a:stretch>
            <a:fillRect/>
          </a:stretch>
        </p:blipFill>
        <p:spPr>
          <a:xfrm>
            <a:off x="2712225" y="1495852"/>
            <a:ext cx="6360080" cy="4833156"/>
          </a:xfrm>
          <a:prstGeom prst="rect">
            <a:avLst/>
          </a:prstGeom>
        </p:spPr>
      </p:pic>
    </p:spTree>
    <p:extLst>
      <p:ext uri="{BB962C8B-B14F-4D97-AF65-F5344CB8AC3E}">
        <p14:creationId xmlns:p14="http://schemas.microsoft.com/office/powerpoint/2010/main" val="2737537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a:t>01- LES enjeux stratégiques</a:t>
            </a:r>
          </a:p>
        </p:txBody>
      </p:sp>
      <p:grpSp>
        <p:nvGrpSpPr>
          <p:cNvPr id="26" name="Groupe 25">
            <a:extLst>
              <a:ext uri="{FF2B5EF4-FFF2-40B4-BE49-F238E27FC236}">
                <a16:creationId xmlns:a16="http://schemas.microsoft.com/office/drawing/2014/main" id="{8E767A14-3F2D-4954-AA9D-1C717FAF81FF}"/>
              </a:ext>
            </a:extLst>
          </p:cNvPr>
          <p:cNvGrpSpPr/>
          <p:nvPr/>
        </p:nvGrpSpPr>
        <p:grpSpPr>
          <a:xfrm>
            <a:off x="-72516" y="2168860"/>
            <a:ext cx="9150633" cy="4168190"/>
            <a:chOff x="773772" y="1457699"/>
            <a:chExt cx="9996010" cy="4690689"/>
          </a:xfrm>
        </p:grpSpPr>
        <p:sp>
          <p:nvSpPr>
            <p:cNvPr id="27" name="Freeform 5">
              <a:extLst>
                <a:ext uri="{FF2B5EF4-FFF2-40B4-BE49-F238E27FC236}">
                  <a16:creationId xmlns:a16="http://schemas.microsoft.com/office/drawing/2014/main" id="{E59FD3E0-485A-4A3B-9DA1-9A17AFF34DE0}"/>
                </a:ext>
              </a:extLst>
            </p:cNvPr>
            <p:cNvSpPr>
              <a:spLocks/>
            </p:cNvSpPr>
            <p:nvPr/>
          </p:nvSpPr>
          <p:spPr bwMode="auto">
            <a:xfrm>
              <a:off x="3521075" y="2373313"/>
              <a:ext cx="2501900" cy="2503488"/>
            </a:xfrm>
            <a:custGeom>
              <a:avLst/>
              <a:gdLst>
                <a:gd name="T0" fmla="*/ 460 w 721"/>
                <a:gd name="T1" fmla="*/ 55 h 721"/>
                <a:gd name="T2" fmla="*/ 666 w 721"/>
                <a:gd name="T3" fmla="*/ 460 h 721"/>
                <a:gd name="T4" fmla="*/ 261 w 721"/>
                <a:gd name="T5" fmla="*/ 666 h 721"/>
                <a:gd name="T6" fmla="*/ 55 w 721"/>
                <a:gd name="T7" fmla="*/ 261 h 721"/>
                <a:gd name="T8" fmla="*/ 460 w 721"/>
                <a:gd name="T9" fmla="*/ 55 h 721"/>
              </a:gdLst>
              <a:ahLst/>
              <a:cxnLst>
                <a:cxn ang="0">
                  <a:pos x="T0" y="T1"/>
                </a:cxn>
                <a:cxn ang="0">
                  <a:pos x="T2" y="T3"/>
                </a:cxn>
                <a:cxn ang="0">
                  <a:pos x="T4" y="T5"/>
                </a:cxn>
                <a:cxn ang="0">
                  <a:pos x="T6" y="T7"/>
                </a:cxn>
                <a:cxn ang="0">
                  <a:pos x="T8" y="T9"/>
                </a:cxn>
              </a:cxnLst>
              <a:rect l="0" t="0" r="r" b="b"/>
              <a:pathLst>
                <a:path w="721" h="721">
                  <a:moveTo>
                    <a:pt x="460" y="55"/>
                  </a:moveTo>
                  <a:cubicBezTo>
                    <a:pt x="628" y="110"/>
                    <a:pt x="721" y="291"/>
                    <a:pt x="666" y="460"/>
                  </a:cubicBezTo>
                  <a:cubicBezTo>
                    <a:pt x="611" y="629"/>
                    <a:pt x="430" y="721"/>
                    <a:pt x="261" y="666"/>
                  </a:cubicBezTo>
                  <a:cubicBezTo>
                    <a:pt x="92" y="612"/>
                    <a:pt x="0" y="430"/>
                    <a:pt x="55" y="261"/>
                  </a:cubicBezTo>
                  <a:cubicBezTo>
                    <a:pt x="109" y="93"/>
                    <a:pt x="291" y="0"/>
                    <a:pt x="460" y="5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p>
          </p:txBody>
        </p:sp>
        <p:sp>
          <p:nvSpPr>
            <p:cNvPr id="28" name="Freeform 6">
              <a:extLst>
                <a:ext uri="{FF2B5EF4-FFF2-40B4-BE49-F238E27FC236}">
                  <a16:creationId xmlns:a16="http://schemas.microsoft.com/office/drawing/2014/main" id="{D3BF0FD9-36A3-47D1-A35B-8C4BD088C9B7}"/>
                </a:ext>
              </a:extLst>
            </p:cNvPr>
            <p:cNvSpPr>
              <a:spLocks/>
            </p:cNvSpPr>
            <p:nvPr/>
          </p:nvSpPr>
          <p:spPr bwMode="auto">
            <a:xfrm>
              <a:off x="3962400" y="3609975"/>
              <a:ext cx="2468563" cy="2532063"/>
            </a:xfrm>
            <a:custGeom>
              <a:avLst/>
              <a:gdLst>
                <a:gd name="T0" fmla="*/ 608 w 712"/>
                <a:gd name="T1" fmla="*/ 553 h 729"/>
                <a:gd name="T2" fmla="*/ 159 w 712"/>
                <a:gd name="T3" fmla="*/ 624 h 729"/>
                <a:gd name="T4" fmla="*/ 43 w 712"/>
                <a:gd name="T5" fmla="*/ 264 h 729"/>
                <a:gd name="T6" fmla="*/ 88 w 712"/>
                <a:gd name="T7" fmla="*/ 175 h 729"/>
                <a:gd name="T8" fmla="*/ 537 w 712"/>
                <a:gd name="T9" fmla="*/ 104 h 729"/>
                <a:gd name="T10" fmla="*/ 539 w 712"/>
                <a:gd name="T11" fmla="*/ 105 h 729"/>
                <a:gd name="T12" fmla="*/ 608 w 712"/>
                <a:gd name="T13" fmla="*/ 553 h 729"/>
              </a:gdLst>
              <a:ahLst/>
              <a:cxnLst>
                <a:cxn ang="0">
                  <a:pos x="T0" y="T1"/>
                </a:cxn>
                <a:cxn ang="0">
                  <a:pos x="T2" y="T3"/>
                </a:cxn>
                <a:cxn ang="0">
                  <a:pos x="T4" y="T5"/>
                </a:cxn>
                <a:cxn ang="0">
                  <a:pos x="T6" y="T7"/>
                </a:cxn>
                <a:cxn ang="0">
                  <a:pos x="T8" y="T9"/>
                </a:cxn>
                <a:cxn ang="0">
                  <a:pos x="T10" y="T11"/>
                </a:cxn>
                <a:cxn ang="0">
                  <a:pos x="T12" y="T13"/>
                </a:cxn>
              </a:cxnLst>
              <a:rect l="0" t="0" r="r" b="b"/>
              <a:pathLst>
                <a:path w="712" h="729">
                  <a:moveTo>
                    <a:pt x="608" y="553"/>
                  </a:moveTo>
                  <a:cubicBezTo>
                    <a:pt x="504" y="697"/>
                    <a:pt x="303" y="729"/>
                    <a:pt x="159" y="624"/>
                  </a:cubicBezTo>
                  <a:cubicBezTo>
                    <a:pt x="43" y="540"/>
                    <a:pt x="0" y="393"/>
                    <a:pt x="43" y="264"/>
                  </a:cubicBezTo>
                  <a:cubicBezTo>
                    <a:pt x="53" y="233"/>
                    <a:pt x="68" y="203"/>
                    <a:pt x="88" y="175"/>
                  </a:cubicBezTo>
                  <a:cubicBezTo>
                    <a:pt x="192" y="32"/>
                    <a:pt x="393" y="0"/>
                    <a:pt x="537" y="104"/>
                  </a:cubicBezTo>
                  <a:cubicBezTo>
                    <a:pt x="537" y="105"/>
                    <a:pt x="538" y="105"/>
                    <a:pt x="539" y="105"/>
                  </a:cubicBezTo>
                  <a:cubicBezTo>
                    <a:pt x="681" y="210"/>
                    <a:pt x="712" y="410"/>
                    <a:pt x="608" y="553"/>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p>
          </p:txBody>
        </p:sp>
        <p:sp>
          <p:nvSpPr>
            <p:cNvPr id="29" name="Freeform 7">
              <a:extLst>
                <a:ext uri="{FF2B5EF4-FFF2-40B4-BE49-F238E27FC236}">
                  <a16:creationId xmlns:a16="http://schemas.microsoft.com/office/drawing/2014/main" id="{298EF4C7-0D30-4A1F-9E29-00246A5E0FFC}"/>
                </a:ext>
              </a:extLst>
            </p:cNvPr>
            <p:cNvSpPr>
              <a:spLocks/>
            </p:cNvSpPr>
            <p:nvPr/>
          </p:nvSpPr>
          <p:spPr bwMode="auto">
            <a:xfrm>
              <a:off x="5214938" y="3616325"/>
              <a:ext cx="2527300" cy="2532063"/>
            </a:xfrm>
            <a:custGeom>
              <a:avLst/>
              <a:gdLst>
                <a:gd name="T0" fmla="*/ 104 w 729"/>
                <a:gd name="T1" fmla="*/ 553 h 729"/>
                <a:gd name="T2" fmla="*/ 175 w 729"/>
                <a:gd name="T3" fmla="*/ 104 h 729"/>
                <a:gd name="T4" fmla="*/ 624 w 729"/>
                <a:gd name="T5" fmla="*/ 175 h 729"/>
                <a:gd name="T6" fmla="*/ 553 w 729"/>
                <a:gd name="T7" fmla="*/ 624 h 729"/>
                <a:gd name="T8" fmla="*/ 104 w 729"/>
                <a:gd name="T9" fmla="*/ 553 h 729"/>
              </a:gdLst>
              <a:ahLst/>
              <a:cxnLst>
                <a:cxn ang="0">
                  <a:pos x="T0" y="T1"/>
                </a:cxn>
                <a:cxn ang="0">
                  <a:pos x="T2" y="T3"/>
                </a:cxn>
                <a:cxn ang="0">
                  <a:pos x="T4" y="T5"/>
                </a:cxn>
                <a:cxn ang="0">
                  <a:pos x="T6" y="T7"/>
                </a:cxn>
                <a:cxn ang="0">
                  <a:pos x="T8" y="T9"/>
                </a:cxn>
              </a:cxnLst>
              <a:rect l="0" t="0" r="r" b="b"/>
              <a:pathLst>
                <a:path w="729" h="729">
                  <a:moveTo>
                    <a:pt x="104" y="553"/>
                  </a:moveTo>
                  <a:cubicBezTo>
                    <a:pt x="0" y="410"/>
                    <a:pt x="32" y="209"/>
                    <a:pt x="175" y="104"/>
                  </a:cubicBezTo>
                  <a:cubicBezTo>
                    <a:pt x="319" y="0"/>
                    <a:pt x="520" y="32"/>
                    <a:pt x="624" y="175"/>
                  </a:cubicBezTo>
                  <a:cubicBezTo>
                    <a:pt x="729" y="319"/>
                    <a:pt x="697" y="520"/>
                    <a:pt x="553" y="624"/>
                  </a:cubicBezTo>
                  <a:cubicBezTo>
                    <a:pt x="409" y="729"/>
                    <a:pt x="208" y="697"/>
                    <a:pt x="104" y="55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p>
          </p:txBody>
        </p:sp>
        <p:sp>
          <p:nvSpPr>
            <p:cNvPr id="30" name="Freeform 8">
              <a:extLst>
                <a:ext uri="{FF2B5EF4-FFF2-40B4-BE49-F238E27FC236}">
                  <a16:creationId xmlns:a16="http://schemas.microsoft.com/office/drawing/2014/main" id="{72C365EB-985A-4032-88DD-11B13F74281D}"/>
                </a:ext>
              </a:extLst>
            </p:cNvPr>
            <p:cNvSpPr>
              <a:spLocks/>
            </p:cNvSpPr>
            <p:nvPr/>
          </p:nvSpPr>
          <p:spPr bwMode="auto">
            <a:xfrm>
              <a:off x="5637213" y="2387600"/>
              <a:ext cx="2500313" cy="2503488"/>
            </a:xfrm>
            <a:custGeom>
              <a:avLst/>
              <a:gdLst>
                <a:gd name="T0" fmla="*/ 460 w 721"/>
                <a:gd name="T1" fmla="*/ 666 h 721"/>
                <a:gd name="T2" fmla="*/ 55 w 721"/>
                <a:gd name="T3" fmla="*/ 459 h 721"/>
                <a:gd name="T4" fmla="*/ 261 w 721"/>
                <a:gd name="T5" fmla="*/ 54 h 721"/>
                <a:gd name="T6" fmla="*/ 666 w 721"/>
                <a:gd name="T7" fmla="*/ 261 h 721"/>
                <a:gd name="T8" fmla="*/ 460 w 721"/>
                <a:gd name="T9" fmla="*/ 666 h 721"/>
              </a:gdLst>
              <a:ahLst/>
              <a:cxnLst>
                <a:cxn ang="0">
                  <a:pos x="T0" y="T1"/>
                </a:cxn>
                <a:cxn ang="0">
                  <a:pos x="T2" y="T3"/>
                </a:cxn>
                <a:cxn ang="0">
                  <a:pos x="T4" y="T5"/>
                </a:cxn>
                <a:cxn ang="0">
                  <a:pos x="T6" y="T7"/>
                </a:cxn>
                <a:cxn ang="0">
                  <a:pos x="T8" y="T9"/>
                </a:cxn>
              </a:cxnLst>
              <a:rect l="0" t="0" r="r" b="b"/>
              <a:pathLst>
                <a:path w="721" h="721">
                  <a:moveTo>
                    <a:pt x="460" y="666"/>
                  </a:moveTo>
                  <a:cubicBezTo>
                    <a:pt x="291" y="721"/>
                    <a:pt x="110" y="628"/>
                    <a:pt x="55" y="459"/>
                  </a:cubicBezTo>
                  <a:cubicBezTo>
                    <a:pt x="0" y="291"/>
                    <a:pt x="93" y="109"/>
                    <a:pt x="261" y="54"/>
                  </a:cubicBezTo>
                  <a:cubicBezTo>
                    <a:pt x="430" y="0"/>
                    <a:pt x="612" y="92"/>
                    <a:pt x="666" y="261"/>
                  </a:cubicBezTo>
                  <a:cubicBezTo>
                    <a:pt x="721" y="430"/>
                    <a:pt x="629" y="611"/>
                    <a:pt x="460" y="666"/>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p>
          </p:txBody>
        </p:sp>
        <p:sp>
          <p:nvSpPr>
            <p:cNvPr id="31" name="Oval 9">
              <a:extLst>
                <a:ext uri="{FF2B5EF4-FFF2-40B4-BE49-F238E27FC236}">
                  <a16:creationId xmlns:a16="http://schemas.microsoft.com/office/drawing/2014/main" id="{66571C54-059B-4A40-B8C0-1DF1A3636F30}"/>
                </a:ext>
              </a:extLst>
            </p:cNvPr>
            <p:cNvSpPr>
              <a:spLocks noChangeArrowheads="1"/>
            </p:cNvSpPr>
            <p:nvPr/>
          </p:nvSpPr>
          <p:spPr bwMode="auto">
            <a:xfrm>
              <a:off x="4718050" y="1744663"/>
              <a:ext cx="2230438" cy="223361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p>
          </p:txBody>
        </p:sp>
        <p:sp>
          <p:nvSpPr>
            <p:cNvPr id="32" name="Freeform 10">
              <a:extLst>
                <a:ext uri="{FF2B5EF4-FFF2-40B4-BE49-F238E27FC236}">
                  <a16:creationId xmlns:a16="http://schemas.microsoft.com/office/drawing/2014/main" id="{F0F08EF7-CE9D-4331-89F6-869036216C1D}"/>
                </a:ext>
              </a:extLst>
            </p:cNvPr>
            <p:cNvSpPr>
              <a:spLocks/>
            </p:cNvSpPr>
            <p:nvPr/>
          </p:nvSpPr>
          <p:spPr bwMode="auto">
            <a:xfrm>
              <a:off x="4718050" y="2508250"/>
              <a:ext cx="1304925" cy="1470025"/>
            </a:xfrm>
            <a:custGeom>
              <a:avLst/>
              <a:gdLst>
                <a:gd name="T0" fmla="*/ 321 w 376"/>
                <a:gd name="T1" fmla="*/ 421 h 423"/>
                <a:gd name="T2" fmla="*/ 320 w 376"/>
                <a:gd name="T3" fmla="*/ 423 h 423"/>
                <a:gd name="T4" fmla="*/ 0 w 376"/>
                <a:gd name="T5" fmla="*/ 102 h 423"/>
                <a:gd name="T6" fmla="*/ 17 w 376"/>
                <a:gd name="T7" fmla="*/ 0 h 423"/>
                <a:gd name="T8" fmla="*/ 115 w 376"/>
                <a:gd name="T9" fmla="*/ 16 h 423"/>
                <a:gd name="T10" fmla="*/ 321 w 376"/>
                <a:gd name="T11" fmla="*/ 421 h 423"/>
              </a:gdLst>
              <a:ahLst/>
              <a:cxnLst>
                <a:cxn ang="0">
                  <a:pos x="T0" y="T1"/>
                </a:cxn>
                <a:cxn ang="0">
                  <a:pos x="T2" y="T3"/>
                </a:cxn>
                <a:cxn ang="0">
                  <a:pos x="T4" y="T5"/>
                </a:cxn>
                <a:cxn ang="0">
                  <a:pos x="T6" y="T7"/>
                </a:cxn>
                <a:cxn ang="0">
                  <a:pos x="T8" y="T9"/>
                </a:cxn>
                <a:cxn ang="0">
                  <a:pos x="T10" y="T11"/>
                </a:cxn>
              </a:cxnLst>
              <a:rect l="0" t="0" r="r" b="b"/>
              <a:pathLst>
                <a:path w="376" h="423">
                  <a:moveTo>
                    <a:pt x="321" y="421"/>
                  </a:moveTo>
                  <a:cubicBezTo>
                    <a:pt x="321" y="422"/>
                    <a:pt x="321" y="422"/>
                    <a:pt x="320" y="423"/>
                  </a:cubicBezTo>
                  <a:cubicBezTo>
                    <a:pt x="143" y="422"/>
                    <a:pt x="0" y="279"/>
                    <a:pt x="0" y="102"/>
                  </a:cubicBezTo>
                  <a:cubicBezTo>
                    <a:pt x="0" y="66"/>
                    <a:pt x="6" y="32"/>
                    <a:pt x="17" y="0"/>
                  </a:cubicBezTo>
                  <a:cubicBezTo>
                    <a:pt x="49" y="0"/>
                    <a:pt x="82" y="6"/>
                    <a:pt x="115" y="16"/>
                  </a:cubicBezTo>
                  <a:cubicBezTo>
                    <a:pt x="283" y="71"/>
                    <a:pt x="376" y="252"/>
                    <a:pt x="321" y="42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p>
          </p:txBody>
        </p:sp>
        <p:sp>
          <p:nvSpPr>
            <p:cNvPr id="33" name="Freeform 11">
              <a:extLst>
                <a:ext uri="{FF2B5EF4-FFF2-40B4-BE49-F238E27FC236}">
                  <a16:creationId xmlns:a16="http://schemas.microsoft.com/office/drawing/2014/main" id="{E3F4674F-9323-495D-BC36-6E7C22C1595B}"/>
                </a:ext>
              </a:extLst>
            </p:cNvPr>
            <p:cNvSpPr>
              <a:spLocks/>
            </p:cNvSpPr>
            <p:nvPr/>
          </p:nvSpPr>
          <p:spPr bwMode="auto">
            <a:xfrm>
              <a:off x="4759325" y="2855913"/>
              <a:ext cx="2109788" cy="2114550"/>
            </a:xfrm>
            <a:custGeom>
              <a:avLst/>
              <a:gdLst>
                <a:gd name="T0" fmla="*/ 388 w 608"/>
                <a:gd name="T1" fmla="*/ 562 h 609"/>
                <a:gd name="T2" fmla="*/ 46 w 608"/>
                <a:gd name="T3" fmla="*/ 388 h 609"/>
                <a:gd name="T4" fmla="*/ 220 w 608"/>
                <a:gd name="T5" fmla="*/ 46 h 609"/>
                <a:gd name="T6" fmla="*/ 562 w 608"/>
                <a:gd name="T7" fmla="*/ 220 h 609"/>
                <a:gd name="T8" fmla="*/ 388 w 608"/>
                <a:gd name="T9" fmla="*/ 562 h 609"/>
              </a:gdLst>
              <a:ahLst/>
              <a:cxnLst>
                <a:cxn ang="0">
                  <a:pos x="T0" y="T1"/>
                </a:cxn>
                <a:cxn ang="0">
                  <a:pos x="T2" y="T3"/>
                </a:cxn>
                <a:cxn ang="0">
                  <a:pos x="T4" y="T5"/>
                </a:cxn>
                <a:cxn ang="0">
                  <a:pos x="T6" y="T7"/>
                </a:cxn>
                <a:cxn ang="0">
                  <a:pos x="T8" y="T9"/>
                </a:cxn>
              </a:cxnLst>
              <a:rect l="0" t="0" r="r" b="b"/>
              <a:pathLst>
                <a:path w="608" h="609">
                  <a:moveTo>
                    <a:pt x="388" y="562"/>
                  </a:moveTo>
                  <a:cubicBezTo>
                    <a:pt x="245" y="609"/>
                    <a:pt x="92" y="531"/>
                    <a:pt x="46" y="388"/>
                  </a:cubicBezTo>
                  <a:cubicBezTo>
                    <a:pt x="0" y="246"/>
                    <a:pt x="78" y="93"/>
                    <a:pt x="220" y="46"/>
                  </a:cubicBezTo>
                  <a:cubicBezTo>
                    <a:pt x="363" y="0"/>
                    <a:pt x="516" y="78"/>
                    <a:pt x="562" y="220"/>
                  </a:cubicBezTo>
                  <a:cubicBezTo>
                    <a:pt x="608" y="363"/>
                    <a:pt x="530" y="516"/>
                    <a:pt x="388" y="5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p>
          </p:txBody>
        </p:sp>
        <p:sp>
          <p:nvSpPr>
            <p:cNvPr id="34" name="Freeform 12">
              <a:extLst>
                <a:ext uri="{FF2B5EF4-FFF2-40B4-BE49-F238E27FC236}">
                  <a16:creationId xmlns:a16="http://schemas.microsoft.com/office/drawing/2014/main" id="{44B41C2E-915B-4A8A-B99A-EEF860C9A823}"/>
                </a:ext>
              </a:extLst>
            </p:cNvPr>
            <p:cNvSpPr>
              <a:spLocks/>
            </p:cNvSpPr>
            <p:nvPr/>
          </p:nvSpPr>
          <p:spPr bwMode="auto">
            <a:xfrm rot="2068708">
              <a:off x="6190456" y="1673015"/>
              <a:ext cx="481013" cy="433388"/>
            </a:xfrm>
            <a:custGeom>
              <a:avLst/>
              <a:gdLst>
                <a:gd name="T0" fmla="*/ 303 w 303"/>
                <a:gd name="T1" fmla="*/ 273 h 273"/>
                <a:gd name="T2" fmla="*/ 153 w 303"/>
                <a:gd name="T3" fmla="*/ 0 h 273"/>
                <a:gd name="T4" fmla="*/ 0 w 303"/>
                <a:gd name="T5" fmla="*/ 273 h 273"/>
                <a:gd name="T6" fmla="*/ 303 w 303"/>
                <a:gd name="T7" fmla="*/ 273 h 273"/>
              </a:gdLst>
              <a:ahLst/>
              <a:cxnLst>
                <a:cxn ang="0">
                  <a:pos x="T0" y="T1"/>
                </a:cxn>
                <a:cxn ang="0">
                  <a:pos x="T2" y="T3"/>
                </a:cxn>
                <a:cxn ang="0">
                  <a:pos x="T4" y="T5"/>
                </a:cxn>
                <a:cxn ang="0">
                  <a:pos x="T6" y="T7"/>
                </a:cxn>
              </a:cxnLst>
              <a:rect l="0" t="0" r="r" b="b"/>
              <a:pathLst>
                <a:path w="303" h="273">
                  <a:moveTo>
                    <a:pt x="303" y="273"/>
                  </a:moveTo>
                  <a:lnTo>
                    <a:pt x="153" y="0"/>
                  </a:lnTo>
                  <a:lnTo>
                    <a:pt x="0" y="273"/>
                  </a:lnTo>
                  <a:lnTo>
                    <a:pt x="303" y="27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p>
          </p:txBody>
        </p:sp>
        <p:sp>
          <p:nvSpPr>
            <p:cNvPr id="35" name="Freeform 13">
              <a:extLst>
                <a:ext uri="{FF2B5EF4-FFF2-40B4-BE49-F238E27FC236}">
                  <a16:creationId xmlns:a16="http://schemas.microsoft.com/office/drawing/2014/main" id="{EA2E6346-57CF-4A46-8CE0-7642CA82DEC8}"/>
                </a:ext>
              </a:extLst>
            </p:cNvPr>
            <p:cNvSpPr>
              <a:spLocks/>
            </p:cNvSpPr>
            <p:nvPr/>
          </p:nvSpPr>
          <p:spPr bwMode="auto">
            <a:xfrm rot="20937520">
              <a:off x="3401754" y="3300760"/>
              <a:ext cx="488950" cy="461963"/>
            </a:xfrm>
            <a:custGeom>
              <a:avLst/>
              <a:gdLst>
                <a:gd name="T0" fmla="*/ 308 w 308"/>
                <a:gd name="T1" fmla="*/ 0 h 291"/>
                <a:gd name="T2" fmla="*/ 0 w 308"/>
                <a:gd name="T3" fmla="*/ 61 h 291"/>
                <a:gd name="T4" fmla="*/ 214 w 308"/>
                <a:gd name="T5" fmla="*/ 291 h 291"/>
                <a:gd name="T6" fmla="*/ 308 w 308"/>
                <a:gd name="T7" fmla="*/ 0 h 291"/>
              </a:gdLst>
              <a:ahLst/>
              <a:cxnLst>
                <a:cxn ang="0">
                  <a:pos x="T0" y="T1"/>
                </a:cxn>
                <a:cxn ang="0">
                  <a:pos x="T2" y="T3"/>
                </a:cxn>
                <a:cxn ang="0">
                  <a:pos x="T4" y="T5"/>
                </a:cxn>
                <a:cxn ang="0">
                  <a:pos x="T6" y="T7"/>
                </a:cxn>
              </a:cxnLst>
              <a:rect l="0" t="0" r="r" b="b"/>
              <a:pathLst>
                <a:path w="308" h="291">
                  <a:moveTo>
                    <a:pt x="308" y="0"/>
                  </a:moveTo>
                  <a:lnTo>
                    <a:pt x="0" y="61"/>
                  </a:lnTo>
                  <a:lnTo>
                    <a:pt x="214" y="291"/>
                  </a:lnTo>
                  <a:lnTo>
                    <a:pt x="308"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p>
          </p:txBody>
        </p:sp>
        <p:sp>
          <p:nvSpPr>
            <p:cNvPr id="36" name="Freeform 14">
              <a:extLst>
                <a:ext uri="{FF2B5EF4-FFF2-40B4-BE49-F238E27FC236}">
                  <a16:creationId xmlns:a16="http://schemas.microsoft.com/office/drawing/2014/main" id="{41850AFB-24FC-4A8F-90DC-19C36A27351C}"/>
                </a:ext>
              </a:extLst>
            </p:cNvPr>
            <p:cNvSpPr>
              <a:spLocks/>
            </p:cNvSpPr>
            <p:nvPr/>
          </p:nvSpPr>
          <p:spPr bwMode="auto">
            <a:xfrm rot="1998157">
              <a:off x="3923076" y="4992905"/>
              <a:ext cx="450850" cy="496888"/>
            </a:xfrm>
            <a:custGeom>
              <a:avLst/>
              <a:gdLst>
                <a:gd name="T0" fmla="*/ 37 w 284"/>
                <a:gd name="T1" fmla="*/ 0 h 313"/>
                <a:gd name="T2" fmla="*/ 0 w 284"/>
                <a:gd name="T3" fmla="*/ 313 h 313"/>
                <a:gd name="T4" fmla="*/ 284 w 284"/>
                <a:gd name="T5" fmla="*/ 180 h 313"/>
                <a:gd name="T6" fmla="*/ 37 w 284"/>
                <a:gd name="T7" fmla="*/ 0 h 313"/>
              </a:gdLst>
              <a:ahLst/>
              <a:cxnLst>
                <a:cxn ang="0">
                  <a:pos x="T0" y="T1"/>
                </a:cxn>
                <a:cxn ang="0">
                  <a:pos x="T2" y="T3"/>
                </a:cxn>
                <a:cxn ang="0">
                  <a:pos x="T4" y="T5"/>
                </a:cxn>
                <a:cxn ang="0">
                  <a:pos x="T6" y="T7"/>
                </a:cxn>
              </a:cxnLst>
              <a:rect l="0" t="0" r="r" b="b"/>
              <a:pathLst>
                <a:path w="284" h="313">
                  <a:moveTo>
                    <a:pt x="37" y="0"/>
                  </a:moveTo>
                  <a:lnTo>
                    <a:pt x="0" y="313"/>
                  </a:lnTo>
                  <a:lnTo>
                    <a:pt x="284" y="180"/>
                  </a:lnTo>
                  <a:lnTo>
                    <a:pt x="37"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p>
          </p:txBody>
        </p:sp>
        <p:sp>
          <p:nvSpPr>
            <p:cNvPr id="37" name="Freeform 15">
              <a:extLst>
                <a:ext uri="{FF2B5EF4-FFF2-40B4-BE49-F238E27FC236}">
                  <a16:creationId xmlns:a16="http://schemas.microsoft.com/office/drawing/2014/main" id="{633721D1-613F-4C36-A61C-F81739913D60}"/>
                </a:ext>
              </a:extLst>
            </p:cNvPr>
            <p:cNvSpPr>
              <a:spLocks/>
            </p:cNvSpPr>
            <p:nvPr/>
          </p:nvSpPr>
          <p:spPr bwMode="auto">
            <a:xfrm rot="19354222">
              <a:off x="7232651" y="4988968"/>
              <a:ext cx="450850" cy="496888"/>
            </a:xfrm>
            <a:custGeom>
              <a:avLst/>
              <a:gdLst>
                <a:gd name="T0" fmla="*/ 0 w 284"/>
                <a:gd name="T1" fmla="*/ 180 h 313"/>
                <a:gd name="T2" fmla="*/ 284 w 284"/>
                <a:gd name="T3" fmla="*/ 313 h 313"/>
                <a:gd name="T4" fmla="*/ 247 w 284"/>
                <a:gd name="T5" fmla="*/ 0 h 313"/>
                <a:gd name="T6" fmla="*/ 0 w 284"/>
                <a:gd name="T7" fmla="*/ 180 h 313"/>
              </a:gdLst>
              <a:ahLst/>
              <a:cxnLst>
                <a:cxn ang="0">
                  <a:pos x="T0" y="T1"/>
                </a:cxn>
                <a:cxn ang="0">
                  <a:pos x="T2" y="T3"/>
                </a:cxn>
                <a:cxn ang="0">
                  <a:pos x="T4" y="T5"/>
                </a:cxn>
                <a:cxn ang="0">
                  <a:pos x="T6" y="T7"/>
                </a:cxn>
              </a:cxnLst>
              <a:rect l="0" t="0" r="r" b="b"/>
              <a:pathLst>
                <a:path w="284" h="313">
                  <a:moveTo>
                    <a:pt x="0" y="180"/>
                  </a:moveTo>
                  <a:lnTo>
                    <a:pt x="284" y="313"/>
                  </a:lnTo>
                  <a:lnTo>
                    <a:pt x="247" y="0"/>
                  </a:lnTo>
                  <a:lnTo>
                    <a:pt x="0" y="18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p>
          </p:txBody>
        </p:sp>
        <p:sp>
          <p:nvSpPr>
            <p:cNvPr id="38" name="Freeform 16">
              <a:extLst>
                <a:ext uri="{FF2B5EF4-FFF2-40B4-BE49-F238E27FC236}">
                  <a16:creationId xmlns:a16="http://schemas.microsoft.com/office/drawing/2014/main" id="{96965729-0BB3-4439-B080-F11B37B5106B}"/>
                </a:ext>
              </a:extLst>
            </p:cNvPr>
            <p:cNvSpPr>
              <a:spLocks/>
            </p:cNvSpPr>
            <p:nvPr/>
          </p:nvSpPr>
          <p:spPr bwMode="auto">
            <a:xfrm rot="21009667">
              <a:off x="7732713" y="3122613"/>
              <a:ext cx="488950" cy="461963"/>
            </a:xfrm>
            <a:custGeom>
              <a:avLst/>
              <a:gdLst>
                <a:gd name="T0" fmla="*/ 94 w 308"/>
                <a:gd name="T1" fmla="*/ 291 h 291"/>
                <a:gd name="T2" fmla="*/ 308 w 308"/>
                <a:gd name="T3" fmla="*/ 62 h 291"/>
                <a:gd name="T4" fmla="*/ 0 w 308"/>
                <a:gd name="T5" fmla="*/ 0 h 291"/>
                <a:gd name="T6" fmla="*/ 94 w 308"/>
                <a:gd name="T7" fmla="*/ 291 h 291"/>
              </a:gdLst>
              <a:ahLst/>
              <a:cxnLst>
                <a:cxn ang="0">
                  <a:pos x="T0" y="T1"/>
                </a:cxn>
                <a:cxn ang="0">
                  <a:pos x="T2" y="T3"/>
                </a:cxn>
                <a:cxn ang="0">
                  <a:pos x="T4" y="T5"/>
                </a:cxn>
                <a:cxn ang="0">
                  <a:pos x="T6" y="T7"/>
                </a:cxn>
              </a:cxnLst>
              <a:rect l="0" t="0" r="r" b="b"/>
              <a:pathLst>
                <a:path w="308" h="291">
                  <a:moveTo>
                    <a:pt x="94" y="291"/>
                  </a:moveTo>
                  <a:lnTo>
                    <a:pt x="308" y="62"/>
                  </a:lnTo>
                  <a:lnTo>
                    <a:pt x="0" y="0"/>
                  </a:lnTo>
                  <a:lnTo>
                    <a:pt x="94" y="29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p>
          </p:txBody>
        </p:sp>
        <p:sp>
          <p:nvSpPr>
            <p:cNvPr id="39" name="ZoneTexte 96">
              <a:extLst>
                <a:ext uri="{FF2B5EF4-FFF2-40B4-BE49-F238E27FC236}">
                  <a16:creationId xmlns:a16="http://schemas.microsoft.com/office/drawing/2014/main" id="{C2576241-4A76-44BD-9FD3-AADE523BAAC7}"/>
                </a:ext>
              </a:extLst>
            </p:cNvPr>
            <p:cNvSpPr txBox="1"/>
            <p:nvPr/>
          </p:nvSpPr>
          <p:spPr>
            <a:xfrm>
              <a:off x="8221663" y="2911509"/>
              <a:ext cx="2548119" cy="900246"/>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50" b="1" dirty="0">
                  <a:solidFill>
                    <a:schemeClr val="bg2"/>
                  </a:solidFill>
                  <a:latin typeface="Tahoma" panose="020B0604030504040204" pitchFamily="34" charset="0"/>
                  <a:ea typeface="Tahoma" panose="020B0604030504040204" pitchFamily="34" charset="0"/>
                  <a:cs typeface="Tahoma" panose="020B0604030504040204" pitchFamily="34" charset="0"/>
                </a:rPr>
                <a:t>Animation de réseaux</a:t>
              </a:r>
              <a:endParaRPr lang="fr-FR" sz="1050" dirty="0">
                <a:solidFill>
                  <a:schemeClr val="bg2"/>
                </a:solidFill>
                <a:latin typeface="Tahoma" panose="020B0604030504040204" pitchFamily="34" charset="0"/>
                <a:ea typeface="Tahoma" panose="020B0604030504040204" pitchFamily="34" charset="0"/>
                <a:cs typeface="Tahoma" panose="020B0604030504040204" pitchFamily="34" charset="0"/>
              </a:endParaRPr>
            </a:p>
            <a:p>
              <a:r>
                <a:rPr lang="fr-FR" sz="1050" dirty="0">
                  <a:latin typeface="Tahoma" panose="020B0604030504040204" pitchFamily="34" charset="0"/>
                  <a:ea typeface="Tahoma" panose="020B0604030504040204" pitchFamily="34" charset="0"/>
                  <a:cs typeface="Tahoma" panose="020B0604030504040204" pitchFamily="34" charset="0"/>
                </a:rPr>
                <a:t>Permettre à la collectivité d'animer les acteurs économiques de la Région</a:t>
              </a:r>
            </a:p>
            <a:p>
              <a:r>
                <a:rPr lang="fr-FR" sz="1050" dirty="0">
                  <a:latin typeface="Tahoma" panose="020B0604030504040204" pitchFamily="34" charset="0"/>
                  <a:ea typeface="Tahoma" panose="020B0604030504040204" pitchFamily="34" charset="0"/>
                  <a:cs typeface="Tahoma" panose="020B0604030504040204" pitchFamily="34" charset="0"/>
                </a:rPr>
                <a:t>Proposer un parcours d’accompagnement structuré</a:t>
              </a:r>
            </a:p>
          </p:txBody>
        </p:sp>
        <p:sp>
          <p:nvSpPr>
            <p:cNvPr id="40" name="ZoneTexte 97">
              <a:extLst>
                <a:ext uri="{FF2B5EF4-FFF2-40B4-BE49-F238E27FC236}">
                  <a16:creationId xmlns:a16="http://schemas.microsoft.com/office/drawing/2014/main" id="{AAA92306-56BD-4B52-8859-C8BBCEF3EED0}"/>
                </a:ext>
              </a:extLst>
            </p:cNvPr>
            <p:cNvSpPr txBox="1"/>
            <p:nvPr/>
          </p:nvSpPr>
          <p:spPr>
            <a:xfrm>
              <a:off x="6835753" y="1457699"/>
              <a:ext cx="3343883" cy="900246"/>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50" b="1" dirty="0">
                  <a:solidFill>
                    <a:schemeClr val="tx2"/>
                  </a:solidFill>
                  <a:latin typeface="Tahoma" panose="020B0604030504040204" pitchFamily="34" charset="0"/>
                  <a:ea typeface="Tahoma" panose="020B0604030504040204" pitchFamily="34" charset="0"/>
                  <a:cs typeface="Tahoma" panose="020B0604030504040204" pitchFamily="34" charset="0"/>
                </a:rPr>
                <a:t>Développement économique</a:t>
              </a:r>
              <a:endParaRPr lang="fr-FR" sz="1050" dirty="0">
                <a:solidFill>
                  <a:schemeClr val="tx2"/>
                </a:solidFill>
                <a:latin typeface="Tahoma" panose="020B0604030504040204" pitchFamily="34" charset="0"/>
                <a:ea typeface="Tahoma" panose="020B0604030504040204" pitchFamily="34" charset="0"/>
                <a:cs typeface="Tahoma" panose="020B0604030504040204" pitchFamily="34" charset="0"/>
              </a:endParaRPr>
            </a:p>
            <a:p>
              <a:r>
                <a:rPr lang="it-IT" sz="1050" dirty="0" err="1">
                  <a:latin typeface="Tahoma" panose="020B0604030504040204" pitchFamily="34" charset="0"/>
                  <a:ea typeface="Tahoma" panose="020B0604030504040204" pitchFamily="34" charset="0"/>
                  <a:cs typeface="Tahoma" panose="020B0604030504040204" pitchFamily="34" charset="0"/>
                </a:rPr>
                <a:t>Soutenir</a:t>
              </a:r>
              <a:r>
                <a:rPr lang="it-IT" sz="1050">
                  <a:latin typeface="Tahoma" panose="020B0604030504040204" pitchFamily="34" charset="0"/>
                  <a:ea typeface="Tahoma" panose="020B0604030504040204" pitchFamily="34" charset="0"/>
                  <a:cs typeface="Tahoma" panose="020B0604030504040204" pitchFamily="34" charset="0"/>
                </a:rPr>
                <a:t> le développement économique de la Région</a:t>
              </a:r>
            </a:p>
            <a:p>
              <a:r>
                <a:rPr lang="it-IT" sz="1050">
                  <a:latin typeface="Tahoma" panose="020B0604030504040204" pitchFamily="34" charset="0"/>
                  <a:ea typeface="Tahoma" panose="020B0604030504040204" pitchFamily="34" charset="0"/>
                  <a:cs typeface="Tahoma" panose="020B0604030504040204" pitchFamily="34" charset="0"/>
                </a:rPr>
                <a:t>Être au service de la politique régionnale, rendre attractif la Région</a:t>
              </a:r>
            </a:p>
            <a:p>
              <a:r>
                <a:rPr lang="it-IT" sz="1050">
                  <a:latin typeface="Tahoma" panose="020B0604030504040204" pitchFamily="34" charset="0"/>
                  <a:ea typeface="Tahoma" panose="020B0604030504040204" pitchFamily="34" charset="0"/>
                  <a:cs typeface="Tahoma" panose="020B0604030504040204" pitchFamily="34" charset="0"/>
                </a:rPr>
                <a:t>Services en ligne dédiés aux entrepreneurs</a:t>
              </a:r>
              <a:endParaRPr lang="fr-FR" sz="1050">
                <a:latin typeface="Tahoma" panose="020B0604030504040204" pitchFamily="34" charset="0"/>
                <a:ea typeface="Tahoma" panose="020B0604030504040204" pitchFamily="34" charset="0"/>
                <a:cs typeface="Tahoma" panose="020B0604030504040204" pitchFamily="34" charset="0"/>
              </a:endParaRPr>
            </a:p>
          </p:txBody>
        </p:sp>
        <p:sp>
          <p:nvSpPr>
            <p:cNvPr id="41" name="ZoneTexte 98">
              <a:extLst>
                <a:ext uri="{FF2B5EF4-FFF2-40B4-BE49-F238E27FC236}">
                  <a16:creationId xmlns:a16="http://schemas.microsoft.com/office/drawing/2014/main" id="{4430E7FB-7327-432C-B56B-48259C46B3CE}"/>
                </a:ext>
              </a:extLst>
            </p:cNvPr>
            <p:cNvSpPr txBox="1"/>
            <p:nvPr/>
          </p:nvSpPr>
          <p:spPr>
            <a:xfrm>
              <a:off x="7824432" y="5097971"/>
              <a:ext cx="2099973" cy="738664"/>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50" b="1">
                  <a:solidFill>
                    <a:schemeClr val="accent3"/>
                  </a:solidFill>
                  <a:latin typeface="Tahoma" panose="020B0604030504040204" pitchFamily="34" charset="0"/>
                  <a:ea typeface="Tahoma" panose="020B0604030504040204" pitchFamily="34" charset="0"/>
                  <a:cs typeface="Tahoma" panose="020B0604030504040204" pitchFamily="34" charset="0"/>
                </a:rPr>
                <a:t>Efficacité Opérationnelle entre la Région et </a:t>
              </a:r>
              <a:r>
                <a:rPr lang="fr-FR" sz="1050" b="1" err="1">
                  <a:solidFill>
                    <a:schemeClr val="accent3"/>
                  </a:solidFill>
                  <a:latin typeface="Tahoma" panose="020B0604030504040204" pitchFamily="34" charset="0"/>
                  <a:ea typeface="Tahoma" panose="020B0604030504040204" pitchFamily="34" charset="0"/>
                  <a:cs typeface="Tahoma" panose="020B0604030504040204" pitchFamily="34" charset="0"/>
                </a:rPr>
                <a:t>Ad’occ</a:t>
              </a:r>
              <a:endParaRPr lang="fr-FR" sz="1050">
                <a:solidFill>
                  <a:schemeClr val="accent3"/>
                </a:solidFill>
                <a:latin typeface="Tahoma" panose="020B0604030504040204" pitchFamily="34" charset="0"/>
                <a:ea typeface="Tahoma" panose="020B0604030504040204" pitchFamily="34" charset="0"/>
                <a:cs typeface="Tahoma" panose="020B0604030504040204" pitchFamily="34" charset="0"/>
              </a:endParaRPr>
            </a:p>
            <a:p>
              <a:r>
                <a:rPr lang="it-IT" sz="1050">
                  <a:latin typeface="Tahoma" panose="020B0604030504040204" pitchFamily="34" charset="0"/>
                  <a:ea typeface="Tahoma" panose="020B0604030504040204" pitchFamily="34" charset="0"/>
                  <a:cs typeface="Tahoma" panose="020B0604030504040204" pitchFamily="34" charset="0"/>
                </a:rPr>
                <a:t>Pouvoir mesurer la performance interne</a:t>
              </a:r>
              <a:endParaRPr lang="fr-FR" sz="1050">
                <a:latin typeface="Tahoma" panose="020B0604030504040204" pitchFamily="34" charset="0"/>
                <a:ea typeface="Tahoma" panose="020B0604030504040204" pitchFamily="34" charset="0"/>
                <a:cs typeface="Tahoma" panose="020B0604030504040204" pitchFamily="34" charset="0"/>
              </a:endParaRPr>
            </a:p>
          </p:txBody>
        </p:sp>
        <p:sp>
          <p:nvSpPr>
            <p:cNvPr id="42" name="ZoneTexte 99">
              <a:extLst>
                <a:ext uri="{FF2B5EF4-FFF2-40B4-BE49-F238E27FC236}">
                  <a16:creationId xmlns:a16="http://schemas.microsoft.com/office/drawing/2014/main" id="{41FB741A-8A37-4AAB-A9A0-2A080CE7E67B}"/>
                </a:ext>
              </a:extLst>
            </p:cNvPr>
            <p:cNvSpPr txBox="1"/>
            <p:nvPr/>
          </p:nvSpPr>
          <p:spPr>
            <a:xfrm>
              <a:off x="773772" y="3133734"/>
              <a:ext cx="2585835" cy="1223412"/>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fr-FR" sz="1050" b="1">
                  <a:solidFill>
                    <a:schemeClr val="accent5"/>
                  </a:solidFill>
                  <a:latin typeface="Tahoma" panose="020B0604030504040204" pitchFamily="34" charset="0"/>
                  <a:ea typeface="Tahoma" panose="020B0604030504040204" pitchFamily="34" charset="0"/>
                  <a:cs typeface="Tahoma" panose="020B0604030504040204" pitchFamily="34" charset="0"/>
                </a:rPr>
                <a:t>Souveraineté</a:t>
              </a:r>
              <a:r>
                <a:rPr lang="it-IT" sz="1050" b="1">
                  <a:solidFill>
                    <a:schemeClr val="accent5"/>
                  </a:solidFill>
                  <a:latin typeface="Tahoma" panose="020B0604030504040204" pitchFamily="34" charset="0"/>
                  <a:ea typeface="Tahoma" panose="020B0604030504040204" pitchFamily="34" charset="0"/>
                  <a:cs typeface="Tahoma" panose="020B0604030504040204" pitchFamily="34" charset="0"/>
                </a:rPr>
                <a:t> à l’échelle de la Région</a:t>
              </a:r>
              <a:endParaRPr lang="fr-FR" sz="1050" b="1">
                <a:solidFill>
                  <a:schemeClr val="accent5"/>
                </a:solidFill>
                <a:latin typeface="Tahoma" panose="020B0604030504040204" pitchFamily="34" charset="0"/>
                <a:ea typeface="Tahoma" panose="020B0604030504040204" pitchFamily="34" charset="0"/>
                <a:cs typeface="Tahoma" panose="020B0604030504040204" pitchFamily="34" charset="0"/>
              </a:endParaRPr>
            </a:p>
            <a:p>
              <a:pPr algn="r"/>
              <a:endParaRPr lang="fr-FR" sz="1050">
                <a:solidFill>
                  <a:schemeClr val="accent5"/>
                </a:solidFill>
                <a:latin typeface="Tahoma" panose="020B0604030504040204" pitchFamily="34" charset="0"/>
                <a:ea typeface="Tahoma" panose="020B0604030504040204" pitchFamily="34" charset="0"/>
                <a:cs typeface="Tahoma" panose="020B0604030504040204" pitchFamily="34" charset="0"/>
              </a:endParaRPr>
            </a:p>
            <a:p>
              <a:pPr algn="r"/>
              <a:r>
                <a:rPr lang="fr-FR" sz="1050">
                  <a:latin typeface="Tahoma" panose="020B0604030504040204" pitchFamily="34" charset="0"/>
                  <a:ea typeface="Tahoma" panose="020B0604030504040204" pitchFamily="34" charset="0"/>
                  <a:cs typeface="Tahoma" panose="020B0604030504040204" pitchFamily="34" charset="0"/>
                </a:rPr>
                <a:t>Maîtrise de l’ensemble des technologies</a:t>
              </a:r>
            </a:p>
            <a:p>
              <a:pPr algn="r"/>
              <a:r>
                <a:rPr lang="fr-FR" sz="1050">
                  <a:latin typeface="Tahoma" panose="020B0604030504040204" pitchFamily="34" charset="0"/>
                  <a:ea typeface="Tahoma" panose="020B0604030504040204" pitchFamily="34" charset="0"/>
                  <a:cs typeface="Tahoma" panose="020B0604030504040204" pitchFamily="34" charset="0"/>
                </a:rPr>
                <a:t>Gestion de la connaissance des logs, meilleure exploitation, suivi de l'audience et de de l'usage</a:t>
              </a:r>
            </a:p>
          </p:txBody>
        </p:sp>
        <p:sp>
          <p:nvSpPr>
            <p:cNvPr id="43" name="ZoneTexte 100">
              <a:extLst>
                <a:ext uri="{FF2B5EF4-FFF2-40B4-BE49-F238E27FC236}">
                  <a16:creationId xmlns:a16="http://schemas.microsoft.com/office/drawing/2014/main" id="{EB373AA3-42C4-46A3-A743-311044CFFB81}"/>
                </a:ext>
              </a:extLst>
            </p:cNvPr>
            <p:cNvSpPr txBox="1"/>
            <p:nvPr/>
          </p:nvSpPr>
          <p:spPr>
            <a:xfrm>
              <a:off x="2591974" y="5150832"/>
              <a:ext cx="1185614" cy="738664"/>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fr-FR" sz="1050" b="1">
                  <a:solidFill>
                    <a:schemeClr val="accent4"/>
                  </a:solidFill>
                  <a:latin typeface="Tahoma" panose="020B0604030504040204" pitchFamily="34" charset="0"/>
                  <a:ea typeface="Tahoma" panose="020B0604030504040204" pitchFamily="34" charset="0"/>
                  <a:cs typeface="Tahoma" panose="020B0604030504040204" pitchFamily="34" charset="0"/>
                </a:rPr>
                <a:t>Vision SI</a:t>
              </a:r>
              <a:endParaRPr lang="fr-FR" sz="1050">
                <a:solidFill>
                  <a:schemeClr val="accent4"/>
                </a:solidFill>
                <a:latin typeface="Tahoma" panose="020B0604030504040204" pitchFamily="34" charset="0"/>
                <a:ea typeface="Tahoma" panose="020B0604030504040204" pitchFamily="34" charset="0"/>
                <a:cs typeface="Tahoma" panose="020B0604030504040204" pitchFamily="34" charset="0"/>
              </a:endParaRPr>
            </a:p>
            <a:p>
              <a:pPr algn="r"/>
              <a:r>
                <a:rPr lang="it-IT" sz="1050">
                  <a:latin typeface="Tahoma" panose="020B0604030504040204" pitchFamily="34" charset="0"/>
                  <a:ea typeface="Tahoma" panose="020B0604030504040204" pitchFamily="34" charset="0"/>
                  <a:cs typeface="Tahoma" panose="020B0604030504040204" pitchFamily="34" charset="0"/>
                </a:rPr>
                <a:t>Urbanisation</a:t>
              </a:r>
            </a:p>
            <a:p>
              <a:pPr algn="r"/>
              <a:r>
                <a:rPr lang="it-IT" sz="1050">
                  <a:latin typeface="Tahoma" panose="020B0604030504040204" pitchFamily="34" charset="0"/>
                  <a:ea typeface="Tahoma" panose="020B0604030504040204" pitchFamily="34" charset="0"/>
                  <a:cs typeface="Tahoma" panose="020B0604030504040204" pitchFamily="34" charset="0"/>
                </a:rPr>
                <a:t>Remployabilité</a:t>
              </a:r>
            </a:p>
            <a:p>
              <a:pPr algn="r"/>
              <a:r>
                <a:rPr lang="it-IT" sz="1050">
                  <a:latin typeface="Tahoma" panose="020B0604030504040204" pitchFamily="34" charset="0"/>
                  <a:ea typeface="Tahoma" panose="020B0604030504040204" pitchFamily="34" charset="0"/>
                  <a:cs typeface="Tahoma" panose="020B0604030504040204" pitchFamily="34" charset="0"/>
                </a:rPr>
                <a:t>Standardisation</a:t>
              </a:r>
              <a:endParaRPr lang="fr-FR" sz="1050">
                <a:latin typeface="Tahoma" panose="020B0604030504040204" pitchFamily="34" charset="0"/>
                <a:ea typeface="Tahoma" panose="020B0604030504040204" pitchFamily="34" charset="0"/>
                <a:cs typeface="Tahoma" panose="020B0604030504040204" pitchFamily="34" charset="0"/>
              </a:endParaRPr>
            </a:p>
          </p:txBody>
        </p:sp>
        <p:sp>
          <p:nvSpPr>
            <p:cNvPr id="44" name="ZoneTexte 102">
              <a:extLst>
                <a:ext uri="{FF2B5EF4-FFF2-40B4-BE49-F238E27FC236}">
                  <a16:creationId xmlns:a16="http://schemas.microsoft.com/office/drawing/2014/main" id="{02CB9798-4D76-48B8-8921-4FB44ADEE8CA}"/>
                </a:ext>
              </a:extLst>
            </p:cNvPr>
            <p:cNvSpPr txBox="1"/>
            <p:nvPr/>
          </p:nvSpPr>
          <p:spPr>
            <a:xfrm>
              <a:off x="4969207" y="3836894"/>
              <a:ext cx="1703753" cy="738664"/>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050">
                  <a:latin typeface="Tahoma" panose="020B0604030504040204" pitchFamily="34" charset="0"/>
                  <a:ea typeface="Tahoma" panose="020B0604030504040204" pitchFamily="34" charset="0"/>
                  <a:cs typeface="Tahoma" panose="020B0604030504040204" pitchFamily="34" charset="0"/>
                </a:rPr>
                <a:t>Ecosystème Métier, applicatif et technique visant à répondre aux besoins des entreprises</a:t>
              </a:r>
            </a:p>
          </p:txBody>
        </p:sp>
        <p:sp>
          <p:nvSpPr>
            <p:cNvPr id="45" name="ZoneTexte 103">
              <a:extLst>
                <a:ext uri="{FF2B5EF4-FFF2-40B4-BE49-F238E27FC236}">
                  <a16:creationId xmlns:a16="http://schemas.microsoft.com/office/drawing/2014/main" id="{0C1810C0-D5EC-47D6-8A78-1AEA5CB1906F}"/>
                </a:ext>
              </a:extLst>
            </p:cNvPr>
            <p:cNvSpPr txBox="1"/>
            <p:nvPr/>
          </p:nvSpPr>
          <p:spPr>
            <a:xfrm>
              <a:off x="4891339" y="3599289"/>
              <a:ext cx="1859491" cy="253916"/>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050" b="1">
                  <a:latin typeface="Tahoma" panose="020B0604030504040204" pitchFamily="34" charset="0"/>
                  <a:ea typeface="Tahoma" panose="020B0604030504040204" pitchFamily="34" charset="0"/>
                  <a:cs typeface="Tahoma" panose="020B0604030504040204" pitchFamily="34" charset="0"/>
                </a:rPr>
                <a:t>Plateforme Entreprise</a:t>
              </a:r>
              <a:endParaRPr lang="fr-FR" sz="1050">
                <a:latin typeface="Tahoma" panose="020B0604030504040204" pitchFamily="34" charset="0"/>
                <a:ea typeface="Tahoma" panose="020B0604030504040204" pitchFamily="34" charset="0"/>
                <a:cs typeface="Tahoma" panose="020B0604030504040204" pitchFamily="34" charset="0"/>
              </a:endParaRPr>
            </a:p>
          </p:txBody>
        </p:sp>
      </p:grpSp>
    </p:spTree>
    <p:extLst>
      <p:ext uri="{BB962C8B-B14F-4D97-AF65-F5344CB8AC3E}">
        <p14:creationId xmlns:p14="http://schemas.microsoft.com/office/powerpoint/2010/main" val="18888235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DF328B74-BE46-4DA8-BE56-A7D6E7FA2B7F}"/>
              </a:ext>
            </a:extLst>
          </p:cNvPr>
          <p:cNvSpPr>
            <a:spLocks noGrp="1"/>
          </p:cNvSpPr>
          <p:nvPr>
            <p:ph type="subTitle" idx="1"/>
          </p:nvPr>
        </p:nvSpPr>
        <p:spPr/>
        <p:txBody>
          <a:bodyPr/>
          <a:lstStyle/>
          <a:p>
            <a:r>
              <a:rPr lang="fr-FR" dirty="0"/>
              <a:t>Univers Entreprises : hors TMA</a:t>
            </a:r>
          </a:p>
        </p:txBody>
      </p:sp>
      <p:sp>
        <p:nvSpPr>
          <p:cNvPr id="4" name="Espace réservé de la date 3">
            <a:extLst>
              <a:ext uri="{FF2B5EF4-FFF2-40B4-BE49-F238E27FC236}">
                <a16:creationId xmlns:a16="http://schemas.microsoft.com/office/drawing/2014/main" id="{EA99A55A-6A7E-48EE-B65C-91A735AA35BC}"/>
              </a:ext>
            </a:extLst>
          </p:cNvPr>
          <p:cNvSpPr>
            <a:spLocks noGrp="1"/>
          </p:cNvSpPr>
          <p:nvPr>
            <p:ph type="dt" sz="half" idx="2"/>
          </p:nvPr>
        </p:nvSpPr>
        <p:spPr/>
        <p:txBody>
          <a:bodyPr/>
          <a:lstStyle/>
          <a:p>
            <a:pPr algn="l"/>
            <a:r>
              <a:rPr lang="fr-FR"/>
              <a:t>JJ/MM/AA</a:t>
            </a:r>
            <a:endParaRPr lang="fr-FR" dirty="0"/>
          </a:p>
        </p:txBody>
      </p:sp>
    </p:spTree>
    <p:extLst>
      <p:ext uri="{BB962C8B-B14F-4D97-AF65-F5344CB8AC3E}">
        <p14:creationId xmlns:p14="http://schemas.microsoft.com/office/powerpoint/2010/main" val="41734590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3508" y="112295"/>
            <a:ext cx="8856984" cy="658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63888" y="4656873"/>
            <a:ext cx="2160038" cy="961661"/>
          </a:xfrm>
          <a:prstGeom prst="rect">
            <a:avLst/>
          </a:prstGeom>
        </p:spPr>
      </p:pic>
      <p:sp>
        <p:nvSpPr>
          <p:cNvPr id="4" name="Sous-titre 3"/>
          <p:cNvSpPr>
            <a:spLocks noGrp="1"/>
          </p:cNvSpPr>
          <p:nvPr>
            <p:ph type="subTitle" idx="1"/>
          </p:nvPr>
        </p:nvSpPr>
        <p:spPr/>
        <p:txBody>
          <a:bodyPr/>
          <a:lstStyle/>
          <a:p>
            <a:pPr algn="ctr"/>
            <a:r>
              <a:rPr lang="fr-FR" dirty="0"/>
              <a:t>Merci</a:t>
            </a:r>
          </a:p>
        </p:txBody>
      </p:sp>
    </p:spTree>
    <p:extLst>
      <p:ext uri="{BB962C8B-B14F-4D97-AF65-F5344CB8AC3E}">
        <p14:creationId xmlns:p14="http://schemas.microsoft.com/office/powerpoint/2010/main" val="2269407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1674987" y="831004"/>
            <a:ext cx="7217493" cy="400110"/>
          </a:xfrm>
        </p:spPr>
        <p:txBody>
          <a:bodyPr/>
          <a:lstStyle/>
          <a:p>
            <a:r>
              <a:rPr lang="fr-FR" dirty="0"/>
              <a:t>01- PRESENTATION de l’</a:t>
            </a:r>
            <a:r>
              <a:rPr lang="fr-FR" dirty="0" err="1"/>
              <a:t>ecosystème</a:t>
            </a:r>
            <a:r>
              <a:rPr lang="fr-FR" dirty="0"/>
              <a:t> Entreprises</a:t>
            </a:r>
          </a:p>
        </p:txBody>
      </p:sp>
      <p:pic>
        <p:nvPicPr>
          <p:cNvPr id="35" name="Image 34">
            <a:extLst>
              <a:ext uri="{FF2B5EF4-FFF2-40B4-BE49-F238E27FC236}">
                <a16:creationId xmlns:a16="http://schemas.microsoft.com/office/drawing/2014/main" id="{0A858F62-7C40-46B1-BDA9-998E4E7DC90E}"/>
              </a:ext>
            </a:extLst>
          </p:cNvPr>
          <p:cNvPicPr>
            <a:picLocks noChangeAspect="1"/>
          </p:cNvPicPr>
          <p:nvPr/>
        </p:nvPicPr>
        <p:blipFill>
          <a:blip r:embed="rId2"/>
          <a:stretch>
            <a:fillRect/>
          </a:stretch>
        </p:blipFill>
        <p:spPr>
          <a:xfrm>
            <a:off x="-7836" y="1808820"/>
            <a:ext cx="9144000" cy="4365164"/>
          </a:xfrm>
          <a:prstGeom prst="rect">
            <a:avLst/>
          </a:prstGeom>
        </p:spPr>
      </p:pic>
    </p:spTree>
    <p:extLst>
      <p:ext uri="{BB962C8B-B14F-4D97-AF65-F5344CB8AC3E}">
        <p14:creationId xmlns:p14="http://schemas.microsoft.com/office/powerpoint/2010/main" val="3790718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1674987" y="887433"/>
            <a:ext cx="7073727" cy="400110"/>
          </a:xfrm>
        </p:spPr>
        <p:txBody>
          <a:bodyPr/>
          <a:lstStyle/>
          <a:p>
            <a:r>
              <a:rPr lang="fr-FR" dirty="0"/>
              <a:t>01- PRESENTATION de la plateforme Entreprise</a:t>
            </a:r>
          </a:p>
        </p:txBody>
      </p:sp>
      <p:pic>
        <p:nvPicPr>
          <p:cNvPr id="7" name="Image 6">
            <a:extLst>
              <a:ext uri="{FF2B5EF4-FFF2-40B4-BE49-F238E27FC236}">
                <a16:creationId xmlns:a16="http://schemas.microsoft.com/office/drawing/2014/main" id="{9A99926C-2794-478D-B3E2-D937735D1D9D}"/>
              </a:ext>
            </a:extLst>
          </p:cNvPr>
          <p:cNvPicPr>
            <a:picLocks noChangeAspect="1"/>
          </p:cNvPicPr>
          <p:nvPr/>
        </p:nvPicPr>
        <p:blipFill>
          <a:blip r:embed="rId2"/>
          <a:stretch>
            <a:fillRect/>
          </a:stretch>
        </p:blipFill>
        <p:spPr>
          <a:xfrm>
            <a:off x="-1880" y="1808820"/>
            <a:ext cx="9144000" cy="4646657"/>
          </a:xfrm>
          <a:prstGeom prst="rect">
            <a:avLst/>
          </a:prstGeom>
        </p:spPr>
      </p:pic>
    </p:spTree>
    <p:extLst>
      <p:ext uri="{BB962C8B-B14F-4D97-AF65-F5344CB8AC3E}">
        <p14:creationId xmlns:p14="http://schemas.microsoft.com/office/powerpoint/2010/main" val="1493762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a:t>02- LES PARCOURS, acteurs ET METRIQUES</a:t>
            </a:r>
          </a:p>
        </p:txBody>
      </p:sp>
      <p:grpSp>
        <p:nvGrpSpPr>
          <p:cNvPr id="68" name="Groupe 67">
            <a:extLst>
              <a:ext uri="{FF2B5EF4-FFF2-40B4-BE49-F238E27FC236}">
                <a16:creationId xmlns:a16="http://schemas.microsoft.com/office/drawing/2014/main" id="{0D85046E-85B5-4BBA-87D0-345FC1DEC25F}"/>
              </a:ext>
            </a:extLst>
          </p:cNvPr>
          <p:cNvGrpSpPr/>
          <p:nvPr/>
        </p:nvGrpSpPr>
        <p:grpSpPr>
          <a:xfrm>
            <a:off x="537506" y="2204864"/>
            <a:ext cx="8274492" cy="3620568"/>
            <a:chOff x="537505" y="1077594"/>
            <a:chExt cx="11263759" cy="4747838"/>
          </a:xfrm>
        </p:grpSpPr>
        <p:sp>
          <p:nvSpPr>
            <p:cNvPr id="37" name="Rectangle 36">
              <a:extLst>
                <a:ext uri="{FF2B5EF4-FFF2-40B4-BE49-F238E27FC236}">
                  <a16:creationId xmlns:a16="http://schemas.microsoft.com/office/drawing/2014/main" id="{AE45066B-9C6D-4C78-903E-89BC4DCC507F}"/>
                </a:ext>
              </a:extLst>
            </p:cNvPr>
            <p:cNvSpPr/>
            <p:nvPr/>
          </p:nvSpPr>
          <p:spPr>
            <a:xfrm>
              <a:off x="2037962" y="2526871"/>
              <a:ext cx="2843072" cy="1331891"/>
            </a:xfrm>
            <a:prstGeom prst="rect">
              <a:avLst/>
            </a:prstGeom>
          </p:spPr>
          <p:txBody>
            <a:bodyPr wrap="square">
              <a:spAutoFit/>
            </a:bodyPr>
            <a:lstStyle/>
            <a:p>
              <a:r>
                <a:rPr lang="fr-FR" sz="1000" dirty="0"/>
                <a:t>Recherche d’informations sur les subventions</a:t>
              </a:r>
            </a:p>
            <a:p>
              <a:r>
                <a:rPr lang="fr-FR" sz="1000" dirty="0"/>
                <a:t>Accompagnement par un référent</a:t>
              </a:r>
            </a:p>
            <a:p>
              <a:r>
                <a:rPr lang="fr-FR" sz="1000" dirty="0"/>
                <a:t>Animation réseau des développeurs économiques</a:t>
              </a:r>
            </a:p>
          </p:txBody>
        </p:sp>
        <p:cxnSp>
          <p:nvCxnSpPr>
            <p:cNvPr id="38" name="Connecteur : en angle 37">
              <a:extLst>
                <a:ext uri="{FF2B5EF4-FFF2-40B4-BE49-F238E27FC236}">
                  <a16:creationId xmlns:a16="http://schemas.microsoft.com/office/drawing/2014/main" id="{BECDC150-F1F5-4E2A-8756-28E5FBEDDE15}"/>
                </a:ext>
              </a:extLst>
            </p:cNvPr>
            <p:cNvCxnSpPr>
              <a:cxnSpLocks/>
              <a:stCxn id="48" idx="2"/>
            </p:cNvCxnSpPr>
            <p:nvPr/>
          </p:nvCxnSpPr>
          <p:spPr>
            <a:xfrm rot="16200000" flipH="1">
              <a:off x="4451501" y="849400"/>
              <a:ext cx="681149" cy="7175824"/>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0" name="Image 39">
              <a:extLst>
                <a:ext uri="{FF2B5EF4-FFF2-40B4-BE49-F238E27FC236}">
                  <a16:creationId xmlns:a16="http://schemas.microsoft.com/office/drawing/2014/main" id="{95A91953-C2FB-4BAD-A735-B82EE0BB13F8}"/>
                </a:ext>
              </a:extLst>
            </p:cNvPr>
            <p:cNvPicPr>
              <a:picLocks noChangeAspect="1"/>
            </p:cNvPicPr>
            <p:nvPr/>
          </p:nvPicPr>
          <p:blipFill>
            <a:blip r:embed="rId2"/>
            <a:stretch>
              <a:fillRect/>
            </a:stretch>
          </p:blipFill>
          <p:spPr>
            <a:xfrm>
              <a:off x="4331545" y="1077594"/>
              <a:ext cx="1442552" cy="838240"/>
            </a:xfrm>
            <a:prstGeom prst="rect">
              <a:avLst/>
            </a:prstGeom>
          </p:spPr>
        </p:pic>
        <p:pic>
          <p:nvPicPr>
            <p:cNvPr id="42" name="Image 41" descr="Une image contenant texte&#10;&#10;Description générée automatiquement">
              <a:extLst>
                <a:ext uri="{FF2B5EF4-FFF2-40B4-BE49-F238E27FC236}">
                  <a16:creationId xmlns:a16="http://schemas.microsoft.com/office/drawing/2014/main" id="{E54E965E-F8FD-4468-99A9-F9DE98A4238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163875" y="3177823"/>
              <a:ext cx="1864251" cy="450192"/>
            </a:xfrm>
            <a:prstGeom prst="rect">
              <a:avLst/>
            </a:prstGeom>
          </p:spPr>
        </p:pic>
        <p:grpSp>
          <p:nvGrpSpPr>
            <p:cNvPr id="43" name="Groupe 42">
              <a:extLst>
                <a:ext uri="{FF2B5EF4-FFF2-40B4-BE49-F238E27FC236}">
                  <a16:creationId xmlns:a16="http://schemas.microsoft.com/office/drawing/2014/main" id="{6B7315B2-D359-46AE-A885-BD69EAA57333}"/>
                </a:ext>
              </a:extLst>
            </p:cNvPr>
            <p:cNvGrpSpPr/>
            <p:nvPr/>
          </p:nvGrpSpPr>
          <p:grpSpPr>
            <a:xfrm>
              <a:off x="8502530" y="4459062"/>
              <a:ext cx="1442552" cy="838240"/>
              <a:chOff x="5919866" y="2171261"/>
              <a:chExt cx="1192192" cy="692760"/>
            </a:xfrm>
          </p:grpSpPr>
          <p:pic>
            <p:nvPicPr>
              <p:cNvPr id="44" name="Image 43">
                <a:extLst>
                  <a:ext uri="{FF2B5EF4-FFF2-40B4-BE49-F238E27FC236}">
                    <a16:creationId xmlns:a16="http://schemas.microsoft.com/office/drawing/2014/main" id="{D6C6EDED-C81B-4473-8C14-7640BE17122E}"/>
                  </a:ext>
                </a:extLst>
              </p:cNvPr>
              <p:cNvPicPr>
                <a:picLocks noChangeAspect="1"/>
              </p:cNvPicPr>
              <p:nvPr/>
            </p:nvPicPr>
            <p:blipFill>
              <a:blip r:embed="rId2"/>
              <a:stretch>
                <a:fillRect/>
              </a:stretch>
            </p:blipFill>
            <p:spPr>
              <a:xfrm>
                <a:off x="5919866" y="2171261"/>
                <a:ext cx="1192192" cy="692760"/>
              </a:xfrm>
              <a:prstGeom prst="rect">
                <a:avLst/>
              </a:prstGeom>
            </p:spPr>
          </p:pic>
          <p:sp>
            <p:nvSpPr>
              <p:cNvPr id="45" name="Rectangle 44">
                <a:extLst>
                  <a:ext uri="{FF2B5EF4-FFF2-40B4-BE49-F238E27FC236}">
                    <a16:creationId xmlns:a16="http://schemas.microsoft.com/office/drawing/2014/main" id="{00E91ECD-4C5B-4A3F-AC73-C6F1765C4419}"/>
                  </a:ext>
                </a:extLst>
              </p:cNvPr>
              <p:cNvSpPr/>
              <p:nvPr/>
            </p:nvSpPr>
            <p:spPr>
              <a:xfrm>
                <a:off x="5926536" y="2387556"/>
                <a:ext cx="1178852" cy="411392"/>
              </a:xfrm>
              <a:prstGeom prst="rect">
                <a:avLst/>
              </a:prstGeom>
              <a:solidFill>
                <a:schemeClr val="bg1"/>
              </a:solidFill>
              <a:ln w="3175">
                <a:solidFill>
                  <a:srgbClr val="BA292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600" dirty="0">
                    <a:solidFill>
                      <a:schemeClr val="tx1"/>
                    </a:solidFill>
                    <a:latin typeface="Calibri" panose="020F0502020204030204" pitchFamily="34" charset="0"/>
                    <a:cs typeface="Calibri" panose="020F0502020204030204" pitchFamily="34" charset="0"/>
                  </a:rPr>
                  <a:t>Mes aides </a:t>
                </a:r>
              </a:p>
              <a:p>
                <a:pPr algn="ctr"/>
                <a:r>
                  <a:rPr lang="fr-FR" sz="1600" dirty="0">
                    <a:solidFill>
                      <a:schemeClr val="tx1"/>
                    </a:solidFill>
                    <a:latin typeface="Calibri" panose="020F0502020204030204" pitchFamily="34" charset="0"/>
                    <a:cs typeface="Calibri" panose="020F0502020204030204" pitchFamily="34" charset="0"/>
                  </a:rPr>
                  <a:t>en ligne</a:t>
                </a:r>
                <a:endParaRPr lang="fr-FR" sz="3600" dirty="0">
                  <a:solidFill>
                    <a:schemeClr val="tx1"/>
                  </a:solidFill>
                </a:endParaRPr>
              </a:p>
            </p:txBody>
          </p:sp>
        </p:grpSp>
        <p:grpSp>
          <p:nvGrpSpPr>
            <p:cNvPr id="46" name="Groupe 45">
              <a:extLst>
                <a:ext uri="{FF2B5EF4-FFF2-40B4-BE49-F238E27FC236}">
                  <a16:creationId xmlns:a16="http://schemas.microsoft.com/office/drawing/2014/main" id="{E7F80BDA-9A15-4A7B-B84C-88BEE95515E0}"/>
                </a:ext>
              </a:extLst>
            </p:cNvPr>
            <p:cNvGrpSpPr/>
            <p:nvPr/>
          </p:nvGrpSpPr>
          <p:grpSpPr>
            <a:xfrm>
              <a:off x="537505" y="2738186"/>
              <a:ext cx="1333318" cy="1358552"/>
              <a:chOff x="449991" y="2357319"/>
              <a:chExt cx="1333318" cy="1358552"/>
            </a:xfrm>
          </p:grpSpPr>
          <p:grpSp>
            <p:nvGrpSpPr>
              <p:cNvPr id="47" name="Groupe 46">
                <a:extLst>
                  <a:ext uri="{FF2B5EF4-FFF2-40B4-BE49-F238E27FC236}">
                    <a16:creationId xmlns:a16="http://schemas.microsoft.com/office/drawing/2014/main" id="{10B5D666-9A00-4620-866E-C6A6ABEF0243}"/>
                  </a:ext>
                </a:extLst>
              </p:cNvPr>
              <p:cNvGrpSpPr/>
              <p:nvPr/>
            </p:nvGrpSpPr>
            <p:grpSpPr>
              <a:xfrm>
                <a:off x="449991" y="2357319"/>
                <a:ext cx="1333318" cy="1040965"/>
                <a:chOff x="197903" y="1706413"/>
                <a:chExt cx="1333318" cy="1040965"/>
              </a:xfrm>
            </p:grpSpPr>
            <p:pic>
              <p:nvPicPr>
                <p:cNvPr id="49" name="Image 48">
                  <a:extLst>
                    <a:ext uri="{FF2B5EF4-FFF2-40B4-BE49-F238E27FC236}">
                      <a16:creationId xmlns:a16="http://schemas.microsoft.com/office/drawing/2014/main" id="{9938CBC5-67F7-417E-AC1D-71E33A3D0505}"/>
                    </a:ext>
                  </a:extLst>
                </p:cNvPr>
                <p:cNvPicPr>
                  <a:picLocks noChangeAspect="1"/>
                </p:cNvPicPr>
                <p:nvPr/>
              </p:nvPicPr>
              <p:blipFill>
                <a:blip r:embed="rId4" cstate="screen">
                  <a:clrChange>
                    <a:clrFrom>
                      <a:srgbClr val="F8FAFB"/>
                    </a:clrFrom>
                    <a:clrTo>
                      <a:srgbClr val="F8FAFB">
                        <a:alpha val="0"/>
                      </a:srgbClr>
                    </a:clrTo>
                  </a:clrChange>
                  <a:extLst>
                    <a:ext uri="{28A0092B-C50C-407E-A947-70E740481C1C}">
                      <a14:useLocalDpi xmlns:a14="http://schemas.microsoft.com/office/drawing/2010/main"/>
                    </a:ext>
                  </a:extLst>
                </a:blip>
                <a:stretch>
                  <a:fillRect/>
                </a:stretch>
              </p:blipFill>
              <p:spPr>
                <a:xfrm>
                  <a:off x="692426" y="1768430"/>
                  <a:ext cx="838795" cy="820872"/>
                </a:xfrm>
                <a:prstGeom prst="rect">
                  <a:avLst/>
                </a:prstGeom>
              </p:spPr>
            </p:pic>
            <p:pic>
              <p:nvPicPr>
                <p:cNvPr id="50" name="Image 49">
                  <a:extLst>
                    <a:ext uri="{FF2B5EF4-FFF2-40B4-BE49-F238E27FC236}">
                      <a16:creationId xmlns:a16="http://schemas.microsoft.com/office/drawing/2014/main" id="{74BCB593-1453-4989-864C-551DB35B2282}"/>
                    </a:ext>
                  </a:extLst>
                </p:cNvPr>
                <p:cNvPicPr>
                  <a:picLocks noChangeAspect="1"/>
                </p:cNvPicPr>
                <p:nvPr/>
              </p:nvPicPr>
              <p:blipFill>
                <a:blip r:embed="rId5" cstate="screen">
                  <a:clrChange>
                    <a:clrFrom>
                      <a:srgbClr val="F8FAFB"/>
                    </a:clrFrom>
                    <a:clrTo>
                      <a:srgbClr val="F8FAFB">
                        <a:alpha val="0"/>
                      </a:srgbClr>
                    </a:clrTo>
                  </a:clrChange>
                  <a:extLst>
                    <a:ext uri="{28A0092B-C50C-407E-A947-70E740481C1C}">
                      <a14:useLocalDpi xmlns:a14="http://schemas.microsoft.com/office/drawing/2010/main"/>
                    </a:ext>
                  </a:extLst>
                </a:blip>
                <a:stretch>
                  <a:fillRect/>
                </a:stretch>
              </p:blipFill>
              <p:spPr>
                <a:xfrm>
                  <a:off x="197903" y="1706413"/>
                  <a:ext cx="789399" cy="1040965"/>
                </a:xfrm>
                <a:prstGeom prst="rect">
                  <a:avLst/>
                </a:prstGeom>
              </p:spPr>
            </p:pic>
          </p:grpSp>
          <p:sp>
            <p:nvSpPr>
              <p:cNvPr id="48" name="ZoneTexte 47">
                <a:extLst>
                  <a:ext uri="{FF2B5EF4-FFF2-40B4-BE49-F238E27FC236}">
                    <a16:creationId xmlns:a16="http://schemas.microsoft.com/office/drawing/2014/main" id="{AE44102B-F51E-4B04-84E9-EC23A03A7F9C}"/>
                  </a:ext>
                </a:extLst>
              </p:cNvPr>
              <p:cNvSpPr txBox="1"/>
              <p:nvPr/>
            </p:nvSpPr>
            <p:spPr>
              <a:xfrm>
                <a:off x="589902" y="3380702"/>
                <a:ext cx="1053494" cy="335169"/>
              </a:xfrm>
              <a:prstGeom prst="rect">
                <a:avLst/>
              </a:prstGeom>
              <a:noFill/>
            </p:spPr>
            <p:txBody>
              <a:bodyPr wrap="none" rtlCol="0">
                <a:spAutoFit/>
              </a:bodyPr>
              <a:lstStyle/>
              <a:p>
                <a:pPr algn="ctr"/>
                <a:r>
                  <a:rPr lang="fr-FR" sz="1200" i="1"/>
                  <a:t>Entreprises</a:t>
                </a:r>
              </a:p>
            </p:txBody>
          </p:sp>
        </p:grpSp>
        <p:sp>
          <p:nvSpPr>
            <p:cNvPr id="51" name="Bulle narrative : rectangle 50">
              <a:extLst>
                <a:ext uri="{FF2B5EF4-FFF2-40B4-BE49-F238E27FC236}">
                  <a16:creationId xmlns:a16="http://schemas.microsoft.com/office/drawing/2014/main" id="{528FC958-A045-42A3-AEDA-FC0C1537F5C4}"/>
                </a:ext>
              </a:extLst>
            </p:cNvPr>
            <p:cNvSpPr/>
            <p:nvPr/>
          </p:nvSpPr>
          <p:spPr>
            <a:xfrm>
              <a:off x="6168565" y="1136653"/>
              <a:ext cx="1037209" cy="630061"/>
            </a:xfrm>
            <a:prstGeom prst="wedgeRectCallout">
              <a:avLst>
                <a:gd name="adj1" fmla="val -80833"/>
                <a:gd name="adj2" fmla="val 10283"/>
              </a:avLst>
            </a:prstGeom>
            <a:solidFill>
              <a:srgbClr val="34CB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r>
                <a:rPr lang="fr-FR" sz="1000" b="1" dirty="0">
                  <a:solidFill>
                    <a:srgbClr val="AD0100"/>
                  </a:solidFill>
                </a:rPr>
                <a:t>22 300</a:t>
              </a:r>
            </a:p>
            <a:p>
              <a:pPr algn="ctr"/>
              <a:r>
                <a:rPr lang="fr-FR" sz="1000" dirty="0">
                  <a:solidFill>
                    <a:schemeClr val="tx1">
                      <a:lumMod val="50000"/>
                      <a:lumOff val="50000"/>
                    </a:schemeClr>
                  </a:solidFill>
                </a:rPr>
                <a:t>comptes</a:t>
              </a:r>
            </a:p>
          </p:txBody>
        </p:sp>
        <p:sp>
          <p:nvSpPr>
            <p:cNvPr id="52" name="Rectangle 51">
              <a:extLst>
                <a:ext uri="{FF2B5EF4-FFF2-40B4-BE49-F238E27FC236}">
                  <a16:creationId xmlns:a16="http://schemas.microsoft.com/office/drawing/2014/main" id="{8E86865B-68F6-4E54-BA56-43CEDE769411}"/>
                </a:ext>
              </a:extLst>
            </p:cNvPr>
            <p:cNvSpPr/>
            <p:nvPr/>
          </p:nvSpPr>
          <p:spPr>
            <a:xfrm>
              <a:off x="1693674" y="1623550"/>
              <a:ext cx="2148345" cy="246221"/>
            </a:xfrm>
            <a:prstGeom prst="rect">
              <a:avLst/>
            </a:prstGeom>
          </p:spPr>
          <p:txBody>
            <a:bodyPr wrap="none">
              <a:spAutoFit/>
            </a:bodyPr>
            <a:lstStyle/>
            <a:p>
              <a:pPr algn="ctr"/>
              <a:r>
                <a:rPr lang="fr-FR" sz="1000">
                  <a:solidFill>
                    <a:schemeClr val="tx1">
                      <a:lumMod val="50000"/>
                      <a:lumOff val="50000"/>
                    </a:schemeClr>
                  </a:solidFill>
                </a:rPr>
                <a:t>Création d’un compte sécurisé</a:t>
              </a:r>
            </a:p>
          </p:txBody>
        </p:sp>
        <p:sp>
          <p:nvSpPr>
            <p:cNvPr id="53" name="Bulle narrative : rectangle 52">
              <a:extLst>
                <a:ext uri="{FF2B5EF4-FFF2-40B4-BE49-F238E27FC236}">
                  <a16:creationId xmlns:a16="http://schemas.microsoft.com/office/drawing/2014/main" id="{0B62E043-7097-4378-98D9-D5901F6E411B}"/>
                </a:ext>
              </a:extLst>
            </p:cNvPr>
            <p:cNvSpPr/>
            <p:nvPr/>
          </p:nvSpPr>
          <p:spPr>
            <a:xfrm>
              <a:off x="7558653" y="3078068"/>
              <a:ext cx="1063680" cy="626612"/>
            </a:xfrm>
            <a:prstGeom prst="wedgeRectCallout">
              <a:avLst>
                <a:gd name="adj1" fmla="val -88450"/>
                <a:gd name="adj2" fmla="val 10283"/>
              </a:avLst>
            </a:prstGeom>
            <a:solidFill>
              <a:srgbClr val="34CB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r>
                <a:rPr lang="fr-FR" sz="1000" b="1">
                  <a:solidFill>
                    <a:srgbClr val="AD0100"/>
                  </a:solidFill>
                </a:rPr>
                <a:t>16 800</a:t>
              </a:r>
            </a:p>
            <a:p>
              <a:pPr algn="ctr"/>
              <a:r>
                <a:rPr lang="fr-FR" sz="1000">
                  <a:solidFill>
                    <a:schemeClr val="tx1">
                      <a:lumMod val="50000"/>
                      <a:lumOff val="50000"/>
                    </a:schemeClr>
                  </a:solidFill>
                </a:rPr>
                <a:t>comptes</a:t>
              </a:r>
            </a:p>
          </p:txBody>
        </p:sp>
        <p:cxnSp>
          <p:nvCxnSpPr>
            <p:cNvPr id="54" name="Connecteur droit avec flèche 53">
              <a:extLst>
                <a:ext uri="{FF2B5EF4-FFF2-40B4-BE49-F238E27FC236}">
                  <a16:creationId xmlns:a16="http://schemas.microsoft.com/office/drawing/2014/main" id="{B2A9B390-486A-4BC5-B650-0474371EB325}"/>
                </a:ext>
              </a:extLst>
            </p:cNvPr>
            <p:cNvCxnSpPr>
              <a:cxnSpLocks/>
            </p:cNvCxnSpPr>
            <p:nvPr/>
          </p:nvCxnSpPr>
          <p:spPr>
            <a:xfrm>
              <a:off x="1897568" y="3402919"/>
              <a:ext cx="315525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Bulle narrative : rectangle 54">
              <a:extLst>
                <a:ext uri="{FF2B5EF4-FFF2-40B4-BE49-F238E27FC236}">
                  <a16:creationId xmlns:a16="http://schemas.microsoft.com/office/drawing/2014/main" id="{9C70B94C-3BD5-4EF6-B8CF-EE95D624AC0A}"/>
                </a:ext>
              </a:extLst>
            </p:cNvPr>
            <p:cNvSpPr/>
            <p:nvPr/>
          </p:nvSpPr>
          <p:spPr>
            <a:xfrm>
              <a:off x="9937014" y="2994698"/>
              <a:ext cx="1864250" cy="1271344"/>
            </a:xfrm>
            <a:prstGeom prst="wedgeRectCallout">
              <a:avLst>
                <a:gd name="adj1" fmla="val -71539"/>
                <a:gd name="adj2" fmla="val 55438"/>
              </a:avLst>
            </a:prstGeom>
            <a:solidFill>
              <a:srgbClr val="34CB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r>
                <a:rPr lang="fr-FR" sz="1000" b="1" dirty="0">
                  <a:solidFill>
                    <a:srgbClr val="AD0100"/>
                  </a:solidFill>
                </a:rPr>
                <a:t>9 200 </a:t>
              </a:r>
              <a:r>
                <a:rPr lang="fr-FR" sz="1000" dirty="0">
                  <a:solidFill>
                    <a:schemeClr val="tx1">
                      <a:lumMod val="50000"/>
                      <a:lumOff val="50000"/>
                    </a:schemeClr>
                  </a:solidFill>
                </a:rPr>
                <a:t>comptes communs</a:t>
              </a:r>
            </a:p>
            <a:p>
              <a:pPr algn="ctr"/>
              <a:r>
                <a:rPr lang="fr-FR" sz="1000" dirty="0">
                  <a:solidFill>
                    <a:schemeClr val="tx1">
                      <a:lumMod val="50000"/>
                      <a:lumOff val="50000"/>
                    </a:schemeClr>
                  </a:solidFill>
                </a:rPr>
                <a:t>au Hub Entreprendre </a:t>
              </a:r>
              <a:r>
                <a:rPr lang="fr-FR" sz="1000" b="1" u="sng" dirty="0">
                  <a:solidFill>
                    <a:schemeClr val="tx1">
                      <a:lumMod val="50000"/>
                      <a:lumOff val="50000"/>
                    </a:schemeClr>
                  </a:solidFill>
                </a:rPr>
                <a:t>ET</a:t>
              </a:r>
              <a:r>
                <a:rPr lang="fr-FR" sz="1000" dirty="0">
                  <a:solidFill>
                    <a:schemeClr val="tx1">
                      <a:lumMod val="50000"/>
                      <a:lumOff val="50000"/>
                    </a:schemeClr>
                  </a:solidFill>
                </a:rPr>
                <a:t> </a:t>
              </a:r>
            </a:p>
            <a:p>
              <a:pPr algn="ctr"/>
              <a:r>
                <a:rPr lang="fr-FR" sz="1000" dirty="0">
                  <a:solidFill>
                    <a:schemeClr val="tx1">
                      <a:lumMod val="50000"/>
                      <a:lumOff val="50000"/>
                    </a:schemeClr>
                  </a:solidFill>
                </a:rPr>
                <a:t>à Mes aides en ligne</a:t>
              </a:r>
            </a:p>
          </p:txBody>
        </p:sp>
        <p:cxnSp>
          <p:nvCxnSpPr>
            <p:cNvPr id="56" name="Connecteur droit avec flèche 55">
              <a:extLst>
                <a:ext uri="{FF2B5EF4-FFF2-40B4-BE49-F238E27FC236}">
                  <a16:creationId xmlns:a16="http://schemas.microsoft.com/office/drawing/2014/main" id="{29D31D23-E2F8-487B-AAF7-017828160A33}"/>
                </a:ext>
              </a:extLst>
            </p:cNvPr>
            <p:cNvCxnSpPr>
              <a:cxnSpLocks/>
            </p:cNvCxnSpPr>
            <p:nvPr/>
          </p:nvCxnSpPr>
          <p:spPr>
            <a:xfrm>
              <a:off x="5509208" y="2098960"/>
              <a:ext cx="0" cy="895738"/>
            </a:xfrm>
            <a:prstGeom prst="straightConnector1">
              <a:avLst/>
            </a:prstGeom>
            <a:ln w="19050">
              <a:solidFill>
                <a:schemeClr val="bg1">
                  <a:lumMod val="6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714130F6-F395-4DCD-8FD3-82200E8D8E19}"/>
                </a:ext>
              </a:extLst>
            </p:cNvPr>
            <p:cNvSpPr/>
            <p:nvPr/>
          </p:nvSpPr>
          <p:spPr>
            <a:xfrm>
              <a:off x="1187857" y="4784028"/>
              <a:ext cx="4459875" cy="400110"/>
            </a:xfrm>
            <a:prstGeom prst="rect">
              <a:avLst/>
            </a:prstGeom>
          </p:spPr>
          <p:txBody>
            <a:bodyPr wrap="none">
              <a:spAutoFit/>
            </a:bodyPr>
            <a:lstStyle/>
            <a:p>
              <a:r>
                <a:rPr lang="fr-FR" sz="1000"/>
                <a:t>Demande de subvention sans inscription sur le Hub Entreprendre </a:t>
              </a:r>
            </a:p>
            <a:p>
              <a:r>
                <a:rPr lang="fr-FR" sz="1000"/>
                <a:t>Suivi de l’instruction</a:t>
              </a:r>
            </a:p>
          </p:txBody>
        </p:sp>
        <p:sp>
          <p:nvSpPr>
            <p:cNvPr id="58" name="Rectangle 57">
              <a:extLst>
                <a:ext uri="{FF2B5EF4-FFF2-40B4-BE49-F238E27FC236}">
                  <a16:creationId xmlns:a16="http://schemas.microsoft.com/office/drawing/2014/main" id="{4E34DB72-406A-4DD8-94BB-EEDA25C2CDDB}"/>
                </a:ext>
              </a:extLst>
            </p:cNvPr>
            <p:cNvSpPr/>
            <p:nvPr/>
          </p:nvSpPr>
          <p:spPr>
            <a:xfrm>
              <a:off x="5581503" y="2285219"/>
              <a:ext cx="3300904" cy="523220"/>
            </a:xfrm>
            <a:prstGeom prst="rect">
              <a:avLst/>
            </a:prstGeom>
          </p:spPr>
          <p:txBody>
            <a:bodyPr wrap="none">
              <a:spAutoFit/>
            </a:bodyPr>
            <a:lstStyle/>
            <a:p>
              <a:r>
                <a:rPr lang="fr-FR" sz="1000">
                  <a:solidFill>
                    <a:schemeClr val="tx1">
                      <a:lumMod val="50000"/>
                      <a:lumOff val="50000"/>
                    </a:schemeClr>
                  </a:solidFill>
                </a:rPr>
                <a:t>Un seul compte sur Mon Compte Entreprise </a:t>
              </a:r>
              <a:br>
                <a:rPr lang="fr-FR" sz="1000">
                  <a:solidFill>
                    <a:schemeClr val="tx1">
                      <a:lumMod val="50000"/>
                      <a:lumOff val="50000"/>
                    </a:schemeClr>
                  </a:solidFill>
                </a:rPr>
              </a:br>
              <a:r>
                <a:rPr lang="fr-FR" sz="1000">
                  <a:solidFill>
                    <a:schemeClr val="tx1">
                      <a:lumMod val="50000"/>
                      <a:lumOff val="50000"/>
                    </a:schemeClr>
                  </a:solidFill>
                </a:rPr>
                <a:t>pour le Hub Entreprendre et Mes Aides en ligne </a:t>
              </a:r>
              <a:br>
                <a:rPr lang="fr-FR" sz="1000">
                  <a:solidFill>
                    <a:schemeClr val="tx1">
                      <a:lumMod val="50000"/>
                      <a:lumOff val="50000"/>
                    </a:schemeClr>
                  </a:solidFill>
                </a:rPr>
              </a:br>
              <a:r>
                <a:rPr lang="fr-FR" sz="800" b="1" i="1">
                  <a:solidFill>
                    <a:schemeClr val="tx1">
                      <a:lumMod val="50000"/>
                      <a:lumOff val="50000"/>
                    </a:schemeClr>
                  </a:solidFill>
                </a:rPr>
                <a:t>(mis en service en 2021)</a:t>
              </a:r>
              <a:endParaRPr lang="fr-FR" b="1" i="1">
                <a:solidFill>
                  <a:schemeClr val="tx1">
                    <a:lumMod val="50000"/>
                    <a:lumOff val="50000"/>
                  </a:schemeClr>
                </a:solidFill>
              </a:endParaRPr>
            </a:p>
          </p:txBody>
        </p:sp>
        <p:cxnSp>
          <p:nvCxnSpPr>
            <p:cNvPr id="59" name="Connecteur : en angle 58">
              <a:extLst>
                <a:ext uri="{FF2B5EF4-FFF2-40B4-BE49-F238E27FC236}">
                  <a16:creationId xmlns:a16="http://schemas.microsoft.com/office/drawing/2014/main" id="{6F4B26F2-DD7A-49D2-B761-E07D4B7295AF}"/>
                </a:ext>
              </a:extLst>
            </p:cNvPr>
            <p:cNvCxnSpPr>
              <a:cxnSpLocks/>
              <a:stCxn id="63" idx="2"/>
            </p:cNvCxnSpPr>
            <p:nvPr/>
          </p:nvCxnSpPr>
          <p:spPr>
            <a:xfrm rot="16200000" flipH="1">
              <a:off x="6504921" y="2761824"/>
              <a:ext cx="844798" cy="2830976"/>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C195F61D-26C0-43C0-AE7E-B2DD3C9EAC0A}"/>
                </a:ext>
              </a:extLst>
            </p:cNvPr>
            <p:cNvSpPr/>
            <p:nvPr/>
          </p:nvSpPr>
          <p:spPr>
            <a:xfrm>
              <a:off x="5519569" y="3878041"/>
              <a:ext cx="5688361" cy="726486"/>
            </a:xfrm>
            <a:prstGeom prst="rect">
              <a:avLst/>
            </a:prstGeom>
          </p:spPr>
          <p:txBody>
            <a:bodyPr wrap="square" anchor="b">
              <a:spAutoFit/>
            </a:bodyPr>
            <a:lstStyle/>
            <a:p>
              <a:r>
                <a:rPr lang="fr-FR" sz="1000" dirty="0"/>
                <a:t>Demande de subvention après inscription</a:t>
              </a:r>
            </a:p>
            <a:p>
              <a:r>
                <a:rPr lang="fr-FR" sz="1000" dirty="0"/>
                <a:t>sur le Hub Entreprendre</a:t>
              </a:r>
            </a:p>
            <a:p>
              <a:r>
                <a:rPr lang="fr-FR" sz="1000" dirty="0"/>
                <a:t>Suivi de l’instruction</a:t>
              </a:r>
            </a:p>
          </p:txBody>
        </p:sp>
        <p:cxnSp>
          <p:nvCxnSpPr>
            <p:cNvPr id="61" name="Connecteur : en angle 60">
              <a:extLst>
                <a:ext uri="{FF2B5EF4-FFF2-40B4-BE49-F238E27FC236}">
                  <a16:creationId xmlns:a16="http://schemas.microsoft.com/office/drawing/2014/main" id="{621CE170-F027-4EBB-AC1B-2B23933A2DDF}"/>
                </a:ext>
              </a:extLst>
            </p:cNvPr>
            <p:cNvCxnSpPr>
              <a:cxnSpLocks/>
              <a:stCxn id="62" idx="0"/>
            </p:cNvCxnSpPr>
            <p:nvPr/>
          </p:nvCxnSpPr>
          <p:spPr>
            <a:xfrm rot="5400000" flipH="1" flipV="1">
              <a:off x="2246557" y="671118"/>
              <a:ext cx="1042594" cy="2843074"/>
            </a:xfrm>
            <a:prstGeom prst="bentConnector2">
              <a:avLst/>
            </a:prstGeom>
            <a:ln w="19050">
              <a:solidFill>
                <a:schemeClr val="bg1">
                  <a:lumMod val="6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A2E90C27-7B0E-4BC6-B7BC-109E85441C6F}"/>
                </a:ext>
              </a:extLst>
            </p:cNvPr>
            <p:cNvSpPr/>
            <p:nvPr/>
          </p:nvSpPr>
          <p:spPr>
            <a:xfrm>
              <a:off x="746964" y="2666081"/>
              <a:ext cx="914400" cy="979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24000" rtlCol="0" anchor="ctr"/>
            <a:lstStyle/>
            <a:p>
              <a:pPr algn="ctr"/>
              <a:endParaRPr lang="fr-FR" sz="1000">
                <a:solidFill>
                  <a:schemeClr val="accent2"/>
                </a:solidFill>
              </a:endParaRPr>
            </a:p>
          </p:txBody>
        </p:sp>
        <p:sp>
          <p:nvSpPr>
            <p:cNvPr id="63" name="Rectangle 62">
              <a:extLst>
                <a:ext uri="{FF2B5EF4-FFF2-40B4-BE49-F238E27FC236}">
                  <a16:creationId xmlns:a16="http://schemas.microsoft.com/office/drawing/2014/main" id="{7C4DA0DE-2B30-4047-80B0-AFB5DF73B629}"/>
                </a:ext>
              </a:extLst>
            </p:cNvPr>
            <p:cNvSpPr/>
            <p:nvPr/>
          </p:nvSpPr>
          <p:spPr>
            <a:xfrm>
              <a:off x="5054632" y="3656961"/>
              <a:ext cx="914400" cy="979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24000" rtlCol="0" anchor="ctr"/>
            <a:lstStyle/>
            <a:p>
              <a:pPr algn="ctr"/>
              <a:endParaRPr lang="fr-FR" sz="1000">
                <a:solidFill>
                  <a:schemeClr val="accent2"/>
                </a:solidFill>
              </a:endParaRPr>
            </a:p>
          </p:txBody>
        </p:sp>
        <p:sp>
          <p:nvSpPr>
            <p:cNvPr id="64" name="Rectangle 63">
              <a:extLst>
                <a:ext uri="{FF2B5EF4-FFF2-40B4-BE49-F238E27FC236}">
                  <a16:creationId xmlns:a16="http://schemas.microsoft.com/office/drawing/2014/main" id="{0F483702-4B03-4945-8D36-E47C88FE8A69}"/>
                </a:ext>
              </a:extLst>
            </p:cNvPr>
            <p:cNvSpPr/>
            <p:nvPr/>
          </p:nvSpPr>
          <p:spPr>
            <a:xfrm>
              <a:off x="8303134" y="5263083"/>
              <a:ext cx="1827743" cy="369332"/>
            </a:xfrm>
            <a:prstGeom prst="rect">
              <a:avLst/>
            </a:prstGeom>
          </p:spPr>
          <p:txBody>
            <a:bodyPr wrap="none">
              <a:spAutoFit/>
            </a:bodyPr>
            <a:lstStyle/>
            <a:p>
              <a:pPr algn="ctr"/>
              <a:r>
                <a:rPr lang="fr-FR" sz="1000">
                  <a:solidFill>
                    <a:schemeClr val="tx1">
                      <a:lumMod val="50000"/>
                      <a:lumOff val="50000"/>
                    </a:schemeClr>
                  </a:solidFill>
                </a:rPr>
                <a:t>Dispositifs dématérialisés</a:t>
              </a:r>
            </a:p>
            <a:p>
              <a:pPr algn="ctr"/>
              <a:r>
                <a:rPr lang="fr-FR" sz="800" b="1" i="1">
                  <a:solidFill>
                    <a:schemeClr val="tx1">
                      <a:lumMod val="50000"/>
                      <a:lumOff val="50000"/>
                    </a:schemeClr>
                  </a:solidFill>
                </a:rPr>
                <a:t>(depuis 2020)</a:t>
              </a:r>
              <a:endParaRPr lang="fr-FR" sz="1400" b="1" i="1">
                <a:solidFill>
                  <a:schemeClr val="tx1">
                    <a:lumMod val="50000"/>
                    <a:lumOff val="50000"/>
                  </a:schemeClr>
                </a:solidFill>
              </a:endParaRPr>
            </a:p>
          </p:txBody>
        </p:sp>
        <p:cxnSp>
          <p:nvCxnSpPr>
            <p:cNvPr id="65" name="Connecteur droit 64">
              <a:extLst>
                <a:ext uri="{FF2B5EF4-FFF2-40B4-BE49-F238E27FC236}">
                  <a16:creationId xmlns:a16="http://schemas.microsoft.com/office/drawing/2014/main" id="{C3669345-CE56-4064-AD7F-D8CE78CBAE0A}"/>
                </a:ext>
              </a:extLst>
            </p:cNvPr>
            <p:cNvCxnSpPr>
              <a:cxnSpLocks/>
            </p:cNvCxnSpPr>
            <p:nvPr/>
          </p:nvCxnSpPr>
          <p:spPr>
            <a:xfrm>
              <a:off x="732816" y="5825432"/>
              <a:ext cx="10726368" cy="0"/>
            </a:xfrm>
            <a:prstGeom prst="line">
              <a:avLst/>
            </a:prstGeom>
            <a:ln w="38100">
              <a:solidFill>
                <a:srgbClr val="34CBF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6" name="ZoneTexte 65">
              <a:extLst>
                <a:ext uri="{FF2B5EF4-FFF2-40B4-BE49-F238E27FC236}">
                  <a16:creationId xmlns:a16="http://schemas.microsoft.com/office/drawing/2014/main" id="{7FE8F5E4-9E6A-49FD-8018-FAAC06BE8AB1}"/>
                </a:ext>
              </a:extLst>
            </p:cNvPr>
            <p:cNvSpPr txBox="1"/>
            <p:nvPr/>
          </p:nvSpPr>
          <p:spPr>
            <a:xfrm>
              <a:off x="903792" y="5367135"/>
              <a:ext cx="2036135" cy="276999"/>
            </a:xfrm>
            <a:prstGeom prst="rect">
              <a:avLst/>
            </a:prstGeom>
            <a:noFill/>
          </p:spPr>
          <p:txBody>
            <a:bodyPr wrap="none" rtlCol="0">
              <a:spAutoFit/>
            </a:bodyPr>
            <a:lstStyle/>
            <a:p>
              <a:r>
                <a:rPr lang="fr-FR" sz="1200">
                  <a:solidFill>
                    <a:srgbClr val="34CBFF"/>
                  </a:solidFill>
                </a:rPr>
                <a:t>Accessibles sur Internet</a:t>
              </a:r>
            </a:p>
          </p:txBody>
        </p:sp>
        <p:pic>
          <p:nvPicPr>
            <p:cNvPr id="67" name="Image 66">
              <a:extLst>
                <a:ext uri="{FF2B5EF4-FFF2-40B4-BE49-F238E27FC236}">
                  <a16:creationId xmlns:a16="http://schemas.microsoft.com/office/drawing/2014/main" id="{E4852B3F-8FCD-4113-803A-36D8DFDEB68B}"/>
                </a:ext>
              </a:extLst>
            </p:cNvPr>
            <p:cNvPicPr>
              <a:picLocks noChangeAspect="1"/>
            </p:cNvPicPr>
            <p:nvPr/>
          </p:nvPicPr>
          <p:blipFill>
            <a:blip r:embed="rId6">
              <a:clrChange>
                <a:clrFrom>
                  <a:srgbClr val="F8FAFB"/>
                </a:clrFrom>
                <a:clrTo>
                  <a:srgbClr val="F8FAFB">
                    <a:alpha val="0"/>
                  </a:srgbClr>
                </a:clrTo>
              </a:clrChange>
            </a:blip>
            <a:stretch>
              <a:fillRect/>
            </a:stretch>
          </p:blipFill>
          <p:spPr>
            <a:xfrm>
              <a:off x="3535778" y="5326582"/>
              <a:ext cx="425979" cy="358104"/>
            </a:xfrm>
            <a:prstGeom prst="rect">
              <a:avLst/>
            </a:prstGeom>
          </p:spPr>
        </p:pic>
      </p:grpSp>
    </p:spTree>
    <p:extLst>
      <p:ext uri="{BB962C8B-B14F-4D97-AF65-F5344CB8AC3E}">
        <p14:creationId xmlns:p14="http://schemas.microsoft.com/office/powerpoint/2010/main" val="1918545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a:t>02- LES PARCOURS, acteurs ET METRIQUES</a:t>
            </a:r>
          </a:p>
        </p:txBody>
      </p:sp>
      <p:grpSp>
        <p:nvGrpSpPr>
          <p:cNvPr id="33" name="Groupe 32">
            <a:extLst>
              <a:ext uri="{FF2B5EF4-FFF2-40B4-BE49-F238E27FC236}">
                <a16:creationId xmlns:a16="http://schemas.microsoft.com/office/drawing/2014/main" id="{D8B8B782-1144-43F3-A5F5-8DAF4880471E}"/>
              </a:ext>
            </a:extLst>
          </p:cNvPr>
          <p:cNvGrpSpPr/>
          <p:nvPr/>
        </p:nvGrpSpPr>
        <p:grpSpPr>
          <a:xfrm>
            <a:off x="107505" y="1845718"/>
            <a:ext cx="8892988" cy="4427598"/>
            <a:chOff x="537505" y="1086304"/>
            <a:chExt cx="10921679" cy="4739128"/>
          </a:xfrm>
        </p:grpSpPr>
        <p:pic>
          <p:nvPicPr>
            <p:cNvPr id="34" name="Image 33">
              <a:extLst>
                <a:ext uri="{FF2B5EF4-FFF2-40B4-BE49-F238E27FC236}">
                  <a16:creationId xmlns:a16="http://schemas.microsoft.com/office/drawing/2014/main" id="{C6106E32-633C-450F-9065-3027CA58E473}"/>
                </a:ext>
              </a:extLst>
            </p:cNvPr>
            <p:cNvPicPr>
              <a:picLocks noChangeAspect="1"/>
            </p:cNvPicPr>
            <p:nvPr/>
          </p:nvPicPr>
          <p:blipFill>
            <a:blip r:embed="rId2"/>
            <a:stretch>
              <a:fillRect/>
            </a:stretch>
          </p:blipFill>
          <p:spPr>
            <a:xfrm>
              <a:off x="2674338" y="3323465"/>
              <a:ext cx="2036813" cy="1720667"/>
            </a:xfrm>
            <a:prstGeom prst="rect">
              <a:avLst/>
            </a:prstGeom>
          </p:spPr>
        </p:pic>
        <p:grpSp>
          <p:nvGrpSpPr>
            <p:cNvPr id="35" name="Groupe 34">
              <a:extLst>
                <a:ext uri="{FF2B5EF4-FFF2-40B4-BE49-F238E27FC236}">
                  <a16:creationId xmlns:a16="http://schemas.microsoft.com/office/drawing/2014/main" id="{F0D92DA4-8239-4EAF-9821-1A486DDB36B9}"/>
                </a:ext>
              </a:extLst>
            </p:cNvPr>
            <p:cNvGrpSpPr/>
            <p:nvPr/>
          </p:nvGrpSpPr>
          <p:grpSpPr>
            <a:xfrm>
              <a:off x="4331545" y="1086304"/>
              <a:ext cx="1442552" cy="838240"/>
              <a:chOff x="5919866" y="2171261"/>
              <a:chExt cx="1192192" cy="692760"/>
            </a:xfrm>
          </p:grpSpPr>
          <p:pic>
            <p:nvPicPr>
              <p:cNvPr id="97" name="Image 96">
                <a:extLst>
                  <a:ext uri="{FF2B5EF4-FFF2-40B4-BE49-F238E27FC236}">
                    <a16:creationId xmlns:a16="http://schemas.microsoft.com/office/drawing/2014/main" id="{3EED3E36-7132-4197-B7F6-BFAF4AE42F90}"/>
                  </a:ext>
                </a:extLst>
              </p:cNvPr>
              <p:cNvPicPr>
                <a:picLocks noChangeAspect="1"/>
              </p:cNvPicPr>
              <p:nvPr/>
            </p:nvPicPr>
            <p:blipFill>
              <a:blip r:embed="rId3"/>
              <a:stretch>
                <a:fillRect/>
              </a:stretch>
            </p:blipFill>
            <p:spPr>
              <a:xfrm>
                <a:off x="5919866" y="2171261"/>
                <a:ext cx="1192192" cy="692760"/>
              </a:xfrm>
              <a:prstGeom prst="rect">
                <a:avLst/>
              </a:prstGeom>
            </p:spPr>
          </p:pic>
          <p:sp>
            <p:nvSpPr>
              <p:cNvPr id="98" name="Rectangle 97">
                <a:extLst>
                  <a:ext uri="{FF2B5EF4-FFF2-40B4-BE49-F238E27FC236}">
                    <a16:creationId xmlns:a16="http://schemas.microsoft.com/office/drawing/2014/main" id="{C7F3B8F2-170A-4565-BECC-4BA0B1F46269}"/>
                  </a:ext>
                </a:extLst>
              </p:cNvPr>
              <p:cNvSpPr/>
              <p:nvPr/>
            </p:nvSpPr>
            <p:spPr>
              <a:xfrm>
                <a:off x="5934685" y="2604116"/>
                <a:ext cx="1167180" cy="194759"/>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400" dirty="0">
                    <a:solidFill>
                      <a:srgbClr val="C01435"/>
                    </a:solidFill>
                    <a:latin typeface="Calibri" panose="020F0502020204030204" pitchFamily="34" charset="0"/>
                    <a:cs typeface="Calibri" panose="020F0502020204030204" pitchFamily="34" charset="0"/>
                  </a:rPr>
                  <a:t>PARTENAIRE</a:t>
                </a:r>
                <a:endParaRPr lang="fr-FR" sz="1400" dirty="0">
                  <a:solidFill>
                    <a:schemeClr val="bg1"/>
                  </a:solidFill>
                </a:endParaRPr>
              </a:p>
            </p:txBody>
          </p:sp>
        </p:grpSp>
        <p:sp>
          <p:nvSpPr>
            <p:cNvPr id="36" name="Rectangle 35">
              <a:extLst>
                <a:ext uri="{FF2B5EF4-FFF2-40B4-BE49-F238E27FC236}">
                  <a16:creationId xmlns:a16="http://schemas.microsoft.com/office/drawing/2014/main" id="{48C5C8D3-B1E7-4FBA-8D72-EEBEF6A8A70A}"/>
                </a:ext>
              </a:extLst>
            </p:cNvPr>
            <p:cNvSpPr/>
            <p:nvPr/>
          </p:nvSpPr>
          <p:spPr>
            <a:xfrm>
              <a:off x="1888704" y="2833703"/>
              <a:ext cx="5449711" cy="494148"/>
            </a:xfrm>
            <a:prstGeom prst="rect">
              <a:avLst/>
            </a:prstGeom>
          </p:spPr>
          <p:txBody>
            <a:bodyPr wrap="none">
              <a:spAutoFit/>
            </a:bodyPr>
            <a:lstStyle/>
            <a:p>
              <a:r>
                <a:rPr lang="fr-FR" sz="800" dirty="0"/>
                <a:t>Accepte le choix d’être référent pour une entreprise, ou propose un autre référent</a:t>
              </a:r>
            </a:p>
            <a:p>
              <a:r>
                <a:rPr lang="fr-FR" sz="800" dirty="0"/>
                <a:t>Constitution de l’équipe projet</a:t>
              </a:r>
            </a:p>
            <a:p>
              <a:r>
                <a:rPr lang="fr-FR" sz="800" dirty="0"/>
                <a:t>Accompagnement la réalisation des projets d’entreprises</a:t>
              </a:r>
            </a:p>
          </p:txBody>
        </p:sp>
        <p:pic>
          <p:nvPicPr>
            <p:cNvPr id="39" name="Image 38" descr="Une image contenant texte&#10;&#10;Description générée automatiquement">
              <a:extLst>
                <a:ext uri="{FF2B5EF4-FFF2-40B4-BE49-F238E27FC236}">
                  <a16:creationId xmlns:a16="http://schemas.microsoft.com/office/drawing/2014/main" id="{A52A537F-9125-4E2E-9B7C-F2D4E3BF06C9}"/>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189482" y="3177823"/>
              <a:ext cx="1864251" cy="450192"/>
            </a:xfrm>
            <a:prstGeom prst="rect">
              <a:avLst/>
            </a:prstGeom>
          </p:spPr>
        </p:pic>
        <p:grpSp>
          <p:nvGrpSpPr>
            <p:cNvPr id="41" name="Groupe 40">
              <a:extLst>
                <a:ext uri="{FF2B5EF4-FFF2-40B4-BE49-F238E27FC236}">
                  <a16:creationId xmlns:a16="http://schemas.microsoft.com/office/drawing/2014/main" id="{DD19DCDA-2337-4D42-9C64-0AC1084BCCDF}"/>
                </a:ext>
              </a:extLst>
            </p:cNvPr>
            <p:cNvGrpSpPr/>
            <p:nvPr/>
          </p:nvGrpSpPr>
          <p:grpSpPr>
            <a:xfrm>
              <a:off x="537505" y="2738186"/>
              <a:ext cx="1333318" cy="1300382"/>
              <a:chOff x="449991" y="2357319"/>
              <a:chExt cx="1333318" cy="1300382"/>
            </a:xfrm>
          </p:grpSpPr>
          <p:grpSp>
            <p:nvGrpSpPr>
              <p:cNvPr id="93" name="Groupe 92">
                <a:extLst>
                  <a:ext uri="{FF2B5EF4-FFF2-40B4-BE49-F238E27FC236}">
                    <a16:creationId xmlns:a16="http://schemas.microsoft.com/office/drawing/2014/main" id="{DD500D37-5077-4F0B-A10F-43EAFE5B4030}"/>
                  </a:ext>
                </a:extLst>
              </p:cNvPr>
              <p:cNvGrpSpPr/>
              <p:nvPr/>
            </p:nvGrpSpPr>
            <p:grpSpPr>
              <a:xfrm>
                <a:off x="449991" y="2357319"/>
                <a:ext cx="1333318" cy="1040965"/>
                <a:chOff x="197903" y="1706413"/>
                <a:chExt cx="1333318" cy="1040965"/>
              </a:xfrm>
            </p:grpSpPr>
            <p:pic>
              <p:nvPicPr>
                <p:cNvPr id="95" name="Image 94">
                  <a:extLst>
                    <a:ext uri="{FF2B5EF4-FFF2-40B4-BE49-F238E27FC236}">
                      <a16:creationId xmlns:a16="http://schemas.microsoft.com/office/drawing/2014/main" id="{21B1263C-9C3A-4C2E-AFCC-7AE1C7B1108B}"/>
                    </a:ext>
                  </a:extLst>
                </p:cNvPr>
                <p:cNvPicPr>
                  <a:picLocks noChangeAspect="1"/>
                </p:cNvPicPr>
                <p:nvPr/>
              </p:nvPicPr>
              <p:blipFill>
                <a:blip r:embed="rId5" cstate="screen">
                  <a:clrChange>
                    <a:clrFrom>
                      <a:srgbClr val="F8FAFB"/>
                    </a:clrFrom>
                    <a:clrTo>
                      <a:srgbClr val="F8FAFB">
                        <a:alpha val="0"/>
                      </a:srgbClr>
                    </a:clrTo>
                  </a:clrChange>
                  <a:extLst>
                    <a:ext uri="{28A0092B-C50C-407E-A947-70E740481C1C}">
                      <a14:useLocalDpi xmlns:a14="http://schemas.microsoft.com/office/drawing/2010/main"/>
                    </a:ext>
                  </a:extLst>
                </a:blip>
                <a:stretch>
                  <a:fillRect/>
                </a:stretch>
              </p:blipFill>
              <p:spPr>
                <a:xfrm>
                  <a:off x="692426" y="1768430"/>
                  <a:ext cx="838795" cy="820872"/>
                </a:xfrm>
                <a:prstGeom prst="rect">
                  <a:avLst/>
                </a:prstGeom>
              </p:spPr>
            </p:pic>
            <p:pic>
              <p:nvPicPr>
                <p:cNvPr id="96" name="Image 95">
                  <a:extLst>
                    <a:ext uri="{FF2B5EF4-FFF2-40B4-BE49-F238E27FC236}">
                      <a16:creationId xmlns:a16="http://schemas.microsoft.com/office/drawing/2014/main" id="{640237F0-FE00-443D-A041-1BC3D8D7610C}"/>
                    </a:ext>
                  </a:extLst>
                </p:cNvPr>
                <p:cNvPicPr>
                  <a:picLocks noChangeAspect="1"/>
                </p:cNvPicPr>
                <p:nvPr/>
              </p:nvPicPr>
              <p:blipFill>
                <a:blip r:embed="rId6" cstate="screen">
                  <a:clrChange>
                    <a:clrFrom>
                      <a:srgbClr val="F8FAFB"/>
                    </a:clrFrom>
                    <a:clrTo>
                      <a:srgbClr val="F8FAFB">
                        <a:alpha val="0"/>
                      </a:srgbClr>
                    </a:clrTo>
                  </a:clrChange>
                  <a:extLst>
                    <a:ext uri="{28A0092B-C50C-407E-A947-70E740481C1C}">
                      <a14:useLocalDpi xmlns:a14="http://schemas.microsoft.com/office/drawing/2010/main"/>
                    </a:ext>
                  </a:extLst>
                </a:blip>
                <a:stretch>
                  <a:fillRect/>
                </a:stretch>
              </p:blipFill>
              <p:spPr>
                <a:xfrm>
                  <a:off x="197903" y="1706413"/>
                  <a:ext cx="789399" cy="1040965"/>
                </a:xfrm>
                <a:prstGeom prst="rect">
                  <a:avLst/>
                </a:prstGeom>
              </p:spPr>
            </p:pic>
          </p:grpSp>
          <p:sp>
            <p:nvSpPr>
              <p:cNvPr id="94" name="ZoneTexte 93">
                <a:extLst>
                  <a:ext uri="{FF2B5EF4-FFF2-40B4-BE49-F238E27FC236}">
                    <a16:creationId xmlns:a16="http://schemas.microsoft.com/office/drawing/2014/main" id="{7A85872E-071B-4244-A24C-2EE16B975479}"/>
                  </a:ext>
                </a:extLst>
              </p:cNvPr>
              <p:cNvSpPr txBox="1"/>
              <p:nvPr/>
            </p:nvSpPr>
            <p:spPr>
              <a:xfrm>
                <a:off x="587498" y="3380702"/>
                <a:ext cx="1058303" cy="276999"/>
              </a:xfrm>
              <a:prstGeom prst="rect">
                <a:avLst/>
              </a:prstGeom>
              <a:noFill/>
            </p:spPr>
            <p:txBody>
              <a:bodyPr wrap="none" rtlCol="0">
                <a:spAutoFit/>
              </a:bodyPr>
              <a:lstStyle/>
              <a:p>
                <a:pPr algn="ctr"/>
                <a:r>
                  <a:rPr lang="fr-FR" sz="1200" i="1"/>
                  <a:t>Partenaires</a:t>
                </a:r>
              </a:p>
            </p:txBody>
          </p:sp>
        </p:grpSp>
        <p:sp>
          <p:nvSpPr>
            <p:cNvPr id="69" name="Rectangle 68">
              <a:extLst>
                <a:ext uri="{FF2B5EF4-FFF2-40B4-BE49-F238E27FC236}">
                  <a16:creationId xmlns:a16="http://schemas.microsoft.com/office/drawing/2014/main" id="{A5D901C0-86A3-415E-93BC-411C9A078469}"/>
                </a:ext>
              </a:extLst>
            </p:cNvPr>
            <p:cNvSpPr/>
            <p:nvPr/>
          </p:nvSpPr>
          <p:spPr>
            <a:xfrm>
              <a:off x="1693673" y="1623550"/>
              <a:ext cx="2148345" cy="246221"/>
            </a:xfrm>
            <a:prstGeom prst="rect">
              <a:avLst/>
            </a:prstGeom>
          </p:spPr>
          <p:txBody>
            <a:bodyPr wrap="none">
              <a:spAutoFit/>
            </a:bodyPr>
            <a:lstStyle/>
            <a:p>
              <a:pPr algn="ctr"/>
              <a:r>
                <a:rPr lang="fr-FR" sz="1000">
                  <a:solidFill>
                    <a:schemeClr val="tx1">
                      <a:lumMod val="50000"/>
                      <a:lumOff val="50000"/>
                    </a:schemeClr>
                  </a:solidFill>
                </a:rPr>
                <a:t>Création d’un compte sécurisé</a:t>
              </a:r>
            </a:p>
          </p:txBody>
        </p:sp>
        <p:cxnSp>
          <p:nvCxnSpPr>
            <p:cNvPr id="70" name="Connecteur droit avec flèche 69">
              <a:extLst>
                <a:ext uri="{FF2B5EF4-FFF2-40B4-BE49-F238E27FC236}">
                  <a16:creationId xmlns:a16="http://schemas.microsoft.com/office/drawing/2014/main" id="{264AD0CF-DB02-4C49-988A-8B7BE8C1759B}"/>
                </a:ext>
              </a:extLst>
            </p:cNvPr>
            <p:cNvCxnSpPr>
              <a:cxnSpLocks/>
            </p:cNvCxnSpPr>
            <p:nvPr/>
          </p:nvCxnSpPr>
          <p:spPr>
            <a:xfrm>
              <a:off x="1897568" y="3402919"/>
              <a:ext cx="419843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necteur : en angle 70">
              <a:extLst>
                <a:ext uri="{FF2B5EF4-FFF2-40B4-BE49-F238E27FC236}">
                  <a16:creationId xmlns:a16="http://schemas.microsoft.com/office/drawing/2014/main" id="{0371E60D-96AD-4CAB-87BE-9875CAF01A6D}"/>
                </a:ext>
              </a:extLst>
            </p:cNvPr>
            <p:cNvCxnSpPr>
              <a:cxnSpLocks/>
              <a:stCxn id="72" idx="0"/>
            </p:cNvCxnSpPr>
            <p:nvPr/>
          </p:nvCxnSpPr>
          <p:spPr>
            <a:xfrm rot="5400000" flipH="1" flipV="1">
              <a:off x="2246557" y="671118"/>
              <a:ext cx="1042594" cy="2843074"/>
            </a:xfrm>
            <a:prstGeom prst="bentConnector2">
              <a:avLst/>
            </a:prstGeom>
            <a:ln w="19050">
              <a:solidFill>
                <a:schemeClr val="bg1">
                  <a:lumMod val="6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2B3C9407-EA3A-42AD-9933-635448D72784}"/>
                </a:ext>
              </a:extLst>
            </p:cNvPr>
            <p:cNvSpPr/>
            <p:nvPr/>
          </p:nvSpPr>
          <p:spPr>
            <a:xfrm>
              <a:off x="746964" y="2666081"/>
              <a:ext cx="914400" cy="979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24000" rtlCol="0" anchor="ctr"/>
            <a:lstStyle/>
            <a:p>
              <a:pPr algn="ctr"/>
              <a:endParaRPr lang="fr-FR" sz="1000">
                <a:solidFill>
                  <a:schemeClr val="accent2"/>
                </a:solidFill>
              </a:endParaRPr>
            </a:p>
          </p:txBody>
        </p:sp>
        <p:sp>
          <p:nvSpPr>
            <p:cNvPr id="73" name="Rectangle 72">
              <a:extLst>
                <a:ext uri="{FF2B5EF4-FFF2-40B4-BE49-F238E27FC236}">
                  <a16:creationId xmlns:a16="http://schemas.microsoft.com/office/drawing/2014/main" id="{8D9B1E22-A78A-463F-BBED-9558684FAD8F}"/>
                </a:ext>
              </a:extLst>
            </p:cNvPr>
            <p:cNvSpPr/>
            <p:nvPr/>
          </p:nvSpPr>
          <p:spPr>
            <a:xfrm>
              <a:off x="5054632" y="3656961"/>
              <a:ext cx="914400" cy="979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24000" rtlCol="0" anchor="ctr"/>
            <a:lstStyle/>
            <a:p>
              <a:pPr algn="ctr"/>
              <a:endParaRPr lang="fr-FR" sz="1000">
                <a:solidFill>
                  <a:schemeClr val="accent2"/>
                </a:solidFill>
              </a:endParaRPr>
            </a:p>
          </p:txBody>
        </p:sp>
        <p:cxnSp>
          <p:nvCxnSpPr>
            <p:cNvPr id="74" name="Connecteur droit 73">
              <a:extLst>
                <a:ext uri="{FF2B5EF4-FFF2-40B4-BE49-F238E27FC236}">
                  <a16:creationId xmlns:a16="http://schemas.microsoft.com/office/drawing/2014/main" id="{87A7C63D-BAE0-41F2-B86C-397EC317AE10}"/>
                </a:ext>
              </a:extLst>
            </p:cNvPr>
            <p:cNvCxnSpPr>
              <a:cxnSpLocks/>
            </p:cNvCxnSpPr>
            <p:nvPr/>
          </p:nvCxnSpPr>
          <p:spPr>
            <a:xfrm>
              <a:off x="732816" y="5825432"/>
              <a:ext cx="10726368" cy="0"/>
            </a:xfrm>
            <a:prstGeom prst="line">
              <a:avLst/>
            </a:prstGeom>
            <a:ln w="38100">
              <a:solidFill>
                <a:srgbClr val="34CBF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5" name="Groupe 74">
              <a:extLst>
                <a:ext uri="{FF2B5EF4-FFF2-40B4-BE49-F238E27FC236}">
                  <a16:creationId xmlns:a16="http://schemas.microsoft.com/office/drawing/2014/main" id="{C45D0F93-8C8B-43CB-BDBA-F95EC0D1EA4B}"/>
                </a:ext>
              </a:extLst>
            </p:cNvPr>
            <p:cNvGrpSpPr/>
            <p:nvPr/>
          </p:nvGrpSpPr>
          <p:grpSpPr>
            <a:xfrm>
              <a:off x="8827199" y="5421271"/>
              <a:ext cx="2631985" cy="358104"/>
              <a:chOff x="903792" y="5326582"/>
              <a:chExt cx="2631985" cy="358104"/>
            </a:xfrm>
          </p:grpSpPr>
          <p:sp>
            <p:nvSpPr>
              <p:cNvPr id="91" name="ZoneTexte 90">
                <a:extLst>
                  <a:ext uri="{FF2B5EF4-FFF2-40B4-BE49-F238E27FC236}">
                    <a16:creationId xmlns:a16="http://schemas.microsoft.com/office/drawing/2014/main" id="{CC822F4D-8740-4E7C-8EE0-43AD23AE1F2E}"/>
                  </a:ext>
                </a:extLst>
              </p:cNvPr>
              <p:cNvSpPr txBox="1"/>
              <p:nvPr/>
            </p:nvSpPr>
            <p:spPr>
              <a:xfrm>
                <a:off x="903792" y="5367135"/>
                <a:ext cx="2036135" cy="276999"/>
              </a:xfrm>
              <a:prstGeom prst="rect">
                <a:avLst/>
              </a:prstGeom>
              <a:noFill/>
            </p:spPr>
            <p:txBody>
              <a:bodyPr wrap="none" rtlCol="0">
                <a:spAutoFit/>
              </a:bodyPr>
              <a:lstStyle/>
              <a:p>
                <a:r>
                  <a:rPr lang="fr-FR" sz="1200">
                    <a:solidFill>
                      <a:srgbClr val="34CBFF"/>
                    </a:solidFill>
                  </a:rPr>
                  <a:t>Accessibles sur Internet</a:t>
                </a:r>
              </a:p>
            </p:txBody>
          </p:sp>
          <p:pic>
            <p:nvPicPr>
              <p:cNvPr id="92" name="Image 91">
                <a:extLst>
                  <a:ext uri="{FF2B5EF4-FFF2-40B4-BE49-F238E27FC236}">
                    <a16:creationId xmlns:a16="http://schemas.microsoft.com/office/drawing/2014/main" id="{AD3536DA-22D1-4DDD-96AB-5B0F528AF33F}"/>
                  </a:ext>
                </a:extLst>
              </p:cNvPr>
              <p:cNvPicPr>
                <a:picLocks noChangeAspect="1"/>
              </p:cNvPicPr>
              <p:nvPr/>
            </p:nvPicPr>
            <p:blipFill>
              <a:blip r:embed="rId7">
                <a:clrChange>
                  <a:clrFrom>
                    <a:srgbClr val="F8FAFB"/>
                  </a:clrFrom>
                  <a:clrTo>
                    <a:srgbClr val="F8FAFB">
                      <a:alpha val="0"/>
                    </a:srgbClr>
                  </a:clrTo>
                </a:clrChange>
              </a:blip>
              <a:stretch>
                <a:fillRect/>
              </a:stretch>
            </p:blipFill>
            <p:spPr>
              <a:xfrm>
                <a:off x="3109799" y="5326582"/>
                <a:ext cx="425978" cy="358104"/>
              </a:xfrm>
              <a:prstGeom prst="rect">
                <a:avLst/>
              </a:prstGeom>
            </p:spPr>
          </p:pic>
        </p:grpSp>
        <p:pic>
          <p:nvPicPr>
            <p:cNvPr id="76" name="Picture 4" descr="AD&amp;#39;OCC - Occitanie - Liste des agences - Annuaire des agences - Les agences">
              <a:extLst>
                <a:ext uri="{FF2B5EF4-FFF2-40B4-BE49-F238E27FC236}">
                  <a16:creationId xmlns:a16="http://schemas.microsoft.com/office/drawing/2014/main" id="{821A1F68-4A84-4F47-A390-A086C96D187B}"/>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2466" t="25307" r="23874" b="27413"/>
            <a:stretch/>
          </p:blipFill>
          <p:spPr bwMode="auto">
            <a:xfrm>
              <a:off x="1960101" y="3953221"/>
              <a:ext cx="975414" cy="487021"/>
            </a:xfrm>
            <a:prstGeom prst="rect">
              <a:avLst/>
            </a:prstGeom>
            <a:noFill/>
            <a:extLst>
              <a:ext uri="{909E8E84-426E-40DD-AFC4-6F175D3DCCD1}">
                <a14:hiddenFill xmlns:a14="http://schemas.microsoft.com/office/drawing/2010/main">
                  <a:solidFill>
                    <a:srgbClr val="FFFFFF"/>
                  </a:solidFill>
                </a14:hiddenFill>
              </a:ext>
            </a:extLst>
          </p:spPr>
        </p:pic>
        <p:sp>
          <p:nvSpPr>
            <p:cNvPr id="77" name="Signe Plus 76">
              <a:extLst>
                <a:ext uri="{FF2B5EF4-FFF2-40B4-BE49-F238E27FC236}">
                  <a16:creationId xmlns:a16="http://schemas.microsoft.com/office/drawing/2014/main" id="{08B86D03-C98A-4943-8736-7418A8ED33A9}"/>
                </a:ext>
              </a:extLst>
            </p:cNvPr>
            <p:cNvSpPr/>
            <p:nvPr/>
          </p:nvSpPr>
          <p:spPr>
            <a:xfrm>
              <a:off x="2754873" y="4447579"/>
              <a:ext cx="291356" cy="291356"/>
            </a:xfrm>
            <a:prstGeom prst="mathPlus">
              <a:avLst/>
            </a:prstGeom>
            <a:solidFill>
              <a:srgbClr val="C90000"/>
            </a:solidFill>
            <a:ln>
              <a:noFill/>
            </a:ln>
          </p:spPr>
          <p:style>
            <a:lnRef idx="2">
              <a:schemeClr val="accent1">
                <a:shade val="50000"/>
              </a:schemeClr>
            </a:lnRef>
            <a:fillRef idx="1">
              <a:schemeClr val="accent1"/>
            </a:fillRef>
            <a:effectRef idx="0">
              <a:schemeClr val="accent1"/>
            </a:effectRef>
            <a:fontRef idx="minor">
              <a:schemeClr val="lt1"/>
            </a:fontRef>
          </p:style>
          <p:txBody>
            <a:bodyPr lIns="324000" rtlCol="0" anchor="ctr"/>
            <a:lstStyle/>
            <a:p>
              <a:pPr algn="ctr"/>
              <a:endParaRPr lang="fr-FR" sz="1000">
                <a:solidFill>
                  <a:schemeClr val="accent2"/>
                </a:solidFill>
              </a:endParaRPr>
            </a:p>
          </p:txBody>
        </p:sp>
        <p:sp>
          <p:nvSpPr>
            <p:cNvPr id="78" name="Rectangle 77">
              <a:extLst>
                <a:ext uri="{FF2B5EF4-FFF2-40B4-BE49-F238E27FC236}">
                  <a16:creationId xmlns:a16="http://schemas.microsoft.com/office/drawing/2014/main" id="{EB104BFB-12C4-4921-B721-777189A6047C}"/>
                </a:ext>
              </a:extLst>
            </p:cNvPr>
            <p:cNvSpPr/>
            <p:nvPr/>
          </p:nvSpPr>
          <p:spPr>
            <a:xfrm>
              <a:off x="4443999" y="3796621"/>
              <a:ext cx="3836307" cy="553998"/>
            </a:xfrm>
            <a:prstGeom prst="rect">
              <a:avLst/>
            </a:prstGeom>
          </p:spPr>
          <p:txBody>
            <a:bodyPr wrap="none">
              <a:spAutoFit/>
            </a:bodyPr>
            <a:lstStyle/>
            <a:p>
              <a:r>
                <a:rPr lang="fr-FR" sz="1000">
                  <a:solidFill>
                    <a:schemeClr val="tx1">
                      <a:lumMod val="50000"/>
                      <a:lumOff val="50000"/>
                    </a:schemeClr>
                  </a:solidFill>
                </a:rPr>
                <a:t>Etablissements Publics de Coopération Intercommunale,</a:t>
              </a:r>
            </a:p>
            <a:p>
              <a:r>
                <a:rPr lang="fr-FR" sz="1000">
                  <a:solidFill>
                    <a:schemeClr val="tx1">
                      <a:lumMod val="50000"/>
                      <a:lumOff val="50000"/>
                    </a:schemeClr>
                  </a:solidFill>
                </a:rPr>
                <a:t>Chambres de Métiers et de l’Artisanat,</a:t>
              </a:r>
            </a:p>
            <a:p>
              <a:r>
                <a:rPr lang="fr-FR" sz="1000">
                  <a:solidFill>
                    <a:schemeClr val="tx1">
                      <a:lumMod val="50000"/>
                      <a:lumOff val="50000"/>
                    </a:schemeClr>
                  </a:solidFill>
                </a:rPr>
                <a:t>Réseaux spécialisés, etc.</a:t>
              </a:r>
            </a:p>
          </p:txBody>
        </p:sp>
        <p:grpSp>
          <p:nvGrpSpPr>
            <p:cNvPr id="79" name="Groupe 78">
              <a:extLst>
                <a:ext uri="{FF2B5EF4-FFF2-40B4-BE49-F238E27FC236}">
                  <a16:creationId xmlns:a16="http://schemas.microsoft.com/office/drawing/2014/main" id="{C20858A6-1CAA-4356-9980-F212A4BACD6A}"/>
                </a:ext>
              </a:extLst>
            </p:cNvPr>
            <p:cNvGrpSpPr/>
            <p:nvPr/>
          </p:nvGrpSpPr>
          <p:grpSpPr>
            <a:xfrm>
              <a:off x="9241167" y="2983799"/>
              <a:ext cx="1442552" cy="838240"/>
              <a:chOff x="5919866" y="2171261"/>
              <a:chExt cx="1192192" cy="692760"/>
            </a:xfrm>
          </p:grpSpPr>
          <p:pic>
            <p:nvPicPr>
              <p:cNvPr id="89" name="Image 88">
                <a:extLst>
                  <a:ext uri="{FF2B5EF4-FFF2-40B4-BE49-F238E27FC236}">
                    <a16:creationId xmlns:a16="http://schemas.microsoft.com/office/drawing/2014/main" id="{BD9246CF-999E-4B28-8377-32419064009B}"/>
                  </a:ext>
                </a:extLst>
              </p:cNvPr>
              <p:cNvPicPr>
                <a:picLocks noChangeAspect="1"/>
              </p:cNvPicPr>
              <p:nvPr/>
            </p:nvPicPr>
            <p:blipFill>
              <a:blip r:embed="rId3"/>
              <a:stretch>
                <a:fillRect/>
              </a:stretch>
            </p:blipFill>
            <p:spPr>
              <a:xfrm>
                <a:off x="5919866" y="2171261"/>
                <a:ext cx="1192192" cy="692760"/>
              </a:xfrm>
              <a:prstGeom prst="rect">
                <a:avLst/>
              </a:prstGeom>
            </p:spPr>
          </p:pic>
          <p:sp>
            <p:nvSpPr>
              <p:cNvPr id="90" name="Rectangle 89">
                <a:extLst>
                  <a:ext uri="{FF2B5EF4-FFF2-40B4-BE49-F238E27FC236}">
                    <a16:creationId xmlns:a16="http://schemas.microsoft.com/office/drawing/2014/main" id="{2A9F784F-6D54-4964-9B7B-28659A69C31B}"/>
                  </a:ext>
                </a:extLst>
              </p:cNvPr>
              <p:cNvSpPr/>
              <p:nvPr/>
            </p:nvSpPr>
            <p:spPr>
              <a:xfrm>
                <a:off x="5926536" y="2387556"/>
                <a:ext cx="1178852" cy="411392"/>
              </a:xfrm>
              <a:prstGeom prst="rect">
                <a:avLst/>
              </a:prstGeom>
              <a:solidFill>
                <a:schemeClr val="bg1"/>
              </a:solidFill>
              <a:ln w="3175">
                <a:solidFill>
                  <a:srgbClr val="BA292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600">
                    <a:solidFill>
                      <a:schemeClr val="tx1"/>
                    </a:solidFill>
                    <a:latin typeface="Calibri" panose="020F0502020204030204" pitchFamily="34" charset="0"/>
                    <a:cs typeface="Calibri" panose="020F0502020204030204" pitchFamily="34" charset="0"/>
                  </a:rPr>
                  <a:t>Mes aides </a:t>
                </a:r>
              </a:p>
              <a:p>
                <a:pPr algn="ctr"/>
                <a:r>
                  <a:rPr lang="fr-FR" sz="1600">
                    <a:solidFill>
                      <a:schemeClr val="tx1"/>
                    </a:solidFill>
                    <a:latin typeface="Calibri" panose="020F0502020204030204" pitchFamily="34" charset="0"/>
                    <a:cs typeface="Calibri" panose="020F0502020204030204" pitchFamily="34" charset="0"/>
                  </a:rPr>
                  <a:t>en ligne</a:t>
                </a:r>
                <a:endParaRPr lang="fr-FR" sz="3600">
                  <a:solidFill>
                    <a:schemeClr val="tx1"/>
                  </a:solidFill>
                </a:endParaRPr>
              </a:p>
            </p:txBody>
          </p:sp>
        </p:grpSp>
        <p:cxnSp>
          <p:nvCxnSpPr>
            <p:cNvPr id="80" name="Connecteur : en angle 79">
              <a:extLst>
                <a:ext uri="{FF2B5EF4-FFF2-40B4-BE49-F238E27FC236}">
                  <a16:creationId xmlns:a16="http://schemas.microsoft.com/office/drawing/2014/main" id="{23765542-1E22-4F36-A119-6FFF3C61659C}"/>
                </a:ext>
              </a:extLst>
            </p:cNvPr>
            <p:cNvCxnSpPr>
              <a:cxnSpLocks/>
              <a:stCxn id="94" idx="2"/>
              <a:endCxn id="89" idx="2"/>
            </p:cNvCxnSpPr>
            <p:nvPr/>
          </p:nvCxnSpPr>
          <p:spPr>
            <a:xfrm rot="5400000" flipH="1" flipV="1">
              <a:off x="5475038" y="-448836"/>
              <a:ext cx="216529" cy="8758279"/>
            </a:xfrm>
            <a:prstGeom prst="bentConnector3">
              <a:avLst>
                <a:gd name="adj1" fmla="val -580158"/>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97196330-9F95-47F0-B7D5-7B69C89C33BC}"/>
                </a:ext>
              </a:extLst>
            </p:cNvPr>
            <p:cNvSpPr/>
            <p:nvPr/>
          </p:nvSpPr>
          <p:spPr>
            <a:xfrm>
              <a:off x="5202806" y="5050631"/>
              <a:ext cx="4759636" cy="246221"/>
            </a:xfrm>
            <a:prstGeom prst="rect">
              <a:avLst/>
            </a:prstGeom>
          </p:spPr>
          <p:txBody>
            <a:bodyPr wrap="none">
              <a:spAutoFit/>
            </a:bodyPr>
            <a:lstStyle/>
            <a:p>
              <a:r>
                <a:rPr lang="fr-FR" sz="1000"/>
                <a:t>Dispose de droits délégués pour déposer des demandes de subvention</a:t>
              </a:r>
            </a:p>
          </p:txBody>
        </p:sp>
        <p:sp>
          <p:nvSpPr>
            <p:cNvPr id="82" name="Bulle narrative : rectangle 81">
              <a:extLst>
                <a:ext uri="{FF2B5EF4-FFF2-40B4-BE49-F238E27FC236}">
                  <a16:creationId xmlns:a16="http://schemas.microsoft.com/office/drawing/2014/main" id="{4850BF3D-F81B-4FD0-BCE1-650C8896AEC3}"/>
                </a:ext>
              </a:extLst>
            </p:cNvPr>
            <p:cNvSpPr/>
            <p:nvPr/>
          </p:nvSpPr>
          <p:spPr>
            <a:xfrm>
              <a:off x="1888704" y="2143690"/>
              <a:ext cx="1629462" cy="540000"/>
            </a:xfrm>
            <a:prstGeom prst="wedgeRectCallout">
              <a:avLst>
                <a:gd name="adj1" fmla="val 21669"/>
                <a:gd name="adj2" fmla="val 68340"/>
              </a:avLst>
            </a:prstGeom>
            <a:solidFill>
              <a:srgbClr val="34CB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r>
                <a:rPr lang="fr-FR" sz="800" b="1" dirty="0">
                  <a:solidFill>
                    <a:srgbClr val="AD0100"/>
                  </a:solidFill>
                </a:rPr>
                <a:t>9 900</a:t>
              </a:r>
            </a:p>
            <a:p>
              <a:pPr algn="ctr"/>
              <a:r>
                <a:rPr lang="fr-FR" sz="800" dirty="0">
                  <a:solidFill>
                    <a:schemeClr val="tx1">
                      <a:lumMod val="50000"/>
                      <a:lumOff val="50000"/>
                    </a:schemeClr>
                  </a:solidFill>
                </a:rPr>
                <a:t>entreprises</a:t>
              </a:r>
              <a:r>
                <a:rPr lang="fr-FR" sz="800" b="1" dirty="0">
                  <a:solidFill>
                    <a:srgbClr val="AD0100"/>
                  </a:solidFill>
                </a:rPr>
                <a:t> </a:t>
              </a:r>
              <a:r>
                <a:rPr lang="fr-FR" sz="800" dirty="0">
                  <a:solidFill>
                    <a:schemeClr val="tx1">
                      <a:lumMod val="50000"/>
                      <a:lumOff val="50000"/>
                    </a:schemeClr>
                  </a:solidFill>
                </a:rPr>
                <a:t>ont demandé un référent</a:t>
              </a:r>
            </a:p>
          </p:txBody>
        </p:sp>
        <p:sp>
          <p:nvSpPr>
            <p:cNvPr id="83" name="Bulle narrative : rectangle 82">
              <a:extLst>
                <a:ext uri="{FF2B5EF4-FFF2-40B4-BE49-F238E27FC236}">
                  <a16:creationId xmlns:a16="http://schemas.microsoft.com/office/drawing/2014/main" id="{8370AFD4-AFF6-4CF0-883A-3F8F1FC06D8A}"/>
                </a:ext>
              </a:extLst>
            </p:cNvPr>
            <p:cNvSpPr/>
            <p:nvPr/>
          </p:nvSpPr>
          <p:spPr>
            <a:xfrm>
              <a:off x="3828894" y="2143690"/>
              <a:ext cx="1629462" cy="540000"/>
            </a:xfrm>
            <a:prstGeom prst="wedgeRectCallout">
              <a:avLst>
                <a:gd name="adj1" fmla="val 22064"/>
                <a:gd name="adj2" fmla="val 71794"/>
              </a:avLst>
            </a:prstGeom>
            <a:solidFill>
              <a:srgbClr val="34CB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lvl="0" algn="ctr"/>
              <a:r>
                <a:rPr lang="fr-FR" sz="1000" b="1">
                  <a:solidFill>
                    <a:srgbClr val="AD0100"/>
                  </a:solidFill>
                </a:rPr>
                <a:t>11 </a:t>
              </a:r>
              <a:r>
                <a:rPr lang="fr-FR" sz="1000">
                  <a:solidFill>
                    <a:prstClr val="black">
                      <a:lumMod val="50000"/>
                      <a:lumOff val="50000"/>
                    </a:prstClr>
                  </a:solidFill>
                </a:rPr>
                <a:t>entreprises par référent en moyenne</a:t>
              </a:r>
            </a:p>
          </p:txBody>
        </p:sp>
        <p:pic>
          <p:nvPicPr>
            <p:cNvPr id="84" name="Picture 2" descr="Tout comprendre aux CCI (Chambre de commerce et d&amp;#39;industrie) - Business Cool">
              <a:extLst>
                <a:ext uri="{FF2B5EF4-FFF2-40B4-BE49-F238E27FC236}">
                  <a16:creationId xmlns:a16="http://schemas.microsoft.com/office/drawing/2014/main" id="{DA381143-173C-4C35-8DCE-06F570681491}"/>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929866" y="4641766"/>
              <a:ext cx="1108318" cy="418405"/>
            </a:xfrm>
            <a:prstGeom prst="rect">
              <a:avLst/>
            </a:prstGeom>
            <a:noFill/>
            <a:extLst>
              <a:ext uri="{909E8E84-426E-40DD-AFC4-6F175D3DCCD1}">
                <a14:hiddenFill xmlns:a14="http://schemas.microsoft.com/office/drawing/2010/main">
                  <a:solidFill>
                    <a:srgbClr val="FFFFFF"/>
                  </a:solidFill>
                </a14:hiddenFill>
              </a:ext>
            </a:extLst>
          </p:spPr>
        </p:pic>
        <p:sp>
          <p:nvSpPr>
            <p:cNvPr id="85" name="Bulle narrative : rectangle 84">
              <a:extLst>
                <a:ext uri="{FF2B5EF4-FFF2-40B4-BE49-F238E27FC236}">
                  <a16:creationId xmlns:a16="http://schemas.microsoft.com/office/drawing/2014/main" id="{02BB75D8-6A68-45B0-8F4D-F284B6089DB9}"/>
                </a:ext>
              </a:extLst>
            </p:cNvPr>
            <p:cNvSpPr/>
            <p:nvPr/>
          </p:nvSpPr>
          <p:spPr>
            <a:xfrm>
              <a:off x="6154595" y="4390673"/>
              <a:ext cx="2168814" cy="540000"/>
            </a:xfrm>
            <a:prstGeom prst="wedgeRectCallout">
              <a:avLst>
                <a:gd name="adj1" fmla="val -24293"/>
                <a:gd name="adj2" fmla="val 69953"/>
              </a:avLst>
            </a:prstGeom>
            <a:solidFill>
              <a:srgbClr val="34CB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lvl="0" algn="ctr"/>
              <a:r>
                <a:rPr lang="fr-FR" sz="1000" b="1">
                  <a:solidFill>
                    <a:srgbClr val="AD0100"/>
                  </a:solidFill>
                </a:rPr>
                <a:t>20% </a:t>
              </a:r>
              <a:r>
                <a:rPr lang="fr-FR" sz="1000">
                  <a:solidFill>
                    <a:prstClr val="black">
                      <a:lumMod val="50000"/>
                      <a:lumOff val="50000"/>
                    </a:prstClr>
                  </a:solidFill>
                </a:rPr>
                <a:t>des demandes déposées ont été déléguées</a:t>
              </a:r>
            </a:p>
          </p:txBody>
        </p:sp>
        <p:sp>
          <p:nvSpPr>
            <p:cNvPr id="86" name="Rectangle 85">
              <a:extLst>
                <a:ext uri="{FF2B5EF4-FFF2-40B4-BE49-F238E27FC236}">
                  <a16:creationId xmlns:a16="http://schemas.microsoft.com/office/drawing/2014/main" id="{517B51F4-95D4-4B3C-B2D1-83FE6104C5D4}"/>
                </a:ext>
              </a:extLst>
            </p:cNvPr>
            <p:cNvSpPr/>
            <p:nvPr/>
          </p:nvSpPr>
          <p:spPr>
            <a:xfrm>
              <a:off x="2703434" y="3390804"/>
              <a:ext cx="1942375" cy="230832"/>
            </a:xfrm>
            <a:prstGeom prst="rect">
              <a:avLst/>
            </a:prstGeom>
          </p:spPr>
          <p:txBody>
            <a:bodyPr>
              <a:spAutoFit/>
            </a:bodyPr>
            <a:lstStyle/>
            <a:p>
              <a:pPr lvl="0" algn="ctr"/>
              <a:r>
                <a:rPr lang="fr-FR" sz="900" dirty="0">
                  <a:solidFill>
                    <a:schemeClr val="tx1">
                      <a:lumMod val="50000"/>
                      <a:lumOff val="50000"/>
                    </a:schemeClr>
                  </a:solidFill>
                  <a:latin typeface="Tahoma"/>
                </a:rPr>
                <a:t>Accompagnement des Entreprises</a:t>
              </a:r>
            </a:p>
          </p:txBody>
        </p:sp>
        <p:sp>
          <p:nvSpPr>
            <p:cNvPr id="87" name="Bulle narrative : rectangle 86">
              <a:extLst>
                <a:ext uri="{FF2B5EF4-FFF2-40B4-BE49-F238E27FC236}">
                  <a16:creationId xmlns:a16="http://schemas.microsoft.com/office/drawing/2014/main" id="{3B47A552-DF18-47E3-9AB8-7C1B1AFD7A0B}"/>
                </a:ext>
              </a:extLst>
            </p:cNvPr>
            <p:cNvSpPr/>
            <p:nvPr/>
          </p:nvSpPr>
          <p:spPr>
            <a:xfrm>
              <a:off x="6168565" y="1226714"/>
              <a:ext cx="914400" cy="540000"/>
            </a:xfrm>
            <a:prstGeom prst="wedgeRectCallout">
              <a:avLst>
                <a:gd name="adj1" fmla="val -80833"/>
                <a:gd name="adj2" fmla="val 10283"/>
              </a:avLst>
            </a:prstGeom>
            <a:solidFill>
              <a:srgbClr val="34CB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r>
                <a:rPr lang="fr-FR" sz="1000" b="1">
                  <a:solidFill>
                    <a:srgbClr val="AD0100"/>
                  </a:solidFill>
                </a:rPr>
                <a:t>1 160</a:t>
              </a:r>
            </a:p>
            <a:p>
              <a:pPr algn="ctr"/>
              <a:r>
                <a:rPr lang="fr-FR" sz="1000">
                  <a:solidFill>
                    <a:schemeClr val="tx1">
                      <a:lumMod val="50000"/>
                      <a:lumOff val="50000"/>
                    </a:schemeClr>
                  </a:solidFill>
                </a:rPr>
                <a:t>comptes</a:t>
              </a:r>
            </a:p>
          </p:txBody>
        </p:sp>
        <p:sp>
          <p:nvSpPr>
            <p:cNvPr id="88" name="Bulle narrative : rectangle 87">
              <a:extLst>
                <a:ext uri="{FF2B5EF4-FFF2-40B4-BE49-F238E27FC236}">
                  <a16:creationId xmlns:a16="http://schemas.microsoft.com/office/drawing/2014/main" id="{9D8F00B5-F1CD-439A-ADCF-1879270AC5EA}"/>
                </a:ext>
              </a:extLst>
            </p:cNvPr>
            <p:cNvSpPr/>
            <p:nvPr/>
          </p:nvSpPr>
          <p:spPr>
            <a:xfrm>
              <a:off x="5769083" y="2143690"/>
              <a:ext cx="2554325" cy="540000"/>
            </a:xfrm>
            <a:prstGeom prst="wedgeRectCallout">
              <a:avLst>
                <a:gd name="adj1" fmla="val -23851"/>
                <a:gd name="adj2" fmla="val 73635"/>
              </a:avLst>
            </a:prstGeom>
            <a:solidFill>
              <a:srgbClr val="34CB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lvl="0" algn="ctr"/>
              <a:r>
                <a:rPr lang="fr-FR" sz="1000" b="1">
                  <a:solidFill>
                    <a:srgbClr val="AD0100"/>
                  </a:solidFill>
                </a:rPr>
                <a:t>3,98 </a:t>
              </a:r>
              <a:r>
                <a:rPr lang="fr-FR" sz="1000">
                  <a:solidFill>
                    <a:prstClr val="black">
                      <a:lumMod val="50000"/>
                      <a:lumOff val="50000"/>
                    </a:prstClr>
                  </a:solidFill>
                </a:rPr>
                <a:t>jours en moyenne pour affecter un référent sur la période de Mai à Septembre</a:t>
              </a:r>
            </a:p>
          </p:txBody>
        </p:sp>
      </p:grpSp>
    </p:spTree>
    <p:extLst>
      <p:ext uri="{BB962C8B-B14F-4D97-AF65-F5344CB8AC3E}">
        <p14:creationId xmlns:p14="http://schemas.microsoft.com/office/powerpoint/2010/main" val="1167088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a:t>02- LES PARCOURS, acteurs ET METRIQUES</a:t>
            </a:r>
          </a:p>
        </p:txBody>
      </p:sp>
      <p:grpSp>
        <p:nvGrpSpPr>
          <p:cNvPr id="40" name="Groupe 39">
            <a:extLst>
              <a:ext uri="{FF2B5EF4-FFF2-40B4-BE49-F238E27FC236}">
                <a16:creationId xmlns:a16="http://schemas.microsoft.com/office/drawing/2014/main" id="{EF2D0F8C-86F7-474E-94CC-8939C96D9C54}"/>
              </a:ext>
            </a:extLst>
          </p:cNvPr>
          <p:cNvGrpSpPr/>
          <p:nvPr/>
        </p:nvGrpSpPr>
        <p:grpSpPr>
          <a:xfrm>
            <a:off x="143508" y="1664804"/>
            <a:ext cx="8784976" cy="5099359"/>
            <a:chOff x="350444" y="1086304"/>
            <a:chExt cx="11841556" cy="5677859"/>
          </a:xfrm>
        </p:grpSpPr>
        <p:cxnSp>
          <p:nvCxnSpPr>
            <p:cNvPr id="42" name="Connecteur droit 41">
              <a:extLst>
                <a:ext uri="{FF2B5EF4-FFF2-40B4-BE49-F238E27FC236}">
                  <a16:creationId xmlns:a16="http://schemas.microsoft.com/office/drawing/2014/main" id="{D97CC257-AE67-4B9F-A7BC-E9FD579289BE}"/>
                </a:ext>
              </a:extLst>
            </p:cNvPr>
            <p:cNvCxnSpPr>
              <a:cxnSpLocks/>
            </p:cNvCxnSpPr>
            <p:nvPr/>
          </p:nvCxnSpPr>
          <p:spPr>
            <a:xfrm>
              <a:off x="1778198" y="2980583"/>
              <a:ext cx="9680986" cy="0"/>
            </a:xfrm>
            <a:prstGeom prst="line">
              <a:avLst/>
            </a:prstGeom>
            <a:ln w="38100">
              <a:solidFill>
                <a:srgbClr val="34CBFF"/>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7104ECF1-667C-46B6-B1C4-3569DC2989E8}"/>
                </a:ext>
              </a:extLst>
            </p:cNvPr>
            <p:cNvSpPr/>
            <p:nvPr/>
          </p:nvSpPr>
          <p:spPr>
            <a:xfrm>
              <a:off x="5463523" y="2896398"/>
              <a:ext cx="3064857" cy="1762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24000" rtlCol="0" anchor="ctr"/>
            <a:lstStyle/>
            <a:p>
              <a:pPr algn="ctr"/>
              <a:endParaRPr lang="fr-FR" sz="1000">
                <a:solidFill>
                  <a:schemeClr val="accent2"/>
                </a:solidFill>
              </a:endParaRPr>
            </a:p>
          </p:txBody>
        </p:sp>
        <p:grpSp>
          <p:nvGrpSpPr>
            <p:cNvPr id="44" name="Groupe 43">
              <a:extLst>
                <a:ext uri="{FF2B5EF4-FFF2-40B4-BE49-F238E27FC236}">
                  <a16:creationId xmlns:a16="http://schemas.microsoft.com/office/drawing/2014/main" id="{B27A776E-7211-48CC-953D-165626AB0BC4}"/>
                </a:ext>
              </a:extLst>
            </p:cNvPr>
            <p:cNvGrpSpPr/>
            <p:nvPr/>
          </p:nvGrpSpPr>
          <p:grpSpPr>
            <a:xfrm>
              <a:off x="1999181" y="3089035"/>
              <a:ext cx="2844149" cy="465873"/>
              <a:chOff x="8565221" y="3504278"/>
              <a:chExt cx="2844149" cy="465873"/>
            </a:xfrm>
          </p:grpSpPr>
          <p:sp>
            <p:nvSpPr>
              <p:cNvPr id="128" name="ZoneTexte 127">
                <a:extLst>
                  <a:ext uri="{FF2B5EF4-FFF2-40B4-BE49-F238E27FC236}">
                    <a16:creationId xmlns:a16="http://schemas.microsoft.com/office/drawing/2014/main" id="{BF491B4F-4E02-4972-A41E-711044F98AE6}"/>
                  </a:ext>
                </a:extLst>
              </p:cNvPr>
              <p:cNvSpPr txBox="1"/>
              <p:nvPr/>
            </p:nvSpPr>
            <p:spPr>
              <a:xfrm>
                <a:off x="8565221" y="3598715"/>
                <a:ext cx="2340514" cy="257019"/>
              </a:xfrm>
              <a:prstGeom prst="rect">
                <a:avLst/>
              </a:prstGeom>
              <a:noFill/>
            </p:spPr>
            <p:txBody>
              <a:bodyPr wrap="none" rtlCol="0">
                <a:spAutoFit/>
              </a:bodyPr>
              <a:lstStyle/>
              <a:p>
                <a:r>
                  <a:rPr lang="fr-FR" sz="900" dirty="0">
                    <a:solidFill>
                      <a:srgbClr val="34CBFF"/>
                    </a:solidFill>
                  </a:rPr>
                  <a:t>Coulisses Région Occitanie</a:t>
                </a:r>
              </a:p>
            </p:txBody>
          </p:sp>
          <p:pic>
            <p:nvPicPr>
              <p:cNvPr id="129" name="Image 128">
                <a:extLst>
                  <a:ext uri="{FF2B5EF4-FFF2-40B4-BE49-F238E27FC236}">
                    <a16:creationId xmlns:a16="http://schemas.microsoft.com/office/drawing/2014/main" id="{7F5066C2-A04C-495A-A2C1-AB93FA700611}"/>
                  </a:ext>
                </a:extLst>
              </p:cNvPr>
              <p:cNvPicPr>
                <a:picLocks noChangeAspect="1"/>
              </p:cNvPicPr>
              <p:nvPr/>
            </p:nvPicPr>
            <p:blipFill>
              <a:blip r:embed="rId2">
                <a:clrChange>
                  <a:clrFrom>
                    <a:srgbClr val="F8FAFB"/>
                  </a:clrFrom>
                  <a:clrTo>
                    <a:srgbClr val="F8FAFB">
                      <a:alpha val="0"/>
                    </a:srgbClr>
                  </a:clrTo>
                </a:clrChange>
              </a:blip>
              <a:stretch>
                <a:fillRect/>
              </a:stretch>
            </p:blipFill>
            <p:spPr>
              <a:xfrm>
                <a:off x="10901015" y="3504278"/>
                <a:ext cx="508355" cy="465873"/>
              </a:xfrm>
              <a:prstGeom prst="rect">
                <a:avLst/>
              </a:prstGeom>
            </p:spPr>
          </p:pic>
        </p:grpSp>
        <p:grpSp>
          <p:nvGrpSpPr>
            <p:cNvPr id="45" name="Groupe 44">
              <a:extLst>
                <a:ext uri="{FF2B5EF4-FFF2-40B4-BE49-F238E27FC236}">
                  <a16:creationId xmlns:a16="http://schemas.microsoft.com/office/drawing/2014/main" id="{A0A1D1DF-B561-467A-A661-15FE3E365A72}"/>
                </a:ext>
              </a:extLst>
            </p:cNvPr>
            <p:cNvGrpSpPr/>
            <p:nvPr/>
          </p:nvGrpSpPr>
          <p:grpSpPr>
            <a:xfrm>
              <a:off x="2105263" y="2521870"/>
              <a:ext cx="2631985" cy="358104"/>
              <a:chOff x="8736197" y="2914073"/>
              <a:chExt cx="2631985" cy="358104"/>
            </a:xfrm>
          </p:grpSpPr>
          <p:sp>
            <p:nvSpPr>
              <p:cNvPr id="126" name="ZoneTexte 125">
                <a:extLst>
                  <a:ext uri="{FF2B5EF4-FFF2-40B4-BE49-F238E27FC236}">
                    <a16:creationId xmlns:a16="http://schemas.microsoft.com/office/drawing/2014/main" id="{947D3D94-A98A-4BEA-B8C5-AB6CA3858E78}"/>
                  </a:ext>
                </a:extLst>
              </p:cNvPr>
              <p:cNvSpPr txBox="1"/>
              <p:nvPr/>
            </p:nvSpPr>
            <p:spPr>
              <a:xfrm>
                <a:off x="8736197" y="2954626"/>
                <a:ext cx="2128760" cy="257019"/>
              </a:xfrm>
              <a:prstGeom prst="rect">
                <a:avLst/>
              </a:prstGeom>
              <a:noFill/>
            </p:spPr>
            <p:txBody>
              <a:bodyPr wrap="none" rtlCol="0">
                <a:spAutoFit/>
              </a:bodyPr>
              <a:lstStyle/>
              <a:p>
                <a:r>
                  <a:rPr lang="fr-FR" sz="900" dirty="0">
                    <a:solidFill>
                      <a:srgbClr val="34CBFF"/>
                    </a:solidFill>
                  </a:rPr>
                  <a:t>Accessibles sur Internet</a:t>
                </a:r>
              </a:p>
            </p:txBody>
          </p:sp>
          <p:pic>
            <p:nvPicPr>
              <p:cNvPr id="127" name="Image 126">
                <a:extLst>
                  <a:ext uri="{FF2B5EF4-FFF2-40B4-BE49-F238E27FC236}">
                    <a16:creationId xmlns:a16="http://schemas.microsoft.com/office/drawing/2014/main" id="{13B03120-7270-4190-8F4D-8D26AFE4494A}"/>
                  </a:ext>
                </a:extLst>
              </p:cNvPr>
              <p:cNvPicPr>
                <a:picLocks noChangeAspect="1"/>
              </p:cNvPicPr>
              <p:nvPr/>
            </p:nvPicPr>
            <p:blipFill>
              <a:blip r:embed="rId3">
                <a:clrChange>
                  <a:clrFrom>
                    <a:srgbClr val="F8FAFB"/>
                  </a:clrFrom>
                  <a:clrTo>
                    <a:srgbClr val="F8FAFB">
                      <a:alpha val="0"/>
                    </a:srgbClr>
                  </a:clrTo>
                </a:clrChange>
              </a:blip>
              <a:stretch>
                <a:fillRect/>
              </a:stretch>
            </p:blipFill>
            <p:spPr>
              <a:xfrm>
                <a:off x="10942204" y="2914073"/>
                <a:ext cx="425978" cy="358104"/>
              </a:xfrm>
              <a:prstGeom prst="rect">
                <a:avLst/>
              </a:prstGeom>
            </p:spPr>
          </p:pic>
        </p:grpSp>
        <p:cxnSp>
          <p:nvCxnSpPr>
            <p:cNvPr id="46" name="Connecteur : en angle 45">
              <a:extLst>
                <a:ext uri="{FF2B5EF4-FFF2-40B4-BE49-F238E27FC236}">
                  <a16:creationId xmlns:a16="http://schemas.microsoft.com/office/drawing/2014/main" id="{F7AFCEB4-4269-460E-9E75-50C37519B877}"/>
                </a:ext>
              </a:extLst>
            </p:cNvPr>
            <p:cNvCxnSpPr>
              <a:cxnSpLocks/>
              <a:stCxn id="48" idx="3"/>
              <a:endCxn id="112" idx="0"/>
            </p:cNvCxnSpPr>
            <p:nvPr/>
          </p:nvCxnSpPr>
          <p:spPr>
            <a:xfrm>
              <a:off x="7385151" y="2974999"/>
              <a:ext cx="1838655" cy="701933"/>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eur : en angle 46">
              <a:extLst>
                <a:ext uri="{FF2B5EF4-FFF2-40B4-BE49-F238E27FC236}">
                  <a16:creationId xmlns:a16="http://schemas.microsoft.com/office/drawing/2014/main" id="{E7355787-5C5E-4401-837E-D89F57A5B665}"/>
                </a:ext>
              </a:extLst>
            </p:cNvPr>
            <p:cNvCxnSpPr>
              <a:cxnSpLocks/>
              <a:stCxn id="119" idx="2"/>
            </p:cNvCxnSpPr>
            <p:nvPr/>
          </p:nvCxnSpPr>
          <p:spPr>
            <a:xfrm rot="16200000" flipH="1">
              <a:off x="2270162" y="2694610"/>
              <a:ext cx="1003455" cy="3135453"/>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8" name="Image 47" descr="Une image contenant texte&#10;&#10;Description générée automatiquement">
              <a:extLst>
                <a:ext uri="{FF2B5EF4-FFF2-40B4-BE49-F238E27FC236}">
                  <a16:creationId xmlns:a16="http://schemas.microsoft.com/office/drawing/2014/main" id="{EBA30D19-47F1-4BA2-9EEE-56E87D57955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520900" y="2749903"/>
              <a:ext cx="1864251" cy="450192"/>
            </a:xfrm>
            <a:prstGeom prst="rect">
              <a:avLst/>
            </a:prstGeom>
          </p:spPr>
        </p:pic>
        <p:grpSp>
          <p:nvGrpSpPr>
            <p:cNvPr id="49" name="Groupe 48">
              <a:extLst>
                <a:ext uri="{FF2B5EF4-FFF2-40B4-BE49-F238E27FC236}">
                  <a16:creationId xmlns:a16="http://schemas.microsoft.com/office/drawing/2014/main" id="{CB064197-0BA2-45A1-885F-4CA0C50F2EF4}"/>
                </a:ext>
              </a:extLst>
            </p:cNvPr>
            <p:cNvGrpSpPr/>
            <p:nvPr/>
          </p:nvGrpSpPr>
          <p:grpSpPr>
            <a:xfrm>
              <a:off x="8502530" y="2559261"/>
              <a:ext cx="1442552" cy="838240"/>
              <a:chOff x="5919866" y="2171261"/>
              <a:chExt cx="1192192" cy="692760"/>
            </a:xfrm>
          </p:grpSpPr>
          <p:pic>
            <p:nvPicPr>
              <p:cNvPr id="124" name="Image 123">
                <a:extLst>
                  <a:ext uri="{FF2B5EF4-FFF2-40B4-BE49-F238E27FC236}">
                    <a16:creationId xmlns:a16="http://schemas.microsoft.com/office/drawing/2014/main" id="{9EDCB0C8-1549-4615-8485-2113E026253E}"/>
                  </a:ext>
                </a:extLst>
              </p:cNvPr>
              <p:cNvPicPr>
                <a:picLocks noChangeAspect="1"/>
              </p:cNvPicPr>
              <p:nvPr/>
            </p:nvPicPr>
            <p:blipFill>
              <a:blip r:embed="rId5"/>
              <a:stretch>
                <a:fillRect/>
              </a:stretch>
            </p:blipFill>
            <p:spPr>
              <a:xfrm>
                <a:off x="5919866" y="2171261"/>
                <a:ext cx="1192192" cy="692760"/>
              </a:xfrm>
              <a:prstGeom prst="rect">
                <a:avLst/>
              </a:prstGeom>
            </p:spPr>
          </p:pic>
          <p:sp>
            <p:nvSpPr>
              <p:cNvPr id="125" name="Rectangle 124">
                <a:extLst>
                  <a:ext uri="{FF2B5EF4-FFF2-40B4-BE49-F238E27FC236}">
                    <a16:creationId xmlns:a16="http://schemas.microsoft.com/office/drawing/2014/main" id="{A90200B2-83C2-44DB-93CE-8BC1076C5622}"/>
                  </a:ext>
                </a:extLst>
              </p:cNvPr>
              <p:cNvSpPr/>
              <p:nvPr/>
            </p:nvSpPr>
            <p:spPr>
              <a:xfrm>
                <a:off x="5926536" y="2387556"/>
                <a:ext cx="1178852" cy="411392"/>
              </a:xfrm>
              <a:prstGeom prst="rect">
                <a:avLst/>
              </a:prstGeom>
              <a:solidFill>
                <a:schemeClr val="bg1"/>
              </a:solidFill>
              <a:ln w="3175">
                <a:solidFill>
                  <a:srgbClr val="BA292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600">
                    <a:solidFill>
                      <a:schemeClr val="tx1"/>
                    </a:solidFill>
                    <a:latin typeface="Calibri" panose="020F0502020204030204" pitchFamily="34" charset="0"/>
                    <a:cs typeface="Calibri" panose="020F0502020204030204" pitchFamily="34" charset="0"/>
                  </a:rPr>
                  <a:t>Mes aides </a:t>
                </a:r>
              </a:p>
              <a:p>
                <a:pPr algn="ctr"/>
                <a:r>
                  <a:rPr lang="fr-FR" sz="1600">
                    <a:solidFill>
                      <a:schemeClr val="tx1"/>
                    </a:solidFill>
                    <a:latin typeface="Calibri" panose="020F0502020204030204" pitchFamily="34" charset="0"/>
                    <a:cs typeface="Calibri" panose="020F0502020204030204" pitchFamily="34" charset="0"/>
                  </a:rPr>
                  <a:t>en ligne</a:t>
                </a:r>
                <a:endParaRPr lang="fr-FR" sz="3600">
                  <a:solidFill>
                    <a:schemeClr val="tx1"/>
                  </a:solidFill>
                </a:endParaRPr>
              </a:p>
            </p:txBody>
          </p:sp>
        </p:grpSp>
        <p:grpSp>
          <p:nvGrpSpPr>
            <p:cNvPr id="50" name="Groupe 49">
              <a:extLst>
                <a:ext uri="{FF2B5EF4-FFF2-40B4-BE49-F238E27FC236}">
                  <a16:creationId xmlns:a16="http://schemas.microsoft.com/office/drawing/2014/main" id="{5DA2604C-0309-446D-A515-3E441D4AF76E}"/>
                </a:ext>
              </a:extLst>
            </p:cNvPr>
            <p:cNvGrpSpPr/>
            <p:nvPr/>
          </p:nvGrpSpPr>
          <p:grpSpPr>
            <a:xfrm>
              <a:off x="1187857" y="4030942"/>
              <a:ext cx="3135454" cy="1315001"/>
              <a:chOff x="1187857" y="4463282"/>
              <a:chExt cx="3135454" cy="1315001"/>
            </a:xfrm>
          </p:grpSpPr>
          <p:sp>
            <p:nvSpPr>
              <p:cNvPr id="122" name="Rectangle 121">
                <a:extLst>
                  <a:ext uri="{FF2B5EF4-FFF2-40B4-BE49-F238E27FC236}">
                    <a16:creationId xmlns:a16="http://schemas.microsoft.com/office/drawing/2014/main" id="{E63C93E8-3194-40D8-A27B-E7B21B86219B}"/>
                  </a:ext>
                </a:extLst>
              </p:cNvPr>
              <p:cNvSpPr/>
              <p:nvPr/>
            </p:nvSpPr>
            <p:spPr>
              <a:xfrm>
                <a:off x="1187857" y="4463282"/>
                <a:ext cx="3135454" cy="707469"/>
              </a:xfrm>
              <a:prstGeom prst="rect">
                <a:avLst/>
              </a:prstGeom>
            </p:spPr>
            <p:txBody>
              <a:bodyPr wrap="square">
                <a:noAutofit/>
              </a:bodyPr>
              <a:lstStyle/>
              <a:p>
                <a:pPr algn="just"/>
                <a:r>
                  <a:rPr lang="fr-FR" sz="800" dirty="0"/>
                  <a:t>Organisation des accompagnements : prospection, communication, suivi de la relation avec les développeurs économiques, marketing, soutien logistique (salles), etc.</a:t>
                </a:r>
              </a:p>
            </p:txBody>
          </p:sp>
          <p:sp>
            <p:nvSpPr>
              <p:cNvPr id="123" name="Ellipse 122">
                <a:extLst>
                  <a:ext uri="{FF2B5EF4-FFF2-40B4-BE49-F238E27FC236}">
                    <a16:creationId xmlns:a16="http://schemas.microsoft.com/office/drawing/2014/main" id="{2B69FC85-BD2C-4648-8190-68F53F2572A0}"/>
                  </a:ext>
                </a:extLst>
              </p:cNvPr>
              <p:cNvSpPr/>
              <p:nvPr/>
            </p:nvSpPr>
            <p:spPr>
              <a:xfrm>
                <a:off x="3785687" y="5262128"/>
                <a:ext cx="516155" cy="516155"/>
              </a:xfrm>
              <a:prstGeom prst="ellipse">
                <a:avLst/>
              </a:prstGeom>
              <a:solidFill>
                <a:srgbClr val="71CFF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b="1" i="1">
                    <a:solidFill>
                      <a:prstClr val="black">
                        <a:lumMod val="50000"/>
                        <a:lumOff val="50000"/>
                      </a:prstClr>
                    </a:solidFill>
                  </a:rPr>
                  <a:t>1</a:t>
                </a:r>
                <a:endParaRPr lang="fr-FR" b="1" i="1">
                  <a:solidFill>
                    <a:srgbClr val="AD0100"/>
                  </a:solidFill>
                </a:endParaRPr>
              </a:p>
            </p:txBody>
          </p:sp>
        </p:grpSp>
        <p:grpSp>
          <p:nvGrpSpPr>
            <p:cNvPr id="51" name="Groupe 50">
              <a:extLst>
                <a:ext uri="{FF2B5EF4-FFF2-40B4-BE49-F238E27FC236}">
                  <a16:creationId xmlns:a16="http://schemas.microsoft.com/office/drawing/2014/main" id="{2F88BA20-DDDE-4AC7-A5CF-1667EC964CB9}"/>
                </a:ext>
              </a:extLst>
            </p:cNvPr>
            <p:cNvGrpSpPr/>
            <p:nvPr/>
          </p:nvGrpSpPr>
          <p:grpSpPr>
            <a:xfrm>
              <a:off x="350444" y="2183629"/>
              <a:ext cx="1707438" cy="1576981"/>
              <a:chOff x="350444" y="2615969"/>
              <a:chExt cx="1707438" cy="1576981"/>
            </a:xfrm>
          </p:grpSpPr>
          <p:grpSp>
            <p:nvGrpSpPr>
              <p:cNvPr id="118" name="Groupe 117">
                <a:extLst>
                  <a:ext uri="{FF2B5EF4-FFF2-40B4-BE49-F238E27FC236}">
                    <a16:creationId xmlns:a16="http://schemas.microsoft.com/office/drawing/2014/main" id="{5A2E3798-BC21-401A-93A4-47697C0C91CE}"/>
                  </a:ext>
                </a:extLst>
              </p:cNvPr>
              <p:cNvGrpSpPr/>
              <p:nvPr/>
            </p:nvGrpSpPr>
            <p:grpSpPr>
              <a:xfrm>
                <a:off x="350444" y="2615969"/>
                <a:ext cx="1707438" cy="1163182"/>
                <a:chOff x="1029029" y="4662949"/>
                <a:chExt cx="1707438" cy="1163182"/>
              </a:xfrm>
            </p:grpSpPr>
            <p:pic>
              <p:nvPicPr>
                <p:cNvPr id="120" name="Image 119">
                  <a:extLst>
                    <a:ext uri="{FF2B5EF4-FFF2-40B4-BE49-F238E27FC236}">
                      <a16:creationId xmlns:a16="http://schemas.microsoft.com/office/drawing/2014/main" id="{2AFE5501-7DB3-44DB-A531-90B9EED06CD3}"/>
                    </a:ext>
                  </a:extLst>
                </p:cNvPr>
                <p:cNvPicPr>
                  <a:picLocks noChangeAspect="1"/>
                </p:cNvPicPr>
                <p:nvPr/>
              </p:nvPicPr>
              <p:blipFill>
                <a:blip r:embed="rId6"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543835" y="4662949"/>
                  <a:ext cx="1192632" cy="1011781"/>
                </a:xfrm>
                <a:prstGeom prst="rect">
                  <a:avLst/>
                </a:prstGeom>
              </p:spPr>
            </p:pic>
            <p:pic>
              <p:nvPicPr>
                <p:cNvPr id="121" name="Image 120">
                  <a:extLst>
                    <a:ext uri="{FF2B5EF4-FFF2-40B4-BE49-F238E27FC236}">
                      <a16:creationId xmlns:a16="http://schemas.microsoft.com/office/drawing/2014/main" id="{3362A0FA-759A-446A-AED8-8286C02C2946}"/>
                    </a:ext>
                  </a:extLst>
                </p:cNvPr>
                <p:cNvPicPr>
                  <a:picLocks noChangeAspect="1"/>
                </p:cNvPicPr>
                <p:nvPr/>
              </p:nvPicPr>
              <p:blipFill>
                <a:blip r:embed="rId7" cstate="screen">
                  <a:clrChange>
                    <a:clrFrom>
                      <a:srgbClr val="F8FAFB"/>
                    </a:clrFrom>
                    <a:clrTo>
                      <a:srgbClr val="F8FAFB">
                        <a:alpha val="0"/>
                      </a:srgbClr>
                    </a:clrTo>
                  </a:clrChange>
                  <a:extLst>
                    <a:ext uri="{28A0092B-C50C-407E-A947-70E740481C1C}">
                      <a14:useLocalDpi xmlns:a14="http://schemas.microsoft.com/office/drawing/2010/main"/>
                    </a:ext>
                  </a:extLst>
                </a:blip>
                <a:stretch>
                  <a:fillRect/>
                </a:stretch>
              </p:blipFill>
              <p:spPr>
                <a:xfrm>
                  <a:off x="1029029" y="4794192"/>
                  <a:ext cx="1191788" cy="1031939"/>
                </a:xfrm>
                <a:prstGeom prst="rect">
                  <a:avLst/>
                </a:prstGeom>
              </p:spPr>
            </p:pic>
          </p:grpSp>
          <p:sp>
            <p:nvSpPr>
              <p:cNvPr id="119" name="ZoneTexte 118">
                <a:extLst>
                  <a:ext uri="{FF2B5EF4-FFF2-40B4-BE49-F238E27FC236}">
                    <a16:creationId xmlns:a16="http://schemas.microsoft.com/office/drawing/2014/main" id="{9F9874BD-CF1F-4C03-A957-B4ADFC80FA42}"/>
                  </a:ext>
                </a:extLst>
              </p:cNvPr>
              <p:cNvSpPr txBox="1"/>
              <p:nvPr/>
            </p:nvSpPr>
            <p:spPr>
              <a:xfrm>
                <a:off x="630128" y="3731285"/>
                <a:ext cx="1148070" cy="461665"/>
              </a:xfrm>
              <a:prstGeom prst="rect">
                <a:avLst/>
              </a:prstGeom>
              <a:noFill/>
            </p:spPr>
            <p:txBody>
              <a:bodyPr wrap="none" rtlCol="0">
                <a:spAutoFit/>
              </a:bodyPr>
              <a:lstStyle/>
              <a:p>
                <a:pPr algn="ctr"/>
                <a:r>
                  <a:rPr lang="fr-FR" sz="1200" i="1"/>
                  <a:t>Agents de la</a:t>
                </a:r>
              </a:p>
              <a:p>
                <a:pPr algn="ctr"/>
                <a:r>
                  <a:rPr lang="fr-FR" sz="1200" i="1"/>
                  <a:t>Collectivité</a:t>
                </a:r>
              </a:p>
            </p:txBody>
          </p:sp>
        </p:grpSp>
        <p:grpSp>
          <p:nvGrpSpPr>
            <p:cNvPr id="52" name="Groupe 51">
              <a:extLst>
                <a:ext uri="{FF2B5EF4-FFF2-40B4-BE49-F238E27FC236}">
                  <a16:creationId xmlns:a16="http://schemas.microsoft.com/office/drawing/2014/main" id="{C760E8E8-8C71-439F-9666-491E793E4D33}"/>
                </a:ext>
              </a:extLst>
            </p:cNvPr>
            <p:cNvGrpSpPr/>
            <p:nvPr/>
          </p:nvGrpSpPr>
          <p:grpSpPr>
            <a:xfrm>
              <a:off x="6446834" y="4253455"/>
              <a:ext cx="1442552" cy="838240"/>
              <a:chOff x="5919866" y="2171261"/>
              <a:chExt cx="1192192" cy="692760"/>
            </a:xfrm>
          </p:grpSpPr>
          <p:pic>
            <p:nvPicPr>
              <p:cNvPr id="116" name="Image 115">
                <a:extLst>
                  <a:ext uri="{FF2B5EF4-FFF2-40B4-BE49-F238E27FC236}">
                    <a16:creationId xmlns:a16="http://schemas.microsoft.com/office/drawing/2014/main" id="{7246DA95-EE68-436E-9193-3DB0D937E2A3}"/>
                  </a:ext>
                </a:extLst>
              </p:cNvPr>
              <p:cNvPicPr>
                <a:picLocks noChangeAspect="1"/>
              </p:cNvPicPr>
              <p:nvPr/>
            </p:nvPicPr>
            <p:blipFill>
              <a:blip r:embed="rId5"/>
              <a:stretch>
                <a:fillRect/>
              </a:stretch>
            </p:blipFill>
            <p:spPr>
              <a:xfrm>
                <a:off x="5919866" y="2171261"/>
                <a:ext cx="1192192" cy="692760"/>
              </a:xfrm>
              <a:prstGeom prst="rect">
                <a:avLst/>
              </a:prstGeom>
            </p:spPr>
          </p:pic>
          <p:sp>
            <p:nvSpPr>
              <p:cNvPr id="117" name="Rectangle 116">
                <a:extLst>
                  <a:ext uri="{FF2B5EF4-FFF2-40B4-BE49-F238E27FC236}">
                    <a16:creationId xmlns:a16="http://schemas.microsoft.com/office/drawing/2014/main" id="{A489C3EC-3E21-47FB-9571-0A72B51BF50D}"/>
                  </a:ext>
                </a:extLst>
              </p:cNvPr>
              <p:cNvSpPr/>
              <p:nvPr/>
            </p:nvSpPr>
            <p:spPr>
              <a:xfrm>
                <a:off x="5926536" y="2387556"/>
                <a:ext cx="1178852" cy="411392"/>
              </a:xfrm>
              <a:prstGeom prst="rect">
                <a:avLst/>
              </a:prstGeom>
              <a:solidFill>
                <a:schemeClr val="bg1"/>
              </a:solidFill>
              <a:ln w="3175">
                <a:solidFill>
                  <a:srgbClr val="BA292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600">
                    <a:solidFill>
                      <a:schemeClr val="tx1"/>
                    </a:solidFill>
                    <a:latin typeface="Calibri" panose="020F0502020204030204" pitchFamily="34" charset="0"/>
                    <a:cs typeface="Calibri" panose="020F0502020204030204" pitchFamily="34" charset="0"/>
                  </a:rPr>
                  <a:t>Métriques</a:t>
                </a:r>
                <a:endParaRPr lang="fr-FR" sz="3600">
                  <a:solidFill>
                    <a:schemeClr val="tx1"/>
                  </a:solidFill>
                </a:endParaRPr>
              </a:p>
            </p:txBody>
          </p:sp>
        </p:grpSp>
        <p:pic>
          <p:nvPicPr>
            <p:cNvPr id="53" name="Image 52">
              <a:extLst>
                <a:ext uri="{FF2B5EF4-FFF2-40B4-BE49-F238E27FC236}">
                  <a16:creationId xmlns:a16="http://schemas.microsoft.com/office/drawing/2014/main" id="{C1849A17-74C8-4AA6-B5AD-7DA8AC0B678F}"/>
                </a:ext>
              </a:extLst>
            </p:cNvPr>
            <p:cNvPicPr>
              <a:picLocks noChangeAspect="1"/>
            </p:cNvPicPr>
            <p:nvPr/>
          </p:nvPicPr>
          <p:blipFill rotWithShape="1">
            <a:blip r:embed="rId8" cstate="screen">
              <a:clrChange>
                <a:clrFrom>
                  <a:srgbClr val="F8FAFB"/>
                </a:clrFrom>
                <a:clrTo>
                  <a:srgbClr val="F8FAFB">
                    <a:alpha val="0"/>
                  </a:srgbClr>
                </a:clrTo>
              </a:clrChange>
              <a:extLst>
                <a:ext uri="{28A0092B-C50C-407E-A947-70E740481C1C}">
                  <a14:useLocalDpi xmlns:a14="http://schemas.microsoft.com/office/drawing/2010/main"/>
                </a:ext>
              </a:extLst>
            </a:blip>
            <a:srcRect r="-1338"/>
            <a:stretch/>
          </p:blipFill>
          <p:spPr>
            <a:xfrm>
              <a:off x="6580513" y="5403240"/>
              <a:ext cx="1175195" cy="725765"/>
            </a:xfrm>
            <a:prstGeom prst="rect">
              <a:avLst/>
            </a:prstGeom>
          </p:spPr>
        </p:pic>
        <p:grpSp>
          <p:nvGrpSpPr>
            <p:cNvPr id="54" name="Groupe 53">
              <a:extLst>
                <a:ext uri="{FF2B5EF4-FFF2-40B4-BE49-F238E27FC236}">
                  <a16:creationId xmlns:a16="http://schemas.microsoft.com/office/drawing/2014/main" id="{AD2C13FD-DDC3-40EE-BC79-56544C7494A4}"/>
                </a:ext>
              </a:extLst>
            </p:cNvPr>
            <p:cNvGrpSpPr/>
            <p:nvPr/>
          </p:nvGrpSpPr>
          <p:grpSpPr>
            <a:xfrm>
              <a:off x="6880330" y="5057395"/>
              <a:ext cx="575560" cy="293055"/>
              <a:chOff x="6485806" y="5472002"/>
              <a:chExt cx="575560" cy="293055"/>
            </a:xfrm>
          </p:grpSpPr>
          <p:pic>
            <p:nvPicPr>
              <p:cNvPr id="114" name="Image 113">
                <a:extLst>
                  <a:ext uri="{FF2B5EF4-FFF2-40B4-BE49-F238E27FC236}">
                    <a16:creationId xmlns:a16="http://schemas.microsoft.com/office/drawing/2014/main" id="{8BFC61B1-AE75-4C3F-9ED2-70C954F2F70F}"/>
                  </a:ext>
                </a:extLst>
              </p:cNvPr>
              <p:cNvPicPr>
                <a:picLocks noChangeAspect="1"/>
              </p:cNvPicPr>
              <p:nvPr/>
            </p:nvPicPr>
            <p:blipFill>
              <a:blip r:embed="rId9" cstate="screen">
                <a:clrChange>
                  <a:clrFrom>
                    <a:srgbClr val="F8FAFB"/>
                  </a:clrFrom>
                  <a:clrTo>
                    <a:srgbClr val="F8FAFB">
                      <a:alpha val="0"/>
                    </a:srgbClr>
                  </a:clrTo>
                </a:clrChange>
                <a:extLst>
                  <a:ext uri="{28A0092B-C50C-407E-A947-70E740481C1C}">
                    <a14:useLocalDpi xmlns:a14="http://schemas.microsoft.com/office/drawing/2010/main"/>
                  </a:ext>
                </a:extLst>
              </a:blip>
              <a:stretch>
                <a:fillRect/>
              </a:stretch>
            </p:blipFill>
            <p:spPr>
              <a:xfrm>
                <a:off x="6485806" y="5472002"/>
                <a:ext cx="287780" cy="293055"/>
              </a:xfrm>
              <a:prstGeom prst="rect">
                <a:avLst/>
              </a:prstGeom>
            </p:spPr>
          </p:pic>
          <p:pic>
            <p:nvPicPr>
              <p:cNvPr id="115" name="Image 114">
                <a:extLst>
                  <a:ext uri="{FF2B5EF4-FFF2-40B4-BE49-F238E27FC236}">
                    <a16:creationId xmlns:a16="http://schemas.microsoft.com/office/drawing/2014/main" id="{2B1102D3-4536-45F4-9B66-D8D3869B5AA2}"/>
                  </a:ext>
                </a:extLst>
              </p:cNvPr>
              <p:cNvPicPr>
                <a:picLocks noChangeAspect="1"/>
              </p:cNvPicPr>
              <p:nvPr/>
            </p:nvPicPr>
            <p:blipFill>
              <a:blip r:embed="rId9" cstate="screen">
                <a:clrChange>
                  <a:clrFrom>
                    <a:srgbClr val="F8FAFB"/>
                  </a:clrFrom>
                  <a:clrTo>
                    <a:srgbClr val="F8FAFB">
                      <a:alpha val="0"/>
                    </a:srgbClr>
                  </a:clrTo>
                </a:clrChange>
                <a:extLst>
                  <a:ext uri="{28A0092B-C50C-407E-A947-70E740481C1C}">
                    <a14:useLocalDpi xmlns:a14="http://schemas.microsoft.com/office/drawing/2010/main"/>
                  </a:ext>
                </a:extLst>
              </a:blip>
              <a:stretch>
                <a:fillRect/>
              </a:stretch>
            </p:blipFill>
            <p:spPr>
              <a:xfrm>
                <a:off x="6773586" y="5472002"/>
                <a:ext cx="287780" cy="293055"/>
              </a:xfrm>
              <a:prstGeom prst="rect">
                <a:avLst/>
              </a:prstGeom>
            </p:spPr>
          </p:pic>
        </p:grpSp>
        <p:grpSp>
          <p:nvGrpSpPr>
            <p:cNvPr id="55" name="Groupe 54">
              <a:extLst>
                <a:ext uri="{FF2B5EF4-FFF2-40B4-BE49-F238E27FC236}">
                  <a16:creationId xmlns:a16="http://schemas.microsoft.com/office/drawing/2014/main" id="{807AB493-893B-4CBB-B7BF-08A15E22869D}"/>
                </a:ext>
              </a:extLst>
            </p:cNvPr>
            <p:cNvGrpSpPr/>
            <p:nvPr/>
          </p:nvGrpSpPr>
          <p:grpSpPr>
            <a:xfrm>
              <a:off x="8502530" y="3676932"/>
              <a:ext cx="1442552" cy="838240"/>
              <a:chOff x="5919866" y="2171261"/>
              <a:chExt cx="1192192" cy="692760"/>
            </a:xfrm>
          </p:grpSpPr>
          <p:pic>
            <p:nvPicPr>
              <p:cNvPr id="112" name="Image 111">
                <a:extLst>
                  <a:ext uri="{FF2B5EF4-FFF2-40B4-BE49-F238E27FC236}">
                    <a16:creationId xmlns:a16="http://schemas.microsoft.com/office/drawing/2014/main" id="{1D20B75B-4EEF-4B0A-A18F-7E46BC9C7AB1}"/>
                  </a:ext>
                </a:extLst>
              </p:cNvPr>
              <p:cNvPicPr>
                <a:picLocks noChangeAspect="1"/>
              </p:cNvPicPr>
              <p:nvPr/>
            </p:nvPicPr>
            <p:blipFill>
              <a:blip r:embed="rId5"/>
              <a:stretch>
                <a:fillRect/>
              </a:stretch>
            </p:blipFill>
            <p:spPr>
              <a:xfrm>
                <a:off x="5919866" y="2171261"/>
                <a:ext cx="1192192" cy="692760"/>
              </a:xfrm>
              <a:prstGeom prst="rect">
                <a:avLst/>
              </a:prstGeom>
            </p:spPr>
          </p:pic>
          <p:sp>
            <p:nvSpPr>
              <p:cNvPr id="113" name="Rectangle 112">
                <a:extLst>
                  <a:ext uri="{FF2B5EF4-FFF2-40B4-BE49-F238E27FC236}">
                    <a16:creationId xmlns:a16="http://schemas.microsoft.com/office/drawing/2014/main" id="{DD06B9C8-FC2B-41E7-9D56-A261DCE7D11C}"/>
                  </a:ext>
                </a:extLst>
              </p:cNvPr>
              <p:cNvSpPr/>
              <p:nvPr/>
            </p:nvSpPr>
            <p:spPr>
              <a:xfrm>
                <a:off x="5926536" y="2387556"/>
                <a:ext cx="1178852" cy="411392"/>
              </a:xfrm>
              <a:prstGeom prst="rect">
                <a:avLst/>
              </a:prstGeom>
              <a:solidFill>
                <a:schemeClr val="bg1"/>
              </a:solidFill>
              <a:ln w="3175">
                <a:solidFill>
                  <a:srgbClr val="BA292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600">
                    <a:solidFill>
                      <a:schemeClr val="tx1"/>
                    </a:solidFill>
                    <a:latin typeface="Calibri" panose="020F0502020204030204" pitchFamily="34" charset="0"/>
                    <a:cs typeface="Calibri" panose="020F0502020204030204" pitchFamily="34" charset="0"/>
                  </a:rPr>
                  <a:t>Paiements</a:t>
                </a:r>
                <a:endParaRPr lang="fr-FR" sz="3600">
                  <a:solidFill>
                    <a:schemeClr val="tx1"/>
                  </a:solidFill>
                </a:endParaRPr>
              </a:p>
            </p:txBody>
          </p:sp>
        </p:grpSp>
        <p:cxnSp>
          <p:nvCxnSpPr>
            <p:cNvPr id="56" name="Connecteur : en angle 55">
              <a:extLst>
                <a:ext uri="{FF2B5EF4-FFF2-40B4-BE49-F238E27FC236}">
                  <a16:creationId xmlns:a16="http://schemas.microsoft.com/office/drawing/2014/main" id="{CEB491D0-3EB5-4016-8B24-51483E5D361F}"/>
                </a:ext>
              </a:extLst>
            </p:cNvPr>
            <p:cNvCxnSpPr>
              <a:cxnSpLocks/>
              <a:endCxn id="48" idx="2"/>
            </p:cNvCxnSpPr>
            <p:nvPr/>
          </p:nvCxnSpPr>
          <p:spPr>
            <a:xfrm rot="5400000" flipH="1" flipV="1">
              <a:off x="5226243" y="3026673"/>
              <a:ext cx="1053360" cy="1400205"/>
            </a:xfrm>
            <a:prstGeom prst="bentConnector3">
              <a:avLst>
                <a:gd name="adj1" fmla="val 50000"/>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7" name="Groupe 56">
              <a:extLst>
                <a:ext uri="{FF2B5EF4-FFF2-40B4-BE49-F238E27FC236}">
                  <a16:creationId xmlns:a16="http://schemas.microsoft.com/office/drawing/2014/main" id="{C5E788CE-3C3F-4946-AD07-146D5E39AD83}"/>
                </a:ext>
              </a:extLst>
            </p:cNvPr>
            <p:cNvGrpSpPr/>
            <p:nvPr/>
          </p:nvGrpSpPr>
          <p:grpSpPr>
            <a:xfrm>
              <a:off x="4786790" y="2112035"/>
              <a:ext cx="3587445" cy="1591129"/>
              <a:chOff x="1615133" y="2380072"/>
              <a:chExt cx="3587445" cy="1591129"/>
            </a:xfrm>
          </p:grpSpPr>
          <p:sp>
            <p:nvSpPr>
              <p:cNvPr id="110" name="Rectangle 109">
                <a:extLst>
                  <a:ext uri="{FF2B5EF4-FFF2-40B4-BE49-F238E27FC236}">
                    <a16:creationId xmlns:a16="http://schemas.microsoft.com/office/drawing/2014/main" id="{0114CEF8-F312-4D88-8204-E85F10F66911}"/>
                  </a:ext>
                </a:extLst>
              </p:cNvPr>
              <p:cNvSpPr/>
              <p:nvPr/>
            </p:nvSpPr>
            <p:spPr>
              <a:xfrm>
                <a:off x="1615133" y="2380072"/>
                <a:ext cx="3587445" cy="651115"/>
              </a:xfrm>
              <a:prstGeom prst="rect">
                <a:avLst/>
              </a:prstGeom>
            </p:spPr>
            <p:txBody>
              <a:bodyPr wrap="square">
                <a:spAutoFit/>
              </a:bodyPr>
              <a:lstStyle/>
              <a:p>
                <a:pPr algn="ctr"/>
                <a:r>
                  <a:rPr lang="fr-FR" sz="800" dirty="0"/>
                  <a:t>Connaissance des descriptifs des projets, </a:t>
                </a:r>
                <a:br>
                  <a:rPr lang="fr-FR" sz="800" dirty="0"/>
                </a:br>
                <a:r>
                  <a:rPr lang="fr-FR" sz="800" dirty="0"/>
                  <a:t>des dossiers de suivi de demandes de subvention, communication sur les événements économiques </a:t>
                </a:r>
              </a:p>
            </p:txBody>
          </p:sp>
          <p:sp>
            <p:nvSpPr>
              <p:cNvPr id="111" name="Ellipse 110">
                <a:extLst>
                  <a:ext uri="{FF2B5EF4-FFF2-40B4-BE49-F238E27FC236}">
                    <a16:creationId xmlns:a16="http://schemas.microsoft.com/office/drawing/2014/main" id="{CD998E4C-D39D-49C4-8511-F221ABD4562C}"/>
                  </a:ext>
                </a:extLst>
              </p:cNvPr>
              <p:cNvSpPr/>
              <p:nvPr/>
            </p:nvSpPr>
            <p:spPr>
              <a:xfrm>
                <a:off x="2699392" y="3455046"/>
                <a:ext cx="516155" cy="516155"/>
              </a:xfrm>
              <a:prstGeom prst="ellipse">
                <a:avLst/>
              </a:prstGeom>
              <a:solidFill>
                <a:srgbClr val="71CFF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b="1" i="1">
                    <a:solidFill>
                      <a:prstClr val="black">
                        <a:lumMod val="50000"/>
                        <a:lumOff val="50000"/>
                      </a:prstClr>
                    </a:solidFill>
                  </a:rPr>
                  <a:t>2</a:t>
                </a:r>
                <a:endParaRPr lang="fr-FR" b="1" i="1">
                  <a:solidFill>
                    <a:srgbClr val="AD0100"/>
                  </a:solidFill>
                </a:endParaRPr>
              </a:p>
            </p:txBody>
          </p:sp>
        </p:grpSp>
        <p:pic>
          <p:nvPicPr>
            <p:cNvPr id="58" name="Image 57">
              <a:extLst>
                <a:ext uri="{FF2B5EF4-FFF2-40B4-BE49-F238E27FC236}">
                  <a16:creationId xmlns:a16="http://schemas.microsoft.com/office/drawing/2014/main" id="{92911AB7-CCBB-4BDB-9356-736B39830371}"/>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6650907" y="6145055"/>
              <a:ext cx="1034406" cy="351308"/>
            </a:xfrm>
            <a:prstGeom prst="rect">
              <a:avLst/>
            </a:prstGeom>
          </p:spPr>
        </p:pic>
        <p:grpSp>
          <p:nvGrpSpPr>
            <p:cNvPr id="59" name="Groupe 58">
              <a:extLst>
                <a:ext uri="{FF2B5EF4-FFF2-40B4-BE49-F238E27FC236}">
                  <a16:creationId xmlns:a16="http://schemas.microsoft.com/office/drawing/2014/main" id="{B652E212-9C01-4763-A994-73F11CDE6DFE}"/>
                </a:ext>
              </a:extLst>
            </p:cNvPr>
            <p:cNvGrpSpPr/>
            <p:nvPr/>
          </p:nvGrpSpPr>
          <p:grpSpPr>
            <a:xfrm>
              <a:off x="9927900" y="3271102"/>
              <a:ext cx="2264100" cy="516155"/>
              <a:chOff x="9416043" y="2522853"/>
              <a:chExt cx="2264100" cy="516155"/>
            </a:xfrm>
          </p:grpSpPr>
          <p:sp>
            <p:nvSpPr>
              <p:cNvPr id="108" name="Rectangle 107">
                <a:extLst>
                  <a:ext uri="{FF2B5EF4-FFF2-40B4-BE49-F238E27FC236}">
                    <a16:creationId xmlns:a16="http://schemas.microsoft.com/office/drawing/2014/main" id="{0C3C65B1-6972-49F6-A289-759B1DE2C880}"/>
                  </a:ext>
                </a:extLst>
              </p:cNvPr>
              <p:cNvSpPr/>
              <p:nvPr/>
            </p:nvSpPr>
            <p:spPr>
              <a:xfrm>
                <a:off x="9839393" y="2656767"/>
                <a:ext cx="1840750" cy="248326"/>
              </a:xfrm>
              <a:prstGeom prst="rect">
                <a:avLst/>
              </a:prstGeom>
            </p:spPr>
            <p:txBody>
              <a:bodyPr wrap="square">
                <a:noAutofit/>
              </a:bodyPr>
              <a:lstStyle/>
              <a:p>
                <a:pPr algn="ctr"/>
                <a:r>
                  <a:rPr lang="fr-FR" sz="1000"/>
                  <a:t>Instruction des dossiers</a:t>
                </a:r>
              </a:p>
            </p:txBody>
          </p:sp>
          <p:sp>
            <p:nvSpPr>
              <p:cNvPr id="109" name="Ellipse 108">
                <a:extLst>
                  <a:ext uri="{FF2B5EF4-FFF2-40B4-BE49-F238E27FC236}">
                    <a16:creationId xmlns:a16="http://schemas.microsoft.com/office/drawing/2014/main" id="{DE746865-60AF-4E72-B1A8-F08D3CC8BD19}"/>
                  </a:ext>
                </a:extLst>
              </p:cNvPr>
              <p:cNvSpPr/>
              <p:nvPr/>
            </p:nvSpPr>
            <p:spPr>
              <a:xfrm>
                <a:off x="9416043" y="2522853"/>
                <a:ext cx="516155" cy="516155"/>
              </a:xfrm>
              <a:prstGeom prst="ellipse">
                <a:avLst/>
              </a:prstGeom>
              <a:solidFill>
                <a:srgbClr val="71CFF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b="1" i="1">
                    <a:solidFill>
                      <a:prstClr val="black">
                        <a:lumMod val="50000"/>
                        <a:lumOff val="50000"/>
                      </a:prstClr>
                    </a:solidFill>
                  </a:rPr>
                  <a:t>3</a:t>
                </a:r>
                <a:endParaRPr lang="fr-FR" b="1" i="1">
                  <a:solidFill>
                    <a:srgbClr val="AD0100"/>
                  </a:solidFill>
                </a:endParaRPr>
              </a:p>
            </p:txBody>
          </p:sp>
        </p:grpSp>
        <p:cxnSp>
          <p:nvCxnSpPr>
            <p:cNvPr id="60" name="Connecteur : en angle 59">
              <a:extLst>
                <a:ext uri="{FF2B5EF4-FFF2-40B4-BE49-F238E27FC236}">
                  <a16:creationId xmlns:a16="http://schemas.microsoft.com/office/drawing/2014/main" id="{29D22B78-4C28-4C22-B8D3-7BDAAB9420EF}"/>
                </a:ext>
              </a:extLst>
            </p:cNvPr>
            <p:cNvCxnSpPr>
              <a:cxnSpLocks/>
              <a:stCxn id="113" idx="2"/>
              <a:endCxn id="117" idx="3"/>
            </p:cNvCxnSpPr>
            <p:nvPr/>
          </p:nvCxnSpPr>
          <p:spPr>
            <a:xfrm rot="5400000">
              <a:off x="8388747" y="3929004"/>
              <a:ext cx="327631" cy="1342491"/>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1" name="Groupe 60">
              <a:extLst>
                <a:ext uri="{FF2B5EF4-FFF2-40B4-BE49-F238E27FC236}">
                  <a16:creationId xmlns:a16="http://schemas.microsoft.com/office/drawing/2014/main" id="{FC560E45-D3AF-4593-831A-4D3DC2BBFD1A}"/>
                </a:ext>
              </a:extLst>
            </p:cNvPr>
            <p:cNvGrpSpPr/>
            <p:nvPr/>
          </p:nvGrpSpPr>
          <p:grpSpPr>
            <a:xfrm>
              <a:off x="7941768" y="4806950"/>
              <a:ext cx="2545200" cy="1957213"/>
              <a:chOff x="9219276" y="4725442"/>
              <a:chExt cx="2545200" cy="1957213"/>
            </a:xfrm>
          </p:grpSpPr>
          <p:sp>
            <p:nvSpPr>
              <p:cNvPr id="105" name="Rectangle 104">
                <a:extLst>
                  <a:ext uri="{FF2B5EF4-FFF2-40B4-BE49-F238E27FC236}">
                    <a16:creationId xmlns:a16="http://schemas.microsoft.com/office/drawing/2014/main" id="{155C2ADE-DE94-4107-8D23-DA43902D8BBD}"/>
                  </a:ext>
                </a:extLst>
              </p:cNvPr>
              <p:cNvSpPr/>
              <p:nvPr/>
            </p:nvSpPr>
            <p:spPr>
              <a:xfrm>
                <a:off x="9219276" y="5284482"/>
                <a:ext cx="2545200" cy="707469"/>
              </a:xfrm>
              <a:prstGeom prst="rect">
                <a:avLst/>
              </a:prstGeom>
            </p:spPr>
            <p:txBody>
              <a:bodyPr wrap="square">
                <a:noAutofit/>
              </a:bodyPr>
              <a:lstStyle/>
              <a:p>
                <a:pPr algn="just"/>
                <a:r>
                  <a:rPr lang="fr-FR" sz="800" dirty="0"/>
                  <a:t>Suivi des indicateurs d’usage de l’ensemble du système d’information Entreprises et aide au décisionnel – finalisation prévue en 2022.</a:t>
                </a:r>
              </a:p>
            </p:txBody>
          </p:sp>
          <p:sp>
            <p:nvSpPr>
              <p:cNvPr id="106" name="Ellipse 105">
                <a:extLst>
                  <a:ext uri="{FF2B5EF4-FFF2-40B4-BE49-F238E27FC236}">
                    <a16:creationId xmlns:a16="http://schemas.microsoft.com/office/drawing/2014/main" id="{507AB91F-C842-41C5-A486-6459F1728949}"/>
                  </a:ext>
                </a:extLst>
              </p:cNvPr>
              <p:cNvSpPr/>
              <p:nvPr/>
            </p:nvSpPr>
            <p:spPr>
              <a:xfrm>
                <a:off x="9293773" y="4725442"/>
                <a:ext cx="516155" cy="516155"/>
              </a:xfrm>
              <a:prstGeom prst="ellipse">
                <a:avLst/>
              </a:prstGeom>
              <a:solidFill>
                <a:srgbClr val="71CFF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b="1" i="1">
                    <a:solidFill>
                      <a:prstClr val="black">
                        <a:lumMod val="50000"/>
                        <a:lumOff val="50000"/>
                      </a:prstClr>
                    </a:solidFill>
                  </a:rPr>
                  <a:t>4</a:t>
                </a:r>
                <a:endParaRPr lang="fr-FR" b="1" i="1">
                  <a:solidFill>
                    <a:srgbClr val="AD0100"/>
                  </a:solidFill>
                </a:endParaRPr>
              </a:p>
            </p:txBody>
          </p:sp>
          <p:sp>
            <p:nvSpPr>
              <p:cNvPr id="107" name="Rectangle 106">
                <a:extLst>
                  <a:ext uri="{FF2B5EF4-FFF2-40B4-BE49-F238E27FC236}">
                    <a16:creationId xmlns:a16="http://schemas.microsoft.com/office/drawing/2014/main" id="{952B4199-9F14-49D8-A17B-0484C5A748F1}"/>
                  </a:ext>
                </a:extLst>
              </p:cNvPr>
              <p:cNvSpPr/>
              <p:nvPr/>
            </p:nvSpPr>
            <p:spPr>
              <a:xfrm>
                <a:off x="9231876" y="5975186"/>
                <a:ext cx="2520000" cy="707469"/>
              </a:xfrm>
              <a:prstGeom prst="rect">
                <a:avLst/>
              </a:prstGeom>
            </p:spPr>
            <p:txBody>
              <a:bodyPr wrap="square">
                <a:noAutofit/>
              </a:bodyPr>
              <a:lstStyle/>
              <a:p>
                <a:pPr algn="just"/>
                <a:r>
                  <a:rPr lang="fr-FR" sz="800" i="1" dirty="0">
                    <a:solidFill>
                      <a:schemeClr val="tx1">
                        <a:lumMod val="50000"/>
                        <a:lumOff val="50000"/>
                      </a:schemeClr>
                    </a:solidFill>
                  </a:rPr>
                  <a:t>Ex : nb de dossiers déposés, délais de traitement, données croisées avec la base SIRET / SIRENE, etc.</a:t>
                </a:r>
              </a:p>
            </p:txBody>
          </p:sp>
        </p:grpSp>
        <p:pic>
          <p:nvPicPr>
            <p:cNvPr id="62" name="Picture 4" descr="AD&amp;#39;OCC - Occitanie - Liste des agences - Annuaire des agences - Les agences">
              <a:extLst>
                <a:ext uri="{FF2B5EF4-FFF2-40B4-BE49-F238E27FC236}">
                  <a16:creationId xmlns:a16="http://schemas.microsoft.com/office/drawing/2014/main" id="{9771F7FE-58BB-4986-B99E-469A397D64AD}"/>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22466" t="25307" r="23874" b="27413"/>
            <a:stretch/>
          </p:blipFill>
          <p:spPr bwMode="auto">
            <a:xfrm>
              <a:off x="555026" y="5697924"/>
              <a:ext cx="1298275" cy="648224"/>
            </a:xfrm>
            <a:prstGeom prst="rect">
              <a:avLst/>
            </a:prstGeom>
            <a:noFill/>
            <a:extLst>
              <a:ext uri="{909E8E84-426E-40DD-AFC4-6F175D3DCCD1}">
                <a14:hiddenFill xmlns:a14="http://schemas.microsoft.com/office/drawing/2010/main">
                  <a:solidFill>
                    <a:srgbClr val="FFFFFF"/>
                  </a:solidFill>
                </a14:hiddenFill>
              </a:ext>
            </a:extLst>
          </p:spPr>
        </p:pic>
        <p:cxnSp>
          <p:nvCxnSpPr>
            <p:cNvPr id="63" name="Connecteur : en angle 62">
              <a:extLst>
                <a:ext uri="{FF2B5EF4-FFF2-40B4-BE49-F238E27FC236}">
                  <a16:creationId xmlns:a16="http://schemas.microsoft.com/office/drawing/2014/main" id="{CE7DFD96-5A3C-47EA-B786-F14CA3C5E822}"/>
                </a:ext>
              </a:extLst>
            </p:cNvPr>
            <p:cNvCxnSpPr>
              <a:cxnSpLocks/>
            </p:cNvCxnSpPr>
            <p:nvPr/>
          </p:nvCxnSpPr>
          <p:spPr>
            <a:xfrm flipV="1">
              <a:off x="1853301" y="5297524"/>
              <a:ext cx="3199521" cy="626559"/>
            </a:xfrm>
            <a:prstGeom prst="bentConnector2">
              <a:avLst/>
            </a:prstGeom>
            <a:ln w="9525">
              <a:solidFill>
                <a:schemeClr val="bg1">
                  <a:lumMod val="65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0D3F88EC-5D83-4981-BAD4-BC2B4E83884E}"/>
                </a:ext>
              </a:extLst>
            </p:cNvPr>
            <p:cNvSpPr/>
            <p:nvPr/>
          </p:nvSpPr>
          <p:spPr>
            <a:xfrm>
              <a:off x="1853301" y="5643633"/>
              <a:ext cx="3194896" cy="399348"/>
            </a:xfrm>
            <a:prstGeom prst="rect">
              <a:avLst/>
            </a:prstGeom>
          </p:spPr>
          <p:txBody>
            <a:bodyPr wrap="square">
              <a:noAutofit/>
            </a:bodyPr>
            <a:lstStyle/>
            <a:p>
              <a:pPr algn="just">
                <a:lnSpc>
                  <a:spcPct val="150000"/>
                </a:lnSpc>
              </a:pPr>
              <a:r>
                <a:rPr lang="fr-FR" sz="1000"/>
                <a:t>Les agents AD’OCC accèdent également au CRM Opéra.</a:t>
              </a:r>
            </a:p>
          </p:txBody>
        </p:sp>
        <p:grpSp>
          <p:nvGrpSpPr>
            <p:cNvPr id="65" name="Groupe 64">
              <a:extLst>
                <a:ext uri="{FF2B5EF4-FFF2-40B4-BE49-F238E27FC236}">
                  <a16:creationId xmlns:a16="http://schemas.microsoft.com/office/drawing/2014/main" id="{13305511-218A-412E-BF60-119CFF4ED304}"/>
                </a:ext>
              </a:extLst>
            </p:cNvPr>
            <p:cNvGrpSpPr/>
            <p:nvPr/>
          </p:nvGrpSpPr>
          <p:grpSpPr>
            <a:xfrm>
              <a:off x="4331545" y="1086304"/>
              <a:ext cx="1442552" cy="838240"/>
              <a:chOff x="5919866" y="2171261"/>
              <a:chExt cx="1192192" cy="692760"/>
            </a:xfrm>
          </p:grpSpPr>
          <p:pic>
            <p:nvPicPr>
              <p:cNvPr id="103" name="Image 102">
                <a:extLst>
                  <a:ext uri="{FF2B5EF4-FFF2-40B4-BE49-F238E27FC236}">
                    <a16:creationId xmlns:a16="http://schemas.microsoft.com/office/drawing/2014/main" id="{89A4190F-AD03-497D-BE90-28215AE22AAD}"/>
                  </a:ext>
                </a:extLst>
              </p:cNvPr>
              <p:cNvPicPr>
                <a:picLocks noChangeAspect="1"/>
              </p:cNvPicPr>
              <p:nvPr/>
            </p:nvPicPr>
            <p:blipFill>
              <a:blip r:embed="rId5"/>
              <a:stretch>
                <a:fillRect/>
              </a:stretch>
            </p:blipFill>
            <p:spPr>
              <a:xfrm>
                <a:off x="5919866" y="2171261"/>
                <a:ext cx="1192192" cy="692760"/>
              </a:xfrm>
              <a:prstGeom prst="rect">
                <a:avLst/>
              </a:prstGeom>
            </p:spPr>
          </p:pic>
          <p:sp>
            <p:nvSpPr>
              <p:cNvPr id="104" name="Rectangle 103">
                <a:extLst>
                  <a:ext uri="{FF2B5EF4-FFF2-40B4-BE49-F238E27FC236}">
                    <a16:creationId xmlns:a16="http://schemas.microsoft.com/office/drawing/2014/main" id="{3B2F38F8-F890-4AE7-B8ED-6D1BD03FAA56}"/>
                  </a:ext>
                </a:extLst>
              </p:cNvPr>
              <p:cNvSpPr/>
              <p:nvPr/>
            </p:nvSpPr>
            <p:spPr>
              <a:xfrm>
                <a:off x="5934685" y="2604116"/>
                <a:ext cx="1167180" cy="194759"/>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200" dirty="0">
                    <a:solidFill>
                      <a:srgbClr val="C01435"/>
                    </a:solidFill>
                    <a:latin typeface="Calibri" panose="020F0502020204030204" pitchFamily="34" charset="0"/>
                    <a:cs typeface="Calibri" panose="020F0502020204030204" pitchFamily="34" charset="0"/>
                  </a:rPr>
                  <a:t>PARTENAIRE</a:t>
                </a:r>
                <a:endParaRPr lang="fr-FR" sz="1200" dirty="0">
                  <a:solidFill>
                    <a:schemeClr val="bg1"/>
                  </a:solidFill>
                </a:endParaRPr>
              </a:p>
            </p:txBody>
          </p:sp>
        </p:grpSp>
        <p:sp>
          <p:nvSpPr>
            <p:cNvPr id="66" name="Rectangle 65">
              <a:extLst>
                <a:ext uri="{FF2B5EF4-FFF2-40B4-BE49-F238E27FC236}">
                  <a16:creationId xmlns:a16="http://schemas.microsoft.com/office/drawing/2014/main" id="{59C8B34F-54FD-4743-8911-3C8108501034}"/>
                </a:ext>
              </a:extLst>
            </p:cNvPr>
            <p:cNvSpPr/>
            <p:nvPr/>
          </p:nvSpPr>
          <p:spPr>
            <a:xfrm>
              <a:off x="2138506" y="1623550"/>
              <a:ext cx="1258678" cy="246221"/>
            </a:xfrm>
            <a:prstGeom prst="rect">
              <a:avLst/>
            </a:prstGeom>
          </p:spPr>
          <p:txBody>
            <a:bodyPr wrap="none">
              <a:spAutoFit/>
            </a:bodyPr>
            <a:lstStyle/>
            <a:p>
              <a:pPr algn="ctr"/>
              <a:r>
                <a:rPr lang="fr-FR" sz="1000">
                  <a:solidFill>
                    <a:schemeClr val="tx1">
                      <a:lumMod val="50000"/>
                      <a:lumOff val="50000"/>
                    </a:schemeClr>
                  </a:solidFill>
                </a:rPr>
                <a:t>Compte sécurisé</a:t>
              </a:r>
            </a:p>
          </p:txBody>
        </p:sp>
        <p:cxnSp>
          <p:nvCxnSpPr>
            <p:cNvPr id="67" name="Connecteur : en angle 66">
              <a:extLst>
                <a:ext uri="{FF2B5EF4-FFF2-40B4-BE49-F238E27FC236}">
                  <a16:creationId xmlns:a16="http://schemas.microsoft.com/office/drawing/2014/main" id="{2E7576FF-C431-428A-9011-3F9D9353CE82}"/>
                </a:ext>
              </a:extLst>
            </p:cNvPr>
            <p:cNvCxnSpPr>
              <a:cxnSpLocks/>
              <a:stCxn id="120" idx="0"/>
            </p:cNvCxnSpPr>
            <p:nvPr/>
          </p:nvCxnSpPr>
          <p:spPr>
            <a:xfrm rot="5400000" flipH="1" flipV="1">
              <a:off x="2519344" y="513583"/>
              <a:ext cx="612269" cy="2727825"/>
            </a:xfrm>
            <a:prstGeom prst="bentConnector2">
              <a:avLst/>
            </a:prstGeom>
            <a:ln w="19050">
              <a:solidFill>
                <a:schemeClr val="bg1">
                  <a:lumMod val="6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68" name="Bulle narrative : rectangle 67">
              <a:extLst>
                <a:ext uri="{FF2B5EF4-FFF2-40B4-BE49-F238E27FC236}">
                  <a16:creationId xmlns:a16="http://schemas.microsoft.com/office/drawing/2014/main" id="{CE5B1EA9-D302-4616-B357-1E38CA3AB940}"/>
                </a:ext>
              </a:extLst>
            </p:cNvPr>
            <p:cNvSpPr/>
            <p:nvPr/>
          </p:nvSpPr>
          <p:spPr>
            <a:xfrm>
              <a:off x="6168563" y="1226714"/>
              <a:ext cx="1121808" cy="540000"/>
            </a:xfrm>
            <a:prstGeom prst="wedgeRectCallout">
              <a:avLst>
                <a:gd name="adj1" fmla="val -80833"/>
                <a:gd name="adj2" fmla="val 10283"/>
              </a:avLst>
            </a:prstGeom>
            <a:solidFill>
              <a:srgbClr val="34CB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r>
                <a:rPr lang="fr-FR" sz="1000" b="1">
                  <a:solidFill>
                    <a:srgbClr val="AD0100"/>
                  </a:solidFill>
                </a:rPr>
                <a:t>330</a:t>
              </a:r>
            </a:p>
            <a:p>
              <a:pPr algn="ctr"/>
              <a:r>
                <a:rPr lang="fr-FR" sz="1000">
                  <a:solidFill>
                    <a:schemeClr val="tx1">
                      <a:lumMod val="50000"/>
                      <a:lumOff val="50000"/>
                    </a:schemeClr>
                  </a:solidFill>
                </a:rPr>
                <a:t>comptes</a:t>
              </a:r>
            </a:p>
          </p:txBody>
        </p:sp>
        <p:grpSp>
          <p:nvGrpSpPr>
            <p:cNvPr id="99" name="Groupe 98">
              <a:extLst>
                <a:ext uri="{FF2B5EF4-FFF2-40B4-BE49-F238E27FC236}">
                  <a16:creationId xmlns:a16="http://schemas.microsoft.com/office/drawing/2014/main" id="{ED5D1AE4-C50B-49E2-91AA-6E9F30F8E3D9}"/>
                </a:ext>
              </a:extLst>
            </p:cNvPr>
            <p:cNvGrpSpPr/>
            <p:nvPr/>
          </p:nvGrpSpPr>
          <p:grpSpPr>
            <a:xfrm>
              <a:off x="4331545" y="4254050"/>
              <a:ext cx="1442552" cy="838240"/>
              <a:chOff x="5919865" y="2171261"/>
              <a:chExt cx="1192192" cy="692760"/>
            </a:xfrm>
          </p:grpSpPr>
          <p:pic>
            <p:nvPicPr>
              <p:cNvPr id="101" name="Image 100">
                <a:extLst>
                  <a:ext uri="{FF2B5EF4-FFF2-40B4-BE49-F238E27FC236}">
                    <a16:creationId xmlns:a16="http://schemas.microsoft.com/office/drawing/2014/main" id="{A9E4B183-E917-4CEA-8488-A6EFE133AC77}"/>
                  </a:ext>
                </a:extLst>
              </p:cNvPr>
              <p:cNvPicPr>
                <a:picLocks noChangeAspect="1"/>
              </p:cNvPicPr>
              <p:nvPr/>
            </p:nvPicPr>
            <p:blipFill>
              <a:blip r:embed="rId5"/>
              <a:stretch>
                <a:fillRect/>
              </a:stretch>
            </p:blipFill>
            <p:spPr>
              <a:xfrm>
                <a:off x="5919865" y="2171261"/>
                <a:ext cx="1192192" cy="692760"/>
              </a:xfrm>
              <a:prstGeom prst="rect">
                <a:avLst/>
              </a:prstGeom>
            </p:spPr>
          </p:pic>
          <p:sp>
            <p:nvSpPr>
              <p:cNvPr id="102" name="Rectangle 101">
                <a:extLst>
                  <a:ext uri="{FF2B5EF4-FFF2-40B4-BE49-F238E27FC236}">
                    <a16:creationId xmlns:a16="http://schemas.microsoft.com/office/drawing/2014/main" id="{9D26C3DC-D9D0-46E7-BA2C-85885C0CE869}"/>
                  </a:ext>
                </a:extLst>
              </p:cNvPr>
              <p:cNvSpPr/>
              <p:nvPr/>
            </p:nvSpPr>
            <p:spPr>
              <a:xfrm>
                <a:off x="5926536" y="2387556"/>
                <a:ext cx="1178852" cy="411392"/>
              </a:xfrm>
              <a:prstGeom prst="rect">
                <a:avLst/>
              </a:prstGeom>
              <a:solidFill>
                <a:schemeClr val="bg1"/>
              </a:solidFill>
              <a:ln w="3175">
                <a:solidFill>
                  <a:srgbClr val="BA292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fr-FR" sz="1100" dirty="0">
                    <a:solidFill>
                      <a:schemeClr val="tx1"/>
                    </a:solidFill>
                    <a:latin typeface="Calibri" panose="020F0502020204030204" pitchFamily="34" charset="0"/>
                    <a:cs typeface="Calibri" panose="020F0502020204030204" pitchFamily="34" charset="0"/>
                  </a:rPr>
                  <a:t>Gestion Relation Entreprises</a:t>
                </a:r>
                <a:endParaRPr lang="fr-FR" sz="1100" dirty="0">
                  <a:solidFill>
                    <a:schemeClr val="tx1"/>
                  </a:solidFill>
                </a:endParaRPr>
              </a:p>
            </p:txBody>
          </p:sp>
        </p:grpSp>
        <p:sp>
          <p:nvSpPr>
            <p:cNvPr id="100" name="Rectangle 99">
              <a:extLst>
                <a:ext uri="{FF2B5EF4-FFF2-40B4-BE49-F238E27FC236}">
                  <a16:creationId xmlns:a16="http://schemas.microsoft.com/office/drawing/2014/main" id="{4F610AB0-4A67-4787-9BCF-251F2D36AA11}"/>
                </a:ext>
              </a:extLst>
            </p:cNvPr>
            <p:cNvSpPr/>
            <p:nvPr/>
          </p:nvSpPr>
          <p:spPr>
            <a:xfrm>
              <a:off x="4703206" y="4976854"/>
              <a:ext cx="713657" cy="338554"/>
            </a:xfrm>
            <a:prstGeom prst="rect">
              <a:avLst/>
            </a:prstGeom>
          </p:spPr>
          <p:txBody>
            <a:bodyPr wrap="none">
              <a:spAutoFit/>
            </a:bodyPr>
            <a:lstStyle/>
            <a:p>
              <a:r>
                <a:rPr lang="fr-FR" sz="1600" b="1" i="1" dirty="0">
                  <a:solidFill>
                    <a:prstClr val="black"/>
                  </a:solidFill>
                  <a:latin typeface="Calibri" panose="020F0502020204030204" pitchFamily="34" charset="0"/>
                  <a:cs typeface="Calibri" panose="020F0502020204030204" pitchFamily="34" charset="0"/>
                </a:rPr>
                <a:t>Opéra</a:t>
              </a:r>
              <a:endParaRPr lang="fr-FR" b="1" i="1" dirty="0"/>
            </a:p>
          </p:txBody>
        </p:sp>
      </p:grpSp>
    </p:spTree>
    <p:extLst>
      <p:ext uri="{BB962C8B-B14F-4D97-AF65-F5344CB8AC3E}">
        <p14:creationId xmlns:p14="http://schemas.microsoft.com/office/powerpoint/2010/main" val="447252126"/>
      </p:ext>
    </p:extLst>
  </p:cSld>
  <p:clrMapOvr>
    <a:masterClrMapping/>
  </p:clrMapOvr>
</p:sld>
</file>

<file path=ppt/theme/theme1.xml><?xml version="1.0" encoding="utf-8"?>
<a:theme xmlns:a="http://schemas.openxmlformats.org/drawingml/2006/main" name="Thème Office">
  <a:themeElements>
    <a:clrScheme name="WICONA">
      <a:dk1>
        <a:sysClr val="windowText" lastClr="000000"/>
      </a:dk1>
      <a:lt1>
        <a:srgbClr val="FFFFFF"/>
      </a:lt1>
      <a:dk2>
        <a:srgbClr val="B2B2B2"/>
      </a:dk2>
      <a:lt2>
        <a:srgbClr val="EEECE1"/>
      </a:lt2>
      <a:accent1>
        <a:srgbClr val="4F81BD"/>
      </a:accent1>
      <a:accent2>
        <a:srgbClr val="CC0000"/>
      </a:accent2>
      <a:accent3>
        <a:srgbClr val="339933"/>
      </a:accent3>
      <a:accent4>
        <a:srgbClr val="FF7082"/>
      </a:accent4>
      <a:accent5>
        <a:srgbClr val="9A0013"/>
      </a:accent5>
      <a:accent6>
        <a:srgbClr val="70FFED"/>
      </a:accent6>
      <a:hlink>
        <a:srgbClr val="646363"/>
      </a:hlink>
      <a:folHlink>
        <a:srgbClr val="878787"/>
      </a:folHlink>
    </a:clrScheme>
    <a:fontScheme name="Région Occitani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000" dirty="0" err="1" smtClean="0"/>
        </a:defPPr>
      </a:lstStyle>
    </a:tx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080b14c-e694-4d3d-b923-78c37d01f8ea">
      <Terms xmlns="http://schemas.microsoft.com/office/infopath/2007/PartnerControls"/>
    </lcf76f155ced4ddcb4097134ff3c332f>
    <TaxCatchAll xmlns="d65a72c7-7e11-44a4-8e3c-315ae3158d3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EF1A3114A48C843BF13F4DF3916E5DC" ma:contentTypeVersion="16" ma:contentTypeDescription="Crée un document." ma:contentTypeScope="" ma:versionID="4755d9cefebb30b893345e3fd665ce05">
  <xsd:schema xmlns:xsd="http://www.w3.org/2001/XMLSchema" xmlns:xs="http://www.w3.org/2001/XMLSchema" xmlns:p="http://schemas.microsoft.com/office/2006/metadata/properties" xmlns:ns2="0080b14c-e694-4d3d-b923-78c37d01f8ea" xmlns:ns3="69b03830-5364-428d-bcb4-8f0273384e3e" xmlns:ns4="d65a72c7-7e11-44a4-8e3c-315ae3158d34" targetNamespace="http://schemas.microsoft.com/office/2006/metadata/properties" ma:root="true" ma:fieldsID="1b49e0e514859102363cbc34710d2b78" ns2:_="" ns3:_="" ns4:_="">
    <xsd:import namespace="0080b14c-e694-4d3d-b923-78c37d01f8ea"/>
    <xsd:import namespace="69b03830-5364-428d-bcb4-8f0273384e3e"/>
    <xsd:import namespace="d65a72c7-7e11-44a4-8e3c-315ae3158d3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LengthInSeconds" minOccurs="0"/>
                <xsd:element ref="ns2:MediaServiceDateTaken" minOccurs="0"/>
                <xsd:element ref="ns2:MediaServiceOCR" minOccurs="0"/>
                <xsd:element ref="ns2:MediaServiceGenerationTime" minOccurs="0"/>
                <xsd:element ref="ns2:MediaServiceEventHashCode" minOccurs="0"/>
                <xsd:element ref="ns2:MediaServiceLocation" minOccurs="0"/>
                <xsd:element ref="ns2:MediaServiceAutoKeyPoints" minOccurs="0"/>
                <xsd:element ref="ns2:MediaServiceKeyPoint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80b14c-e694-4d3d-b923-78c37d01f8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DateTaken" ma:index="14" nillable="true" ma:displayName="MediaServiceDateTaken" ma:hidden="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dece1a9e-e829-42a2-80ca-4303f8678dea"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9b03830-5364-428d-bcb4-8f0273384e3e"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65a72c7-7e11-44a4-8e3c-315ae3158d34"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c5c8990a-54d1-4e1e-a979-849856e11e93}" ma:internalName="TaxCatchAll" ma:showField="CatchAllData" ma:web="69b03830-5364-428d-bcb4-8f0273384e3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6581C2-3859-4206-8D75-EAEFA059652B}">
  <ds:schemaRefs>
    <ds:schemaRef ds:uri="http://schemas.microsoft.com/office/2006/metadata/properties"/>
    <ds:schemaRef ds:uri="http://schemas.microsoft.com/office/infopath/2007/PartnerControls"/>
    <ds:schemaRef ds:uri="0080b14c-e694-4d3d-b923-78c37d01f8ea"/>
    <ds:schemaRef ds:uri="d65a72c7-7e11-44a4-8e3c-315ae3158d34"/>
  </ds:schemaRefs>
</ds:datastoreItem>
</file>

<file path=customXml/itemProps2.xml><?xml version="1.0" encoding="utf-8"?>
<ds:datastoreItem xmlns:ds="http://schemas.openxmlformats.org/officeDocument/2006/customXml" ds:itemID="{8CCFF2DE-7AD6-4E34-8E1F-849311962A4F}">
  <ds:schemaRefs>
    <ds:schemaRef ds:uri="http://schemas.microsoft.com/sharepoint/v3/contenttype/forms"/>
  </ds:schemaRefs>
</ds:datastoreItem>
</file>

<file path=customXml/itemProps3.xml><?xml version="1.0" encoding="utf-8"?>
<ds:datastoreItem xmlns:ds="http://schemas.openxmlformats.org/officeDocument/2006/customXml" ds:itemID="{2E0E1BA5-C8A1-41F8-8572-72D1A8165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80b14c-e694-4d3d-b923-78c37d01f8ea"/>
    <ds:schemaRef ds:uri="69b03830-5364-428d-bcb4-8f0273384e3e"/>
    <ds:schemaRef ds:uri="d65a72c7-7e11-44a4-8e3c-315ae3158d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8618</TotalTime>
  <Words>3485</Words>
  <Application>Microsoft Office PowerPoint</Application>
  <PresentationFormat>Affichage à l'écran (4:3)</PresentationFormat>
  <Paragraphs>559</Paragraphs>
  <Slides>41</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41</vt:i4>
      </vt:variant>
    </vt:vector>
  </HeadingPairs>
  <TitlesOfParts>
    <vt:vector size="48" baseType="lpstr">
      <vt:lpstr>Arial</vt:lpstr>
      <vt:lpstr>Calibri</vt:lpstr>
      <vt:lpstr>Tahoma</vt:lpstr>
      <vt:lpstr>Verdana</vt:lpstr>
      <vt:lpstr>Wingdings</vt:lpstr>
      <vt:lpstr>Work Sans</vt:lpstr>
      <vt:lpstr>Thème Office</vt:lpstr>
      <vt:lpstr>Domaine PTF Entreprise</vt:lpstr>
      <vt:lpstr>Présentation PowerPoint</vt:lpstr>
      <vt:lpstr>Présentation PowerPoint</vt:lpstr>
      <vt:lpstr>01- LES enjeux stratégiques</vt:lpstr>
      <vt:lpstr>01- PRESENTATION de l’ecosystème Entreprises</vt:lpstr>
      <vt:lpstr>01- PRESENTATION de la plateforme Entreprise</vt:lpstr>
      <vt:lpstr>02- LES PARCOURS, acteurs ET METRIQUES</vt:lpstr>
      <vt:lpstr>02- LES PARCOURS, acteurs ET METRIQUES</vt:lpstr>
      <vt:lpstr>02- LES PARCOURS, acteurs ET METRIQUES</vt:lpstr>
      <vt:lpstr>03- Les APPLICATIONS</vt:lpstr>
      <vt:lpstr>Présentation PowerPoint</vt:lpstr>
      <vt:lpstr>01- PRESENTATION DU DOMAINE</vt:lpstr>
      <vt:lpstr>01- PRESENTATION DU DOMAINE – Public concerné</vt:lpstr>
      <vt:lpstr>01- PRESENTATION DU DOMAINE – Chiffres &amp; dates cles</vt:lpstr>
      <vt:lpstr>02- Les PROCESS – Fonctionnement général</vt:lpstr>
      <vt:lpstr>02- Les PROCESS - developpementS</vt:lpstr>
      <vt:lpstr>03- Les APPLICATIONS – Principales fonctionnalités</vt:lpstr>
      <vt:lpstr>03- Les APPLICATIONS - Documentation</vt:lpstr>
      <vt:lpstr>04- Les ACTEURS – différents rôles</vt:lpstr>
      <vt:lpstr>04- Les ACTEURS – différents rôles</vt:lpstr>
      <vt:lpstr>06- ARCHITECTURE, hébergement …</vt:lpstr>
      <vt:lpstr>05- CARTOGRAPHIE SOLUQIQ</vt:lpstr>
      <vt:lpstr>Présentation PowerPoint</vt:lpstr>
      <vt:lpstr>01- PRESENTATION DU DOMAINE</vt:lpstr>
      <vt:lpstr>01- PRESENTATION DU DOMAINE</vt:lpstr>
      <vt:lpstr>01- PRESENTATION DU DOMAINE</vt:lpstr>
      <vt:lpstr>02- Les PROCESS</vt:lpstr>
      <vt:lpstr>02- Les PROCESS</vt:lpstr>
      <vt:lpstr>02- Les PROCESS</vt:lpstr>
      <vt:lpstr>02- Les PROCESS</vt:lpstr>
      <vt:lpstr>03- Les APPLICATIONS</vt:lpstr>
      <vt:lpstr>03- Les APPLICATIONS</vt:lpstr>
      <vt:lpstr>03- Les APPLICATIONS</vt:lpstr>
      <vt:lpstr>04- Les ACTEURS</vt:lpstr>
      <vt:lpstr>Présentation PowerPoint</vt:lpstr>
      <vt:lpstr>03- Les APPLICATIONS</vt:lpstr>
      <vt:lpstr>Présentation PowerPoint</vt:lpstr>
      <vt:lpstr>03- Les APPLICATIONS</vt:lpstr>
      <vt:lpstr>03- Les APPLICATIONS</vt:lpstr>
      <vt:lpstr>Présentation PowerPoint</vt:lpstr>
      <vt:lpstr>Présentation PowerPoint</vt:lpstr>
    </vt:vector>
  </TitlesOfParts>
  <Company>LCI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ilescloupe</dc:creator>
  <cp:lastModifiedBy>Romatet Mathieu</cp:lastModifiedBy>
  <cp:revision>311</cp:revision>
  <dcterms:created xsi:type="dcterms:W3CDTF">2017-12-01T08:05:22Z</dcterms:created>
  <dcterms:modified xsi:type="dcterms:W3CDTF">2022-06-13T08:10:18Z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0x0101007EF1A3114A48C843BF13F4DF3916E5DC</vt:lpwstr>
  </property>
  <property fmtid="{D5CDD505-2E9C-101B-9397-08002B2CF9AE}" pid="3" name="MSIP_Label_6c04a875-6eb2-484b-a14b-e2519851b720_Enabled">
    <vt:lpwstr>true</vt:lpwstr>
  </property>
  <property fmtid="{D5CDD505-2E9C-101B-9397-08002B2CF9AE}" pid="4" name="MSIP_Label_6c04a875-6eb2-484b-a14b-e2519851b720_SetDate">
    <vt:lpwstr>2022-06-13T08:10:08Z</vt:lpwstr>
  </property>
  <property fmtid="{D5CDD505-2E9C-101B-9397-08002B2CF9AE}" pid="5" name="MSIP_Label_6c04a875-6eb2-484b-a14b-e2519851b720_Method">
    <vt:lpwstr>Standard</vt:lpwstr>
  </property>
  <property fmtid="{D5CDD505-2E9C-101B-9397-08002B2CF9AE}" pid="6" name="MSIP_Label_6c04a875-6eb2-484b-a14b-e2519851b720_Name">
    <vt:lpwstr>External</vt:lpwstr>
  </property>
  <property fmtid="{D5CDD505-2E9C-101B-9397-08002B2CF9AE}" pid="7" name="MSIP_Label_6c04a875-6eb2-484b-a14b-e2519851b720_SiteId">
    <vt:lpwstr>14cb4ab4-62b8-45a2-a944-e225383ee1f9</vt:lpwstr>
  </property>
  <property fmtid="{D5CDD505-2E9C-101B-9397-08002B2CF9AE}" pid="8" name="MSIP_Label_6c04a875-6eb2-484b-a14b-e2519851b720_ActionId">
    <vt:lpwstr>963afd5a-02d3-4d88-a452-3ccbe7b10147</vt:lpwstr>
  </property>
  <property fmtid="{D5CDD505-2E9C-101B-9397-08002B2CF9AE}" pid="9" name="MSIP_Label_6c04a875-6eb2-484b-a14b-e2519851b720_ContentBits">
    <vt:lpwstr>0</vt:lpwstr>
  </property>
</Properties>
</file>