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448" r:id="rId5"/>
    <p:sldId id="2462" r:id="rId6"/>
    <p:sldId id="259" r:id="rId7"/>
    <p:sldId id="2463" r:id="rId8"/>
    <p:sldId id="2464" r:id="rId9"/>
    <p:sldId id="2465" r:id="rId10"/>
    <p:sldId id="2466" r:id="rId11"/>
    <p:sldId id="2468" r:id="rId12"/>
    <p:sldId id="2470" r:id="rId13"/>
    <p:sldId id="2457" r:id="rId14"/>
    <p:sldId id="2472" r:id="rId15"/>
    <p:sldId id="2474" r:id="rId16"/>
    <p:sldId id="2471" r:id="rId17"/>
    <p:sldId id="2451" r:id="rId18"/>
    <p:sldId id="2475" r:id="rId19"/>
    <p:sldId id="2477" r:id="rId20"/>
    <p:sldId id="2478" r:id="rId21"/>
    <p:sldId id="2479" r:id="rId22"/>
    <p:sldId id="2480" r:id="rId23"/>
    <p:sldId id="2481" r:id="rId24"/>
    <p:sldId id="2482" r:id="rId25"/>
    <p:sldId id="2483" r:id="rId26"/>
    <p:sldId id="2484" r:id="rId27"/>
    <p:sldId id="2476" r:id="rId28"/>
    <p:sldId id="2436" r:id="rId2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AB4"/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5033" autoAdjust="0"/>
  </p:normalViewPr>
  <p:slideViewPr>
    <p:cSldViewPr snapToGrid="0">
      <p:cViewPr varScale="1">
        <p:scale>
          <a:sx n="65" d="100"/>
          <a:sy n="65" d="100"/>
        </p:scale>
        <p:origin x="66" y="2244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3B3662A-0BC8-4946-95F7-A417EFF47D45}" type="datetime1">
              <a:rPr lang="fr-FR" smtClean="0"/>
              <a:t>06/02/2022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1DB9C-7D45-48E3-9809-D583EE85E0C9}" type="datetime1">
              <a:rPr lang="fr-FR" smtClean="0"/>
              <a:pPr/>
              <a:t>06/02/2022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8B34ED-4CDD-41C9-90F7-D768D5559A6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57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508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505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755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26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pPr rtl="0"/>
            <a:r>
              <a:rPr lang="fr-FR" spc="300" noProof="0"/>
              <a:t>RAPPORT ANNUEL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pPr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capitulat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6" name="Espace réservé du contenu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fr-FR" sz="1600" noProof="0">
                <a:cs typeface="Biome Light" panose="020B0303030204020804" pitchFamily="34" charset="0"/>
              </a:rPr>
              <a:t>Cliquez pour modifier les styles du texte du masque.</a:t>
            </a:r>
          </a:p>
          <a:p>
            <a:pPr marL="0" indent="0" rtl="0">
              <a:buNone/>
            </a:pPr>
            <a:endParaRPr lang="fr-FR" noProof="0"/>
          </a:p>
        </p:txBody>
      </p:sp>
      <p:sp>
        <p:nvSpPr>
          <p:cNvPr id="17" name="Espace réservé du numéro de diapositive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rme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fr-FR" sz="4000" spc="300" noProof="0"/>
              <a:t>Modifiez le style du titre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1" name="Espace réservé du texte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</a:t>
            </a:r>
          </a:p>
        </p:txBody>
      </p:sp>
      <p:sp>
        <p:nvSpPr>
          <p:cNvPr id="32" name="Espace réservé du texte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3" name="Espace réservé du texte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4" name="Espace réservé d’image en ligne 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fr-FR" noProof="0"/>
              <a:t>Icône</a:t>
            </a:r>
          </a:p>
        </p:txBody>
      </p:sp>
      <p:sp>
        <p:nvSpPr>
          <p:cNvPr id="35" name="Espace réservé d’image en ligne 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fr-FR" noProof="0"/>
              <a:t>Icône</a:t>
            </a:r>
          </a:p>
        </p:txBody>
      </p:sp>
      <p:sp>
        <p:nvSpPr>
          <p:cNvPr id="36" name="Espace réservé d’image en ligne 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fr-FR" noProof="0"/>
              <a:t>Icône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6" name="Espace réservé du contenu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fr-FR" sz="1600" noProof="0">
                <a:cs typeface="Biome Light" panose="020B0303030204020804" pitchFamily="34" charset="0"/>
              </a:rPr>
              <a:t>Cliquez pour modifier les styles du texte du masque.</a:t>
            </a:r>
          </a:p>
          <a:p>
            <a:pPr marL="0" indent="0" rtl="0">
              <a:buNone/>
            </a:pPr>
            <a:endParaRPr lang="fr-FR" noProof="0"/>
          </a:p>
        </p:txBody>
      </p:sp>
      <p:sp>
        <p:nvSpPr>
          <p:cNvPr id="17" name="Espace réservé du numéro de diapositive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/>
            </a:lvl1pPr>
          </a:lstStyle>
          <a:p>
            <a:pPr rtl="0"/>
            <a:r>
              <a:rPr lang="fr-FR" noProof="0"/>
              <a:t>Cliquez pour modifier le titre principal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/>
            </a:lvl1pPr>
          </a:lstStyle>
          <a:p>
            <a:pPr rtl="0"/>
            <a:r>
              <a:rPr lang="fr-FR" noProof="0"/>
              <a:t>TITRE DE LA DIAPOSITIVE ICI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9" name="Espace réservé du numéro de diapositive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9" name="Espace réservé d’image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" name="Espace réservé d’image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1" name="Espace réservé d’image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2" name="Espace réservé d’image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3" name="Espace réservé d’image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fr-FR" sz="4800" noProof="0"/>
              <a:t>Modifiez le style du titre</a:t>
            </a:r>
          </a:p>
        </p:txBody>
      </p:sp>
      <p:sp>
        <p:nvSpPr>
          <p:cNvPr id="19" name="Espace réservé d’image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8" name="Espace réservé d’image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fr-FR" spc="300" noProof="0">
                <a:solidFill>
                  <a:schemeClr val="tx1"/>
                </a:solidFill>
              </a:rPr>
              <a:t>Modifiez les styles du texte</a:t>
            </a:r>
          </a:p>
        </p:txBody>
      </p:sp>
      <p:sp>
        <p:nvSpPr>
          <p:cNvPr id="11" name="Espace réservé du contenu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400" noProof="0">
                <a:solidFill>
                  <a:schemeClr val="tx1"/>
                </a:solidFill>
              </a:rPr>
              <a:t>Modifiez les styles du texte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fr-FR" spc="300" noProof="0">
                <a:solidFill>
                  <a:schemeClr val="tx1"/>
                </a:solidFill>
              </a:rPr>
              <a:t>Modifiez les styles du texte</a:t>
            </a:r>
          </a:p>
        </p:txBody>
      </p:sp>
      <p:sp>
        <p:nvSpPr>
          <p:cNvPr id="14" name="Espace réservé du contenu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400" noProof="0">
                <a:solidFill>
                  <a:schemeClr val="tx1"/>
                </a:solidFill>
              </a:rPr>
              <a:t>Modifiez les styles du texte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fr-FR" sz="4800" noProof="0"/>
              <a:t>Modifiez le style du titre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24" name="Espace réservé d’image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’image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6" name="Espace réservé d’image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9" name="Espace réservé du texte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0" name="Espace réservé du texte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1" name="Espace réservé du numéro de diapositive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hyperlink" Target="https://pixabay.com/de/gesch%C3%A4ftsleute-personen-silhouetten-479631/" TargetMode="External"/><Relationship Id="rId4" Type="http://schemas.microsoft.com/office/2007/relationships/hdphoto" Target="../media/hdphoto1.wdp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’image 7" descr="image abstrait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r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Git et GitHub/</a:t>
            </a:r>
            <a:r>
              <a:rPr lang="fr-FR" dirty="0" err="1"/>
              <a:t>GitLab</a:t>
            </a: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3588455"/>
            <a:ext cx="4114800" cy="518795"/>
          </a:xfrm>
        </p:spPr>
        <p:txBody>
          <a:bodyPr rtlCol="0"/>
          <a:lstStyle/>
          <a:p>
            <a:pPr rtl="0"/>
            <a:r>
              <a:rPr lang="fr-FR" dirty="0"/>
              <a:t>Les bases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Installer Git</a:t>
            </a:r>
          </a:p>
        </p:txBody>
      </p:sp>
      <p:pic>
        <p:nvPicPr>
          <p:cNvPr id="13" name="Espace réservé d’image 12" descr="gros plan d’un ordinateur sur une table contre un mur de briques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E3A258-C9AA-457C-BC78-3F7C29B94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036" y="1916508"/>
            <a:ext cx="9753600" cy="3777710"/>
          </a:xfrm>
        </p:spPr>
        <p:txBody>
          <a:bodyPr/>
          <a:lstStyle/>
          <a:p>
            <a:r>
              <a:rPr lang="fr-FR" dirty="0"/>
              <a:t>Installer git </a:t>
            </a:r>
            <a:r>
              <a:rPr lang="fr-FR" dirty="0" err="1"/>
              <a:t>window</a:t>
            </a:r>
            <a:r>
              <a:rPr lang="fr-FR" dirty="0"/>
              <a:t>, linux, Mac OS, version, HELP, …</a:t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C21E1E-86D0-4E47-B5D7-FA782AFD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0580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331952-7E54-4ED9-A3D3-1D50678ED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8C2E478F-E849-4A8C-AF1F-CBCC78A7CBFA}" type="slidenum">
              <a:rPr lang="fr-FR" noProof="0" smtClean="0"/>
              <a:t>12</a:t>
            </a:fld>
            <a:endParaRPr lang="fr-FR" noProof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BBE3D467-BDE4-4C9E-B4EE-2EB6B3B4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556" y="99305"/>
            <a:ext cx="9030888" cy="940556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 algn="ctr"/>
            <a:r>
              <a:rPr lang="fr-FR" b="1" dirty="0"/>
              <a:t>Configuration de git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C6575CE1-BB9A-4019-B8D9-DC2D60AF518C}"/>
              </a:ext>
            </a:extLst>
          </p:cNvPr>
          <p:cNvGrpSpPr/>
          <p:nvPr/>
        </p:nvGrpSpPr>
        <p:grpSpPr>
          <a:xfrm>
            <a:off x="503020" y="2845379"/>
            <a:ext cx="3052837" cy="2242234"/>
            <a:chOff x="375895" y="1545921"/>
            <a:chExt cx="3052837" cy="224223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E0B494E-E3E8-4EA3-A5DE-C36E250A7734}"/>
                </a:ext>
              </a:extLst>
            </p:cNvPr>
            <p:cNvSpPr/>
            <p:nvPr/>
          </p:nvSpPr>
          <p:spPr>
            <a:xfrm>
              <a:off x="375895" y="1545921"/>
              <a:ext cx="3052837" cy="188308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Projet 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B97028E-60C0-41ED-AF52-424370A56B7B}"/>
                </a:ext>
              </a:extLst>
            </p:cNvPr>
            <p:cNvSpPr/>
            <p:nvPr/>
          </p:nvSpPr>
          <p:spPr>
            <a:xfrm>
              <a:off x="823245" y="2253573"/>
              <a:ext cx="1953080" cy="68426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git config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631FF1C-DF7B-4506-8CE2-D4F4A9D8E81D}"/>
                </a:ext>
              </a:extLst>
            </p:cNvPr>
            <p:cNvSpPr/>
            <p:nvPr/>
          </p:nvSpPr>
          <p:spPr>
            <a:xfrm>
              <a:off x="905931" y="3326080"/>
              <a:ext cx="1905010" cy="462075"/>
            </a:xfrm>
            <a:prstGeom prst="rect">
              <a:avLst/>
            </a:prstGeom>
            <a:solidFill>
              <a:schemeClr val="accent5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.git/config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316FF545-1D22-40C0-A93F-D1DF25FF43F1}"/>
              </a:ext>
            </a:extLst>
          </p:cNvPr>
          <p:cNvGrpSpPr/>
          <p:nvPr/>
        </p:nvGrpSpPr>
        <p:grpSpPr>
          <a:xfrm>
            <a:off x="4445493" y="2845379"/>
            <a:ext cx="3052837" cy="2242234"/>
            <a:chOff x="375895" y="1545921"/>
            <a:chExt cx="3052837" cy="224223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03D3244-B27C-4E11-888C-998029031099}"/>
                </a:ext>
              </a:extLst>
            </p:cNvPr>
            <p:cNvSpPr/>
            <p:nvPr/>
          </p:nvSpPr>
          <p:spPr>
            <a:xfrm>
              <a:off x="375895" y="1545921"/>
              <a:ext cx="3052837" cy="188308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Projet 2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97F73AC-618E-4805-A9B8-6DCEB560A83A}"/>
                </a:ext>
              </a:extLst>
            </p:cNvPr>
            <p:cNvSpPr/>
            <p:nvPr/>
          </p:nvSpPr>
          <p:spPr>
            <a:xfrm>
              <a:off x="823245" y="2253573"/>
              <a:ext cx="1953080" cy="68426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git config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EC02DB-2194-4F3A-889A-E771E98A21E6}"/>
                </a:ext>
              </a:extLst>
            </p:cNvPr>
            <p:cNvSpPr/>
            <p:nvPr/>
          </p:nvSpPr>
          <p:spPr>
            <a:xfrm>
              <a:off x="905931" y="3326080"/>
              <a:ext cx="1905010" cy="462075"/>
            </a:xfrm>
            <a:prstGeom prst="rect">
              <a:avLst/>
            </a:prstGeom>
            <a:solidFill>
              <a:schemeClr val="accent5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.git/config</a:t>
              </a:r>
            </a:p>
          </p:txBody>
        </p: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1157DC46-0B29-435A-8DCF-9E13830154CD}"/>
              </a:ext>
            </a:extLst>
          </p:cNvPr>
          <p:cNvGrpSpPr/>
          <p:nvPr/>
        </p:nvGrpSpPr>
        <p:grpSpPr>
          <a:xfrm>
            <a:off x="8437326" y="2845379"/>
            <a:ext cx="3052837" cy="2242234"/>
            <a:chOff x="375895" y="1545921"/>
            <a:chExt cx="3052837" cy="224223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67A251E-388A-4213-993F-73A1AB51F4BB}"/>
                </a:ext>
              </a:extLst>
            </p:cNvPr>
            <p:cNvSpPr/>
            <p:nvPr/>
          </p:nvSpPr>
          <p:spPr>
            <a:xfrm>
              <a:off x="375895" y="1545921"/>
              <a:ext cx="3052837" cy="188308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Projet 3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4198D36-B3F8-4C5D-924B-EBB74A902F87}"/>
                </a:ext>
              </a:extLst>
            </p:cNvPr>
            <p:cNvSpPr/>
            <p:nvPr/>
          </p:nvSpPr>
          <p:spPr>
            <a:xfrm>
              <a:off x="823245" y="2253573"/>
              <a:ext cx="1953080" cy="68426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git config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440C7B7-2230-46AF-9AE7-E13D3048BF55}"/>
                </a:ext>
              </a:extLst>
            </p:cNvPr>
            <p:cNvSpPr/>
            <p:nvPr/>
          </p:nvSpPr>
          <p:spPr>
            <a:xfrm>
              <a:off x="905931" y="3326080"/>
              <a:ext cx="1905010" cy="462075"/>
            </a:xfrm>
            <a:prstGeom prst="rect">
              <a:avLst/>
            </a:prstGeom>
            <a:solidFill>
              <a:schemeClr val="accent5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.git/config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007634D8-F40C-4929-B59A-2674579C264A}"/>
              </a:ext>
            </a:extLst>
          </p:cNvPr>
          <p:cNvSpPr/>
          <p:nvPr/>
        </p:nvSpPr>
        <p:spPr>
          <a:xfrm>
            <a:off x="2793025" y="5824355"/>
            <a:ext cx="6323266" cy="9343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fr-FR" sz="1800" b="1" i="0" u="none" strike="noStrike" baseline="0" dirty="0">
                <a:solidFill>
                  <a:srgbClr val="FFFFFF"/>
                </a:solidFill>
                <a:latin typeface="ArialMT"/>
              </a:rPr>
              <a:t>$ git config --global user.name “</a:t>
            </a:r>
            <a:r>
              <a:rPr lang="fr-FR" sz="1800" b="1" i="0" u="none" strike="noStrike" baseline="0" dirty="0" err="1">
                <a:solidFill>
                  <a:srgbClr val="FFFFFF"/>
                </a:solidFill>
                <a:latin typeface="ArialMT"/>
              </a:rPr>
              <a:t>nom_utilisateur</a:t>
            </a:r>
            <a:r>
              <a:rPr lang="fr-FR" sz="1800" b="1" i="0" u="none" strike="noStrike" baseline="0" dirty="0">
                <a:solidFill>
                  <a:srgbClr val="FFFFFF"/>
                </a:solidFill>
                <a:latin typeface="ArialMT"/>
              </a:rPr>
              <a:t>”</a:t>
            </a:r>
          </a:p>
          <a:p>
            <a:pPr algn="l"/>
            <a:r>
              <a:rPr lang="fr-FR" sz="1800" b="1" i="0" u="none" strike="noStrike" baseline="0" dirty="0">
                <a:solidFill>
                  <a:srgbClr val="FFFFFF"/>
                </a:solidFill>
                <a:latin typeface="ArialMT"/>
              </a:rPr>
              <a:t>$ git config --global </a:t>
            </a:r>
            <a:r>
              <a:rPr lang="fr-FR" sz="1800" b="1" i="0" u="none" strike="noStrike" baseline="0" dirty="0" err="1">
                <a:solidFill>
                  <a:srgbClr val="FFFFFF"/>
                </a:solidFill>
                <a:latin typeface="ArialMT"/>
              </a:rPr>
              <a:t>user.email</a:t>
            </a:r>
            <a:r>
              <a:rPr lang="fr-FR" sz="1800" b="1" i="0" u="none" strike="noStrike" baseline="0" dirty="0">
                <a:solidFill>
                  <a:srgbClr val="FFFFFF"/>
                </a:solidFill>
                <a:latin typeface="ArialMT"/>
              </a:rPr>
              <a:t> &lt;email utilisateur&gt;</a:t>
            </a:r>
          </a:p>
          <a:p>
            <a:pPr algn="l"/>
            <a:r>
              <a:rPr lang="fr-FR" sz="1800" b="1" i="0" u="none" strike="noStrike" baseline="0" dirty="0">
                <a:solidFill>
                  <a:srgbClr val="FFFFFF"/>
                </a:solidFill>
                <a:latin typeface="ArialMT"/>
              </a:rPr>
              <a:t>$ git config --</a:t>
            </a:r>
            <a:r>
              <a:rPr lang="fr-FR" sz="1800" b="1" i="0" u="none" strike="noStrike" baseline="0" dirty="0" err="1">
                <a:solidFill>
                  <a:srgbClr val="FFFFFF"/>
                </a:solidFill>
                <a:latin typeface="ArialMT"/>
              </a:rPr>
              <a:t>list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B0EB4DF-38F9-4F3B-8590-78EE63E56468}"/>
              </a:ext>
            </a:extLst>
          </p:cNvPr>
          <p:cNvSpPr/>
          <p:nvPr/>
        </p:nvSpPr>
        <p:spPr>
          <a:xfrm>
            <a:off x="4951493" y="1474657"/>
            <a:ext cx="2834761" cy="5285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i="0" u="none" strike="noStrike" baseline="0" dirty="0">
                <a:solidFill>
                  <a:srgbClr val="FFFFFF"/>
                </a:solidFill>
                <a:latin typeface="ArialMT"/>
              </a:rPr>
              <a:t>git config --global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02C7FFC-9957-4201-81CD-FDB1D42DD5C7}"/>
              </a:ext>
            </a:extLst>
          </p:cNvPr>
          <p:cNvSpPr/>
          <p:nvPr/>
        </p:nvSpPr>
        <p:spPr>
          <a:xfrm>
            <a:off x="5596477" y="1201555"/>
            <a:ext cx="1544792" cy="344102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800" b="1" i="0" u="none" strike="noStrike" baseline="0" dirty="0">
                <a:solidFill>
                  <a:schemeClr val="tx1"/>
                </a:solidFill>
                <a:latin typeface="Arial-BoldMT"/>
              </a:rPr>
              <a:t>~/.</a:t>
            </a:r>
            <a:r>
              <a:rPr lang="fr-FR" sz="1800" b="1" i="0" u="none" strike="noStrike" baseline="0" dirty="0" err="1">
                <a:solidFill>
                  <a:schemeClr val="tx1"/>
                </a:solidFill>
                <a:latin typeface="Arial-BoldMT"/>
              </a:rPr>
              <a:t>gitconfig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A7AE2FAE-D443-4BC0-B446-A3B298A70DFA}"/>
              </a:ext>
            </a:extLst>
          </p:cNvPr>
          <p:cNvCxnSpPr>
            <a:cxnSpLocks/>
          </p:cNvCxnSpPr>
          <p:nvPr/>
        </p:nvCxnSpPr>
        <p:spPr>
          <a:xfrm>
            <a:off x="1926910" y="2354214"/>
            <a:ext cx="7992957" cy="37207"/>
          </a:xfrm>
          <a:prstGeom prst="straightConnector1">
            <a:avLst/>
          </a:prstGeom>
          <a:ln w="47625" cap="sq" cmpd="sng">
            <a:solidFill>
              <a:schemeClr val="accent1"/>
            </a:solidFill>
            <a:round/>
            <a:headEnd type="none"/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C649EC1E-786A-4A03-9356-3AD7120082DA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5964295" y="2022968"/>
            <a:ext cx="7617" cy="822411"/>
          </a:xfrm>
          <a:prstGeom prst="straightConnector1">
            <a:avLst/>
          </a:prstGeom>
          <a:ln w="47625" cap="sq" cmpd="sng">
            <a:solidFill>
              <a:schemeClr val="accent1"/>
            </a:solidFill>
            <a:round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6B4C1A8C-8DD6-4FCF-9A1D-EDE9E0EBF15C}"/>
              </a:ext>
            </a:extLst>
          </p:cNvPr>
          <p:cNvCxnSpPr>
            <a:cxnSpLocks/>
          </p:cNvCxnSpPr>
          <p:nvPr/>
        </p:nvCxnSpPr>
        <p:spPr>
          <a:xfrm flipH="1">
            <a:off x="1926910" y="2354214"/>
            <a:ext cx="32300" cy="462075"/>
          </a:xfrm>
          <a:prstGeom prst="straightConnector1">
            <a:avLst/>
          </a:prstGeom>
          <a:ln w="47625" cap="sq" cmpd="sng">
            <a:solidFill>
              <a:schemeClr val="accent1"/>
            </a:solidFill>
            <a:round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961DFCFA-725C-41DC-BA53-E55CF2B25599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9912853" y="2405083"/>
            <a:ext cx="50892" cy="440296"/>
          </a:xfrm>
          <a:prstGeom prst="straightConnector1">
            <a:avLst/>
          </a:prstGeom>
          <a:ln w="47625" cap="sq" cmpd="sng">
            <a:solidFill>
              <a:schemeClr val="accent1"/>
            </a:solidFill>
            <a:round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167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1D9468-EC20-4858-B68A-0C3E5B0F2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8C2E478F-E849-4A8C-AF1F-CBCC78A7CBFA}" type="slidenum">
              <a:rPr lang="fr-FR" noProof="0" smtClean="0"/>
              <a:t>13</a:t>
            </a:fld>
            <a:endParaRPr lang="fr-FR" noProof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8D7BA94-DB0B-4ABC-A54C-6E0AA2B0EDDC}"/>
              </a:ext>
            </a:extLst>
          </p:cNvPr>
          <p:cNvSpPr txBox="1"/>
          <p:nvPr/>
        </p:nvSpPr>
        <p:spPr>
          <a:xfrm>
            <a:off x="1731818" y="1787237"/>
            <a:ext cx="852054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Git fonctionne de base en invites de commandes mais il est également possible de l'utiliser via des interfaces graphiques comme par exemple Git gui ou des plugin dans VS Code/Eclipse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La commande </a:t>
            </a:r>
            <a:r>
              <a:rPr lang="fr-FR" sz="2400" b="1" dirty="0"/>
              <a:t>git version</a:t>
            </a:r>
            <a:r>
              <a:rPr lang="fr-FR" sz="2400" dirty="0"/>
              <a:t>, affiche le numéro de version de git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Pour afficher l'aide de Git il faut utiliser soit la commande </a:t>
            </a:r>
            <a:r>
              <a:rPr lang="fr-FR" sz="2400" b="1" dirty="0"/>
              <a:t>git</a:t>
            </a:r>
            <a:r>
              <a:rPr lang="fr-FR" sz="2400" dirty="0"/>
              <a:t> soit la commande </a:t>
            </a:r>
            <a:r>
              <a:rPr lang="fr-FR" sz="2400" b="1" dirty="0"/>
              <a:t>git --help</a:t>
            </a:r>
            <a:r>
              <a:rPr lang="fr-FR" sz="2400" dirty="0"/>
              <a:t> 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La commande </a:t>
            </a:r>
            <a:r>
              <a:rPr lang="fr-FR" sz="2400" b="1" dirty="0"/>
              <a:t>git config</a:t>
            </a:r>
            <a:r>
              <a:rPr lang="fr-FR" sz="2400" dirty="0"/>
              <a:t> permet de configurer l’outil git en donnant mon nom et adresse mail afin d’insérer automatiquement ces informations lors de mes modifications de code source (projet courant ou global avec </a:t>
            </a:r>
            <a:r>
              <a:rPr lang="fr-FR" sz="2400" b="1" dirty="0"/>
              <a:t>-- </a:t>
            </a:r>
            <a:r>
              <a:rPr lang="fr-FR" sz="2400" dirty="0"/>
              <a:t>global)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566B1B26-18C4-424B-943C-8640D9CF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82" y="546448"/>
            <a:ext cx="5897218" cy="884238"/>
          </a:xfrm>
        </p:spPr>
        <p:txBody>
          <a:bodyPr rtlCol="0"/>
          <a:lstStyle/>
          <a:p>
            <a:pPr algn="ctr" rtl="0"/>
            <a:r>
              <a:rPr lang="fr-FR" b="1" dirty="0" err="1"/>
              <a:t>Resumé</a:t>
            </a:r>
            <a:r>
              <a:rPr lang="fr-FR" b="1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3976958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fr-FR" dirty="0"/>
              <a:t>Mon Premier commit</a:t>
            </a:r>
          </a:p>
        </p:txBody>
      </p:sp>
      <p:pic>
        <p:nvPicPr>
          <p:cNvPr id="8" name="Espace réservé d’image 7" descr="gros plan sur du code informatiqu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331952-7E54-4ED9-A3D3-1D50678ED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8C2E478F-E849-4A8C-AF1F-CBCC78A7CBFA}" type="slidenum">
              <a:rPr lang="fr-FR" noProof="0" smtClean="0"/>
              <a:t>15</a:t>
            </a:fld>
            <a:endParaRPr lang="fr-FR" noProof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BBE3D467-BDE4-4C9E-B4EE-2EB6B3B4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556" y="99305"/>
            <a:ext cx="9030888" cy="940556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 algn="ctr"/>
            <a:r>
              <a:rPr lang="fr-FR" b="1" dirty="0"/>
              <a:t>Dépôt git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07634D8-F40C-4929-B59A-2674579C264A}"/>
              </a:ext>
            </a:extLst>
          </p:cNvPr>
          <p:cNvSpPr/>
          <p:nvPr/>
        </p:nvSpPr>
        <p:spPr>
          <a:xfrm>
            <a:off x="2114598" y="5263916"/>
            <a:ext cx="6867169" cy="64394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fr-FR" sz="1800" b="1" i="0" u="none" strike="noStrike" baseline="0" dirty="0">
                <a:solidFill>
                  <a:srgbClr val="FFFFFF"/>
                </a:solidFill>
                <a:latin typeface="Arial-BoldMT"/>
              </a:rPr>
              <a:t>$ git init [</a:t>
            </a:r>
            <a:r>
              <a:rPr lang="fr-FR" sz="1800" b="1" i="0" u="none" strike="noStrike" baseline="0" dirty="0" err="1">
                <a:solidFill>
                  <a:srgbClr val="FFFFFF"/>
                </a:solidFill>
                <a:latin typeface="Arial-BoldMT"/>
              </a:rPr>
              <a:t>nom_dossier</a:t>
            </a:r>
            <a:r>
              <a:rPr lang="fr-FR" sz="1800" b="1" i="0" u="none" strike="noStrike" baseline="0" dirty="0">
                <a:solidFill>
                  <a:srgbClr val="FFFFFF"/>
                </a:solidFill>
                <a:latin typeface="Arial-BoldMT"/>
              </a:rPr>
              <a:t>] </a:t>
            </a:r>
            <a:r>
              <a:rPr lang="fr-FR" sz="1800" b="0" i="1" u="none" strike="noStrike" baseline="0" dirty="0">
                <a:solidFill>
                  <a:srgbClr val="FFFFFF"/>
                </a:solidFill>
                <a:latin typeface="Arial-ItalicMT"/>
              </a:rPr>
              <a:t>// Créer un dépôt dans le dossier cible</a:t>
            </a:r>
            <a:endParaRPr lang="fr-FR" b="1" dirty="0">
              <a:solidFill>
                <a:schemeClr val="bg1"/>
              </a:solidFill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16BFE412-4AF4-47D6-8AA2-E23ECCE49298}"/>
              </a:ext>
            </a:extLst>
          </p:cNvPr>
          <p:cNvGrpSpPr/>
          <p:nvPr/>
        </p:nvGrpSpPr>
        <p:grpSpPr>
          <a:xfrm>
            <a:off x="642732" y="1732528"/>
            <a:ext cx="4415313" cy="2245199"/>
            <a:chOff x="1277564" y="1763889"/>
            <a:chExt cx="4415313" cy="224519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6BA321A-5301-4A33-9534-C042D5BD43A5}"/>
                </a:ext>
              </a:extLst>
            </p:cNvPr>
            <p:cNvSpPr/>
            <p:nvPr/>
          </p:nvSpPr>
          <p:spPr>
            <a:xfrm>
              <a:off x="1277564" y="1763889"/>
              <a:ext cx="4415313" cy="22451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Dossier classique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0CEF3F4-9FCB-4850-9759-25D23CE73F76}"/>
                </a:ext>
              </a:extLst>
            </p:cNvPr>
            <p:cNvSpPr/>
            <p:nvPr/>
          </p:nvSpPr>
          <p:spPr>
            <a:xfrm>
              <a:off x="1580556" y="2756948"/>
              <a:ext cx="3282795" cy="675160"/>
            </a:xfrm>
            <a:prstGeom prst="rect">
              <a:avLst/>
            </a:prstGeom>
            <a:solidFill>
              <a:schemeClr val="accent5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Dernière version de mon code</a:t>
              </a: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23C12752-7C3F-46F8-A95F-44AB868F2F48}"/>
              </a:ext>
            </a:extLst>
          </p:cNvPr>
          <p:cNvGrpSpPr/>
          <p:nvPr/>
        </p:nvGrpSpPr>
        <p:grpSpPr>
          <a:xfrm>
            <a:off x="7133956" y="1763889"/>
            <a:ext cx="4415313" cy="3235814"/>
            <a:chOff x="6814729" y="2819136"/>
            <a:chExt cx="4415313" cy="2245199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524168A5-760D-45ED-9C43-6DD8A8323CED}"/>
                </a:ext>
              </a:extLst>
            </p:cNvPr>
            <p:cNvGrpSpPr/>
            <p:nvPr/>
          </p:nvGrpSpPr>
          <p:grpSpPr>
            <a:xfrm>
              <a:off x="6814729" y="2819136"/>
              <a:ext cx="4415313" cy="2245199"/>
              <a:chOff x="1277564" y="1763889"/>
              <a:chExt cx="4415313" cy="2245199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F73D33B-F374-4AD2-8C71-1F3094BC5DC5}"/>
                  </a:ext>
                </a:extLst>
              </p:cNvPr>
              <p:cNvSpPr/>
              <p:nvPr/>
            </p:nvSpPr>
            <p:spPr>
              <a:xfrm>
                <a:off x="1277564" y="1763889"/>
                <a:ext cx="4415313" cy="22451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Repository Git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593D76A-990C-447D-A99B-BCA93C794E70}"/>
                  </a:ext>
                </a:extLst>
              </p:cNvPr>
              <p:cNvSpPr/>
              <p:nvPr/>
            </p:nvSpPr>
            <p:spPr>
              <a:xfrm>
                <a:off x="1791484" y="2175248"/>
                <a:ext cx="3282795" cy="335706"/>
              </a:xfrm>
              <a:prstGeom prst="rect">
                <a:avLst/>
              </a:prstGeom>
              <a:solidFill>
                <a:schemeClr val="accent5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b="1" dirty="0">
                    <a:solidFill>
                      <a:schemeClr val="tx1"/>
                    </a:solidFill>
                  </a:rPr>
                  <a:t>Dernière version de mon code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2B36049-43CF-464B-B467-EFA8D630EE6C}"/>
                </a:ext>
              </a:extLst>
            </p:cNvPr>
            <p:cNvSpPr/>
            <p:nvPr/>
          </p:nvSpPr>
          <p:spPr>
            <a:xfrm>
              <a:off x="7328648" y="3734111"/>
              <a:ext cx="3282795" cy="33570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b="1" dirty="0">
                  <a:solidFill>
                    <a:schemeClr val="tx1"/>
                  </a:solidFill>
                </a:rPr>
                <a:t>Dossier .git</a:t>
              </a:r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80563836-5447-46BB-9803-820C84CE305D}"/>
              </a:ext>
            </a:extLst>
          </p:cNvPr>
          <p:cNvSpPr txBox="1"/>
          <p:nvPr/>
        </p:nvSpPr>
        <p:spPr>
          <a:xfrm>
            <a:off x="2114598" y="6061587"/>
            <a:ext cx="73096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800" b="1" i="0" u="none" strike="noStrike" baseline="0" dirty="0">
                <a:latin typeface="Arial-BoldMT"/>
              </a:rPr>
              <a:t> le dossier .git contient l’historique, ne pas le supprimer !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914C7D6-9DB6-4545-A1AD-9CF4B66EA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603" y="6029137"/>
            <a:ext cx="649577" cy="649577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25093F15-A629-4B9C-9170-F3475E854FCE}"/>
              </a:ext>
            </a:extLst>
          </p:cNvPr>
          <p:cNvSpPr/>
          <p:nvPr/>
        </p:nvSpPr>
        <p:spPr>
          <a:xfrm>
            <a:off x="5317769" y="2598657"/>
            <a:ext cx="1556461" cy="830343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i="0" u="none" strike="noStrike" baseline="0" dirty="0">
                <a:solidFill>
                  <a:srgbClr val="FFFFFF"/>
                </a:solidFill>
                <a:latin typeface="ArialMT"/>
              </a:rPr>
              <a:t>$ git init</a:t>
            </a:r>
            <a:endParaRPr lang="fr-FR" b="1" dirty="0">
              <a:solidFill>
                <a:schemeClr val="bg1"/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54460E0-6AFF-47FA-8872-EF7F811A1A17}"/>
              </a:ext>
            </a:extLst>
          </p:cNvPr>
          <p:cNvCxnSpPr/>
          <p:nvPr/>
        </p:nvCxnSpPr>
        <p:spPr>
          <a:xfrm>
            <a:off x="7787149" y="3566389"/>
            <a:ext cx="0" cy="125633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C4A30709-B107-4CCE-8D01-9A0A0EED294B}"/>
              </a:ext>
            </a:extLst>
          </p:cNvPr>
          <p:cNvSpPr txBox="1"/>
          <p:nvPr/>
        </p:nvSpPr>
        <p:spPr>
          <a:xfrm>
            <a:off x="7787148" y="3566389"/>
            <a:ext cx="3901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Historique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Zone d’index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Autres informations pour la gestion</a:t>
            </a:r>
          </a:p>
        </p:txBody>
      </p:sp>
    </p:spTree>
    <p:extLst>
      <p:ext uri="{BB962C8B-B14F-4D97-AF65-F5344CB8AC3E}">
        <p14:creationId xmlns:p14="http://schemas.microsoft.com/office/powerpoint/2010/main" val="3587083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égende : flèche vers la droite 43">
            <a:extLst>
              <a:ext uri="{FF2B5EF4-FFF2-40B4-BE49-F238E27FC236}">
                <a16:creationId xmlns:a16="http://schemas.microsoft.com/office/drawing/2014/main" id="{091BD20D-FBF3-47B2-A168-70946495B27F}"/>
              </a:ext>
            </a:extLst>
          </p:cNvPr>
          <p:cNvSpPr/>
          <p:nvPr/>
        </p:nvSpPr>
        <p:spPr>
          <a:xfrm>
            <a:off x="6022447" y="2521974"/>
            <a:ext cx="3746484" cy="4204923"/>
          </a:xfrm>
          <a:prstGeom prst="rightArrowCallout">
            <a:avLst>
              <a:gd name="adj1" fmla="val 17127"/>
              <a:gd name="adj2" fmla="val 25000"/>
              <a:gd name="adj3" fmla="val 18701"/>
              <a:gd name="adj4" fmla="val 55923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331952-7E54-4ED9-A3D3-1D50678ED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8C2E478F-E849-4A8C-AF1F-CBCC78A7CBFA}" type="slidenum">
              <a:rPr lang="fr-FR" noProof="0" smtClean="0"/>
              <a:t>16</a:t>
            </a:fld>
            <a:endParaRPr lang="fr-FR" noProof="0"/>
          </a:p>
        </p:txBody>
      </p:sp>
      <p:sp>
        <p:nvSpPr>
          <p:cNvPr id="31" name="Titre 5">
            <a:extLst>
              <a:ext uri="{FF2B5EF4-FFF2-40B4-BE49-F238E27FC236}">
                <a16:creationId xmlns:a16="http://schemas.microsoft.com/office/drawing/2014/main" id="{A66FF2B5-F363-4C45-8714-2E6A6062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7391" y="172715"/>
            <a:ext cx="5897218" cy="884238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 algn="ctr"/>
            <a:r>
              <a:rPr lang="fr-FR" b="1" dirty="0"/>
              <a:t>Workflow de base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19C605C8-2338-4B10-98D0-5CA33F8635E1}"/>
              </a:ext>
            </a:extLst>
          </p:cNvPr>
          <p:cNvGrpSpPr/>
          <p:nvPr/>
        </p:nvGrpSpPr>
        <p:grpSpPr>
          <a:xfrm>
            <a:off x="821767" y="1558469"/>
            <a:ext cx="2433006" cy="5299531"/>
            <a:chOff x="821767" y="1558469"/>
            <a:chExt cx="2433006" cy="529953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AB1FE94-6F03-48B9-A9B5-7B5B990DFB02}"/>
                </a:ext>
              </a:extLst>
            </p:cNvPr>
            <p:cNvSpPr/>
            <p:nvPr/>
          </p:nvSpPr>
          <p:spPr>
            <a:xfrm>
              <a:off x="821767" y="1558469"/>
              <a:ext cx="2393381" cy="830770"/>
            </a:xfrm>
            <a:prstGeom prst="rect">
              <a:avLst/>
            </a:prstGeom>
            <a:solidFill>
              <a:schemeClr val="accent5">
                <a:lumMod val="10000"/>
                <a:lumOff val="90000"/>
              </a:schemeClr>
            </a:solidFill>
            <a:ln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b="1" i="0" u="none" strike="noStrike" baseline="0" dirty="0">
                  <a:solidFill>
                    <a:schemeClr val="tx1"/>
                  </a:solidFill>
                  <a:latin typeface="Arial-BoldMT"/>
                </a:rPr>
                <a:t>Dossier de travail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76432201-CB78-4C32-AA6B-95F53897AAB1}"/>
                </a:ext>
              </a:extLst>
            </p:cNvPr>
            <p:cNvCxnSpPr>
              <a:cxnSpLocks/>
            </p:cNvCxnSpPr>
            <p:nvPr/>
          </p:nvCxnSpPr>
          <p:spPr>
            <a:xfrm>
              <a:off x="1399146" y="2389239"/>
              <a:ext cx="12077" cy="4468761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AE44671-B10F-49BC-BE8B-6F2389747852}"/>
                </a:ext>
              </a:extLst>
            </p:cNvPr>
            <p:cNvSpPr/>
            <p:nvPr/>
          </p:nvSpPr>
          <p:spPr>
            <a:xfrm>
              <a:off x="1401098" y="2711194"/>
              <a:ext cx="1843549" cy="66367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Modification A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0093E81-2AFE-4DC7-8F8A-78B41352EBDB}"/>
                </a:ext>
              </a:extLst>
            </p:cNvPr>
            <p:cNvSpPr/>
            <p:nvPr/>
          </p:nvSpPr>
          <p:spPr>
            <a:xfrm>
              <a:off x="1411223" y="4294070"/>
              <a:ext cx="1843549" cy="66367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Modification A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ABCCC8A-A94C-4622-84D5-EAADC10740F1}"/>
                </a:ext>
              </a:extLst>
            </p:cNvPr>
            <p:cNvSpPr/>
            <p:nvPr/>
          </p:nvSpPr>
          <p:spPr>
            <a:xfrm>
              <a:off x="1411224" y="5781920"/>
              <a:ext cx="1843549" cy="66367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Modification A</a:t>
              </a:r>
            </a:p>
          </p:txBody>
        </p:sp>
      </p:grp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A4147D9E-8A26-44A8-97FA-2B22FA65897D}"/>
              </a:ext>
            </a:extLst>
          </p:cNvPr>
          <p:cNvSpPr/>
          <p:nvPr/>
        </p:nvSpPr>
        <p:spPr>
          <a:xfrm>
            <a:off x="3525356" y="3429000"/>
            <a:ext cx="1556461" cy="830343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i="0" u="none" strike="noStrike" baseline="0" dirty="0">
                <a:solidFill>
                  <a:srgbClr val="FFFFFF"/>
                </a:solidFill>
                <a:latin typeface="ArialMT"/>
              </a:rPr>
              <a:t>git </a:t>
            </a:r>
            <a:r>
              <a:rPr lang="fr-FR" sz="1800" b="1" i="0" u="none" strike="noStrike" baseline="0" dirty="0" err="1">
                <a:solidFill>
                  <a:srgbClr val="FFFFFF"/>
                </a:solidFill>
                <a:latin typeface="ArialMT"/>
              </a:rPr>
              <a:t>add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A9261E10-A901-4F32-9BBC-A5506D1804FA}"/>
              </a:ext>
            </a:extLst>
          </p:cNvPr>
          <p:cNvSpPr/>
          <p:nvPr/>
        </p:nvSpPr>
        <p:spPr>
          <a:xfrm flipH="1">
            <a:off x="3525354" y="5026006"/>
            <a:ext cx="1556461" cy="830343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FFFF"/>
                </a:solidFill>
                <a:latin typeface="ArialMT"/>
              </a:rPr>
              <a:t>g</a:t>
            </a:r>
            <a:r>
              <a:rPr lang="fr-FR" sz="1800" b="1" i="0" u="none" strike="noStrike" baseline="0" dirty="0">
                <a:solidFill>
                  <a:srgbClr val="FFFFFF"/>
                </a:solidFill>
                <a:latin typeface="ArialMT"/>
              </a:rPr>
              <a:t>it reset</a:t>
            </a:r>
            <a:endParaRPr lang="fr-FR" b="1" dirty="0">
              <a:solidFill>
                <a:schemeClr val="bg1"/>
              </a:solidFill>
            </a:endParaRP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5F801F71-7E88-4439-9674-84FF3F253944}"/>
              </a:ext>
            </a:extLst>
          </p:cNvPr>
          <p:cNvGrpSpPr/>
          <p:nvPr/>
        </p:nvGrpSpPr>
        <p:grpSpPr>
          <a:xfrm>
            <a:off x="4809843" y="1576833"/>
            <a:ext cx="3056154" cy="5256595"/>
            <a:chOff x="4116673" y="1576833"/>
            <a:chExt cx="3056154" cy="525659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2E4158-0D22-4220-89A0-01FFDE510591}"/>
                </a:ext>
              </a:extLst>
            </p:cNvPr>
            <p:cNvSpPr/>
            <p:nvPr/>
          </p:nvSpPr>
          <p:spPr>
            <a:xfrm>
              <a:off x="4116673" y="1576833"/>
              <a:ext cx="2393382" cy="81240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b="1" i="0" u="none" strike="noStrike" baseline="0" dirty="0">
                  <a:solidFill>
                    <a:schemeClr val="tx1"/>
                  </a:solidFill>
                  <a:latin typeface="Arial-BoldMT"/>
                </a:rPr>
                <a:t>Zone d’index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B7A2008D-FE9F-46CF-B92F-DF9823E9C314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>
              <a:off x="5313364" y="2389239"/>
              <a:ext cx="18583" cy="4444189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A7EAE1E-ABC5-431E-88B0-DDB17480C95D}"/>
                </a:ext>
              </a:extLst>
            </p:cNvPr>
            <p:cNvSpPr/>
            <p:nvPr/>
          </p:nvSpPr>
          <p:spPr>
            <a:xfrm>
              <a:off x="5317202" y="2713601"/>
              <a:ext cx="1843549" cy="66367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Modification A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57644C4-33E4-414C-B1A2-56A01C8A4A8A}"/>
                </a:ext>
              </a:extLst>
            </p:cNvPr>
            <p:cNvSpPr/>
            <p:nvPr/>
          </p:nvSpPr>
          <p:spPr>
            <a:xfrm>
              <a:off x="5304403" y="4294070"/>
              <a:ext cx="1843549" cy="66367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Modification A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62D65A7-90F5-405E-9D79-E6585E82DCF1}"/>
                </a:ext>
              </a:extLst>
            </p:cNvPr>
            <p:cNvSpPr/>
            <p:nvPr/>
          </p:nvSpPr>
          <p:spPr>
            <a:xfrm>
              <a:off x="5329278" y="5755407"/>
              <a:ext cx="1843549" cy="66367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Modification A</a:t>
              </a:r>
            </a:p>
          </p:txBody>
        </p:sp>
      </p:grpSp>
      <p:sp>
        <p:nvSpPr>
          <p:cNvPr id="48" name="ZoneTexte 47">
            <a:extLst>
              <a:ext uri="{FF2B5EF4-FFF2-40B4-BE49-F238E27FC236}">
                <a16:creationId xmlns:a16="http://schemas.microsoft.com/office/drawing/2014/main" id="{DDD888EB-2672-4995-8103-F7A02696CF96}"/>
              </a:ext>
            </a:extLst>
          </p:cNvPr>
          <p:cNvSpPr txBox="1"/>
          <p:nvPr/>
        </p:nvSpPr>
        <p:spPr>
          <a:xfrm>
            <a:off x="8073754" y="4411278"/>
            <a:ext cx="136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git commit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89502724-E3CE-4025-AC3A-EF02176B258A}"/>
              </a:ext>
            </a:extLst>
          </p:cNvPr>
          <p:cNvGrpSpPr/>
          <p:nvPr/>
        </p:nvGrpSpPr>
        <p:grpSpPr>
          <a:xfrm>
            <a:off x="9087856" y="1591581"/>
            <a:ext cx="2393382" cy="5266419"/>
            <a:chOff x="9412316" y="1591581"/>
            <a:chExt cx="2393382" cy="5266419"/>
          </a:xfrm>
        </p:grpSpPr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44BCC6B4-A8A0-4D0C-A903-A069B2DA2A73}"/>
                </a:ext>
              </a:extLst>
            </p:cNvPr>
            <p:cNvCxnSpPr>
              <a:cxnSpLocks/>
            </p:cNvCxnSpPr>
            <p:nvPr/>
          </p:nvCxnSpPr>
          <p:spPr>
            <a:xfrm>
              <a:off x="10486103" y="2389239"/>
              <a:ext cx="0" cy="4468761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B8A95B-6F5C-4BBD-9E1D-6446BC466665}"/>
                </a:ext>
              </a:extLst>
            </p:cNvPr>
            <p:cNvSpPr/>
            <p:nvPr/>
          </p:nvSpPr>
          <p:spPr>
            <a:xfrm>
              <a:off x="9412316" y="1591581"/>
              <a:ext cx="2393382" cy="8124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b="1" i="0" u="none" strike="noStrike" baseline="0" dirty="0">
                  <a:solidFill>
                    <a:schemeClr val="tx1"/>
                  </a:solidFill>
                  <a:latin typeface="Arial-BoldMT"/>
                </a:rPr>
                <a:t>Dépôt local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Organigramme : Décision 48">
              <a:extLst>
                <a:ext uri="{FF2B5EF4-FFF2-40B4-BE49-F238E27FC236}">
                  <a16:creationId xmlns:a16="http://schemas.microsoft.com/office/drawing/2014/main" id="{5845541D-9059-4FC8-82EE-31CA8D8E534D}"/>
                </a:ext>
              </a:extLst>
            </p:cNvPr>
            <p:cNvSpPr/>
            <p:nvPr/>
          </p:nvSpPr>
          <p:spPr>
            <a:xfrm>
              <a:off x="10095271" y="4257199"/>
              <a:ext cx="781663" cy="700549"/>
            </a:xfrm>
            <a:prstGeom prst="flowChartDecision">
              <a:avLst/>
            </a:prstGeom>
            <a:solidFill>
              <a:schemeClr val="accent5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3</a:t>
              </a:r>
            </a:p>
          </p:txBody>
        </p:sp>
        <p:sp>
          <p:nvSpPr>
            <p:cNvPr id="51" name="Organigramme : Décision 50">
              <a:extLst>
                <a:ext uri="{FF2B5EF4-FFF2-40B4-BE49-F238E27FC236}">
                  <a16:creationId xmlns:a16="http://schemas.microsoft.com/office/drawing/2014/main" id="{2B95F0B0-66AE-4992-A07E-9EECE3BB23D7}"/>
                </a:ext>
              </a:extLst>
            </p:cNvPr>
            <p:cNvSpPr/>
            <p:nvPr/>
          </p:nvSpPr>
          <p:spPr>
            <a:xfrm>
              <a:off x="10095269" y="5163004"/>
              <a:ext cx="781663" cy="700549"/>
            </a:xfrm>
            <a:prstGeom prst="flowChartDecision">
              <a:avLst/>
            </a:prstGeom>
            <a:solidFill>
              <a:schemeClr val="accent5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2</a:t>
              </a:r>
            </a:p>
          </p:txBody>
        </p:sp>
        <p:sp>
          <p:nvSpPr>
            <p:cNvPr id="52" name="Organigramme : Décision 51">
              <a:extLst>
                <a:ext uri="{FF2B5EF4-FFF2-40B4-BE49-F238E27FC236}">
                  <a16:creationId xmlns:a16="http://schemas.microsoft.com/office/drawing/2014/main" id="{375EF98A-7A56-4785-8F25-4D455443F1DE}"/>
                </a:ext>
              </a:extLst>
            </p:cNvPr>
            <p:cNvSpPr/>
            <p:nvPr/>
          </p:nvSpPr>
          <p:spPr>
            <a:xfrm>
              <a:off x="10095270" y="6068810"/>
              <a:ext cx="781663" cy="700549"/>
            </a:xfrm>
            <a:prstGeom prst="flowChartDecision">
              <a:avLst/>
            </a:prstGeom>
            <a:solidFill>
              <a:schemeClr val="accent5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1</a:t>
              </a:r>
            </a:p>
          </p:txBody>
        </p:sp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4C5CA7C9-3FB0-4B21-A1C6-12B677AAD019}"/>
              </a:ext>
            </a:extLst>
          </p:cNvPr>
          <p:cNvSpPr txBox="1"/>
          <p:nvPr/>
        </p:nvSpPr>
        <p:spPr>
          <a:xfrm>
            <a:off x="10641288" y="4322476"/>
            <a:ext cx="1544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mon commit</a:t>
            </a:r>
          </a:p>
        </p:txBody>
      </p:sp>
    </p:spTree>
    <p:extLst>
      <p:ext uri="{BB962C8B-B14F-4D97-AF65-F5344CB8AC3E}">
        <p14:creationId xmlns:p14="http://schemas.microsoft.com/office/powerpoint/2010/main" val="4275288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331952-7E54-4ED9-A3D3-1D50678ED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8C2E478F-E849-4A8C-AF1F-CBCC78A7CBFA}" type="slidenum">
              <a:rPr lang="fr-FR" noProof="0" smtClean="0"/>
              <a:t>17</a:t>
            </a:fld>
            <a:endParaRPr lang="fr-FR" noProof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BBE3D467-BDE4-4C9E-B4EE-2EB6B3B4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556" y="99305"/>
            <a:ext cx="9030888" cy="940556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 algn="ctr"/>
            <a:r>
              <a:rPr lang="fr-FR" b="1" dirty="0"/>
              <a:t>Etat des fichiers sous Git</a:t>
            </a:r>
          </a:p>
        </p:txBody>
      </p:sp>
    </p:spTree>
    <p:extLst>
      <p:ext uri="{BB962C8B-B14F-4D97-AF65-F5344CB8AC3E}">
        <p14:creationId xmlns:p14="http://schemas.microsoft.com/office/powerpoint/2010/main" val="761088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331952-7E54-4ED9-A3D3-1D50678ED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8C2E478F-E849-4A8C-AF1F-CBCC78A7CBFA}" type="slidenum">
              <a:rPr lang="fr-FR" noProof="0" smtClean="0"/>
              <a:t>18</a:t>
            </a:fld>
            <a:endParaRPr lang="fr-FR" noProof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BBE3D467-BDE4-4C9E-B4EE-2EB6B3B4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556" y="99305"/>
            <a:ext cx="9030888" cy="940556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 algn="ctr"/>
            <a:r>
              <a:rPr lang="fr-FR" b="1" dirty="0"/>
              <a:t>Etat du dépôt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80218BB-F99F-4B1B-ABFB-4044C65EF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377" y="1239506"/>
            <a:ext cx="7924107" cy="470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89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331952-7E54-4ED9-A3D3-1D50678ED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8C2E478F-E849-4A8C-AF1F-CBCC78A7CBFA}" type="slidenum">
              <a:rPr lang="fr-FR" noProof="0" smtClean="0"/>
              <a:t>19</a:t>
            </a:fld>
            <a:endParaRPr lang="fr-FR" noProof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BBE3D467-BDE4-4C9E-B4EE-2EB6B3B4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556" y="99305"/>
            <a:ext cx="9030888" cy="940556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 algn="ctr"/>
            <a:r>
              <a:rPr lang="fr-FR" b="1" dirty="0"/>
              <a:t>Indexer les modifications</a:t>
            </a:r>
          </a:p>
        </p:txBody>
      </p:sp>
    </p:spTree>
    <p:extLst>
      <p:ext uri="{BB962C8B-B14F-4D97-AF65-F5344CB8AC3E}">
        <p14:creationId xmlns:p14="http://schemas.microsoft.com/office/powerpoint/2010/main" val="163552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819" y="206990"/>
            <a:ext cx="4846320" cy="1435947"/>
          </a:xfrm>
        </p:spPr>
        <p:txBody>
          <a:bodyPr rtlCol="0"/>
          <a:lstStyle/>
          <a:p>
            <a:pPr rtl="0"/>
            <a:r>
              <a:rPr lang="fr-FR" dirty="0"/>
              <a:t>Plan</a:t>
            </a:r>
          </a:p>
        </p:txBody>
      </p:sp>
      <p:pic>
        <p:nvPicPr>
          <p:cNvPr id="8" name="Espace réservé d’image 7" descr="groupe de personnes autour d’une table de conférenc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68819" y="1589775"/>
            <a:ext cx="4846319" cy="3798888"/>
          </a:xfrm>
        </p:spPr>
        <p:txBody>
          <a:bodyPr rtlCol="0"/>
          <a:lstStyle/>
          <a:p>
            <a:pPr rtl="0"/>
            <a:r>
              <a:rPr lang="fr-FR" dirty="0"/>
              <a:t>Introduction </a:t>
            </a:r>
            <a:r>
              <a:rPr lang="fr-FR" dirty="0" err="1"/>
              <a:t>versionning</a:t>
            </a:r>
            <a:endParaRPr lang="fr-FR" dirty="0"/>
          </a:p>
          <a:p>
            <a:pPr rtl="0"/>
            <a:r>
              <a:rPr lang="fr-FR" dirty="0"/>
              <a:t>Installation Git</a:t>
            </a:r>
          </a:p>
          <a:p>
            <a:pPr rtl="0"/>
            <a:r>
              <a:rPr lang="fr-FR" dirty="0"/>
              <a:t>Mon premier Commit</a:t>
            </a:r>
          </a:p>
          <a:p>
            <a:pPr rtl="0"/>
            <a:r>
              <a:rPr lang="fr-FR" dirty="0"/>
              <a:t>Voyager dans l’historique</a:t>
            </a:r>
          </a:p>
          <a:p>
            <a:pPr rtl="0"/>
            <a:r>
              <a:rPr lang="fr-FR" dirty="0"/>
              <a:t>Présentation GitHub/</a:t>
            </a:r>
            <a:r>
              <a:rPr lang="fr-FR" dirty="0" err="1"/>
              <a:t>GitLab</a:t>
            </a:r>
            <a:endParaRPr lang="fr-FR" dirty="0"/>
          </a:p>
          <a:p>
            <a:pPr rtl="0"/>
            <a:r>
              <a:rPr lang="fr-FR" dirty="0"/>
              <a:t>Utiliser dépôt distant</a:t>
            </a:r>
          </a:p>
          <a:p>
            <a:pPr rtl="0"/>
            <a:r>
              <a:rPr lang="fr-FR" dirty="0"/>
              <a:t>Travailler en équipe</a:t>
            </a:r>
          </a:p>
          <a:p>
            <a:pPr rtl="0"/>
            <a:r>
              <a:rPr lang="fr-FR" dirty="0"/>
              <a:t>Système de branche</a:t>
            </a:r>
          </a:p>
          <a:p>
            <a:pPr rtl="0"/>
            <a:r>
              <a:rPr lang="fr-FR" dirty="0"/>
              <a:t>Conclusion</a:t>
            </a:r>
          </a:p>
          <a:p>
            <a:pPr rtl="0"/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331952-7E54-4ED9-A3D3-1D50678ED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8C2E478F-E849-4A8C-AF1F-CBCC78A7CBFA}" type="slidenum">
              <a:rPr lang="fr-FR" noProof="0" smtClean="0"/>
              <a:t>20</a:t>
            </a:fld>
            <a:endParaRPr lang="fr-FR" noProof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BBE3D467-BDE4-4C9E-B4EE-2EB6B3B4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556" y="99305"/>
            <a:ext cx="9030888" cy="940556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 algn="ctr"/>
            <a:r>
              <a:rPr lang="fr-FR" b="1" dirty="0" err="1"/>
              <a:t>désIndexer</a:t>
            </a:r>
            <a:r>
              <a:rPr lang="fr-FR" b="1" dirty="0"/>
              <a:t> les modifications</a:t>
            </a:r>
          </a:p>
        </p:txBody>
      </p:sp>
    </p:spTree>
    <p:extLst>
      <p:ext uri="{BB962C8B-B14F-4D97-AF65-F5344CB8AC3E}">
        <p14:creationId xmlns:p14="http://schemas.microsoft.com/office/powerpoint/2010/main" val="717344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331952-7E54-4ED9-A3D3-1D50678ED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8C2E478F-E849-4A8C-AF1F-CBCC78A7CBFA}" type="slidenum">
              <a:rPr lang="fr-FR" noProof="0" smtClean="0"/>
              <a:t>21</a:t>
            </a:fld>
            <a:endParaRPr lang="fr-FR" noProof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BBE3D467-BDE4-4C9E-B4EE-2EB6B3B4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556" y="99305"/>
            <a:ext cx="9030888" cy="940556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 algn="ctr"/>
            <a:r>
              <a:rPr lang="fr-FR" b="1" dirty="0"/>
              <a:t>Créer un commit depuis l’index</a:t>
            </a:r>
          </a:p>
        </p:txBody>
      </p:sp>
    </p:spTree>
    <p:extLst>
      <p:ext uri="{BB962C8B-B14F-4D97-AF65-F5344CB8AC3E}">
        <p14:creationId xmlns:p14="http://schemas.microsoft.com/office/powerpoint/2010/main" val="1401663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331952-7E54-4ED9-A3D3-1D50678ED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8C2E478F-E849-4A8C-AF1F-CBCC78A7CBFA}" type="slidenum">
              <a:rPr lang="fr-FR" noProof="0" smtClean="0"/>
              <a:t>22</a:t>
            </a:fld>
            <a:endParaRPr lang="fr-FR" noProof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BBE3D467-BDE4-4C9E-B4EE-2EB6B3B4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556" y="99305"/>
            <a:ext cx="9030888" cy="940556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 algn="ctr"/>
            <a:r>
              <a:rPr lang="fr-FR" b="1" dirty="0"/>
              <a:t>Voir les modifications</a:t>
            </a:r>
          </a:p>
        </p:txBody>
      </p:sp>
    </p:spTree>
    <p:extLst>
      <p:ext uri="{BB962C8B-B14F-4D97-AF65-F5344CB8AC3E}">
        <p14:creationId xmlns:p14="http://schemas.microsoft.com/office/powerpoint/2010/main" val="1422565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331952-7E54-4ED9-A3D3-1D50678ED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8C2E478F-E849-4A8C-AF1F-CBCC78A7CBFA}" type="slidenum">
              <a:rPr lang="fr-FR" noProof="0" smtClean="0"/>
              <a:t>23</a:t>
            </a:fld>
            <a:endParaRPr lang="fr-FR" noProof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BBE3D467-BDE4-4C9E-B4EE-2EB6B3B4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556" y="99305"/>
            <a:ext cx="9030888" cy="940556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 algn="ctr"/>
            <a:r>
              <a:rPr lang="fr-FR" b="1" dirty="0"/>
              <a:t>Modifier son dernier commit</a:t>
            </a:r>
          </a:p>
        </p:txBody>
      </p:sp>
    </p:spTree>
    <p:extLst>
      <p:ext uri="{BB962C8B-B14F-4D97-AF65-F5344CB8AC3E}">
        <p14:creationId xmlns:p14="http://schemas.microsoft.com/office/powerpoint/2010/main" val="2379738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1D9468-EC20-4858-B68A-0C3E5B0F2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8C2E478F-E849-4A8C-AF1F-CBCC78A7CBFA}" type="slidenum">
              <a:rPr lang="fr-FR" noProof="0" smtClean="0"/>
              <a:t>24</a:t>
            </a:fld>
            <a:endParaRPr lang="fr-FR" noProof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8D7BA94-DB0B-4ABC-A54C-6E0AA2B0EDDC}"/>
              </a:ext>
            </a:extLst>
          </p:cNvPr>
          <p:cNvSpPr txBox="1"/>
          <p:nvPr/>
        </p:nvSpPr>
        <p:spPr>
          <a:xfrm>
            <a:off x="116115" y="653143"/>
            <a:ext cx="1179001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Pour créer un nouveau dépôt Git et créer automatiquement le dossier </a:t>
            </a:r>
            <a:r>
              <a:rPr lang="fr-FR" sz="2000" dirty="0" err="1"/>
              <a:t>mon_app</a:t>
            </a:r>
            <a:r>
              <a:rPr lang="fr-FR" sz="2000" dirty="0"/>
              <a:t>, j'utilise la commande </a:t>
            </a:r>
            <a:r>
              <a:rPr lang="fr-FR" sz="2000" b="1" dirty="0"/>
              <a:t>git init </a:t>
            </a:r>
            <a:r>
              <a:rPr lang="fr-FR" sz="2000" b="1" dirty="0" err="1"/>
              <a:t>mon_app</a:t>
            </a:r>
            <a:endParaRPr lang="fr-FR" sz="2000" b="1" dirty="0"/>
          </a:p>
          <a:p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Pour afficher des informations sur mon dépôt, j'utilise la commande </a:t>
            </a:r>
            <a:r>
              <a:rPr lang="fr-FR" sz="2000" b="1" dirty="0"/>
              <a:t>git </a:t>
            </a:r>
            <a:r>
              <a:rPr lang="fr-FR" sz="2000" b="1" dirty="0" err="1"/>
              <a:t>status</a:t>
            </a:r>
            <a:endParaRPr lang="fr-FR" sz="2000" b="1" dirty="0"/>
          </a:p>
          <a:p>
            <a:endParaRPr lang="fr-F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Pour indexer mon fichier hello.html, j'utilise la commande </a:t>
            </a:r>
            <a:r>
              <a:rPr lang="fr-FR" sz="2000" b="1" dirty="0"/>
              <a:t>git </a:t>
            </a:r>
            <a:r>
              <a:rPr lang="fr-FR" sz="2000" b="1" dirty="0" err="1"/>
              <a:t>add</a:t>
            </a:r>
            <a:r>
              <a:rPr lang="fr-FR" sz="2000" b="1" dirty="0"/>
              <a:t> hello.html</a:t>
            </a:r>
          </a:p>
          <a:p>
            <a:endParaRPr lang="fr-F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Dans le cas suivant, quel fichier va être enregistré dans l'historique de mon dépôt après la commande git commit –</a:t>
            </a:r>
            <a:r>
              <a:rPr lang="fr-FR" sz="2000" dirty="0" err="1"/>
              <a:t>m"test</a:t>
            </a:r>
            <a:r>
              <a:rPr lang="fr-FR" sz="2000" dirty="0"/>
              <a:t> "?</a:t>
            </a:r>
            <a:endParaRPr lang="fr-FR" sz="2000" b="1" dirty="0"/>
          </a:p>
          <a:p>
            <a:endParaRPr lang="fr-FR" sz="2000" b="1" dirty="0"/>
          </a:p>
          <a:p>
            <a:endParaRPr lang="fr-FR" sz="2000" b="1" dirty="0"/>
          </a:p>
          <a:p>
            <a:endParaRPr lang="fr-FR" sz="2000" b="1" dirty="0"/>
          </a:p>
          <a:p>
            <a:endParaRPr lang="fr-FR" sz="2000" b="1" dirty="0"/>
          </a:p>
          <a:p>
            <a:endParaRPr lang="fr-FR" sz="2000" b="1" dirty="0"/>
          </a:p>
          <a:p>
            <a:endParaRPr lang="fr-FR" sz="2000" b="1" dirty="0"/>
          </a:p>
          <a:p>
            <a:endParaRPr lang="fr-FR" sz="2000" b="1" dirty="0"/>
          </a:p>
          <a:p>
            <a:r>
              <a:rPr lang="fr-FR" sz="2000" dirty="0"/>
              <a:t>	=&gt;   Aucun car ici, le seul fichier modifié (hello.html), n'est pas indexé</a:t>
            </a:r>
          </a:p>
          <a:p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 Pour voir les modifications apportées sur le fichier hello.html, on utilise la commande </a:t>
            </a:r>
            <a:r>
              <a:rPr lang="fr-FR" sz="2000" b="1" dirty="0"/>
              <a:t>git diff hello.html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566B1B26-18C4-424B-943C-8640D9CF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882" y="0"/>
            <a:ext cx="5897218" cy="884238"/>
          </a:xfrm>
        </p:spPr>
        <p:txBody>
          <a:bodyPr rtlCol="0"/>
          <a:lstStyle/>
          <a:p>
            <a:pPr algn="ctr" rtl="0"/>
            <a:r>
              <a:rPr lang="fr-FR" b="1" dirty="0" err="1"/>
              <a:t>Resumé</a:t>
            </a:r>
            <a:r>
              <a:rPr lang="fr-FR" b="1" dirty="0"/>
              <a:t> 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5247FCF-A57D-4F24-B7BF-1C2F671F3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16" y="3623187"/>
            <a:ext cx="5153744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64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Espace réservé d’image 7" descr="image abstrait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rmAutofit/>
          </a:bodyPr>
          <a:lstStyle/>
          <a:p>
            <a:pPr rtl="0"/>
            <a:r>
              <a:rPr lang="fr-FR" sz="4000" spc="300"/>
              <a:t>MERCI</a:t>
            </a:r>
          </a:p>
        </p:txBody>
      </p:sp>
      <p:pic>
        <p:nvPicPr>
          <p:cNvPr id="24" name="Espace réservé d’image en ligne 23" descr="Utilisateu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/>
      </p:pic>
      <p:pic>
        <p:nvPicPr>
          <p:cNvPr id="28" name="Espace réservé d’image en ligne 27" descr="Envelop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/>
      </p:pic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8194" y="3903126"/>
            <a:ext cx="3064668" cy="1860365"/>
          </a:xfrm>
        </p:spPr>
        <p:txBody>
          <a:bodyPr rtlCol="0"/>
          <a:lstStyle/>
          <a:p>
            <a:pPr rtl="0"/>
            <a:r>
              <a:rPr lang="fr-FR" dirty="0"/>
              <a:t>Bruno</a:t>
            </a:r>
          </a:p>
          <a:p>
            <a:pPr rtl="0"/>
            <a:r>
              <a:rPr lang="fr-FR" dirty="0"/>
              <a:t>Ignacio</a:t>
            </a:r>
          </a:p>
          <a:p>
            <a:pPr rtl="0"/>
            <a:r>
              <a:rPr lang="fr-FR" dirty="0"/>
              <a:t>Mathieu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63666" y="4833308"/>
            <a:ext cx="3064668" cy="518795"/>
          </a:xfrm>
        </p:spPr>
        <p:txBody>
          <a:bodyPr rtlCol="0"/>
          <a:lstStyle/>
          <a:p>
            <a:pPr rtl="0"/>
            <a:r>
              <a:rPr lang="fr-FR" dirty="0"/>
              <a:t>CDA8</a:t>
            </a:r>
          </a:p>
          <a:p>
            <a:pPr rtl="0"/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Contact ?</a:t>
            </a:r>
          </a:p>
        </p:txBody>
      </p:sp>
      <p:pic>
        <p:nvPicPr>
          <p:cNvPr id="13" name="Espace réservé de l'image en ligne 12">
            <a:extLst>
              <a:ext uri="{FF2B5EF4-FFF2-40B4-BE49-F238E27FC236}">
                <a16:creationId xmlns:a16="http://schemas.microsoft.com/office/drawing/2014/main" id="{B8854C09-B960-4911-B09B-D101180D77E1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525604" y="3082146"/>
            <a:ext cx="2818182" cy="1990341"/>
          </a:xfrm>
        </p:spPr>
      </p:pic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INTRODUCTION : </a:t>
            </a:r>
            <a:r>
              <a:rPr lang="fr-FR" dirty="0" err="1"/>
              <a:t>Versionning</a:t>
            </a:r>
            <a:endParaRPr lang="fr-FR" dirty="0"/>
          </a:p>
        </p:txBody>
      </p:sp>
      <p:pic>
        <p:nvPicPr>
          <p:cNvPr id="5" name="Espace réservé d’image 4" descr="table avec plusieurs personnes travaillant sur leur ordinateur portable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331952-7E54-4ED9-A3D3-1D50678ED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8C2E478F-E849-4A8C-AF1F-CBCC78A7CBFA}" type="slidenum">
              <a:rPr lang="fr-FR" noProof="0" smtClean="0"/>
              <a:t>4</a:t>
            </a:fld>
            <a:endParaRPr lang="fr-FR" noProof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BBE3D467-BDE4-4C9E-B4EE-2EB6B3B4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905" y="421842"/>
            <a:ext cx="5897218" cy="884238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 algn="ctr"/>
            <a:r>
              <a:rPr lang="fr-FR" b="1" dirty="0"/>
              <a:t>Sans Gestion de Version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490DE493-7920-4C8A-A72B-ACB0CB41DD4C}"/>
              </a:ext>
            </a:extLst>
          </p:cNvPr>
          <p:cNvGrpSpPr/>
          <p:nvPr/>
        </p:nvGrpSpPr>
        <p:grpSpPr>
          <a:xfrm>
            <a:off x="1168593" y="1931213"/>
            <a:ext cx="2706624" cy="3247949"/>
            <a:chOff x="1168593" y="1931213"/>
            <a:chExt cx="2706624" cy="324794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299F42-930B-444D-8CF0-605B530C7F41}"/>
                </a:ext>
              </a:extLst>
            </p:cNvPr>
            <p:cNvSpPr/>
            <p:nvPr/>
          </p:nvSpPr>
          <p:spPr>
            <a:xfrm>
              <a:off x="1168593" y="1931213"/>
              <a:ext cx="2706624" cy="3247949"/>
            </a:xfrm>
            <a:prstGeom prst="rect">
              <a:avLst/>
            </a:prstGeom>
            <a:solidFill>
              <a:schemeClr val="accent5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Dossier_projet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2C89B3-08A7-4B6B-BCFE-CB5A39FA4BDE}"/>
                </a:ext>
              </a:extLst>
            </p:cNvPr>
            <p:cNvSpPr/>
            <p:nvPr/>
          </p:nvSpPr>
          <p:spPr>
            <a:xfrm>
              <a:off x="1481927" y="2654200"/>
              <a:ext cx="1905010" cy="462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Fichier.txt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2295700-2CCE-475B-99C7-C9533CE45E55}"/>
              </a:ext>
            </a:extLst>
          </p:cNvPr>
          <p:cNvSpPr/>
          <p:nvPr/>
        </p:nvSpPr>
        <p:spPr>
          <a:xfrm>
            <a:off x="6800078" y="1805025"/>
            <a:ext cx="2706624" cy="3247949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Dossier_save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F3CACD-9E62-4821-8B50-C29C9715FBDF}"/>
              </a:ext>
            </a:extLst>
          </p:cNvPr>
          <p:cNvSpPr/>
          <p:nvPr/>
        </p:nvSpPr>
        <p:spPr>
          <a:xfrm>
            <a:off x="7200885" y="2654200"/>
            <a:ext cx="1905010" cy="462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Fichier_V1.txt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B80E1C-1686-46F6-B316-162334784662}"/>
              </a:ext>
            </a:extLst>
          </p:cNvPr>
          <p:cNvSpPr/>
          <p:nvPr/>
        </p:nvSpPr>
        <p:spPr>
          <a:xfrm>
            <a:off x="7200885" y="3324149"/>
            <a:ext cx="1905010" cy="462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Fichier_V3.txt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4D9A31-5BF1-4746-A9C8-5214F73403FD}"/>
              </a:ext>
            </a:extLst>
          </p:cNvPr>
          <p:cNvSpPr/>
          <p:nvPr/>
        </p:nvSpPr>
        <p:spPr>
          <a:xfrm>
            <a:off x="7200885" y="4054131"/>
            <a:ext cx="1905010" cy="462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Fichier_V2.txt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F46340-CDC3-4641-B36C-556D45E18F18}"/>
              </a:ext>
            </a:extLst>
          </p:cNvPr>
          <p:cNvSpPr/>
          <p:nvPr/>
        </p:nvSpPr>
        <p:spPr>
          <a:xfrm>
            <a:off x="2320283" y="5678107"/>
            <a:ext cx="6785612" cy="7580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b="1" i="0" u="none" strike="noStrike" baseline="0" dirty="0">
                <a:solidFill>
                  <a:schemeClr val="tx1"/>
                </a:solidFill>
                <a:latin typeface="Arial-BoldMT"/>
              </a:rPr>
              <a:t>Local uniquement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b="1" i="0" u="none" strike="noStrike" baseline="0" dirty="0">
                <a:solidFill>
                  <a:schemeClr val="tx1"/>
                </a:solidFill>
                <a:latin typeface="Arial-BoldMT"/>
              </a:rPr>
              <a:t>Pas de </a:t>
            </a:r>
            <a:r>
              <a:rPr lang="fr-FR" sz="1800" b="1" i="0" u="none" strike="noStrike" baseline="0" dirty="0" err="1">
                <a:solidFill>
                  <a:schemeClr val="tx1"/>
                </a:solidFill>
                <a:latin typeface="Arial-BoldMT"/>
              </a:rPr>
              <a:t>metadatas</a:t>
            </a:r>
            <a:endParaRPr lang="fr-FR" sz="1800" b="1" i="0" u="none" strike="noStrike" baseline="0" dirty="0">
              <a:solidFill>
                <a:schemeClr val="tx1"/>
              </a:solidFill>
              <a:latin typeface="Arial-BoldM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b="1" i="0" u="none" strike="noStrike" baseline="0" dirty="0">
              <a:solidFill>
                <a:schemeClr val="tx1"/>
              </a:solidFill>
              <a:latin typeface="Arial-BoldM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b="1" i="0" u="none" strike="noStrike" baseline="0" dirty="0">
                <a:solidFill>
                  <a:schemeClr val="tx1"/>
                </a:solidFill>
                <a:latin typeface="Arial-BoldMT"/>
              </a:rPr>
              <a:t>Pas de suivi de l’historique</a:t>
            </a:r>
            <a:endParaRPr lang="fr-FR" b="1" dirty="0">
              <a:solidFill>
                <a:schemeClr val="tx1"/>
              </a:solidFill>
              <a:latin typeface="Arial-BoldM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b="1" i="0" u="none" strike="noStrike" baseline="0" dirty="0">
                <a:solidFill>
                  <a:schemeClr val="tx1"/>
                </a:solidFill>
                <a:latin typeface="Arial-BoldMT"/>
              </a:rPr>
              <a:t>Lourd à utiliser</a:t>
            </a:r>
          </a:p>
          <a:p>
            <a:pPr algn="l"/>
            <a:endParaRPr lang="fr-FR" b="1" dirty="0">
              <a:solidFill>
                <a:schemeClr val="tx1"/>
              </a:solidFill>
              <a:latin typeface="Arial-BoldMT"/>
            </a:endParaRP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D374F73E-4752-49ED-87A1-AACB23E607D4}"/>
              </a:ext>
            </a:extLst>
          </p:cNvPr>
          <p:cNvCxnSpPr/>
          <p:nvPr/>
        </p:nvCxnSpPr>
        <p:spPr>
          <a:xfrm>
            <a:off x="3681984" y="2654200"/>
            <a:ext cx="3267456" cy="0"/>
          </a:xfrm>
          <a:prstGeom prst="straightConnector1">
            <a:avLst/>
          </a:prstGeom>
          <a:ln w="47625" cap="sq" cmpd="sng">
            <a:solidFill>
              <a:schemeClr val="accent1"/>
            </a:solidFill>
            <a:round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291C12E-0287-46A8-A201-E79DCA73D2B0}"/>
              </a:ext>
            </a:extLst>
          </p:cNvPr>
          <p:cNvCxnSpPr>
            <a:cxnSpLocks/>
          </p:cNvCxnSpPr>
          <p:nvPr/>
        </p:nvCxnSpPr>
        <p:spPr>
          <a:xfrm flipH="1">
            <a:off x="3681984" y="3786224"/>
            <a:ext cx="3118094" cy="0"/>
          </a:xfrm>
          <a:prstGeom prst="straightConnector1">
            <a:avLst/>
          </a:prstGeom>
          <a:ln w="47625" cap="sq" cmpd="sng">
            <a:solidFill>
              <a:schemeClr val="accent1"/>
            </a:solidFill>
            <a:round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3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331952-7E54-4ED9-A3D3-1D50678ED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8C2E478F-E849-4A8C-AF1F-CBCC78A7CBFA}" type="slidenum">
              <a:rPr lang="fr-FR" noProof="0" smtClean="0"/>
              <a:t>5</a:t>
            </a:fld>
            <a:endParaRPr lang="fr-FR" noProof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BBE3D467-BDE4-4C9E-B4EE-2EB6B3B4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905" y="201990"/>
            <a:ext cx="5897218" cy="1503777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 algn="ctr"/>
            <a:r>
              <a:rPr lang="fr-FR" b="1" dirty="0"/>
              <a:t>Avec Gestion de Version (base de données)</a:t>
            </a:r>
            <a:br>
              <a:rPr lang="fr-FR" b="1" dirty="0"/>
            </a:br>
            <a:endParaRPr lang="fr-FR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299F42-930B-444D-8CF0-605B530C7F41}"/>
              </a:ext>
            </a:extLst>
          </p:cNvPr>
          <p:cNvSpPr/>
          <p:nvPr/>
        </p:nvSpPr>
        <p:spPr>
          <a:xfrm>
            <a:off x="1168593" y="1931213"/>
            <a:ext cx="2706624" cy="3247949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Dossier_projet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2C89B3-08A7-4B6B-BCFE-CB5A39FA4BDE}"/>
              </a:ext>
            </a:extLst>
          </p:cNvPr>
          <p:cNvSpPr/>
          <p:nvPr/>
        </p:nvSpPr>
        <p:spPr>
          <a:xfrm>
            <a:off x="1662220" y="2423162"/>
            <a:ext cx="1905010" cy="462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Fichier.txt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295700-2CCE-475B-99C7-C9533CE45E55}"/>
              </a:ext>
            </a:extLst>
          </p:cNvPr>
          <p:cNvSpPr/>
          <p:nvPr/>
        </p:nvSpPr>
        <p:spPr>
          <a:xfrm>
            <a:off x="6606845" y="1931212"/>
            <a:ext cx="2706624" cy="3247949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Dossier_save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F3CACD-9E62-4821-8B50-C29C9715FBDF}"/>
              </a:ext>
            </a:extLst>
          </p:cNvPr>
          <p:cNvSpPr/>
          <p:nvPr/>
        </p:nvSpPr>
        <p:spPr>
          <a:xfrm>
            <a:off x="7090526" y="2453198"/>
            <a:ext cx="1905010" cy="462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Fichier_V1.txt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B80E1C-1686-46F6-B316-162334784662}"/>
              </a:ext>
            </a:extLst>
          </p:cNvPr>
          <p:cNvSpPr/>
          <p:nvPr/>
        </p:nvSpPr>
        <p:spPr>
          <a:xfrm>
            <a:off x="7090526" y="4553552"/>
            <a:ext cx="1905010" cy="462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Fichier_V3.txt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4D9A31-5BF1-4746-A9C8-5214F73403FD}"/>
              </a:ext>
            </a:extLst>
          </p:cNvPr>
          <p:cNvSpPr/>
          <p:nvPr/>
        </p:nvSpPr>
        <p:spPr>
          <a:xfrm>
            <a:off x="7090526" y="3506803"/>
            <a:ext cx="1905010" cy="462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Fichier_V2.txt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F46340-CDC3-4641-B36C-556D45E18F18}"/>
              </a:ext>
            </a:extLst>
          </p:cNvPr>
          <p:cNvSpPr/>
          <p:nvPr/>
        </p:nvSpPr>
        <p:spPr>
          <a:xfrm>
            <a:off x="2320283" y="5678107"/>
            <a:ext cx="6785612" cy="1149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b="1" i="0" u="none" strike="noStrike" baseline="0" dirty="0">
                <a:solidFill>
                  <a:schemeClr val="tx1"/>
                </a:solidFill>
                <a:latin typeface="Arial-BoldMT"/>
              </a:rPr>
              <a:t>Local ou partagé sur un serveur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b="1" i="0" u="none" strike="noStrike" baseline="0" dirty="0" err="1">
                <a:solidFill>
                  <a:schemeClr val="tx1"/>
                </a:solidFill>
                <a:latin typeface="Arial-BoldMT"/>
              </a:rPr>
              <a:t>Metadatas</a:t>
            </a:r>
            <a:r>
              <a:rPr lang="fr-FR" sz="1800" b="1" i="0" u="none" strike="noStrike" baseline="0" dirty="0">
                <a:solidFill>
                  <a:schemeClr val="tx1"/>
                </a:solidFill>
                <a:latin typeface="Arial-BoldMT"/>
              </a:rPr>
              <a:t> (auteur, date, ..)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b="1" i="0" u="none" strike="noStrike" baseline="0" dirty="0">
              <a:solidFill>
                <a:schemeClr val="tx1"/>
              </a:solidFill>
              <a:latin typeface="Arial-BoldM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tx1"/>
                </a:solidFill>
                <a:latin typeface="Arial-BoldMT"/>
              </a:rPr>
              <a:t>S</a:t>
            </a:r>
            <a:r>
              <a:rPr lang="fr-FR" sz="1800" b="1" i="0" u="none" strike="noStrike" baseline="0" dirty="0">
                <a:solidFill>
                  <a:schemeClr val="tx1"/>
                </a:solidFill>
                <a:latin typeface="Arial-BoldMT"/>
              </a:rPr>
              <a:t>uivi de l’historique</a:t>
            </a:r>
            <a:endParaRPr lang="fr-FR" b="1" dirty="0">
              <a:solidFill>
                <a:schemeClr val="tx1"/>
              </a:solidFill>
              <a:latin typeface="Arial-BoldM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b="1" i="0" u="none" strike="noStrike" baseline="0" dirty="0">
                <a:solidFill>
                  <a:schemeClr val="tx1"/>
                </a:solidFill>
                <a:latin typeface="Arial-BoldMT"/>
              </a:rPr>
              <a:t>Lourd à utiliser</a:t>
            </a:r>
          </a:p>
          <a:p>
            <a:pPr algn="l"/>
            <a:endParaRPr lang="fr-FR" b="1" dirty="0">
              <a:solidFill>
                <a:schemeClr val="tx1"/>
              </a:solidFill>
              <a:latin typeface="Arial-BoldMT"/>
            </a:endParaRP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D374F73E-4752-49ED-87A1-AACB23E607D4}"/>
              </a:ext>
            </a:extLst>
          </p:cNvPr>
          <p:cNvCxnSpPr>
            <a:cxnSpLocks/>
          </p:cNvCxnSpPr>
          <p:nvPr/>
        </p:nvCxnSpPr>
        <p:spPr>
          <a:xfrm flipV="1">
            <a:off x="3532622" y="2654199"/>
            <a:ext cx="3557904" cy="5593"/>
          </a:xfrm>
          <a:prstGeom prst="straightConnector1">
            <a:avLst/>
          </a:prstGeom>
          <a:ln w="47625" cap="sq" cmpd="sng">
            <a:solidFill>
              <a:schemeClr val="accent1"/>
            </a:solidFill>
            <a:round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291C12E-0287-46A8-A201-E79DCA73D2B0}"/>
              </a:ext>
            </a:extLst>
          </p:cNvPr>
          <p:cNvCxnSpPr>
            <a:cxnSpLocks/>
          </p:cNvCxnSpPr>
          <p:nvPr/>
        </p:nvCxnSpPr>
        <p:spPr>
          <a:xfrm flipV="1">
            <a:off x="8034478" y="2915273"/>
            <a:ext cx="0" cy="550643"/>
          </a:xfrm>
          <a:prstGeom prst="straightConnector1">
            <a:avLst/>
          </a:prstGeom>
          <a:ln w="47625" cap="sq" cmpd="sng">
            <a:solidFill>
              <a:schemeClr val="accent1"/>
            </a:solidFill>
            <a:round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9CFDDC6-642F-4973-B091-D101F856CC24}"/>
              </a:ext>
            </a:extLst>
          </p:cNvPr>
          <p:cNvCxnSpPr>
            <a:cxnSpLocks/>
          </p:cNvCxnSpPr>
          <p:nvPr/>
        </p:nvCxnSpPr>
        <p:spPr>
          <a:xfrm flipV="1">
            <a:off x="8043031" y="3968878"/>
            <a:ext cx="0" cy="550643"/>
          </a:xfrm>
          <a:prstGeom prst="straightConnector1">
            <a:avLst/>
          </a:prstGeom>
          <a:ln w="47625" cap="sq" cmpd="sng">
            <a:solidFill>
              <a:schemeClr val="accent1"/>
            </a:solidFill>
            <a:round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482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331952-7E54-4ED9-A3D3-1D50678ED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8C2E478F-E849-4A8C-AF1F-CBCC78A7CBFA}" type="slidenum">
              <a:rPr lang="fr-FR" noProof="0" smtClean="0"/>
              <a:t>6</a:t>
            </a:fld>
            <a:endParaRPr lang="fr-FR" noProof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BBE3D467-BDE4-4C9E-B4EE-2EB6B3B4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556" y="99304"/>
            <a:ext cx="9030888" cy="1476847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 algn="ctr"/>
            <a:r>
              <a:rPr lang="fr-FR" b="1" dirty="0"/>
              <a:t>Gestion de version centralisés (EX : CVS, </a:t>
            </a:r>
            <a:r>
              <a:rPr lang="fr-FR" b="1" dirty="0" err="1"/>
              <a:t>svn</a:t>
            </a:r>
            <a:r>
              <a:rPr lang="fr-FR" b="1" dirty="0"/>
              <a:t>, p4v, …)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299F42-930B-444D-8CF0-605B530C7F41}"/>
              </a:ext>
            </a:extLst>
          </p:cNvPr>
          <p:cNvSpPr/>
          <p:nvPr/>
        </p:nvSpPr>
        <p:spPr>
          <a:xfrm>
            <a:off x="1195761" y="1912051"/>
            <a:ext cx="2867379" cy="1575590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PC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2C89B3-08A7-4B6B-BCFE-CB5A39FA4BDE}"/>
              </a:ext>
            </a:extLst>
          </p:cNvPr>
          <p:cNvSpPr/>
          <p:nvPr/>
        </p:nvSpPr>
        <p:spPr>
          <a:xfrm>
            <a:off x="1662220" y="2423162"/>
            <a:ext cx="1905010" cy="462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Fichier.txt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295700-2CCE-475B-99C7-C9533CE45E55}"/>
              </a:ext>
            </a:extLst>
          </p:cNvPr>
          <p:cNvSpPr/>
          <p:nvPr/>
        </p:nvSpPr>
        <p:spPr>
          <a:xfrm>
            <a:off x="6606845" y="1931212"/>
            <a:ext cx="2706624" cy="3247949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Dépôt serveur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F3CACD-9E62-4821-8B50-C29C9715FBDF}"/>
              </a:ext>
            </a:extLst>
          </p:cNvPr>
          <p:cNvSpPr/>
          <p:nvPr/>
        </p:nvSpPr>
        <p:spPr>
          <a:xfrm>
            <a:off x="7090526" y="2453198"/>
            <a:ext cx="1905010" cy="462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Version 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B80E1C-1686-46F6-B316-162334784662}"/>
              </a:ext>
            </a:extLst>
          </p:cNvPr>
          <p:cNvSpPr/>
          <p:nvPr/>
        </p:nvSpPr>
        <p:spPr>
          <a:xfrm>
            <a:off x="7090526" y="4553552"/>
            <a:ext cx="1905010" cy="462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Version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4D9A31-5BF1-4746-A9C8-5214F73403FD}"/>
              </a:ext>
            </a:extLst>
          </p:cNvPr>
          <p:cNvSpPr/>
          <p:nvPr/>
        </p:nvSpPr>
        <p:spPr>
          <a:xfrm>
            <a:off x="7090526" y="3506803"/>
            <a:ext cx="1905010" cy="462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Version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F46340-CDC3-4641-B36C-556D45E18F18}"/>
              </a:ext>
            </a:extLst>
          </p:cNvPr>
          <p:cNvSpPr/>
          <p:nvPr/>
        </p:nvSpPr>
        <p:spPr>
          <a:xfrm>
            <a:off x="6328136" y="5670434"/>
            <a:ext cx="4218302" cy="9405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b="1" i="0" u="none" strike="noStrike" baseline="0" dirty="0">
                <a:solidFill>
                  <a:schemeClr val="tx1"/>
                </a:solidFill>
                <a:latin typeface="Arial-BoldMT"/>
              </a:rPr>
              <a:t>Coupure de réseau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tx1"/>
                </a:solidFill>
                <a:latin typeface="Arial-BoldMT"/>
              </a:rPr>
              <a:t>Pas de copies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D374F73E-4752-49ED-87A1-AACB23E607D4}"/>
              </a:ext>
            </a:extLst>
          </p:cNvPr>
          <p:cNvCxnSpPr>
            <a:cxnSpLocks/>
            <a:stCxn id="15" idx="1"/>
            <a:endCxn id="12" idx="3"/>
          </p:cNvCxnSpPr>
          <p:nvPr/>
        </p:nvCxnSpPr>
        <p:spPr>
          <a:xfrm flipH="1" flipV="1">
            <a:off x="3567230" y="2654200"/>
            <a:ext cx="3523296" cy="2130390"/>
          </a:xfrm>
          <a:prstGeom prst="straightConnector1">
            <a:avLst/>
          </a:prstGeom>
          <a:ln w="47625" cap="sq" cmpd="sng">
            <a:solidFill>
              <a:schemeClr val="accent1"/>
            </a:solidFill>
            <a:round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291C12E-0287-46A8-A201-E79DCA73D2B0}"/>
              </a:ext>
            </a:extLst>
          </p:cNvPr>
          <p:cNvCxnSpPr>
            <a:cxnSpLocks/>
          </p:cNvCxnSpPr>
          <p:nvPr/>
        </p:nvCxnSpPr>
        <p:spPr>
          <a:xfrm flipV="1">
            <a:off x="8034478" y="2915273"/>
            <a:ext cx="0" cy="550643"/>
          </a:xfrm>
          <a:prstGeom prst="straightConnector1">
            <a:avLst/>
          </a:prstGeom>
          <a:ln w="47625" cap="sq" cmpd="sng">
            <a:solidFill>
              <a:schemeClr val="accent1"/>
            </a:solidFill>
            <a:round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9CFDDC6-642F-4973-B091-D101F856CC24}"/>
              </a:ext>
            </a:extLst>
          </p:cNvPr>
          <p:cNvCxnSpPr>
            <a:cxnSpLocks/>
          </p:cNvCxnSpPr>
          <p:nvPr/>
        </p:nvCxnSpPr>
        <p:spPr>
          <a:xfrm flipV="1">
            <a:off x="8043031" y="3968878"/>
            <a:ext cx="0" cy="550643"/>
          </a:xfrm>
          <a:prstGeom prst="straightConnector1">
            <a:avLst/>
          </a:prstGeom>
          <a:ln w="47625" cap="sq" cmpd="sng">
            <a:solidFill>
              <a:schemeClr val="accent1"/>
            </a:solidFill>
            <a:round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AA9F7E2-3750-43D7-8411-FF056613085D}"/>
              </a:ext>
            </a:extLst>
          </p:cNvPr>
          <p:cNvSpPr/>
          <p:nvPr/>
        </p:nvSpPr>
        <p:spPr>
          <a:xfrm>
            <a:off x="1181035" y="3853044"/>
            <a:ext cx="2867379" cy="1575590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PC 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387ED1-7107-4E79-B01A-5102B10D58E7}"/>
              </a:ext>
            </a:extLst>
          </p:cNvPr>
          <p:cNvSpPr/>
          <p:nvPr/>
        </p:nvSpPr>
        <p:spPr>
          <a:xfrm>
            <a:off x="1627612" y="4640839"/>
            <a:ext cx="1905010" cy="462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Fichier.txt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47BE105-B5A7-4C0C-979B-D0AC70C79429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3532622" y="3688643"/>
            <a:ext cx="3540799" cy="1183234"/>
          </a:xfrm>
          <a:prstGeom prst="straightConnector1">
            <a:avLst/>
          </a:prstGeom>
          <a:ln w="47625" cap="sq" cmpd="sng">
            <a:solidFill>
              <a:schemeClr val="accent1"/>
            </a:solidFill>
            <a:round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igne de multiplication 8">
            <a:extLst>
              <a:ext uri="{FF2B5EF4-FFF2-40B4-BE49-F238E27FC236}">
                <a16:creationId xmlns:a16="http://schemas.microsoft.com/office/drawing/2014/main" id="{5F7ABE1F-77A0-4F9B-A9FD-328A568FD7DB}"/>
              </a:ext>
            </a:extLst>
          </p:cNvPr>
          <p:cNvSpPr/>
          <p:nvPr/>
        </p:nvSpPr>
        <p:spPr>
          <a:xfrm>
            <a:off x="4409873" y="2981068"/>
            <a:ext cx="2706617" cy="229392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1A0E8D-12E5-4A86-8645-EDFFBF5BAA40}"/>
              </a:ext>
            </a:extLst>
          </p:cNvPr>
          <p:cNvSpPr/>
          <p:nvPr/>
        </p:nvSpPr>
        <p:spPr>
          <a:xfrm>
            <a:off x="709250" y="5670434"/>
            <a:ext cx="4078995" cy="999556"/>
          </a:xfrm>
          <a:prstGeom prst="rect">
            <a:avLst/>
          </a:prstGeom>
          <a:solidFill>
            <a:srgbClr val="C6DA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tx1"/>
                </a:solidFill>
                <a:latin typeface="Arial-BoldMT"/>
              </a:rPr>
              <a:t>Partagé sur un serveur</a:t>
            </a:r>
            <a:endParaRPr lang="fr-FR" sz="1800" b="1" i="0" u="none" strike="noStrike" baseline="0" dirty="0">
              <a:solidFill>
                <a:schemeClr val="tx1"/>
              </a:solidFill>
              <a:latin typeface="Arial-BoldM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b="1" i="0" u="none" strike="noStrike" baseline="0" dirty="0" err="1">
                <a:solidFill>
                  <a:schemeClr val="tx1"/>
                </a:solidFill>
                <a:latin typeface="Arial-BoldMT"/>
              </a:rPr>
              <a:t>Metadatas</a:t>
            </a:r>
            <a:r>
              <a:rPr lang="fr-FR" sz="1800" b="1" i="0" u="none" strike="noStrike" baseline="0" dirty="0">
                <a:solidFill>
                  <a:schemeClr val="tx1"/>
                </a:solidFill>
                <a:latin typeface="Arial-BoldMT"/>
              </a:rPr>
              <a:t> (auteur, date, ..)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tx1"/>
                </a:solidFill>
                <a:latin typeface="Arial-BoldMT"/>
              </a:rPr>
              <a:t>S</a:t>
            </a:r>
            <a:r>
              <a:rPr lang="fr-FR" sz="1800" b="1" i="0" u="none" strike="noStrike" baseline="0" dirty="0">
                <a:solidFill>
                  <a:schemeClr val="tx1"/>
                </a:solidFill>
                <a:latin typeface="Arial-BoldMT"/>
              </a:rPr>
              <a:t>uivi de l’historique</a:t>
            </a:r>
            <a:endParaRPr lang="fr-FR" b="1" dirty="0">
              <a:solidFill>
                <a:schemeClr val="tx1"/>
              </a:solidFill>
              <a:latin typeface="Arial-BoldMT"/>
            </a:endParaRPr>
          </a:p>
          <a:p>
            <a:pPr algn="l"/>
            <a:endParaRPr lang="fr-FR" b="1" dirty="0">
              <a:solidFill>
                <a:schemeClr val="tx1"/>
              </a:solidFill>
              <a:latin typeface="Arial-BoldMT"/>
            </a:endParaRPr>
          </a:p>
        </p:txBody>
      </p:sp>
    </p:spTree>
    <p:extLst>
      <p:ext uri="{BB962C8B-B14F-4D97-AF65-F5344CB8AC3E}">
        <p14:creationId xmlns:p14="http://schemas.microsoft.com/office/powerpoint/2010/main" val="151383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331952-7E54-4ED9-A3D3-1D50678ED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8C2E478F-E849-4A8C-AF1F-CBCC78A7CBFA}" type="slidenum">
              <a:rPr lang="fr-FR" noProof="0" smtClean="0"/>
              <a:t>7</a:t>
            </a:fld>
            <a:endParaRPr lang="fr-FR" noProof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BBE3D467-BDE4-4C9E-B4EE-2EB6B3B4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556" y="99305"/>
            <a:ext cx="9030888" cy="940556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 algn="ctr"/>
            <a:r>
              <a:rPr lang="fr-FR" b="1" dirty="0"/>
              <a:t>Gestion de version distribuée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1A0E8D-12E5-4A86-8645-EDFFBF5BAA40}"/>
              </a:ext>
            </a:extLst>
          </p:cNvPr>
          <p:cNvSpPr/>
          <p:nvPr/>
        </p:nvSpPr>
        <p:spPr>
          <a:xfrm>
            <a:off x="1168989" y="5952261"/>
            <a:ext cx="4078995" cy="752167"/>
          </a:xfrm>
          <a:prstGeom prst="rect">
            <a:avLst/>
          </a:prstGeom>
          <a:solidFill>
            <a:srgbClr val="C6DA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tx1"/>
                </a:solidFill>
                <a:latin typeface="Arial-BoldMT"/>
              </a:rPr>
              <a:t>Local ou partagé sur un serveur</a:t>
            </a:r>
            <a:endParaRPr lang="fr-FR" sz="1800" b="1" i="0" u="none" strike="noStrike" baseline="0" dirty="0">
              <a:solidFill>
                <a:schemeClr val="tx1"/>
              </a:solidFill>
              <a:latin typeface="Arial-BoldM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b="1" i="0" u="none" strike="noStrike" baseline="0" dirty="0" err="1">
                <a:solidFill>
                  <a:schemeClr val="tx1"/>
                </a:solidFill>
                <a:latin typeface="Arial-BoldMT"/>
              </a:rPr>
              <a:t>Metadatas</a:t>
            </a:r>
            <a:r>
              <a:rPr lang="fr-FR" sz="1800" b="1" i="0" u="none" strike="noStrike" baseline="0" dirty="0">
                <a:solidFill>
                  <a:schemeClr val="tx1"/>
                </a:solidFill>
                <a:latin typeface="Arial-BoldMT"/>
              </a:rPr>
              <a:t> (auteur, date, ..)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D98FEF-C705-4EC4-95E4-DEF4FB7DF686}"/>
              </a:ext>
            </a:extLst>
          </p:cNvPr>
          <p:cNvSpPr/>
          <p:nvPr/>
        </p:nvSpPr>
        <p:spPr>
          <a:xfrm>
            <a:off x="7090526" y="851339"/>
            <a:ext cx="4902691" cy="578028"/>
          </a:xfrm>
          <a:prstGeom prst="rect">
            <a:avLst/>
          </a:prstGeom>
          <a:solidFill>
            <a:schemeClr val="accent5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Git, Mercurial, </a:t>
            </a:r>
            <a:r>
              <a:rPr lang="fr-FR" sz="3200" b="1" dirty="0" err="1">
                <a:solidFill>
                  <a:schemeClr val="tx1"/>
                </a:solidFill>
              </a:rPr>
              <a:t>Bazaar</a:t>
            </a:r>
            <a:r>
              <a:rPr lang="fr-FR" sz="3200" b="1" dirty="0">
                <a:solidFill>
                  <a:schemeClr val="tx1"/>
                </a:solidFill>
              </a:rPr>
              <a:t>, …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78B5ADC-3FCD-4255-9626-532F7FC56B9E}"/>
              </a:ext>
            </a:extLst>
          </p:cNvPr>
          <p:cNvGrpSpPr/>
          <p:nvPr/>
        </p:nvGrpSpPr>
        <p:grpSpPr>
          <a:xfrm>
            <a:off x="4409950" y="1545921"/>
            <a:ext cx="3088380" cy="4193596"/>
            <a:chOff x="5040482" y="1484369"/>
            <a:chExt cx="3088380" cy="394426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2295700-2CCE-475B-99C7-C9533CE45E55}"/>
                </a:ext>
              </a:extLst>
            </p:cNvPr>
            <p:cNvSpPr/>
            <p:nvPr/>
          </p:nvSpPr>
          <p:spPr>
            <a:xfrm>
              <a:off x="5040482" y="1484369"/>
              <a:ext cx="3088380" cy="3944266"/>
            </a:xfrm>
            <a:prstGeom prst="rect">
              <a:avLst/>
            </a:prstGeom>
            <a:solidFill>
              <a:schemeClr val="accent5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Dépôt serveur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3A8A851-1056-4EC6-BDAC-225BAC3AE44B}"/>
                </a:ext>
              </a:extLst>
            </p:cNvPr>
            <p:cNvSpPr/>
            <p:nvPr/>
          </p:nvSpPr>
          <p:spPr>
            <a:xfrm>
              <a:off x="5246889" y="2433854"/>
              <a:ext cx="2304793" cy="27283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1F7455-B9C3-4988-9DD2-8A8F378C167D}"/>
                </a:ext>
              </a:extLst>
            </p:cNvPr>
            <p:cNvSpPr/>
            <p:nvPr/>
          </p:nvSpPr>
          <p:spPr>
            <a:xfrm>
              <a:off x="5375631" y="2519488"/>
              <a:ext cx="1905010" cy="462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Version 3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BD36312-EE56-4FF1-8D66-6CB1BB6CEC5B}"/>
                </a:ext>
              </a:extLst>
            </p:cNvPr>
            <p:cNvSpPr/>
            <p:nvPr/>
          </p:nvSpPr>
          <p:spPr>
            <a:xfrm>
              <a:off x="5420104" y="4609455"/>
              <a:ext cx="1905010" cy="462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Version 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9C21AEC-4615-45FA-9C78-EAFA9B0FD4B3}"/>
                </a:ext>
              </a:extLst>
            </p:cNvPr>
            <p:cNvSpPr/>
            <p:nvPr/>
          </p:nvSpPr>
          <p:spPr>
            <a:xfrm>
              <a:off x="5420104" y="3562706"/>
              <a:ext cx="1905010" cy="462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Version 2</a:t>
              </a:r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44EA3154-DC39-4BF1-8DBA-4A52194CCF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4056" y="2971176"/>
              <a:ext cx="0" cy="550643"/>
            </a:xfrm>
            <a:prstGeom prst="straightConnector1">
              <a:avLst/>
            </a:prstGeom>
            <a:ln w="47625" cap="sq" cmpd="sng">
              <a:solidFill>
                <a:schemeClr val="accent1"/>
              </a:solidFill>
              <a:round/>
              <a:headEnd type="none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1C9E78B6-AAE8-49DC-A67D-7AB82EF91B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2609" y="4024781"/>
              <a:ext cx="0" cy="550643"/>
            </a:xfrm>
            <a:prstGeom prst="straightConnector1">
              <a:avLst/>
            </a:prstGeom>
            <a:ln w="47625" cap="sq" cmpd="sng">
              <a:solidFill>
                <a:schemeClr val="accent1"/>
              </a:solidFill>
              <a:round/>
              <a:headEnd type="none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6E0B494E-E3E8-4EA3-A5DE-C36E250A7734}"/>
              </a:ext>
            </a:extLst>
          </p:cNvPr>
          <p:cNvSpPr/>
          <p:nvPr/>
        </p:nvSpPr>
        <p:spPr>
          <a:xfrm>
            <a:off x="375895" y="1545920"/>
            <a:ext cx="3088380" cy="41935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PC 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7028E-60C0-41ED-AF52-424370A56B7B}"/>
              </a:ext>
            </a:extLst>
          </p:cNvPr>
          <p:cNvSpPr/>
          <p:nvPr/>
        </p:nvSpPr>
        <p:spPr>
          <a:xfrm>
            <a:off x="582302" y="2744737"/>
            <a:ext cx="2304793" cy="2728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631FF1C-DF7B-4506-8CE2-D4F4A9D8E81D}"/>
              </a:ext>
            </a:extLst>
          </p:cNvPr>
          <p:cNvSpPr/>
          <p:nvPr/>
        </p:nvSpPr>
        <p:spPr>
          <a:xfrm>
            <a:off x="711044" y="2830371"/>
            <a:ext cx="1905010" cy="462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Version 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8B90FC-2919-42BD-A7D4-B30B96C21375}"/>
              </a:ext>
            </a:extLst>
          </p:cNvPr>
          <p:cNvSpPr/>
          <p:nvPr/>
        </p:nvSpPr>
        <p:spPr>
          <a:xfrm>
            <a:off x="755517" y="4920338"/>
            <a:ext cx="1905010" cy="462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Version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9E6D81-62A9-42BB-93CA-1AFD01DB5BD6}"/>
              </a:ext>
            </a:extLst>
          </p:cNvPr>
          <p:cNvSpPr/>
          <p:nvPr/>
        </p:nvSpPr>
        <p:spPr>
          <a:xfrm>
            <a:off x="755517" y="3873589"/>
            <a:ext cx="1905010" cy="462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Version 2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FD16BB47-2915-4165-908C-C99DBD493F67}"/>
              </a:ext>
            </a:extLst>
          </p:cNvPr>
          <p:cNvCxnSpPr>
            <a:cxnSpLocks/>
          </p:cNvCxnSpPr>
          <p:nvPr/>
        </p:nvCxnSpPr>
        <p:spPr>
          <a:xfrm flipV="1">
            <a:off x="1699469" y="3282059"/>
            <a:ext cx="0" cy="550643"/>
          </a:xfrm>
          <a:prstGeom prst="straightConnector1">
            <a:avLst/>
          </a:prstGeom>
          <a:ln w="47625" cap="sq" cmpd="sng">
            <a:solidFill>
              <a:schemeClr val="accent1"/>
            </a:solidFill>
            <a:round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8F8C077F-2D38-4C63-9148-10673C350C58}"/>
              </a:ext>
            </a:extLst>
          </p:cNvPr>
          <p:cNvCxnSpPr>
            <a:cxnSpLocks/>
          </p:cNvCxnSpPr>
          <p:nvPr/>
        </p:nvCxnSpPr>
        <p:spPr>
          <a:xfrm flipV="1">
            <a:off x="1708022" y="4335664"/>
            <a:ext cx="0" cy="550643"/>
          </a:xfrm>
          <a:prstGeom prst="straightConnector1">
            <a:avLst/>
          </a:prstGeom>
          <a:ln w="47625" cap="sq" cmpd="sng">
            <a:solidFill>
              <a:schemeClr val="accent1"/>
            </a:solidFill>
            <a:round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6">
            <a:extLst>
              <a:ext uri="{FF2B5EF4-FFF2-40B4-BE49-F238E27FC236}">
                <a16:creationId xmlns:a16="http://schemas.microsoft.com/office/drawing/2014/main" id="{45F178AA-226D-4369-A748-CBFC19490BFB}"/>
              </a:ext>
            </a:extLst>
          </p:cNvPr>
          <p:cNvGrpSpPr/>
          <p:nvPr/>
        </p:nvGrpSpPr>
        <p:grpSpPr>
          <a:xfrm>
            <a:off x="8677402" y="1545920"/>
            <a:ext cx="3088380" cy="4193597"/>
            <a:chOff x="8677402" y="1668963"/>
            <a:chExt cx="3088380" cy="388057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C62F6D3-C2D8-4B7A-A101-8D10F5A606BA}"/>
                </a:ext>
              </a:extLst>
            </p:cNvPr>
            <p:cNvSpPr/>
            <p:nvPr/>
          </p:nvSpPr>
          <p:spPr>
            <a:xfrm>
              <a:off x="8677402" y="1668963"/>
              <a:ext cx="3088380" cy="388057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PC B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B042B14-D6B8-4374-9E26-EF73C4552B91}"/>
                </a:ext>
              </a:extLst>
            </p:cNvPr>
            <p:cNvSpPr/>
            <p:nvPr/>
          </p:nvSpPr>
          <p:spPr>
            <a:xfrm>
              <a:off x="8883809" y="2554754"/>
              <a:ext cx="2304793" cy="27283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5340584-EA77-461F-98F6-58A110332384}"/>
                </a:ext>
              </a:extLst>
            </p:cNvPr>
            <p:cNvSpPr/>
            <p:nvPr/>
          </p:nvSpPr>
          <p:spPr>
            <a:xfrm>
              <a:off x="9012551" y="2640388"/>
              <a:ext cx="1905010" cy="462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Version 3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9192688-9AED-4FB1-9793-F2D721B0F52D}"/>
                </a:ext>
              </a:extLst>
            </p:cNvPr>
            <p:cNvSpPr/>
            <p:nvPr/>
          </p:nvSpPr>
          <p:spPr>
            <a:xfrm>
              <a:off x="9057024" y="4730355"/>
              <a:ext cx="1905010" cy="462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Version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A8DA6E9-7B94-4C65-A159-ADBBBE035C1C}"/>
                </a:ext>
              </a:extLst>
            </p:cNvPr>
            <p:cNvSpPr/>
            <p:nvPr/>
          </p:nvSpPr>
          <p:spPr>
            <a:xfrm>
              <a:off x="9057024" y="3683606"/>
              <a:ext cx="1905010" cy="462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Version 2</a:t>
              </a:r>
            </a:p>
          </p:txBody>
        </p: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623B510D-872D-4326-8684-C4E29DADD9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0976" y="3092076"/>
              <a:ext cx="0" cy="550643"/>
            </a:xfrm>
            <a:prstGeom prst="straightConnector1">
              <a:avLst/>
            </a:prstGeom>
            <a:ln w="47625" cap="sq" cmpd="sng">
              <a:solidFill>
                <a:schemeClr val="accent1"/>
              </a:solidFill>
              <a:round/>
              <a:headEnd type="none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5BB34147-9986-4D5D-9875-5B35DF30E4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9529" y="4145681"/>
              <a:ext cx="0" cy="550643"/>
            </a:xfrm>
            <a:prstGeom prst="straightConnector1">
              <a:avLst/>
            </a:prstGeom>
            <a:ln w="47625" cap="sq" cmpd="sng">
              <a:solidFill>
                <a:schemeClr val="accent1"/>
              </a:solidFill>
              <a:round/>
              <a:headEnd type="none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CBDB4CEC-CF6F-47B9-B840-A2844FAFF611}"/>
              </a:ext>
            </a:extLst>
          </p:cNvPr>
          <p:cNvSpPr/>
          <p:nvPr/>
        </p:nvSpPr>
        <p:spPr>
          <a:xfrm>
            <a:off x="755517" y="1973443"/>
            <a:ext cx="1905010" cy="462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Fichier.txt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D9E0D00-F7C8-48F3-9E9D-162BBA56173A}"/>
              </a:ext>
            </a:extLst>
          </p:cNvPr>
          <p:cNvSpPr/>
          <p:nvPr/>
        </p:nvSpPr>
        <p:spPr>
          <a:xfrm>
            <a:off x="9011240" y="1884205"/>
            <a:ext cx="1905010" cy="462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Fichier.txt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87D4DA3-B5A8-4E85-BFC8-F80D783C8415}"/>
              </a:ext>
            </a:extLst>
          </p:cNvPr>
          <p:cNvSpPr/>
          <p:nvPr/>
        </p:nvSpPr>
        <p:spPr>
          <a:xfrm>
            <a:off x="6837255" y="5997383"/>
            <a:ext cx="4078995" cy="752167"/>
          </a:xfrm>
          <a:prstGeom prst="rect">
            <a:avLst/>
          </a:prstGeom>
          <a:solidFill>
            <a:srgbClr val="C6DA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tx1"/>
                </a:solidFill>
                <a:latin typeface="Arial-BoldMT"/>
              </a:rPr>
              <a:t>Copie en local</a:t>
            </a:r>
            <a:endParaRPr lang="fr-FR" sz="1800" b="1" i="0" u="none" strike="noStrike" baseline="0" dirty="0">
              <a:solidFill>
                <a:schemeClr val="tx1"/>
              </a:solidFill>
              <a:latin typeface="Arial-BoldM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b="1" i="0" u="none" strike="noStrike" baseline="0" dirty="0">
                <a:solidFill>
                  <a:schemeClr val="tx1"/>
                </a:solidFill>
                <a:latin typeface="Arial-BoldMT"/>
              </a:rPr>
              <a:t>Suivi de l’historique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4DFB442A-DF43-453C-A60E-9785B639526C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1708022" y="2435518"/>
            <a:ext cx="0" cy="295898"/>
          </a:xfrm>
          <a:prstGeom prst="straightConnector1">
            <a:avLst/>
          </a:prstGeom>
          <a:ln w="47625" cap="sq" cmpd="sng">
            <a:solidFill>
              <a:schemeClr val="accent1"/>
            </a:solidFill>
            <a:round/>
            <a:headEnd type="none"/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B3DE3849-CBEE-44F1-85B1-CA4B02E0AA50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9963745" y="2346280"/>
            <a:ext cx="0" cy="124850"/>
          </a:xfrm>
          <a:prstGeom prst="straightConnector1">
            <a:avLst/>
          </a:prstGeom>
          <a:ln w="47625" cap="sq" cmpd="sng">
            <a:solidFill>
              <a:schemeClr val="accent1"/>
            </a:solidFill>
            <a:round/>
            <a:headEnd type="none"/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8C12F462-E352-4874-A9D4-BF1CCD3C03C9}"/>
              </a:ext>
            </a:extLst>
          </p:cNvPr>
          <p:cNvCxnSpPr>
            <a:cxnSpLocks/>
          </p:cNvCxnSpPr>
          <p:nvPr/>
        </p:nvCxnSpPr>
        <p:spPr>
          <a:xfrm flipH="1">
            <a:off x="3464275" y="3755637"/>
            <a:ext cx="945675" cy="0"/>
          </a:xfrm>
          <a:prstGeom prst="straightConnector1">
            <a:avLst/>
          </a:prstGeom>
          <a:ln w="47625" cap="sq" cmpd="sng">
            <a:solidFill>
              <a:schemeClr val="accent1"/>
            </a:solidFill>
            <a:round/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050F41BE-C549-429B-8C8C-CB185E399864}"/>
              </a:ext>
            </a:extLst>
          </p:cNvPr>
          <p:cNvCxnSpPr>
            <a:cxnSpLocks/>
          </p:cNvCxnSpPr>
          <p:nvPr/>
        </p:nvCxnSpPr>
        <p:spPr>
          <a:xfrm flipH="1" flipV="1">
            <a:off x="7498330" y="3815125"/>
            <a:ext cx="1179072" cy="17577"/>
          </a:xfrm>
          <a:prstGeom prst="straightConnector1">
            <a:avLst/>
          </a:prstGeom>
          <a:ln w="47625" cap="sq" cmpd="sng">
            <a:solidFill>
              <a:schemeClr val="accent1"/>
            </a:solidFill>
            <a:round/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128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331952-7E54-4ED9-A3D3-1D50678ED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8C2E478F-E849-4A8C-AF1F-CBCC78A7CBFA}" type="slidenum">
              <a:rPr lang="fr-FR" noProof="0" smtClean="0"/>
              <a:t>8</a:t>
            </a:fld>
            <a:endParaRPr lang="fr-FR" noProof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BBE3D467-BDE4-4C9E-B4EE-2EB6B3B4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905" y="421842"/>
            <a:ext cx="5897218" cy="884238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 algn="ctr"/>
            <a:r>
              <a:rPr lang="fr-FR" b="1" dirty="0"/>
              <a:t>Et Git dans tout ca ?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B8A1B910-0044-45E7-908A-4709BCF6D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391" y="5276380"/>
            <a:ext cx="575747" cy="575747"/>
          </a:xfrm>
          <a:prstGeom prst="rect">
            <a:avLst/>
          </a:prstGeom>
        </p:spPr>
      </p:pic>
      <p:grpSp>
        <p:nvGrpSpPr>
          <p:cNvPr id="46" name="Groupe 45">
            <a:extLst>
              <a:ext uri="{FF2B5EF4-FFF2-40B4-BE49-F238E27FC236}">
                <a16:creationId xmlns:a16="http://schemas.microsoft.com/office/drawing/2014/main" id="{9F2CD6B7-E94A-44A4-98D4-867B9FD2A46E}"/>
              </a:ext>
            </a:extLst>
          </p:cNvPr>
          <p:cNvGrpSpPr/>
          <p:nvPr/>
        </p:nvGrpSpPr>
        <p:grpSpPr>
          <a:xfrm>
            <a:off x="2249825" y="1835665"/>
            <a:ext cx="2713703" cy="2168635"/>
            <a:chOff x="1854058" y="1835665"/>
            <a:chExt cx="2713703" cy="2168635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C9302924-34EC-4567-9D8A-F29B8D32D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4058" y="1835665"/>
              <a:ext cx="2713703" cy="1799303"/>
            </a:xfrm>
            <a:prstGeom prst="rect">
              <a:avLst/>
            </a:prstGeom>
          </p:spPr>
        </p:pic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A5F0BA25-9392-4F4B-8726-EA56CC253B6E}"/>
                </a:ext>
              </a:extLst>
            </p:cNvPr>
            <p:cNvSpPr txBox="1"/>
            <p:nvPr/>
          </p:nvSpPr>
          <p:spPr>
            <a:xfrm>
              <a:off x="2222939" y="3634968"/>
              <a:ext cx="1686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b="0" i="0" u="none" strike="noStrike" baseline="0" dirty="0">
                  <a:latin typeface="ArialMT"/>
                </a:rPr>
                <a:t>Linus </a:t>
              </a:r>
              <a:r>
                <a:rPr lang="fr-FR" sz="1800" b="0" i="0" u="none" strike="noStrike" baseline="0" dirty="0" err="1">
                  <a:latin typeface="ArialMT"/>
                </a:rPr>
                <a:t>Torvalds</a:t>
              </a:r>
              <a:endParaRPr lang="fr-FR" dirty="0"/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CA88F3BF-A503-4C4D-942F-83C7F119F69B}"/>
              </a:ext>
            </a:extLst>
          </p:cNvPr>
          <p:cNvGrpSpPr/>
          <p:nvPr/>
        </p:nvGrpSpPr>
        <p:grpSpPr>
          <a:xfrm>
            <a:off x="7065361" y="1835665"/>
            <a:ext cx="2707523" cy="2168635"/>
            <a:chOff x="6314688" y="1835665"/>
            <a:chExt cx="2707523" cy="2168635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044C08EE-EE3D-402B-989D-678F35640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14688" y="1835665"/>
              <a:ext cx="2707523" cy="1799303"/>
            </a:xfrm>
            <a:prstGeom prst="rect">
              <a:avLst/>
            </a:prstGeom>
          </p:spPr>
        </p:pic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BCD4B932-BD37-42A6-AABD-9F04370B44A4}"/>
                </a:ext>
              </a:extLst>
            </p:cNvPr>
            <p:cNvSpPr txBox="1"/>
            <p:nvPr/>
          </p:nvSpPr>
          <p:spPr>
            <a:xfrm>
              <a:off x="6824994" y="3634968"/>
              <a:ext cx="1686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b="0" i="0" u="none" strike="noStrike" baseline="0" dirty="0">
                  <a:latin typeface="ArialMT"/>
                </a:rPr>
                <a:t>Linux</a:t>
              </a:r>
              <a:endParaRPr lang="fr-FR" dirty="0"/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46D54A19-C5F5-4E8A-BA17-039D541434B6}"/>
              </a:ext>
            </a:extLst>
          </p:cNvPr>
          <p:cNvGrpSpPr/>
          <p:nvPr/>
        </p:nvGrpSpPr>
        <p:grpSpPr>
          <a:xfrm>
            <a:off x="136418" y="4369007"/>
            <a:ext cx="2929976" cy="1948995"/>
            <a:chOff x="280933" y="4430390"/>
            <a:chExt cx="2929976" cy="1948995"/>
          </a:xfrm>
        </p:grpSpPr>
        <p:sp>
          <p:nvSpPr>
            <p:cNvPr id="25" name="Cercle : creux 24">
              <a:extLst>
                <a:ext uri="{FF2B5EF4-FFF2-40B4-BE49-F238E27FC236}">
                  <a16:creationId xmlns:a16="http://schemas.microsoft.com/office/drawing/2014/main" id="{BB48C860-7209-4DF7-9BEA-474F32FE86AA}"/>
                </a:ext>
              </a:extLst>
            </p:cNvPr>
            <p:cNvSpPr/>
            <p:nvPr/>
          </p:nvSpPr>
          <p:spPr>
            <a:xfrm>
              <a:off x="1197849" y="4430390"/>
              <a:ext cx="984087" cy="883732"/>
            </a:xfrm>
            <a:prstGeom prst="donut">
              <a:avLst>
                <a:gd name="adj" fmla="val 5419"/>
              </a:avLst>
            </a:prstGeom>
            <a:solidFill>
              <a:schemeClr val="accent1"/>
            </a:solidFill>
            <a:ln w="9525" cmpd="dbl">
              <a:solidFill>
                <a:schemeClr val="accent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accent1"/>
                  </a:solidFill>
                </a:rPr>
                <a:t>1991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49C9565F-1709-4C7C-BC5B-C3DFE59A7248}"/>
                </a:ext>
              </a:extLst>
            </p:cNvPr>
            <p:cNvSpPr txBox="1"/>
            <p:nvPr/>
          </p:nvSpPr>
          <p:spPr>
            <a:xfrm>
              <a:off x="1197849" y="5446644"/>
              <a:ext cx="9840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i="0" u="none" strike="noStrike" baseline="0" dirty="0">
                  <a:solidFill>
                    <a:schemeClr val="accent1"/>
                  </a:solidFill>
                  <a:latin typeface="ArialMT"/>
                </a:rPr>
                <a:t>Patchs</a:t>
              </a:r>
              <a:endParaRPr lang="fr-FR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1A4F4EE5-4B7F-487B-A708-6868526DEAE6}"/>
                </a:ext>
              </a:extLst>
            </p:cNvPr>
            <p:cNvSpPr txBox="1"/>
            <p:nvPr/>
          </p:nvSpPr>
          <p:spPr>
            <a:xfrm>
              <a:off x="280933" y="5917720"/>
              <a:ext cx="29299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fr-FR" sz="1200" b="0" i="0" u="none" strike="noStrike" baseline="0" dirty="0">
                  <a:solidFill>
                    <a:srgbClr val="868686"/>
                  </a:solidFill>
                  <a:latin typeface="Roboto-Regular"/>
                </a:rPr>
                <a:t>Création de Linux, utilisation de patch pour faire évoluer le code</a:t>
              </a:r>
              <a:endParaRPr lang="fr-FR" sz="11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D38DF0B0-9864-40EB-923D-75EC3EAF6213}"/>
              </a:ext>
            </a:extLst>
          </p:cNvPr>
          <p:cNvGrpSpPr/>
          <p:nvPr/>
        </p:nvGrpSpPr>
        <p:grpSpPr>
          <a:xfrm>
            <a:off x="3135605" y="4369007"/>
            <a:ext cx="2929976" cy="1948995"/>
            <a:chOff x="280933" y="4430390"/>
            <a:chExt cx="2929976" cy="1948995"/>
          </a:xfrm>
        </p:grpSpPr>
        <p:sp>
          <p:nvSpPr>
            <p:cNvPr id="30" name="Cercle : creux 29">
              <a:extLst>
                <a:ext uri="{FF2B5EF4-FFF2-40B4-BE49-F238E27FC236}">
                  <a16:creationId xmlns:a16="http://schemas.microsoft.com/office/drawing/2014/main" id="{661536ED-4FC5-4854-AE35-74F496C6A30A}"/>
                </a:ext>
              </a:extLst>
            </p:cNvPr>
            <p:cNvSpPr/>
            <p:nvPr/>
          </p:nvSpPr>
          <p:spPr>
            <a:xfrm>
              <a:off x="1197849" y="4430390"/>
              <a:ext cx="984087" cy="883732"/>
            </a:xfrm>
            <a:prstGeom prst="donut">
              <a:avLst>
                <a:gd name="adj" fmla="val 5419"/>
              </a:avLst>
            </a:prstGeom>
            <a:solidFill>
              <a:srgbClr val="FFC000"/>
            </a:solidFill>
            <a:ln w="9525" cmpd="dbl">
              <a:solidFill>
                <a:srgbClr val="FFC000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rgbClr val="FFC000"/>
                  </a:solidFill>
                </a:rPr>
                <a:t>2002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6B905C33-5C21-4C4F-8311-919AFBE2A00A}"/>
                </a:ext>
              </a:extLst>
            </p:cNvPr>
            <p:cNvSpPr txBox="1"/>
            <p:nvPr/>
          </p:nvSpPr>
          <p:spPr>
            <a:xfrm>
              <a:off x="1197849" y="5446644"/>
              <a:ext cx="9840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i="0" u="none" strike="noStrike" baseline="0" dirty="0">
                  <a:solidFill>
                    <a:srgbClr val="FFC000"/>
                  </a:solidFill>
                  <a:latin typeface="ArialMT"/>
                </a:rPr>
                <a:t>Patchs</a:t>
              </a:r>
              <a:endParaRPr lang="fr-FR" sz="1600" b="1" dirty="0">
                <a:solidFill>
                  <a:srgbClr val="FFC000"/>
                </a:solidFill>
              </a:endParaRP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477A7874-52F2-47A9-9C8B-C8182D6ABD7B}"/>
                </a:ext>
              </a:extLst>
            </p:cNvPr>
            <p:cNvSpPr txBox="1"/>
            <p:nvPr/>
          </p:nvSpPr>
          <p:spPr>
            <a:xfrm>
              <a:off x="280933" y="5917720"/>
              <a:ext cx="29299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fr-FR" sz="1200" b="0" i="0" u="none" strike="noStrike" baseline="0" dirty="0">
                  <a:solidFill>
                    <a:srgbClr val="868686"/>
                  </a:solidFill>
                  <a:latin typeface="Roboto-Regular"/>
                </a:rPr>
                <a:t>Passage sous </a:t>
              </a:r>
              <a:r>
                <a:rPr lang="fr-FR" sz="1200" b="0" i="0" u="none" strike="noStrike" baseline="0" dirty="0" err="1">
                  <a:solidFill>
                    <a:srgbClr val="868686"/>
                  </a:solidFill>
                  <a:latin typeface="Roboto-Regular"/>
                </a:rPr>
                <a:t>BitKeeper</a:t>
              </a:r>
              <a:r>
                <a:rPr lang="fr-FR" sz="1200" b="0" i="0" u="none" strike="noStrike" baseline="0" dirty="0">
                  <a:solidFill>
                    <a:srgbClr val="868686"/>
                  </a:solidFill>
                  <a:latin typeface="Roboto-Regular"/>
                </a:rPr>
                <a:t> pour la gestion de version du code source</a:t>
              </a:r>
              <a:endParaRPr lang="fr-FR" sz="9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D680A1FD-6235-4B8F-B649-0D01698517E3}"/>
              </a:ext>
            </a:extLst>
          </p:cNvPr>
          <p:cNvGrpSpPr/>
          <p:nvPr/>
        </p:nvGrpSpPr>
        <p:grpSpPr>
          <a:xfrm>
            <a:off x="6314688" y="4364797"/>
            <a:ext cx="2929976" cy="2133661"/>
            <a:chOff x="280933" y="4430390"/>
            <a:chExt cx="2929976" cy="2133661"/>
          </a:xfrm>
        </p:grpSpPr>
        <p:sp>
          <p:nvSpPr>
            <p:cNvPr id="34" name="Cercle : creux 33">
              <a:extLst>
                <a:ext uri="{FF2B5EF4-FFF2-40B4-BE49-F238E27FC236}">
                  <a16:creationId xmlns:a16="http://schemas.microsoft.com/office/drawing/2014/main" id="{6993BBF1-43B2-4493-9F5B-BD68378AF754}"/>
                </a:ext>
              </a:extLst>
            </p:cNvPr>
            <p:cNvSpPr/>
            <p:nvPr/>
          </p:nvSpPr>
          <p:spPr>
            <a:xfrm>
              <a:off x="1197849" y="4430390"/>
              <a:ext cx="984087" cy="883732"/>
            </a:xfrm>
            <a:prstGeom prst="donut">
              <a:avLst>
                <a:gd name="adj" fmla="val 5419"/>
              </a:avLst>
            </a:prstGeom>
            <a:solidFill>
              <a:srgbClr val="92D050"/>
            </a:solidFill>
            <a:ln w="9525" cmpd="dbl">
              <a:solidFill>
                <a:srgbClr val="92D050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rgbClr val="92D050"/>
                  </a:solidFill>
                </a:rPr>
                <a:t>2005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126409AA-DB09-4312-9DE2-1378894B4C9D}"/>
                </a:ext>
              </a:extLst>
            </p:cNvPr>
            <p:cNvSpPr txBox="1"/>
            <p:nvPr/>
          </p:nvSpPr>
          <p:spPr>
            <a:xfrm>
              <a:off x="1197849" y="5446644"/>
              <a:ext cx="9840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i="0" u="none" strike="noStrike" baseline="0" dirty="0">
                  <a:solidFill>
                    <a:srgbClr val="92D050"/>
                  </a:solidFill>
                  <a:latin typeface="ArialMT"/>
                </a:rPr>
                <a:t>Git</a:t>
              </a:r>
              <a:endParaRPr lang="fr-FR" sz="1600" b="1" dirty="0">
                <a:solidFill>
                  <a:srgbClr val="92D050"/>
                </a:solidFill>
              </a:endParaRP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43FBB5FC-C7CA-4B61-B84B-1FDFF63B0B25}"/>
                </a:ext>
              </a:extLst>
            </p:cNvPr>
            <p:cNvSpPr txBox="1"/>
            <p:nvPr/>
          </p:nvSpPr>
          <p:spPr>
            <a:xfrm>
              <a:off x="280933" y="5917720"/>
              <a:ext cx="29299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fr-FR" sz="1200" b="0" i="0" u="none" strike="noStrike" baseline="0" dirty="0">
                  <a:solidFill>
                    <a:srgbClr val="868686"/>
                  </a:solidFill>
                  <a:latin typeface="Roboto-Regular"/>
                </a:rPr>
                <a:t>Création de Git par Linus Torvald pour remplacer </a:t>
              </a:r>
              <a:r>
                <a:rPr lang="fr-FR" sz="1200" b="0" i="0" u="none" strike="noStrike" baseline="0" dirty="0" err="1">
                  <a:solidFill>
                    <a:srgbClr val="868686"/>
                  </a:solidFill>
                  <a:latin typeface="Roboto-Regular"/>
                </a:rPr>
                <a:t>BitKeeper</a:t>
              </a:r>
              <a:r>
                <a:rPr lang="fr-FR" sz="1200" b="0" i="0" u="none" strike="noStrike" baseline="0" dirty="0">
                  <a:solidFill>
                    <a:srgbClr val="868686"/>
                  </a:solidFill>
                  <a:latin typeface="Roboto-Regular"/>
                </a:rPr>
                <a:t> pour la gestion du code de Linux</a:t>
              </a:r>
              <a:endParaRPr lang="fr-FR" sz="9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9192B0AF-3481-4AD4-9DE0-DB9431D8D668}"/>
              </a:ext>
            </a:extLst>
          </p:cNvPr>
          <p:cNvGrpSpPr/>
          <p:nvPr/>
        </p:nvGrpSpPr>
        <p:grpSpPr>
          <a:xfrm>
            <a:off x="8932442" y="4364797"/>
            <a:ext cx="3554420" cy="1948995"/>
            <a:chOff x="-31289" y="4430390"/>
            <a:chExt cx="3554420" cy="1948995"/>
          </a:xfrm>
        </p:grpSpPr>
        <p:sp>
          <p:nvSpPr>
            <p:cNvPr id="38" name="Cercle : creux 37">
              <a:extLst>
                <a:ext uri="{FF2B5EF4-FFF2-40B4-BE49-F238E27FC236}">
                  <a16:creationId xmlns:a16="http://schemas.microsoft.com/office/drawing/2014/main" id="{477F84F6-31DA-45AC-8CA6-07F73097CC8F}"/>
                </a:ext>
              </a:extLst>
            </p:cNvPr>
            <p:cNvSpPr/>
            <p:nvPr/>
          </p:nvSpPr>
          <p:spPr>
            <a:xfrm>
              <a:off x="1197849" y="4430390"/>
              <a:ext cx="984087" cy="883732"/>
            </a:xfrm>
            <a:prstGeom prst="donut">
              <a:avLst>
                <a:gd name="adj" fmla="val 5419"/>
              </a:avLst>
            </a:prstGeom>
            <a:solidFill>
              <a:srgbClr val="0070C0"/>
            </a:solidFill>
            <a:ln w="9525" cmpd="dbl">
              <a:solidFill>
                <a:srgbClr val="0070C0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rgbClr val="0070C0"/>
                  </a:solidFill>
                </a:rPr>
                <a:t>2022</a:t>
              </a: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279F0C1B-487B-4937-A1A4-F76AA9D16730}"/>
                </a:ext>
              </a:extLst>
            </p:cNvPr>
            <p:cNvSpPr txBox="1"/>
            <p:nvPr/>
          </p:nvSpPr>
          <p:spPr>
            <a:xfrm>
              <a:off x="-31289" y="5446644"/>
              <a:ext cx="35544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i="0" u="none" strike="noStrike" baseline="0" dirty="0">
                  <a:solidFill>
                    <a:srgbClr val="0070C0"/>
                  </a:solidFill>
                  <a:latin typeface="Roboto-Bold"/>
                </a:rPr>
                <a:t>36 000 000 d’utilisateurs</a:t>
              </a:r>
              <a:endParaRPr lang="fr-FR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C1E0ADBC-9F7D-4C19-BFBA-ADA6615582DA}"/>
                </a:ext>
              </a:extLst>
            </p:cNvPr>
            <p:cNvSpPr txBox="1"/>
            <p:nvPr/>
          </p:nvSpPr>
          <p:spPr>
            <a:xfrm>
              <a:off x="280933" y="5917720"/>
              <a:ext cx="29299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fr-FR" sz="1200" dirty="0">
                  <a:solidFill>
                    <a:srgbClr val="868686"/>
                  </a:solidFill>
                  <a:latin typeface="Roboto-Regular"/>
                </a:rPr>
                <a:t>Git</a:t>
              </a:r>
              <a:r>
                <a:rPr lang="fr-FR" sz="1200" b="0" i="0" u="none" strike="noStrike" baseline="0" dirty="0">
                  <a:solidFill>
                    <a:srgbClr val="868686"/>
                  </a:solidFill>
                  <a:latin typeface="Roboto-Regular"/>
                </a:rPr>
                <a:t> est présent dans les grandes entreprises et projets open source</a:t>
              </a:r>
              <a:endParaRPr lang="fr-FR" sz="900" b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47F1CEED-82E0-4F7C-BFB8-B438B88B9D46}"/>
              </a:ext>
            </a:extLst>
          </p:cNvPr>
          <p:cNvCxnSpPr/>
          <p:nvPr/>
        </p:nvCxnSpPr>
        <p:spPr>
          <a:xfrm>
            <a:off x="2521905" y="4805799"/>
            <a:ext cx="997150" cy="0"/>
          </a:xfrm>
          <a:prstGeom prst="line">
            <a:avLst/>
          </a:prstGeom>
          <a:ln w="508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1858741C-86C6-4854-8572-867EF3C73371}"/>
              </a:ext>
            </a:extLst>
          </p:cNvPr>
          <p:cNvCxnSpPr/>
          <p:nvPr/>
        </p:nvCxnSpPr>
        <p:spPr>
          <a:xfrm>
            <a:off x="8746089" y="4804071"/>
            <a:ext cx="997150" cy="0"/>
          </a:xfrm>
          <a:prstGeom prst="line">
            <a:avLst/>
          </a:prstGeom>
          <a:ln w="508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AF2CC39-B246-4143-B117-64891E4E4B3A}"/>
              </a:ext>
            </a:extLst>
          </p:cNvPr>
          <p:cNvCxnSpPr/>
          <p:nvPr/>
        </p:nvCxnSpPr>
        <p:spPr>
          <a:xfrm>
            <a:off x="5636193" y="4817925"/>
            <a:ext cx="997150" cy="0"/>
          </a:xfrm>
          <a:prstGeom prst="line">
            <a:avLst/>
          </a:prstGeom>
          <a:ln w="508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195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1D9468-EC20-4858-B68A-0C3E5B0F2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8C2E478F-E849-4A8C-AF1F-CBCC78A7CBFA}" type="slidenum">
              <a:rPr lang="fr-FR" noProof="0" smtClean="0"/>
              <a:t>9</a:t>
            </a:fld>
            <a:endParaRPr lang="fr-FR" noProof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8D7BA94-DB0B-4ABC-A54C-6E0AA2B0EDDC}"/>
              </a:ext>
            </a:extLst>
          </p:cNvPr>
          <p:cNvSpPr txBox="1"/>
          <p:nvPr/>
        </p:nvSpPr>
        <p:spPr>
          <a:xfrm>
            <a:off x="1731818" y="1787237"/>
            <a:ext cx="85205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Utiliser un </a:t>
            </a:r>
            <a:r>
              <a:rPr lang="fr-FR" sz="2400" b="1" dirty="0"/>
              <a:t>logiciel de gestion de version </a:t>
            </a:r>
            <a:r>
              <a:rPr lang="fr-FR" sz="2400" dirty="0"/>
              <a:t>me permet d’avoir un </a:t>
            </a:r>
            <a:r>
              <a:rPr lang="fr-FR" sz="2400" b="1" dirty="0"/>
              <a:t>historique</a:t>
            </a:r>
            <a:r>
              <a:rPr lang="fr-FR" sz="2400" dirty="0"/>
              <a:t> des modifications de mon code source et de travailler plus facilement en équipe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Git est utilisé par des millions de développeurs dans le monde à des fins personnelles ou professionnelles dans des startups ou des grands groupes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Git est un système qui permet à chaque développeur d’avoir une</a:t>
            </a:r>
            <a:r>
              <a:rPr lang="fr-FR" sz="2400" b="1" dirty="0"/>
              <a:t> copie du dépôt sur sa machine</a:t>
            </a:r>
            <a:r>
              <a:rPr lang="fr-FR" sz="2400" dirty="0"/>
              <a:t>. On dit qu’il est basé sur un </a:t>
            </a:r>
            <a:r>
              <a:rPr lang="fr-FR" sz="2400" b="1" dirty="0"/>
              <a:t>modèle distribué</a:t>
            </a:r>
            <a:endParaRPr lang="fr-FR" sz="2400" dirty="0"/>
          </a:p>
          <a:p>
            <a:endParaRPr lang="fr-FR" sz="2400" dirty="0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566B1B26-18C4-424B-943C-8640D9CF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82" y="546448"/>
            <a:ext cx="5897218" cy="884238"/>
          </a:xfrm>
        </p:spPr>
        <p:txBody>
          <a:bodyPr rtlCol="0"/>
          <a:lstStyle/>
          <a:p>
            <a:pPr algn="ctr" rtl="0"/>
            <a:r>
              <a:rPr lang="fr-FR" b="1" dirty="0" err="1"/>
              <a:t>Resumé</a:t>
            </a:r>
            <a:r>
              <a:rPr lang="fr-FR" b="1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2687775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9999682.tgt.Office_48420175_TF55661986_Win32_OJ108979094" id="{91663FFC-0D4F-48D0-8A8E-A9AC483E0A31}" vid="{F481D0F7-3106-4360-9670-50291269354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la technologie</Template>
  <TotalTime>229</TotalTime>
  <Words>846</Words>
  <Application>Microsoft Office PowerPoint</Application>
  <PresentationFormat>Grand écran</PresentationFormat>
  <Paragraphs>207</Paragraphs>
  <Slides>25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5" baseType="lpstr">
      <vt:lpstr>Arial</vt:lpstr>
      <vt:lpstr>Arial-BoldMT</vt:lpstr>
      <vt:lpstr>Arial-ItalicMT</vt:lpstr>
      <vt:lpstr>ArialMT</vt:lpstr>
      <vt:lpstr>Calibri</vt:lpstr>
      <vt:lpstr>Calibri Light</vt:lpstr>
      <vt:lpstr>Roboto-Bold</vt:lpstr>
      <vt:lpstr>Roboto-Regular</vt:lpstr>
      <vt:lpstr>Wingdings</vt:lpstr>
      <vt:lpstr>Thème Office</vt:lpstr>
      <vt:lpstr>Git et GitHub/GitLab</vt:lpstr>
      <vt:lpstr>Plan</vt:lpstr>
      <vt:lpstr>INTRODUCTION : Versionning</vt:lpstr>
      <vt:lpstr>Sans Gestion de Version</vt:lpstr>
      <vt:lpstr>Avec Gestion de Version (base de données) </vt:lpstr>
      <vt:lpstr>Gestion de version centralisés (EX : CVS, svn, p4v, …)</vt:lpstr>
      <vt:lpstr>Gestion de version distribuée</vt:lpstr>
      <vt:lpstr>Et Git dans tout ca ?</vt:lpstr>
      <vt:lpstr>Resumé :</vt:lpstr>
      <vt:lpstr>Installer Git</vt:lpstr>
      <vt:lpstr>Installer git window, linux, Mac OS, version, HELP, … </vt:lpstr>
      <vt:lpstr>Configuration de git</vt:lpstr>
      <vt:lpstr>Resumé :</vt:lpstr>
      <vt:lpstr>Mon Premier commit</vt:lpstr>
      <vt:lpstr>Dépôt git</vt:lpstr>
      <vt:lpstr>Workflow de base</vt:lpstr>
      <vt:lpstr>Etat des fichiers sous Git</vt:lpstr>
      <vt:lpstr>Etat du dépôt</vt:lpstr>
      <vt:lpstr>Indexer les modifications</vt:lpstr>
      <vt:lpstr>désIndexer les modifications</vt:lpstr>
      <vt:lpstr>Créer un commit depuis l’index</vt:lpstr>
      <vt:lpstr>Voir les modifications</vt:lpstr>
      <vt:lpstr>Modifier son dernier commit</vt:lpstr>
      <vt:lpstr>Resumé :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et GitHub/GitLab</dc:title>
  <dc:creator>MaT R</dc:creator>
  <cp:lastModifiedBy>MaT R</cp:lastModifiedBy>
  <cp:revision>18</cp:revision>
  <dcterms:created xsi:type="dcterms:W3CDTF">2022-02-06T12:36:00Z</dcterms:created>
  <dcterms:modified xsi:type="dcterms:W3CDTF">2022-02-06T16:25:09Z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