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Fira Code Light"/>
      <p:regular r:id="rId50"/>
      <p:bold r:id="rId51"/>
    </p:embeddedFon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CodeLight-bold.fntdata"/><Relationship Id="rId50" Type="http://schemas.openxmlformats.org/officeDocument/2006/relationships/font" Target="fonts/FiraCodeLight-regular.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f1585fb30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df1585fb30_2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f1585fb30_2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gdf1585fb30_2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1585fb30_2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gdf1585fb30_2_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f1585fb30_2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df1585fb30_2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f1585fb30_2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df1585fb30_2_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f1585fb30_2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gdf1585fb30_2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1585fb30_2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gdf1585fb30_2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1585fb30_2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df1585fb30_2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f1585fb30_2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gdf1585fb30_2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1585fb30_2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gdf1585fb30_2_1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1585fb30_2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gdf1585fb30_2_1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f1585fb30_2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gdf1585fb30_2_1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1585fb30_2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df1585fb30_2_1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f2748c25f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gdf2748c25f_3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f2748c25f_3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df2748c25f_3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2748c25f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gdf2748c25f_3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f2748c25f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gdf2748c25f_3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2748c25f_3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gdf2748c25f_3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2748c25f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gdf2748c25f_3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f2748c25f_3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gdf2748c25f_3_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f2748c25f_3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gdf2748c25f_3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f2748c25f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f2748c25f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gdf2748c25f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f2748c25f_4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f2748c25f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gdf2748c25f_4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f2748c25f_4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f2748c25f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gdf2748c25f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f2748c25f_4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f2748c25f_4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gdf2748c25f_4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f2748c25f_4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f2748c25f_4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gdf2748c25f_4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f2748c25f_4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f2748c25f_4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gdf2748c25f_4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f2748c25f_4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f2748c25f_4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3" name="Google Shape;323;gdf2748c25f_4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f2748c25f_4_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f2748c25f_4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gdf2748c25f_4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f2748c25f_4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f2748c25f_4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gdf2748c25f_4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f2ad01b8c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f2ad01b8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gdf2ad01b8c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f2ad01b8c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f2ad01b8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gdf2ad01b8c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f2ad01b8c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f2ad01b8c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gdf2ad01b8c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f1585fb30_2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gdf1585fb30_2_1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1585fb30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df1585fb30_2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f1585fb30_2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gdf1585fb30_2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f1585fb30_2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gdf1585fb30_2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1585fb30_2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gdf1585fb30_2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f1585fb30_2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df1585fb30_2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538287"/>
            <a:ext cx="6858000" cy="2387600"/>
          </a:xfrm>
          <a:prstGeom prst="rect">
            <a:avLst/>
          </a:prstGeom>
          <a:noFill/>
          <a:ln>
            <a:noFill/>
          </a:ln>
        </p:spPr>
        <p:txBody>
          <a:bodyPr anchorCtr="0" anchor="b" bIns="45700" lIns="91425" spcFirstLastPara="1" rIns="91425" wrap="square" tIns="45700">
            <a:normAutofit/>
          </a:bodyPr>
          <a:lstStyle>
            <a:lvl1pPr lvl="0" marR="0" algn="ctr">
              <a:lnSpc>
                <a:spcPct val="90000"/>
              </a:lnSpc>
              <a:spcBef>
                <a:spcPts val="0"/>
              </a:spcBef>
              <a:spcAft>
                <a:spcPts val="0"/>
              </a:spcAft>
              <a:buClr>
                <a:srgbClr val="3F3F3F"/>
              </a:buClr>
              <a:buSzPts val="4400"/>
              <a:buFont typeface="Calibri"/>
              <a:buNone/>
              <a:defRPr sz="4400">
                <a:solidFill>
                  <a:srgbClr val="3F3F3F"/>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143000" y="43132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404040"/>
              </a:buClr>
              <a:buSzPts val="1500"/>
              <a:buNone/>
              <a:defRPr sz="1500"/>
            </a:lvl2pPr>
            <a:lvl3pPr lvl="2" algn="ctr">
              <a:lnSpc>
                <a:spcPct val="90000"/>
              </a:lnSpc>
              <a:spcBef>
                <a:spcPts val="375"/>
              </a:spcBef>
              <a:spcAft>
                <a:spcPts val="0"/>
              </a:spcAft>
              <a:buClr>
                <a:srgbClr val="404040"/>
              </a:buClr>
              <a:buSzPts val="1350"/>
              <a:buNone/>
              <a:defRPr sz="1350"/>
            </a:lvl3pPr>
            <a:lvl4pPr lvl="3" algn="ctr">
              <a:lnSpc>
                <a:spcPct val="90000"/>
              </a:lnSpc>
              <a:spcBef>
                <a:spcPts val="375"/>
              </a:spcBef>
              <a:spcAft>
                <a:spcPts val="0"/>
              </a:spcAft>
              <a:buClr>
                <a:srgbClr val="404040"/>
              </a:buClr>
              <a:buSzPts val="1200"/>
              <a:buNone/>
              <a:defRPr sz="1200"/>
            </a:lvl4pPr>
            <a:lvl5pPr lvl="4" algn="ctr">
              <a:lnSpc>
                <a:spcPct val="90000"/>
              </a:lnSpc>
              <a:spcBef>
                <a:spcPts val="375"/>
              </a:spcBef>
              <a:spcAft>
                <a:spcPts val="0"/>
              </a:spcAft>
              <a:buClr>
                <a:srgbClr val="40404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 type="body"/>
          </p:nvPr>
        </p:nvSpPr>
        <p:spPr>
          <a:xfrm rot="5400000">
            <a:off x="2114076" y="-617751"/>
            <a:ext cx="4902200" cy="883010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91069" y="0"/>
            <a:ext cx="8775510" cy="85981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191069" y="1346200"/>
            <a:ext cx="8775510" cy="4902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800"/>
              <a:buNone/>
              <a:defRPr b="1" sz="1800"/>
            </a:lvl1pPr>
            <a:lvl2pPr indent="-228600" lvl="1" marL="914400" algn="l">
              <a:lnSpc>
                <a:spcPct val="90000"/>
              </a:lnSpc>
              <a:spcBef>
                <a:spcPts val="375"/>
              </a:spcBef>
              <a:spcAft>
                <a:spcPts val="0"/>
              </a:spcAft>
              <a:buClr>
                <a:srgbClr val="404040"/>
              </a:buClr>
              <a:buSzPts val="1500"/>
              <a:buNone/>
              <a:defRPr b="1" sz="1500"/>
            </a:lvl2pPr>
            <a:lvl3pPr indent="-228600" lvl="2" marL="1371600" algn="l">
              <a:lnSpc>
                <a:spcPct val="90000"/>
              </a:lnSpc>
              <a:spcBef>
                <a:spcPts val="375"/>
              </a:spcBef>
              <a:spcAft>
                <a:spcPts val="0"/>
              </a:spcAft>
              <a:buClr>
                <a:srgbClr val="404040"/>
              </a:buClr>
              <a:buSzPts val="1350"/>
              <a:buNone/>
              <a:defRPr b="1" sz="1350"/>
            </a:lvl3pPr>
            <a:lvl4pPr indent="-228600" lvl="3" marL="1828800" algn="l">
              <a:lnSpc>
                <a:spcPct val="90000"/>
              </a:lnSpc>
              <a:spcBef>
                <a:spcPts val="375"/>
              </a:spcBef>
              <a:spcAft>
                <a:spcPts val="0"/>
              </a:spcAft>
              <a:buClr>
                <a:srgbClr val="404040"/>
              </a:buClr>
              <a:buSzPts val="1200"/>
              <a:buNone/>
              <a:defRPr b="1" sz="1200"/>
            </a:lvl4pPr>
            <a:lvl5pPr indent="-228600" lvl="4" marL="2286000" algn="l">
              <a:lnSpc>
                <a:spcPct val="90000"/>
              </a:lnSpc>
              <a:spcBef>
                <a:spcPts val="375"/>
              </a:spcBef>
              <a:spcAft>
                <a:spcPts val="0"/>
              </a:spcAft>
              <a:buClr>
                <a:srgbClr val="404040"/>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800"/>
              <a:buNone/>
              <a:defRPr b="1" sz="1800"/>
            </a:lvl1pPr>
            <a:lvl2pPr indent="-228600" lvl="1" marL="914400" algn="l">
              <a:lnSpc>
                <a:spcPct val="90000"/>
              </a:lnSpc>
              <a:spcBef>
                <a:spcPts val="375"/>
              </a:spcBef>
              <a:spcAft>
                <a:spcPts val="0"/>
              </a:spcAft>
              <a:buClr>
                <a:srgbClr val="404040"/>
              </a:buClr>
              <a:buSzPts val="1500"/>
              <a:buNone/>
              <a:defRPr b="1" sz="1500"/>
            </a:lvl2pPr>
            <a:lvl3pPr indent="-228600" lvl="2" marL="1371600" algn="l">
              <a:lnSpc>
                <a:spcPct val="90000"/>
              </a:lnSpc>
              <a:spcBef>
                <a:spcPts val="375"/>
              </a:spcBef>
              <a:spcAft>
                <a:spcPts val="0"/>
              </a:spcAft>
              <a:buClr>
                <a:srgbClr val="404040"/>
              </a:buClr>
              <a:buSzPts val="1350"/>
              <a:buNone/>
              <a:defRPr b="1" sz="1350"/>
            </a:lvl3pPr>
            <a:lvl4pPr indent="-228600" lvl="3" marL="1828800" algn="l">
              <a:lnSpc>
                <a:spcPct val="90000"/>
              </a:lnSpc>
              <a:spcBef>
                <a:spcPts val="375"/>
              </a:spcBef>
              <a:spcAft>
                <a:spcPts val="0"/>
              </a:spcAft>
              <a:buClr>
                <a:srgbClr val="404040"/>
              </a:buClr>
              <a:buSzPts val="1200"/>
              <a:buNone/>
              <a:defRPr b="1" sz="1200"/>
            </a:lvl4pPr>
            <a:lvl5pPr indent="-228600" lvl="4" marL="2286000" algn="l">
              <a:lnSpc>
                <a:spcPct val="90000"/>
              </a:lnSpc>
              <a:spcBef>
                <a:spcPts val="375"/>
              </a:spcBef>
              <a:spcAft>
                <a:spcPts val="0"/>
              </a:spcAft>
              <a:buClr>
                <a:srgbClr val="404040"/>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rgbClr val="404040"/>
              </a:buClr>
              <a:buSzPts val="2400"/>
              <a:buChar char="•"/>
              <a:defRPr sz="2400"/>
            </a:lvl1pPr>
            <a:lvl2pPr indent="-361950" lvl="1" marL="914400" algn="l">
              <a:lnSpc>
                <a:spcPct val="90000"/>
              </a:lnSpc>
              <a:spcBef>
                <a:spcPts val="375"/>
              </a:spcBef>
              <a:spcAft>
                <a:spcPts val="0"/>
              </a:spcAft>
              <a:buClr>
                <a:srgbClr val="404040"/>
              </a:buClr>
              <a:buSzPts val="2100"/>
              <a:buChar char="•"/>
              <a:defRPr sz="2100"/>
            </a:lvl2pPr>
            <a:lvl3pPr indent="-342900" lvl="2" marL="1371600" algn="l">
              <a:lnSpc>
                <a:spcPct val="90000"/>
              </a:lnSpc>
              <a:spcBef>
                <a:spcPts val="375"/>
              </a:spcBef>
              <a:spcAft>
                <a:spcPts val="0"/>
              </a:spcAft>
              <a:buClr>
                <a:srgbClr val="404040"/>
              </a:buClr>
              <a:buSzPts val="1800"/>
              <a:buChar char="•"/>
              <a:defRPr sz="1800"/>
            </a:lvl3pPr>
            <a:lvl4pPr indent="-323850" lvl="3" marL="1828800" algn="l">
              <a:lnSpc>
                <a:spcPct val="90000"/>
              </a:lnSpc>
              <a:spcBef>
                <a:spcPts val="375"/>
              </a:spcBef>
              <a:spcAft>
                <a:spcPts val="0"/>
              </a:spcAft>
              <a:buClr>
                <a:srgbClr val="404040"/>
              </a:buClr>
              <a:buSzPts val="1500"/>
              <a:buChar char="•"/>
              <a:defRPr sz="1500"/>
            </a:lvl4pPr>
            <a:lvl5pPr indent="-323850" lvl="4" marL="2286000" algn="l">
              <a:lnSpc>
                <a:spcPct val="90000"/>
              </a:lnSpc>
              <a:spcBef>
                <a:spcPts val="375"/>
              </a:spcBef>
              <a:spcAft>
                <a:spcPts val="0"/>
              </a:spcAft>
              <a:buClr>
                <a:srgbClr val="404040"/>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200"/>
              <a:buNone/>
              <a:defRPr sz="1200"/>
            </a:lvl1pPr>
            <a:lvl2pPr indent="-228600" lvl="1" marL="914400" algn="l">
              <a:lnSpc>
                <a:spcPct val="90000"/>
              </a:lnSpc>
              <a:spcBef>
                <a:spcPts val="375"/>
              </a:spcBef>
              <a:spcAft>
                <a:spcPts val="0"/>
              </a:spcAft>
              <a:buClr>
                <a:srgbClr val="404040"/>
              </a:buClr>
              <a:buSzPts val="1050"/>
              <a:buNone/>
              <a:defRPr sz="1050"/>
            </a:lvl2pPr>
            <a:lvl3pPr indent="-228600" lvl="2" marL="1371600" algn="l">
              <a:lnSpc>
                <a:spcPct val="90000"/>
              </a:lnSpc>
              <a:spcBef>
                <a:spcPts val="375"/>
              </a:spcBef>
              <a:spcAft>
                <a:spcPts val="0"/>
              </a:spcAft>
              <a:buClr>
                <a:srgbClr val="404040"/>
              </a:buClr>
              <a:buSzPts val="900"/>
              <a:buNone/>
              <a:defRPr sz="900"/>
            </a:lvl3pPr>
            <a:lvl4pPr indent="-228600" lvl="3" marL="1828800" algn="l">
              <a:lnSpc>
                <a:spcPct val="90000"/>
              </a:lnSpc>
              <a:spcBef>
                <a:spcPts val="375"/>
              </a:spcBef>
              <a:spcAft>
                <a:spcPts val="0"/>
              </a:spcAft>
              <a:buClr>
                <a:srgbClr val="404040"/>
              </a:buClr>
              <a:buSzPts val="750"/>
              <a:buNone/>
              <a:defRPr sz="750"/>
            </a:lvl4pPr>
            <a:lvl5pPr indent="-228600" lvl="4" marL="2286000" algn="l">
              <a:lnSpc>
                <a:spcPct val="90000"/>
              </a:lnSpc>
              <a:spcBef>
                <a:spcPts val="375"/>
              </a:spcBef>
              <a:spcAft>
                <a:spcPts val="0"/>
              </a:spcAft>
              <a:buClr>
                <a:srgbClr val="404040"/>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404040"/>
              </a:buClr>
              <a:buSzPts val="2400"/>
              <a:buFont typeface="Arial"/>
              <a:buNone/>
              <a:defRPr b="0" i="0" sz="2400" u="none" cap="none" strike="noStrike">
                <a:solidFill>
                  <a:srgbClr val="404040"/>
                </a:solidFill>
                <a:latin typeface="Calibri"/>
                <a:ea typeface="Calibri"/>
                <a:cs typeface="Calibri"/>
                <a:sym typeface="Calibri"/>
              </a:defRPr>
            </a:lvl1pPr>
            <a:lvl2pPr lvl="1" marR="0" rtl="0" algn="l">
              <a:lnSpc>
                <a:spcPct val="90000"/>
              </a:lnSpc>
              <a:spcBef>
                <a:spcPts val="375"/>
              </a:spcBef>
              <a:spcAft>
                <a:spcPts val="0"/>
              </a:spcAft>
              <a:buClr>
                <a:srgbClr val="404040"/>
              </a:buClr>
              <a:buSzPts val="2100"/>
              <a:buFont typeface="Arial"/>
              <a:buNone/>
              <a:defRPr b="0" i="0" sz="2100" u="none" cap="none" strike="noStrike">
                <a:solidFill>
                  <a:srgbClr val="404040"/>
                </a:solidFill>
                <a:latin typeface="Calibri"/>
                <a:ea typeface="Calibri"/>
                <a:cs typeface="Calibri"/>
                <a:sym typeface="Calibri"/>
              </a:defRPr>
            </a:lvl2pPr>
            <a:lvl3pPr lvl="2" marR="0" rtl="0" algn="l">
              <a:lnSpc>
                <a:spcPct val="90000"/>
              </a:lnSpc>
              <a:spcBef>
                <a:spcPts val="375"/>
              </a:spcBef>
              <a:spcAft>
                <a:spcPts val="0"/>
              </a:spcAft>
              <a:buClr>
                <a:srgbClr val="404040"/>
              </a:buClr>
              <a:buSzPts val="1800"/>
              <a:buFont typeface="Arial"/>
              <a:buNone/>
              <a:defRPr b="0" i="0" sz="1800" u="none" cap="none" strike="noStrike">
                <a:solidFill>
                  <a:srgbClr val="404040"/>
                </a:solidFill>
                <a:latin typeface="Calibri"/>
                <a:ea typeface="Calibri"/>
                <a:cs typeface="Calibri"/>
                <a:sym typeface="Calibri"/>
              </a:defRPr>
            </a:lvl3pPr>
            <a:lvl4pPr lvl="3" marR="0" rtl="0" algn="l">
              <a:lnSpc>
                <a:spcPct val="90000"/>
              </a:lnSpc>
              <a:spcBef>
                <a:spcPts val="375"/>
              </a:spcBef>
              <a:spcAft>
                <a:spcPts val="0"/>
              </a:spcAft>
              <a:buClr>
                <a:srgbClr val="404040"/>
              </a:buClr>
              <a:buSzPts val="1500"/>
              <a:buFont typeface="Arial"/>
              <a:buNone/>
              <a:defRPr b="0" i="0" sz="1500" u="none" cap="none" strike="noStrike">
                <a:solidFill>
                  <a:srgbClr val="404040"/>
                </a:solidFill>
                <a:latin typeface="Calibri"/>
                <a:ea typeface="Calibri"/>
                <a:cs typeface="Calibri"/>
                <a:sym typeface="Calibri"/>
              </a:defRPr>
            </a:lvl4pPr>
            <a:lvl5pPr lvl="4" marR="0" rtl="0" algn="l">
              <a:lnSpc>
                <a:spcPct val="90000"/>
              </a:lnSpc>
              <a:spcBef>
                <a:spcPts val="375"/>
              </a:spcBef>
              <a:spcAft>
                <a:spcPts val="0"/>
              </a:spcAft>
              <a:buClr>
                <a:srgbClr val="404040"/>
              </a:buClr>
              <a:buSzPts val="1500"/>
              <a:buFont typeface="Arial"/>
              <a:buNone/>
              <a:defRPr b="0" i="0" sz="1500" u="none" cap="none" strike="noStrike">
                <a:solidFill>
                  <a:srgbClr val="404040"/>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200"/>
              <a:buNone/>
              <a:defRPr sz="1200"/>
            </a:lvl1pPr>
            <a:lvl2pPr indent="-228600" lvl="1" marL="914400" algn="l">
              <a:lnSpc>
                <a:spcPct val="90000"/>
              </a:lnSpc>
              <a:spcBef>
                <a:spcPts val="375"/>
              </a:spcBef>
              <a:spcAft>
                <a:spcPts val="0"/>
              </a:spcAft>
              <a:buClr>
                <a:srgbClr val="404040"/>
              </a:buClr>
              <a:buSzPts val="1050"/>
              <a:buNone/>
              <a:defRPr sz="1050"/>
            </a:lvl2pPr>
            <a:lvl3pPr indent="-228600" lvl="2" marL="1371600" algn="l">
              <a:lnSpc>
                <a:spcPct val="90000"/>
              </a:lnSpc>
              <a:spcBef>
                <a:spcPts val="375"/>
              </a:spcBef>
              <a:spcAft>
                <a:spcPts val="0"/>
              </a:spcAft>
              <a:buClr>
                <a:srgbClr val="404040"/>
              </a:buClr>
              <a:buSzPts val="900"/>
              <a:buNone/>
              <a:defRPr sz="900"/>
            </a:lvl3pPr>
            <a:lvl4pPr indent="-228600" lvl="3" marL="1828800" algn="l">
              <a:lnSpc>
                <a:spcPct val="90000"/>
              </a:lnSpc>
              <a:spcBef>
                <a:spcPts val="375"/>
              </a:spcBef>
              <a:spcAft>
                <a:spcPts val="0"/>
              </a:spcAft>
              <a:buClr>
                <a:srgbClr val="404040"/>
              </a:buClr>
              <a:buSzPts val="750"/>
              <a:buNone/>
              <a:defRPr sz="750"/>
            </a:lvl4pPr>
            <a:lvl5pPr indent="-228600" lvl="4" marL="2286000" algn="l">
              <a:lnSpc>
                <a:spcPct val="90000"/>
              </a:lnSpc>
              <a:spcBef>
                <a:spcPts val="375"/>
              </a:spcBef>
              <a:spcAft>
                <a:spcPts val="0"/>
              </a:spcAft>
              <a:buClr>
                <a:srgbClr val="404040"/>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900">
                <a:solidFill>
                  <a:srgbClr val="898989"/>
                </a:solidFill>
                <a:latin typeface="Calibri"/>
                <a:ea typeface="Calibri"/>
                <a:cs typeface="Calibri"/>
                <a:sym typeface="Calibri"/>
              </a:defRPr>
            </a:lvl1pPr>
            <a:lvl2pPr indent="0" lvl="1" marL="0" algn="r">
              <a:spcBef>
                <a:spcPts val="0"/>
              </a:spcBef>
              <a:spcAft>
                <a:spcPts val="0"/>
              </a:spcAft>
              <a:buNone/>
              <a:defRPr sz="900">
                <a:solidFill>
                  <a:srgbClr val="898989"/>
                </a:solidFill>
                <a:latin typeface="Calibri"/>
                <a:ea typeface="Calibri"/>
                <a:cs typeface="Calibri"/>
                <a:sym typeface="Calibri"/>
              </a:defRPr>
            </a:lvl2pPr>
            <a:lvl3pPr indent="0" lvl="2" marL="0" algn="r">
              <a:spcBef>
                <a:spcPts val="0"/>
              </a:spcBef>
              <a:spcAft>
                <a:spcPts val="0"/>
              </a:spcAft>
              <a:buNone/>
              <a:defRPr sz="900">
                <a:solidFill>
                  <a:srgbClr val="898989"/>
                </a:solidFill>
                <a:latin typeface="Calibri"/>
                <a:ea typeface="Calibri"/>
                <a:cs typeface="Calibri"/>
                <a:sym typeface="Calibri"/>
              </a:defRPr>
            </a:lvl3pPr>
            <a:lvl4pPr indent="0" lvl="3" marL="0" algn="r">
              <a:spcBef>
                <a:spcPts val="0"/>
              </a:spcBef>
              <a:spcAft>
                <a:spcPts val="0"/>
              </a:spcAft>
              <a:buNone/>
              <a:defRPr sz="900">
                <a:solidFill>
                  <a:srgbClr val="898989"/>
                </a:solidFill>
                <a:latin typeface="Calibri"/>
                <a:ea typeface="Calibri"/>
                <a:cs typeface="Calibri"/>
                <a:sym typeface="Calibri"/>
              </a:defRPr>
            </a:lvl4pPr>
            <a:lvl5pPr indent="0" lvl="4" marL="0" algn="r">
              <a:spcBef>
                <a:spcPts val="0"/>
              </a:spcBef>
              <a:spcAft>
                <a:spcPts val="0"/>
              </a:spcAft>
              <a:buNone/>
              <a:defRPr sz="900">
                <a:solidFill>
                  <a:srgbClr val="898989"/>
                </a:solidFill>
                <a:latin typeface="Calibri"/>
                <a:ea typeface="Calibri"/>
                <a:cs typeface="Calibri"/>
                <a:sym typeface="Calibri"/>
              </a:defRPr>
            </a:lvl5pPr>
            <a:lvl6pPr indent="0" lvl="5" marL="0" algn="r">
              <a:spcBef>
                <a:spcPts val="0"/>
              </a:spcBef>
              <a:spcAft>
                <a:spcPts val="0"/>
              </a:spcAft>
              <a:buNone/>
              <a:defRPr sz="900">
                <a:solidFill>
                  <a:srgbClr val="898989"/>
                </a:solidFill>
                <a:latin typeface="Calibri"/>
                <a:ea typeface="Calibri"/>
                <a:cs typeface="Calibri"/>
                <a:sym typeface="Calibri"/>
              </a:defRPr>
            </a:lvl6pPr>
            <a:lvl7pPr indent="0" lvl="6" marL="0" algn="r">
              <a:spcBef>
                <a:spcPts val="0"/>
              </a:spcBef>
              <a:spcAft>
                <a:spcPts val="0"/>
              </a:spcAft>
              <a:buNone/>
              <a:defRPr sz="900">
                <a:solidFill>
                  <a:srgbClr val="898989"/>
                </a:solidFill>
                <a:latin typeface="Calibri"/>
                <a:ea typeface="Calibri"/>
                <a:cs typeface="Calibri"/>
                <a:sym typeface="Calibri"/>
              </a:defRPr>
            </a:lvl7pPr>
            <a:lvl8pPr indent="0" lvl="7" marL="0" algn="r">
              <a:spcBef>
                <a:spcPts val="0"/>
              </a:spcBef>
              <a:spcAft>
                <a:spcPts val="0"/>
              </a:spcAft>
              <a:buNone/>
              <a:defRPr sz="900">
                <a:solidFill>
                  <a:srgbClr val="898989"/>
                </a:solidFill>
                <a:latin typeface="Calibri"/>
                <a:ea typeface="Calibri"/>
                <a:cs typeface="Calibri"/>
                <a:sym typeface="Calibri"/>
              </a:defRPr>
            </a:lvl8pPr>
            <a:lvl9pPr indent="0" lvl="8" marL="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2pPr>
            <a:lvl3pPr lvl="2"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3pPr>
            <a:lvl4pPr lvl="3"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4pPr>
            <a:lvl5pPr lvl="4"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5pPr>
            <a:lvl6pPr lvl="5"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6pPr>
            <a:lvl7pPr lvl="6"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7pPr>
            <a:lvl8pPr lvl="7"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8pPr>
            <a:lvl9pPr lvl="8" marR="0" rtl="0" algn="l">
              <a:lnSpc>
                <a:spcPct val="90000"/>
              </a:lnSpc>
              <a:spcBef>
                <a:spcPts val="0"/>
              </a:spcBef>
              <a:spcAft>
                <a:spcPts val="0"/>
              </a:spcAft>
              <a:buSzPts val="1400"/>
              <a:buNone/>
              <a:defRPr b="1" i="0" sz="3600" u="none" cap="none" strike="noStrike">
                <a:solidFill>
                  <a:schemeClr val="lt1"/>
                </a:solidFill>
                <a:latin typeface="Calibri"/>
                <a:ea typeface="Calibri"/>
                <a:cs typeface="Calibri"/>
                <a:sym typeface="Calibri"/>
              </a:defRPr>
            </a:lvl9pPr>
          </a:lstStyle>
          <a:p/>
        </p:txBody>
      </p:sp>
      <p:sp>
        <p:nvSpPr>
          <p:cNvPr id="11" name="Google Shape;11;p1"/>
          <p:cNvSpPr txBox="1"/>
          <p:nvPr>
            <p:ph idx="1" type="body"/>
          </p:nvPr>
        </p:nvSpPr>
        <p:spPr>
          <a:xfrm>
            <a:off x="150125" y="1346200"/>
            <a:ext cx="8830102" cy="4902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rgbClr val="404040"/>
              </a:buClr>
              <a:buSzPts val="2100"/>
              <a:buFont typeface="Arial"/>
              <a:buChar char="•"/>
              <a:defRPr b="0" i="0" sz="2100" u="none" cap="none" strike="noStrike">
                <a:solidFill>
                  <a:srgbClr val="404040"/>
                </a:solidFill>
                <a:latin typeface="Calibri"/>
                <a:ea typeface="Calibri"/>
                <a:cs typeface="Calibri"/>
                <a:sym typeface="Calibri"/>
              </a:defRPr>
            </a:lvl1pPr>
            <a:lvl2pPr indent="-342900" lvl="1" marL="914400" marR="0" rtl="0" algn="l">
              <a:lnSpc>
                <a:spcPct val="90000"/>
              </a:lnSpc>
              <a:spcBef>
                <a:spcPts val="375"/>
              </a:spcBef>
              <a:spcAft>
                <a:spcPts val="0"/>
              </a:spcAft>
              <a:buClr>
                <a:srgbClr val="404040"/>
              </a:buClr>
              <a:buSzPts val="1800"/>
              <a:buFont typeface="Arial"/>
              <a:buChar char="•"/>
              <a:defRPr b="0" i="0" sz="1800" u="none" cap="none" strike="noStrike">
                <a:solidFill>
                  <a:srgbClr val="404040"/>
                </a:solidFill>
                <a:latin typeface="Calibri"/>
                <a:ea typeface="Calibri"/>
                <a:cs typeface="Calibri"/>
                <a:sym typeface="Calibri"/>
              </a:defRPr>
            </a:lvl2pPr>
            <a:lvl3pPr indent="-323850" lvl="2" marL="1371600" marR="0" rtl="0" algn="l">
              <a:lnSpc>
                <a:spcPct val="90000"/>
              </a:lnSpc>
              <a:spcBef>
                <a:spcPts val="375"/>
              </a:spcBef>
              <a:spcAft>
                <a:spcPts val="0"/>
              </a:spcAft>
              <a:buClr>
                <a:srgbClr val="404040"/>
              </a:buClr>
              <a:buSzPts val="1500"/>
              <a:buFont typeface="Arial"/>
              <a:buChar char="•"/>
              <a:defRPr b="0" i="0" sz="1500" u="none" cap="none" strike="noStrike">
                <a:solidFill>
                  <a:srgbClr val="404040"/>
                </a:solidFill>
                <a:latin typeface="Calibri"/>
                <a:ea typeface="Calibri"/>
                <a:cs typeface="Calibri"/>
                <a:sym typeface="Calibri"/>
              </a:defRPr>
            </a:lvl3pPr>
            <a:lvl4pPr indent="-311150" lvl="3" marL="1828800" marR="0" rtl="0" algn="l">
              <a:lnSpc>
                <a:spcPct val="90000"/>
              </a:lnSpc>
              <a:spcBef>
                <a:spcPts val="375"/>
              </a:spcBef>
              <a:spcAft>
                <a:spcPts val="0"/>
              </a:spcAft>
              <a:buClr>
                <a:srgbClr val="404040"/>
              </a:buClr>
              <a:buSzPts val="1300"/>
              <a:buFont typeface="Arial"/>
              <a:buChar char="•"/>
              <a:defRPr b="0" i="0" sz="1300" u="none" cap="none" strike="noStrike">
                <a:solidFill>
                  <a:srgbClr val="404040"/>
                </a:solidFill>
                <a:latin typeface="Calibri"/>
                <a:ea typeface="Calibri"/>
                <a:cs typeface="Calibri"/>
                <a:sym typeface="Calibri"/>
              </a:defRPr>
            </a:lvl4pPr>
            <a:lvl5pPr indent="-311150" lvl="4" marL="2286000" marR="0" rtl="0" algn="l">
              <a:lnSpc>
                <a:spcPct val="90000"/>
              </a:lnSpc>
              <a:spcBef>
                <a:spcPts val="375"/>
              </a:spcBef>
              <a:spcAft>
                <a:spcPts val="0"/>
              </a:spcAft>
              <a:buClr>
                <a:srgbClr val="404040"/>
              </a:buClr>
              <a:buSzPts val="1300"/>
              <a:buFont typeface="Arial"/>
              <a:buChar char="•"/>
              <a:defRPr b="0" i="0" sz="1300" u="none" cap="none" strike="noStrike">
                <a:solidFill>
                  <a:srgbClr val="404040"/>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382106" y="1765447"/>
            <a:ext cx="8009247" cy="54462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833C0B"/>
              </a:buClr>
              <a:buSzPts val="3400"/>
              <a:buFont typeface="Tahoma"/>
              <a:buNone/>
            </a:pPr>
            <a:r>
              <a:rPr lang="en-US" sz="3400">
                <a:solidFill>
                  <a:srgbClr val="833C0B"/>
                </a:solidFill>
                <a:latin typeface="Tahoma"/>
                <a:ea typeface="Tahoma"/>
                <a:cs typeface="Tahoma"/>
                <a:sym typeface="Tahoma"/>
              </a:rPr>
              <a:t>     </a:t>
            </a:r>
            <a:r>
              <a:rPr lang="en-US" sz="3400">
                <a:solidFill>
                  <a:srgbClr val="833C0B"/>
                </a:solidFill>
                <a:latin typeface="Tahoma"/>
                <a:ea typeface="Tahoma"/>
                <a:cs typeface="Tahoma"/>
                <a:sym typeface="Tahoma"/>
              </a:rPr>
              <a:t>BÁO CÁO BTL </a:t>
            </a:r>
            <a:br>
              <a:rPr lang="en-US" sz="3400">
                <a:solidFill>
                  <a:srgbClr val="833C0B"/>
                </a:solidFill>
                <a:latin typeface="Tahoma"/>
                <a:ea typeface="Tahoma"/>
                <a:cs typeface="Tahoma"/>
                <a:sym typeface="Tahoma"/>
              </a:rPr>
            </a:br>
            <a:r>
              <a:rPr lang="en-US" sz="3400">
                <a:solidFill>
                  <a:srgbClr val="833C0B"/>
                </a:solidFill>
                <a:latin typeface="Tahoma"/>
                <a:ea typeface="Tahoma"/>
                <a:cs typeface="Tahoma"/>
                <a:sym typeface="Tahoma"/>
              </a:rPr>
              <a:t>   </a:t>
            </a:r>
            <a:r>
              <a:rPr lang="en-US" sz="3400">
                <a:solidFill>
                  <a:srgbClr val="833C0B"/>
                </a:solidFill>
                <a:latin typeface="Tahoma"/>
                <a:ea typeface="Tahoma"/>
                <a:cs typeface="Tahoma"/>
                <a:sym typeface="Tahoma"/>
              </a:rPr>
              <a:t>Mẫu thiết kế phần mềm</a:t>
            </a:r>
            <a:endParaRPr sz="3400">
              <a:solidFill>
                <a:srgbClr val="833C0B"/>
              </a:solidFill>
              <a:latin typeface="Tahoma"/>
              <a:ea typeface="Tahoma"/>
              <a:cs typeface="Tahoma"/>
              <a:sym typeface="Tahoma"/>
            </a:endParaRPr>
          </a:p>
        </p:txBody>
      </p:sp>
      <p:sp>
        <p:nvSpPr>
          <p:cNvPr id="88" name="Google Shape;88;p13"/>
          <p:cNvSpPr txBox="1"/>
          <p:nvPr>
            <p:ph idx="1" type="subTitle"/>
          </p:nvPr>
        </p:nvSpPr>
        <p:spPr>
          <a:xfrm>
            <a:off x="627800" y="4246900"/>
            <a:ext cx="7860300" cy="222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lang="en-US" sz="1800">
                <a:latin typeface="Calibri"/>
                <a:ea typeface="Calibri"/>
                <a:cs typeface="Calibri"/>
                <a:sym typeface="Calibri"/>
              </a:rPr>
              <a:t>   GIÁO VIÊN HƯỚNG DẪN: 	TS. </a:t>
            </a:r>
            <a:r>
              <a:rPr b="1" lang="en-US" sz="1800"/>
              <a:t>Nguyễn Thị Thu Trang</a:t>
            </a:r>
            <a:endParaRPr b="1" sz="1800"/>
          </a:p>
          <a:p>
            <a:pPr indent="0" lvl="0" marL="0" rtl="0" algn="l">
              <a:lnSpc>
                <a:spcPct val="90000"/>
              </a:lnSpc>
              <a:spcBef>
                <a:spcPts val="0"/>
              </a:spcBef>
              <a:spcAft>
                <a:spcPts val="0"/>
              </a:spcAft>
              <a:buClr>
                <a:schemeClr val="lt1"/>
              </a:buClr>
              <a:buSzPts val="1800"/>
              <a:buNone/>
            </a:pPr>
            <a:r>
              <a:rPr b="1" lang="en-US" sz="1800"/>
              <a:t>						TS. Bùi Thị Mai Anh</a:t>
            </a:r>
            <a:endParaRPr b="1" sz="1800"/>
          </a:p>
          <a:p>
            <a:pPr indent="0" lvl="0" marL="0" rtl="0" algn="l">
              <a:lnSpc>
                <a:spcPct val="90000"/>
              </a:lnSpc>
              <a:spcBef>
                <a:spcPts val="750"/>
              </a:spcBef>
              <a:spcAft>
                <a:spcPts val="0"/>
              </a:spcAft>
              <a:buClr>
                <a:schemeClr val="lt1"/>
              </a:buClr>
              <a:buSzPts val="1800"/>
              <a:buNone/>
            </a:pPr>
            <a:r>
              <a:t/>
            </a:r>
            <a:endParaRPr b="1" sz="1800">
              <a:latin typeface="Calibri"/>
              <a:ea typeface="Calibri"/>
              <a:cs typeface="Calibri"/>
              <a:sym typeface="Calibri"/>
            </a:endParaRPr>
          </a:p>
          <a:p>
            <a:pPr indent="0" lvl="0" marL="0" rtl="0" algn="l">
              <a:lnSpc>
                <a:spcPct val="90000"/>
              </a:lnSpc>
              <a:spcBef>
                <a:spcPts val="750"/>
              </a:spcBef>
              <a:spcAft>
                <a:spcPts val="0"/>
              </a:spcAft>
              <a:buClr>
                <a:schemeClr val="lt1"/>
              </a:buClr>
              <a:buSzPts val="1800"/>
              <a:buNone/>
            </a:pPr>
            <a:r>
              <a:rPr b="1" lang="en-US" sz="1800">
                <a:latin typeface="Calibri"/>
                <a:ea typeface="Calibri"/>
                <a:cs typeface="Calibri"/>
                <a:sym typeface="Calibri"/>
              </a:rPr>
              <a:t>      NHÓM SINH VIÊN</a:t>
            </a:r>
            <a:r>
              <a:rPr b="1" lang="en-US" sz="1800"/>
              <a:t>-NHÓM 16</a:t>
            </a:r>
            <a:r>
              <a:rPr b="1" lang="en-US" sz="1800">
                <a:latin typeface="Calibri"/>
                <a:ea typeface="Calibri"/>
                <a:cs typeface="Calibri"/>
                <a:sym typeface="Calibri"/>
              </a:rPr>
              <a:t>:    1. </a:t>
            </a:r>
            <a:r>
              <a:rPr b="1" lang="en-US" sz="1800"/>
              <a:t>Nguyễn Bắc Việt</a:t>
            </a:r>
            <a:r>
              <a:rPr b="1" lang="en-US" sz="1800">
                <a:latin typeface="Calibri"/>
                <a:ea typeface="Calibri"/>
                <a:cs typeface="Calibri"/>
                <a:sym typeface="Calibri"/>
              </a:rPr>
              <a:t>                                                						</a:t>
            </a:r>
            <a:r>
              <a:rPr b="1" lang="en-US" sz="1800"/>
              <a:t>          </a:t>
            </a:r>
            <a:r>
              <a:rPr b="1" lang="en-US" sz="1800">
                <a:latin typeface="Calibri"/>
                <a:ea typeface="Calibri"/>
                <a:cs typeface="Calibri"/>
                <a:sym typeface="Calibri"/>
              </a:rPr>
              <a:t>2. Ma Viết Tùng</a:t>
            </a:r>
            <a:endParaRPr/>
          </a:p>
          <a:p>
            <a:pPr indent="0" lvl="0" marL="0" rtl="0" algn="l">
              <a:lnSpc>
                <a:spcPct val="90000"/>
              </a:lnSpc>
              <a:spcBef>
                <a:spcPts val="750"/>
              </a:spcBef>
              <a:spcAft>
                <a:spcPts val="0"/>
              </a:spcAft>
              <a:buClr>
                <a:schemeClr val="lt1"/>
              </a:buClr>
              <a:buSzPts val="1800"/>
              <a:buNone/>
            </a:pPr>
            <a:r>
              <a:rPr b="1" lang="en-US" sz="1800">
                <a:latin typeface="Calibri"/>
                <a:ea typeface="Calibri"/>
                <a:cs typeface="Calibri"/>
                <a:sym typeface="Calibri"/>
              </a:rPr>
              <a:t>							</a:t>
            </a:r>
            <a:r>
              <a:rPr b="1" lang="en-US" sz="1800"/>
              <a:t> </a:t>
            </a:r>
            <a:r>
              <a:rPr b="1" lang="en-US" sz="1800">
                <a:latin typeface="Calibri"/>
                <a:ea typeface="Calibri"/>
                <a:cs typeface="Calibri"/>
                <a:sym typeface="Calibri"/>
              </a:rPr>
              <a:t>3. </a:t>
            </a:r>
            <a:r>
              <a:rPr b="1" lang="en-US" sz="1800"/>
              <a:t>Nguyễn Văn Vũ</a:t>
            </a:r>
            <a:r>
              <a:rPr b="1" lang="en-US" sz="1800">
                <a:latin typeface="Calibri"/>
                <a:ea typeface="Calibri"/>
                <a:cs typeface="Calibri"/>
                <a:sym typeface="Calibri"/>
              </a:rPr>
              <a:t>  </a:t>
            </a:r>
            <a:endParaRPr b="1" sz="1800">
              <a:latin typeface="Calibri"/>
              <a:ea typeface="Calibri"/>
              <a:cs typeface="Calibri"/>
              <a:sym typeface="Calibri"/>
            </a:endParaRPr>
          </a:p>
          <a:p>
            <a:pPr indent="457200" lvl="0" marL="2743200" rtl="0" algn="l">
              <a:lnSpc>
                <a:spcPct val="90000"/>
              </a:lnSpc>
              <a:spcBef>
                <a:spcPts val="750"/>
              </a:spcBef>
              <a:spcAft>
                <a:spcPts val="0"/>
              </a:spcAft>
              <a:buClr>
                <a:schemeClr val="lt1"/>
              </a:buClr>
              <a:buSzPts val="1800"/>
              <a:buNone/>
            </a:pPr>
            <a:r>
              <a:rPr b="1" lang="en-US" sz="1800"/>
              <a:t> 4. Nguyễn Công Vượng</a:t>
            </a:r>
            <a:r>
              <a:rPr b="1" lang="en-US" sz="1800">
                <a:latin typeface="Calibri"/>
                <a:ea typeface="Calibri"/>
                <a:cs typeface="Calibri"/>
                <a:sym typeface="Calibri"/>
              </a:rPr>
              <a:t> 	 </a:t>
            </a:r>
            <a:endParaRPr sz="1800">
              <a:latin typeface="Calibri"/>
              <a:ea typeface="Calibri"/>
              <a:cs typeface="Calibri"/>
              <a:sym typeface="Calibri"/>
            </a:endParaRPr>
          </a:p>
        </p:txBody>
      </p:sp>
      <p:sp>
        <p:nvSpPr>
          <p:cNvPr id="89" name="Google Shape;89;p13"/>
          <p:cNvSpPr txBox="1"/>
          <p:nvPr/>
        </p:nvSpPr>
        <p:spPr>
          <a:xfrm>
            <a:off x="935964" y="2828189"/>
            <a:ext cx="7552254" cy="141871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22A35"/>
              </a:buClr>
              <a:buSzPts val="3000"/>
              <a:buFont typeface="Tahoma"/>
              <a:buNone/>
            </a:pPr>
            <a:r>
              <a:t/>
            </a:r>
            <a:endParaRPr b="1" i="0" sz="3000" u="none" cap="none" strike="noStrike">
              <a:solidFill>
                <a:srgbClr val="222A35"/>
              </a:solidFill>
              <a:latin typeface="Tahoma"/>
              <a:ea typeface="Tahoma"/>
              <a:cs typeface="Tahoma"/>
              <a:sym typeface="Tahoma"/>
            </a:endParaRPr>
          </a:p>
          <a:p>
            <a:pPr indent="0" lvl="0" marL="0" marR="0" rtl="0" algn="l">
              <a:lnSpc>
                <a:spcPct val="90000"/>
              </a:lnSpc>
              <a:spcBef>
                <a:spcPts val="0"/>
              </a:spcBef>
              <a:spcAft>
                <a:spcPts val="0"/>
              </a:spcAft>
              <a:buClr>
                <a:srgbClr val="3F3F3F"/>
              </a:buClr>
              <a:buSzPts val="1600"/>
              <a:buFont typeface="Calibri"/>
              <a:buNone/>
            </a:pPr>
            <a:r>
              <a:t/>
            </a:r>
            <a:endParaRPr b="1" i="0" sz="1600" u="sng" cap="none" strike="noStrike">
              <a:solidFill>
                <a:srgbClr val="540000"/>
              </a:solidFill>
              <a:latin typeface="Tahoma"/>
              <a:ea typeface="Tahoma"/>
              <a:cs typeface="Tahoma"/>
              <a:sym typeface="Tahoma"/>
            </a:endParaRPr>
          </a:p>
          <a:p>
            <a:pPr indent="0" lvl="0" marL="0" marR="0" rtl="0" algn="ctr">
              <a:lnSpc>
                <a:spcPct val="110000"/>
              </a:lnSpc>
              <a:spcBef>
                <a:spcPts val="0"/>
              </a:spcBef>
              <a:spcAft>
                <a:spcPts val="0"/>
              </a:spcAft>
              <a:buClr>
                <a:srgbClr val="3F3F3F"/>
              </a:buClr>
              <a:buSzPts val="2350"/>
              <a:buFont typeface="Calibri"/>
              <a:buNone/>
            </a:pPr>
            <a:r>
              <a:t/>
            </a:r>
            <a:endParaRPr b="0" i="0" sz="2350" u="none" cap="none" strike="noStrike">
              <a:solidFill>
                <a:srgbClr val="3F3F3F"/>
              </a:solidFill>
              <a:latin typeface="Calibri"/>
              <a:ea typeface="Calibri"/>
              <a:cs typeface="Calibri"/>
              <a:sym typeface="Calibri"/>
            </a:endParaRPr>
          </a:p>
          <a:p>
            <a:pPr indent="0" lvl="0" marL="0" marR="0" rtl="0" algn="ctr">
              <a:lnSpc>
                <a:spcPct val="110000"/>
              </a:lnSpc>
              <a:spcBef>
                <a:spcPts val="0"/>
              </a:spcBef>
              <a:spcAft>
                <a:spcPts val="0"/>
              </a:spcAft>
              <a:buClr>
                <a:srgbClr val="3F3F3F"/>
              </a:buClr>
              <a:buSzPts val="2350"/>
              <a:buFont typeface="Calibri"/>
              <a:buNone/>
            </a:pPr>
            <a:r>
              <a:t/>
            </a:r>
            <a:endParaRPr b="1" i="0" sz="2350" u="none" cap="none" strike="noStrike">
              <a:solidFill>
                <a:srgbClr val="540000"/>
              </a:solidFill>
              <a:latin typeface="Tahoma"/>
              <a:ea typeface="Tahoma"/>
              <a:cs typeface="Tahoma"/>
              <a:sym typeface="Tahoma"/>
            </a:endParaRPr>
          </a:p>
        </p:txBody>
      </p:sp>
      <p:sp>
        <p:nvSpPr>
          <p:cNvPr id="90" name="Google Shape;90;p13"/>
          <p:cNvSpPr txBox="1"/>
          <p:nvPr/>
        </p:nvSpPr>
        <p:spPr>
          <a:xfrm>
            <a:off x="1143000" y="6437550"/>
            <a:ext cx="6858000" cy="420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1800"/>
              <a:buFont typeface="Arial"/>
              <a:buNone/>
            </a:pPr>
            <a:r>
              <a:rPr b="0" i="1" lang="en-US" sz="1800" u="none" cap="none" strike="noStrike">
                <a:solidFill>
                  <a:schemeClr val="lt1"/>
                </a:solidFill>
                <a:latin typeface="Times New Roman"/>
                <a:ea typeface="Times New Roman"/>
                <a:cs typeface="Times New Roman"/>
                <a:sym typeface="Times New Roman"/>
              </a:rPr>
              <a:t>Hà Nội, tháng 5/2020</a:t>
            </a:r>
            <a:endParaRPr b="0" i="1" sz="1800" u="none" cap="none" strike="noStrike">
              <a:solidFill>
                <a:schemeClr val="lt1"/>
              </a:solidFill>
              <a:latin typeface="Times New Roman"/>
              <a:ea typeface="Times New Roman"/>
              <a:cs typeface="Times New Roman"/>
              <a:sym typeface="Times New Roman"/>
            </a:endParaRPr>
          </a:p>
        </p:txBody>
      </p:sp>
      <p:pic>
        <p:nvPicPr>
          <p:cNvPr descr="https://soict.hust.edu.vn/images/SoICT_%20logo.png" id="91" name="Google Shape;91;p13"/>
          <p:cNvPicPr preferRelativeResize="0"/>
          <p:nvPr/>
        </p:nvPicPr>
        <p:blipFill rotWithShape="1">
          <a:blip r:embed="rId3">
            <a:alphaModFix/>
          </a:blip>
          <a:srcRect b="0" l="0" r="0" t="0"/>
          <a:stretch/>
        </p:blipFill>
        <p:spPr>
          <a:xfrm>
            <a:off x="8341662" y="249382"/>
            <a:ext cx="458621" cy="725667"/>
          </a:xfrm>
          <a:prstGeom prst="rect">
            <a:avLst/>
          </a:prstGeom>
          <a:noFill/>
          <a:ln>
            <a:noFill/>
          </a:ln>
        </p:spPr>
      </p:pic>
      <p:sp>
        <p:nvSpPr>
          <p:cNvPr id="92" name="Google Shape;92;p13"/>
          <p:cNvSpPr txBox="1"/>
          <p:nvPr/>
        </p:nvSpPr>
        <p:spPr>
          <a:xfrm>
            <a:off x="5818909" y="471058"/>
            <a:ext cx="2522753" cy="496306"/>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70C0"/>
              </a:buClr>
              <a:buSzPts val="1400"/>
              <a:buFont typeface="Arial"/>
              <a:buNone/>
            </a:pPr>
            <a:r>
              <a:rPr b="1" i="0" lang="en-US" sz="1400" u="none" cap="none" strike="noStrike">
                <a:solidFill>
                  <a:srgbClr val="0070C0"/>
                </a:solidFill>
                <a:latin typeface="Calibri"/>
                <a:ea typeface="Calibri"/>
                <a:cs typeface="Calibri"/>
                <a:sym typeface="Calibri"/>
              </a:rPr>
              <a:t>VIỆN CÔNG NGHỆ THÔNG TIN VÀ TRUYỀN THÔNG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49" name="Google Shape;149;p22"/>
          <p:cNvSpPr txBox="1"/>
          <p:nvPr/>
        </p:nvSpPr>
        <p:spPr>
          <a:xfrm>
            <a:off x="50925" y="1065150"/>
            <a:ext cx="88626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600">
                <a:solidFill>
                  <a:schemeClr val="dk1"/>
                </a:solidFill>
              </a:rPr>
              <a:t>Nhận xét việc về vi phạm SOLID:</a:t>
            </a:r>
            <a:endParaRPr sz="26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2300">
                <a:solidFill>
                  <a:schemeClr val="dk1"/>
                </a:solidFill>
              </a:rPr>
              <a:t>SRP</a:t>
            </a:r>
            <a:endParaRPr sz="2300">
              <a:solidFill>
                <a:schemeClr val="dk1"/>
              </a:solidFill>
            </a:endParaRPr>
          </a:p>
          <a:p>
            <a:pPr indent="-342900" lvl="0" marL="457200" rtl="0" algn="l">
              <a:lnSpc>
                <a:spcPct val="115000"/>
              </a:lnSpc>
              <a:spcBef>
                <a:spcPts val="2600"/>
              </a:spcBef>
              <a:spcAft>
                <a:spcPts val="0"/>
              </a:spcAft>
              <a:buClr>
                <a:schemeClr val="dk1"/>
              </a:buClr>
              <a:buSzPts val="1800"/>
              <a:buChar char="-"/>
            </a:pPr>
            <a:r>
              <a:rPr lang="en-US" sz="1800">
                <a:solidFill>
                  <a:schemeClr val="dk1"/>
                </a:solidFill>
              </a:rPr>
              <a:t>Các class trong submodule controller chưa tuân thủ SRP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Các class trong submodule dao đã tuân thủ SRP</a:t>
            </a:r>
            <a:endParaRPr sz="1800">
              <a:solidFill>
                <a:schemeClr val="dk1"/>
              </a:solidFill>
            </a:endParaRPr>
          </a:p>
          <a:p>
            <a:pPr indent="0" lvl="0" marL="0" rtl="0" algn="l">
              <a:lnSpc>
                <a:spcPct val="115000"/>
              </a:lnSpc>
              <a:spcBef>
                <a:spcPts val="2600"/>
              </a:spcBef>
              <a:spcAft>
                <a:spcPts val="0"/>
              </a:spcAft>
              <a:buNone/>
            </a:pPr>
            <a:r>
              <a:rPr lang="en-US" sz="2300">
                <a:solidFill>
                  <a:schemeClr val="dk1"/>
                </a:solidFill>
              </a:rPr>
              <a:t>OCP</a:t>
            </a:r>
            <a:endParaRPr sz="2300">
              <a:solidFill>
                <a:schemeClr val="dk1"/>
              </a:solidFill>
            </a:endParaRPr>
          </a:p>
          <a:p>
            <a:pPr indent="-342900" lvl="0" marL="457200" rtl="0" algn="l">
              <a:lnSpc>
                <a:spcPct val="115000"/>
              </a:lnSpc>
              <a:spcBef>
                <a:spcPts val="2600"/>
              </a:spcBef>
              <a:spcAft>
                <a:spcPts val="0"/>
              </a:spcAft>
              <a:buClr>
                <a:schemeClr val="dk1"/>
              </a:buClr>
              <a:buSzPts val="1800"/>
              <a:buChar char="-"/>
            </a:pPr>
            <a:r>
              <a:rPr lang="en-US" sz="1800">
                <a:solidFill>
                  <a:schemeClr val="dk1"/>
                </a:solidFill>
              </a:rPr>
              <a:t>Các lớp DAO đã tuân thủ theo nguyên lí OCP.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Các lớp còn phải thay đổi code khi thay đổi yêu cầu thêm</a:t>
            </a:r>
            <a:endParaRPr sz="1800">
              <a:solidFill>
                <a:schemeClr val="dk1"/>
              </a:solidFill>
            </a:endParaRPr>
          </a:p>
          <a:p>
            <a:pPr indent="0" lvl="0" marL="0" rtl="0" algn="l">
              <a:lnSpc>
                <a:spcPct val="115000"/>
              </a:lnSpc>
              <a:spcBef>
                <a:spcPts val="2600"/>
              </a:spcBef>
              <a:spcAft>
                <a:spcPts val="0"/>
              </a:spcAft>
              <a:buNone/>
            </a:pPr>
            <a:r>
              <a:rPr lang="en-US" sz="1800">
                <a:solidFill>
                  <a:schemeClr val="dk1"/>
                </a:solidFill>
              </a:rPr>
              <a:t>LIP </a:t>
            </a:r>
            <a:endParaRPr sz="1800">
              <a:solidFill>
                <a:schemeClr val="dk1"/>
              </a:solidFill>
            </a:endParaRPr>
          </a:p>
          <a:p>
            <a:pPr indent="-342900" lvl="0" marL="457200" rtl="0" algn="l">
              <a:lnSpc>
                <a:spcPct val="115000"/>
              </a:lnSpc>
              <a:spcBef>
                <a:spcPts val="2600"/>
              </a:spcBef>
              <a:spcAft>
                <a:spcPts val="0"/>
              </a:spcAft>
              <a:buClr>
                <a:schemeClr val="dk1"/>
              </a:buClr>
              <a:buSzPts val="1800"/>
              <a:buChar char="-"/>
            </a:pPr>
            <a:r>
              <a:rPr lang="en-US" sz="1800">
                <a:solidFill>
                  <a:schemeClr val="dk1"/>
                </a:solidFill>
              </a:rPr>
              <a:t>Nhìn chung các lớp con đã tuân thủ tốt các quy tắc kế thừa, implements các interfaces, không xuất hiện các lớp con khác biệt lớp cha</a:t>
            </a:r>
            <a:endParaRPr sz="18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55" name="Google Shape;155;p23"/>
          <p:cNvSpPr txBox="1"/>
          <p:nvPr/>
        </p:nvSpPr>
        <p:spPr>
          <a:xfrm>
            <a:off x="50925" y="1065150"/>
            <a:ext cx="88626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600">
                <a:solidFill>
                  <a:schemeClr val="dk1"/>
                </a:solidFill>
              </a:rPr>
              <a:t>Nhận xét việc về vi phạm SOLID:</a:t>
            </a:r>
            <a:endParaRPr sz="26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rPr lang="en-US" sz="2700">
                <a:solidFill>
                  <a:schemeClr val="dk1"/>
                </a:solidFill>
              </a:rPr>
              <a:t>ISP:</a:t>
            </a:r>
            <a:endParaRPr sz="2700">
              <a:solidFill>
                <a:schemeClr val="dk1"/>
              </a:solidFill>
            </a:endParaRPr>
          </a:p>
          <a:p>
            <a:pPr indent="-400050" lvl="0" marL="457200" rtl="0" algn="just">
              <a:lnSpc>
                <a:spcPct val="135000"/>
              </a:lnSpc>
              <a:spcBef>
                <a:spcPts val="2600"/>
              </a:spcBef>
              <a:spcAft>
                <a:spcPts val="0"/>
              </a:spcAft>
              <a:buClr>
                <a:schemeClr val="dk1"/>
              </a:buClr>
              <a:buSzPts val="2700"/>
              <a:buChar char="-"/>
            </a:pPr>
            <a:r>
              <a:rPr lang="en-US" sz="2000">
                <a:solidFill>
                  <a:schemeClr val="dk1"/>
                </a:solidFill>
              </a:rPr>
              <a:t>Các interface đã thỏa mãn nguyên lý ISP, không có interface nào mà có phương thức thưa.</a:t>
            </a:r>
            <a:endParaRPr sz="2000">
              <a:solidFill>
                <a:schemeClr val="dk1"/>
              </a:solidFill>
            </a:endParaRPr>
          </a:p>
          <a:p>
            <a:pPr indent="0" lvl="0" marL="0" rtl="0" algn="l">
              <a:lnSpc>
                <a:spcPct val="115000"/>
              </a:lnSpc>
              <a:spcBef>
                <a:spcPts val="2600"/>
              </a:spcBef>
              <a:spcAft>
                <a:spcPts val="0"/>
              </a:spcAft>
              <a:buNone/>
            </a:pPr>
            <a:r>
              <a:rPr lang="en-US" sz="2700">
                <a:solidFill>
                  <a:schemeClr val="dk1"/>
                </a:solidFill>
              </a:rPr>
              <a:t>DIP:</a:t>
            </a:r>
            <a:endParaRPr sz="2700">
              <a:solidFill>
                <a:schemeClr val="dk1"/>
              </a:solidFill>
            </a:endParaRPr>
          </a:p>
          <a:p>
            <a:pPr indent="-400050" lvl="0" marL="457200" rtl="0" algn="l">
              <a:lnSpc>
                <a:spcPct val="115000"/>
              </a:lnSpc>
              <a:spcBef>
                <a:spcPts val="2600"/>
              </a:spcBef>
              <a:spcAft>
                <a:spcPts val="0"/>
              </a:spcAft>
              <a:buClr>
                <a:schemeClr val="dk1"/>
              </a:buClr>
              <a:buSzPts val="2700"/>
              <a:buChar char="-"/>
            </a:pPr>
            <a:r>
              <a:rPr lang="en-US" sz="2000">
                <a:solidFill>
                  <a:schemeClr val="dk1"/>
                </a:solidFill>
              </a:rPr>
              <a:t>Một số lớp còn phụ thuộc vào các module cấp thấp hơn, nên khi các yêu cầu mới đến khiến cho việc vi phạm DIP xảy ra.</a:t>
            </a:r>
            <a:endParaRPr sz="2700">
              <a:solidFill>
                <a:schemeClr val="dk1"/>
              </a:solidFill>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61" name="Google Shape;161;p24"/>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600">
                <a:solidFill>
                  <a:schemeClr val="dk1"/>
                </a:solidFill>
              </a:rPr>
              <a:t>Nhận xét việc về vi phạm SOLID:</a:t>
            </a:r>
            <a:endParaRPr sz="26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lnSpc>
                <a:spcPct val="115000"/>
              </a:lnSpc>
              <a:spcBef>
                <a:spcPts val="2600"/>
              </a:spcBef>
              <a:spcAft>
                <a:spcPts val="0"/>
              </a:spcAft>
              <a:buClr>
                <a:schemeClr val="dk1"/>
              </a:buClr>
              <a:buSzPts val="1900"/>
              <a:buChar char="-"/>
            </a:pPr>
            <a:r>
              <a:rPr lang="en-US" sz="1900">
                <a:solidFill>
                  <a:schemeClr val="dk1"/>
                </a:solidFill>
              </a:rPr>
              <a:t>Một số vi phạm về SOLID:</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Lớp Authentication Controler:</a:t>
            </a:r>
            <a:r>
              <a:rPr lang="en-US" sz="2400">
                <a:solidFill>
                  <a:schemeClr val="dk1"/>
                </a:solidFill>
              </a:rPr>
              <a:t> </a:t>
            </a:r>
            <a:r>
              <a:rPr lang="en-US" sz="1700">
                <a:solidFill>
                  <a:schemeClr val="dk1"/>
                </a:solidFill>
              </a:rPr>
              <a:t>Là lớp controller thực hiện việc kết nối với data và bind dữ liệu vào trong view. Có chứa phương thức md5(String  ssage). Việc chứa phương thức mã hóa làm cho lớp đã có nhiều hơn một nhiệm vụ do đó đã vi phạm SRP. </a:t>
            </a:r>
            <a:r>
              <a:rPr lang="en-US" sz="1600">
                <a:solidFill>
                  <a:schemeClr val="dk1"/>
                </a:solidFill>
              </a:rPr>
              <a:t>Nếu thay đổi cách thức mã hóa( dùng base64, AES, SHA256...) sẽ phải thay đổi mã nguồn của lớp. Điều này trực tiếp dẫn đến việc vi phạm nguyên tắc đó là OCP. Việc phụ thuộc vào các module mã hóa đã làm cho lớp vi phạm nguyên tắc DIP.</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Lớp DeliveryInfo: Là lớp dùng để xử lí dữ liệu vận chuyển, khi phải thay đổi phương thức thanh toán ta phải sửa lại bên trong mã nguồn của lớp này, điều này dẫn đến việc vi phạm nguyên tắc OCP. Lớp này tính toán khoảng cách và chi phí giao hàng cũng phụ thuộc vào một module khác, điều này dẫn đến vi pháp nguyên lí DIP.</a:t>
            </a:r>
            <a:endParaRPr sz="1700">
              <a:solidFill>
                <a:schemeClr val="dk1"/>
              </a:solidFill>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67" name="Google Shape;167;p25"/>
          <p:cNvSpPr txBox="1"/>
          <p:nvPr/>
        </p:nvSpPr>
        <p:spPr>
          <a:xfrm>
            <a:off x="489850" y="1111800"/>
            <a:ext cx="82170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700">
                <a:solidFill>
                  <a:schemeClr val="dk1"/>
                </a:solidFill>
              </a:rPr>
              <a:t>Nhận xét việc về </a:t>
            </a:r>
            <a:r>
              <a:rPr lang="en-US" sz="2700">
                <a:solidFill>
                  <a:schemeClr val="dk1"/>
                </a:solidFill>
              </a:rPr>
              <a:t>Clean Code trong codebase</a:t>
            </a:r>
            <a:r>
              <a:rPr lang="en-US" sz="2700">
                <a:solidFill>
                  <a:schemeClr val="dk1"/>
                </a:solidFill>
              </a:rPr>
              <a:t>:</a:t>
            </a:r>
            <a:endParaRPr sz="27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lnSpc>
                <a:spcPct val="100000"/>
              </a:lnSpc>
              <a:spcBef>
                <a:spcPts val="2600"/>
              </a:spcBef>
              <a:spcAft>
                <a:spcPts val="0"/>
              </a:spcAft>
              <a:buNone/>
            </a:pPr>
            <a:r>
              <a:rPr lang="en-US" sz="2600">
                <a:solidFill>
                  <a:schemeClr val="dk1"/>
                </a:solidFill>
              </a:rPr>
              <a:t>Clear Name:</a:t>
            </a:r>
            <a:endParaRPr sz="2600">
              <a:solidFill>
                <a:schemeClr val="dk1"/>
              </a:solidFill>
            </a:endParaRPr>
          </a:p>
          <a:p>
            <a:pPr indent="-361950" lvl="0" marL="457200" rtl="0" algn="l">
              <a:lnSpc>
                <a:spcPct val="100000"/>
              </a:lnSpc>
              <a:spcBef>
                <a:spcPts val="2600"/>
              </a:spcBef>
              <a:spcAft>
                <a:spcPts val="0"/>
              </a:spcAft>
              <a:buClr>
                <a:schemeClr val="dk1"/>
              </a:buClr>
              <a:buSzPts val="2100"/>
              <a:buChar char="-"/>
            </a:pPr>
            <a:r>
              <a:rPr i="1" lang="en-US" sz="2200">
                <a:solidFill>
                  <a:schemeClr val="dk1"/>
                </a:solidFill>
              </a:rPr>
              <a:t>Một số phương thức còn dùng biến viết tắt, khó hiểu, ví dụ:</a:t>
            </a:r>
            <a:r>
              <a:rPr lang="en-US" sz="2200">
                <a:solidFill>
                  <a:schemeClr val="dk1"/>
                </a:solidFill>
              </a:rPr>
              <a:t> </a:t>
            </a:r>
            <a:endParaRPr sz="2200">
              <a:solidFill>
                <a:schemeClr val="dk1"/>
              </a:solidFill>
            </a:endParaRPr>
          </a:p>
          <a:p>
            <a:pPr indent="0" lvl="0" marL="457200" rtl="0" algn="just">
              <a:lnSpc>
                <a:spcPct val="100000"/>
              </a:lnSpc>
              <a:spcBef>
                <a:spcPts val="0"/>
              </a:spcBef>
              <a:spcAft>
                <a:spcPts val="0"/>
              </a:spcAft>
              <a:buNone/>
            </a:pPr>
            <a:r>
              <a:rPr i="1" lang="en-US" sz="2200">
                <a:solidFill>
                  <a:schemeClr val="dk1"/>
                </a:solidFill>
              </a:rPr>
              <a:t>.  </a:t>
            </a:r>
            <a:r>
              <a:rPr lang="en-US" sz="2100">
                <a:solidFill>
                  <a:schemeClr val="dk1"/>
                </a:solidFill>
              </a:rPr>
              <a:t>AuthenticationController: phương thức md5,  tên biên md là tên viết tắt không nên dùng đổi thành messageDigest, tên biến sb nên đổi thành StringBuilder. </a:t>
            </a:r>
            <a:endParaRPr sz="2100">
              <a:solidFill>
                <a:schemeClr val="dk1"/>
              </a:solidFill>
            </a:endParaRPr>
          </a:p>
          <a:p>
            <a:pPr indent="0" lvl="0" marL="457200" rtl="0" algn="just">
              <a:lnSpc>
                <a:spcPct val="100000"/>
              </a:lnSpc>
              <a:spcBef>
                <a:spcPts val="0"/>
              </a:spcBef>
              <a:spcAft>
                <a:spcPts val="0"/>
              </a:spcAft>
              <a:buNone/>
            </a:pPr>
            <a:r>
              <a:rPr lang="en-US" sz="2100">
                <a:solidFill>
                  <a:schemeClr val="dk1"/>
                </a:solidFill>
              </a:rPr>
              <a:t>Cart: tên biến cm nên đổi thành  cartItem.</a:t>
            </a:r>
            <a:endParaRPr sz="2100">
              <a:solidFill>
                <a:schemeClr val="dk1"/>
              </a:solidFill>
            </a:endParaRPr>
          </a:p>
          <a:p>
            <a:pPr indent="0" lvl="0" marL="0" rtl="0" algn="l">
              <a:lnSpc>
                <a:spcPct val="100000"/>
              </a:lnSpc>
              <a:spcBef>
                <a:spcPts val="2600"/>
              </a:spcBef>
              <a:spcAft>
                <a:spcPts val="0"/>
              </a:spcAft>
              <a:buNone/>
            </a:pPr>
            <a:r>
              <a:rPr lang="en-US" sz="2600">
                <a:solidFill>
                  <a:schemeClr val="dk1"/>
                </a:solidFill>
              </a:rPr>
              <a:t>Clean Function/Method:</a:t>
            </a:r>
            <a:endParaRPr sz="2600">
              <a:solidFill>
                <a:schemeClr val="dk1"/>
              </a:solidFill>
            </a:endParaRPr>
          </a:p>
          <a:p>
            <a:pPr indent="0" lvl="0" marL="0" rtl="0" algn="l">
              <a:lnSpc>
                <a:spcPct val="100000"/>
              </a:lnSpc>
              <a:spcBef>
                <a:spcPts val="0"/>
              </a:spcBef>
              <a:spcAft>
                <a:spcPts val="0"/>
              </a:spcAft>
              <a:buNone/>
            </a:pPr>
            <a:r>
              <a:rPr lang="en-US" sz="2600">
                <a:solidFill>
                  <a:schemeClr val="dk1"/>
                </a:solidFill>
              </a:rPr>
              <a:t>	</a:t>
            </a:r>
            <a:r>
              <a:rPr lang="en-US" sz="1900">
                <a:solidFill>
                  <a:schemeClr val="dk1"/>
                </a:solidFill>
              </a:rPr>
              <a:t>Mã nguồn ban đầu chưa đáp ứng clean method. </a:t>
            </a:r>
            <a:endParaRPr sz="1900">
              <a:solidFill>
                <a:schemeClr val="dk1"/>
              </a:solidFill>
            </a:endParaRPr>
          </a:p>
          <a:p>
            <a:pPr indent="-304800" lvl="0" marL="685800" rtl="0" algn="l">
              <a:lnSpc>
                <a:spcPct val="100000"/>
              </a:lnSpc>
              <a:spcBef>
                <a:spcPts val="0"/>
              </a:spcBef>
              <a:spcAft>
                <a:spcPts val="0"/>
              </a:spcAft>
              <a:buClr>
                <a:schemeClr val="dk1"/>
              </a:buClr>
              <a:buSzPts val="1200"/>
              <a:buChar char="●"/>
            </a:pPr>
            <a:r>
              <a:rPr lang="en-US" sz="2000">
                <a:solidFill>
                  <a:schemeClr val="dk1"/>
                </a:solidFill>
              </a:rPr>
              <a:t>Các phương thức </a:t>
            </a:r>
            <a:r>
              <a:rPr lang="en-US" sz="1900">
                <a:solidFill>
                  <a:schemeClr val="dk1"/>
                </a:solidFill>
              </a:rPr>
              <a:t>setupData(null), setupFunctionality() bị duplicate trong các class screenhandler</a:t>
            </a:r>
            <a:endParaRPr sz="1900">
              <a:solidFill>
                <a:schemeClr val="dk1"/>
              </a:solidFill>
            </a:endParaRPr>
          </a:p>
          <a:p>
            <a:pPr indent="0" lvl="0" marL="0" rtl="0" algn="l">
              <a:lnSpc>
                <a:spcPct val="115000"/>
              </a:lnSpc>
              <a:spcBef>
                <a:spcPts val="2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7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7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700">
                <a:solidFill>
                  <a:schemeClr val="dk1"/>
                </a:solidFill>
                <a:latin typeface="Times New Roman"/>
                <a:ea typeface="Times New Roman"/>
                <a:cs typeface="Times New Roman"/>
                <a:sym typeface="Times New Roman"/>
              </a:rPr>
              <a:t>	</a:t>
            </a:r>
            <a:endParaRPr sz="2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73" name="Google Shape;173;p26"/>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600">
                <a:solidFill>
                  <a:schemeClr val="dk1"/>
                </a:solidFill>
              </a:rPr>
              <a:t>Nhận xét việc về Clean Code trong codebase:</a:t>
            </a:r>
            <a:endParaRPr sz="26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rPr lang="en-US" sz="2500">
                <a:solidFill>
                  <a:schemeClr val="dk1"/>
                </a:solidFill>
              </a:rPr>
              <a:t>Clean Class</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	</a:t>
            </a:r>
            <a:r>
              <a:rPr lang="en-US" sz="1900">
                <a:solidFill>
                  <a:schemeClr val="dk1"/>
                </a:solidFill>
              </a:rPr>
              <a:t>Một số class vẫn còn code smell chỉ một thay đổi nhỏ trong class dẫn tói phải thay đổi rất nhiều method: Đó là các class vi phạm nguyên lý OCP(Các class trong view.screen, DeliveryInfo, Các lớp trong module payment) .</a:t>
            </a:r>
            <a:endParaRPr sz="1900">
              <a:solidFill>
                <a:schemeClr val="dk1"/>
              </a:solidFill>
            </a:endParaRPr>
          </a:p>
          <a:p>
            <a:pPr indent="-342900" lvl="0" marL="685800" rtl="0" algn="l">
              <a:lnSpc>
                <a:spcPct val="115000"/>
              </a:lnSpc>
              <a:spcBef>
                <a:spcPts val="0"/>
              </a:spcBef>
              <a:spcAft>
                <a:spcPts val="0"/>
              </a:spcAft>
              <a:buClr>
                <a:schemeClr val="dk1"/>
              </a:buClr>
              <a:buSzPts val="1800"/>
              <a:buChar char="●"/>
            </a:pPr>
            <a:r>
              <a:rPr lang="en-US" sz="1900">
                <a:solidFill>
                  <a:schemeClr val="dk1"/>
                </a:solidFill>
              </a:rPr>
              <a:t>Class Mediahandler bị duplicate</a:t>
            </a:r>
            <a:endParaRPr sz="1900">
              <a:solidFill>
                <a:schemeClr val="dk1"/>
              </a:solidFill>
            </a:endParaRPr>
          </a:p>
          <a:p>
            <a:pPr indent="0" lvl="0" marL="0" rtl="0" algn="l">
              <a:lnSpc>
                <a:spcPct val="115000"/>
              </a:lnSpc>
              <a:spcBef>
                <a:spcPts val="19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a:t>
            </a:r>
            <a:r>
              <a:rPr lang="en-US" sz="3100">
                <a:latin typeface="Arial"/>
                <a:ea typeface="Arial"/>
                <a:cs typeface="Arial"/>
                <a:sym typeface="Arial"/>
              </a:rPr>
              <a:t>. </a:t>
            </a:r>
            <a:r>
              <a:rPr lang="en-US" sz="3100">
                <a:latin typeface="Arial"/>
                <a:ea typeface="Arial"/>
                <a:cs typeface="Arial"/>
                <a:sym typeface="Arial"/>
              </a:rPr>
              <a:t>ĐỀ XUẤT CẢI TIẾN</a:t>
            </a:r>
            <a:endParaRPr/>
          </a:p>
        </p:txBody>
      </p:sp>
      <p:sp>
        <p:nvSpPr>
          <p:cNvPr id="179" name="Google Shape;179;p27"/>
          <p:cNvSpPr txBox="1"/>
          <p:nvPr/>
        </p:nvSpPr>
        <p:spPr>
          <a:xfrm>
            <a:off x="77225" y="10464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MỘT MẶT HÀNG MỚI AUDIOBOOK</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Vấn đề:</a:t>
            </a:r>
            <a:endParaRPr sz="2600">
              <a:solidFill>
                <a:schemeClr val="dk1"/>
              </a:solidFill>
            </a:endParaRPr>
          </a:p>
          <a:p>
            <a:pPr indent="-349250" lvl="0" marL="457200" rtl="0" algn="l">
              <a:lnSpc>
                <a:spcPct val="115000"/>
              </a:lnSpc>
              <a:spcBef>
                <a:spcPts val="1900"/>
              </a:spcBef>
              <a:spcAft>
                <a:spcPts val="0"/>
              </a:spcAft>
              <a:buClr>
                <a:schemeClr val="dk1"/>
              </a:buClr>
              <a:buSzPts val="1900"/>
              <a:buChar char="-"/>
            </a:pPr>
            <a:r>
              <a:rPr lang="en-US" sz="1900">
                <a:solidFill>
                  <a:schemeClr val="dk1"/>
                </a:solidFill>
              </a:rPr>
              <a:t>Trong package entity/media dành cho các lớp media không có lớp đại diện cho mặt hàng AudioBook.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Trong package dao/media thiếu lớp DAO dành cho việc truy vấn mặt hàng AudioBook trong cơ sở dữ liệu.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Nếu sửa đổi các lớp khác trong hai package entity/media và  dao/media để phù hợp việc xử lí thông tin AudioBook, nếu thay đổi code các lớp khác để xử lí thông tin lớp này ta dễ bị vi phạm nguyên lí OCP và SRP.</a:t>
            </a:r>
            <a:endParaRPr sz="1900">
              <a:solidFill>
                <a:schemeClr val="dk1"/>
              </a:solidFill>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185" name="Google Shape;185;p28"/>
          <p:cNvSpPr txBox="1"/>
          <p:nvPr/>
        </p:nvSpPr>
        <p:spPr>
          <a:xfrm>
            <a:off x="70350" y="11118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MỘT MẶT HÀNG MỚI AUDIOBOOK</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r>
              <a:rPr lang="en-US" sz="2600">
                <a:solidFill>
                  <a:schemeClr val="dk1"/>
                </a:solidFill>
              </a:rPr>
              <a:t>:</a:t>
            </a:r>
            <a:endParaRPr sz="2600">
              <a:solidFill>
                <a:schemeClr val="dk1"/>
              </a:solidFill>
            </a:endParaRPr>
          </a:p>
          <a:p>
            <a:pPr indent="-361950" lvl="0" marL="457200" rtl="0" algn="l">
              <a:lnSpc>
                <a:spcPct val="115000"/>
              </a:lnSpc>
              <a:spcBef>
                <a:spcPts val="2600"/>
              </a:spcBef>
              <a:spcAft>
                <a:spcPts val="0"/>
              </a:spcAft>
              <a:buClr>
                <a:schemeClr val="dk1"/>
              </a:buClr>
              <a:buSzPts val="2100"/>
              <a:buChar char="-"/>
            </a:pPr>
            <a:r>
              <a:rPr lang="en-US">
                <a:solidFill>
                  <a:schemeClr val="dk1"/>
                </a:solidFill>
              </a:rPr>
              <a:t> </a:t>
            </a:r>
            <a:r>
              <a:rPr lang="en-US" sz="1800">
                <a:solidFill>
                  <a:schemeClr val="dk1"/>
                </a:solidFill>
              </a:rPr>
              <a:t>Áp dụng mẫu thiết kế Singleton. </a:t>
            </a:r>
            <a:endParaRPr sz="1800">
              <a:solidFill>
                <a:schemeClr val="dk1"/>
              </a:solidFill>
            </a:endParaRPr>
          </a:p>
          <a:p>
            <a:pPr indent="-387350" lvl="0" marL="457200" rtl="0" algn="just">
              <a:lnSpc>
                <a:spcPct val="135000"/>
              </a:lnSpc>
              <a:spcBef>
                <a:spcPts val="0"/>
              </a:spcBef>
              <a:spcAft>
                <a:spcPts val="0"/>
              </a:spcAft>
              <a:buClr>
                <a:schemeClr val="dk1"/>
              </a:buClr>
              <a:buSzPts val="2500"/>
              <a:buChar char="-"/>
            </a:pPr>
            <a:r>
              <a:rPr lang="en-US" sz="1800">
                <a:solidFill>
                  <a:schemeClr val="dk1"/>
                </a:solidFill>
              </a:rPr>
              <a:t> Do mặt hàng AudioBook là dạng mặt hàng Media và thông tin có thể lưu trong bảng Media trong cơ sở dữ liệu do cùng có một số thuộc tính như:  id, title, price, quanity,… nên ta có thể xây dựng lớp AudioBook kế thừa lớp Media, lớp AudioBookDAO kế thừa lớp MediaDAO sử dụng thiết kế Singleton. Với cách thiết kế này, ta sẽ đảm bảo khi xây dựng lại hệ thống sẽ không phát sinh thêm các vi phạm nguyên tắc SOLID. </a:t>
            </a:r>
            <a:endParaRPr sz="1800">
              <a:solidFill>
                <a:schemeClr val="dk1"/>
              </a:solidFill>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191" name="Google Shape;191;p29"/>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MỘT MẶT HÀNG MỚI AUDIOBOOK</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endParaRPr sz="2600">
              <a:solidFill>
                <a:schemeClr val="dk1"/>
              </a:solidFill>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pic>
        <p:nvPicPr>
          <p:cNvPr id="192" name="Google Shape;192;p29"/>
          <p:cNvPicPr preferRelativeResize="0"/>
          <p:nvPr/>
        </p:nvPicPr>
        <p:blipFill>
          <a:blip r:embed="rId3">
            <a:alphaModFix/>
          </a:blip>
          <a:stretch>
            <a:fillRect/>
          </a:stretch>
        </p:blipFill>
        <p:spPr>
          <a:xfrm>
            <a:off x="1537576" y="2223725"/>
            <a:ext cx="5929049" cy="463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198" name="Google Shape;198;p30"/>
          <p:cNvSpPr txBox="1"/>
          <p:nvPr/>
        </p:nvSpPr>
        <p:spPr>
          <a:xfrm>
            <a:off x="140700" y="1111800"/>
            <a:ext cx="9003300" cy="56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1700">
                <a:solidFill>
                  <a:schemeClr val="dk1"/>
                </a:solidFill>
              </a:rPr>
              <a:t>Vấn đề xem chi tiết đơn hàng và xóa những đơn hàng mà mà quản trị viên chưa chấp nhận</a:t>
            </a:r>
            <a:endParaRPr b="1" sz="3000">
              <a:solidFill>
                <a:schemeClr val="dk1"/>
              </a:solidFill>
            </a:endParaRPr>
          </a:p>
          <a:p>
            <a:pPr indent="0" lvl="0" marL="0" rtl="0" algn="l">
              <a:lnSpc>
                <a:spcPct val="115000"/>
              </a:lnSpc>
              <a:spcBef>
                <a:spcPts val="1900"/>
              </a:spcBef>
              <a:spcAft>
                <a:spcPts val="0"/>
              </a:spcAft>
              <a:buNone/>
            </a:pPr>
            <a:r>
              <a:rPr lang="en-US" sz="2600">
                <a:solidFill>
                  <a:schemeClr val="dk1"/>
                </a:solidFill>
              </a:rPr>
              <a:t>Vấn đề</a:t>
            </a:r>
            <a:r>
              <a:rPr lang="en-US" sz="2600">
                <a:solidFill>
                  <a:schemeClr val="dk1"/>
                </a:solidFill>
              </a:rPr>
              <a:t>:</a:t>
            </a:r>
            <a:endParaRPr sz="2600">
              <a:solidFill>
                <a:schemeClr val="dk1"/>
              </a:solidFill>
            </a:endParaRPr>
          </a:p>
          <a:p>
            <a:pPr indent="-330200" lvl="0" marL="457200" rtl="0" algn="l">
              <a:lnSpc>
                <a:spcPct val="115000"/>
              </a:lnSpc>
              <a:spcBef>
                <a:spcPts val="2600"/>
              </a:spcBef>
              <a:spcAft>
                <a:spcPts val="0"/>
              </a:spcAft>
              <a:buClr>
                <a:schemeClr val="dk1"/>
              </a:buClr>
              <a:buSzPts val="1600"/>
              <a:buChar char="-"/>
            </a:pPr>
            <a:r>
              <a:rPr lang="en-US" sz="1600">
                <a:solidFill>
                  <a:schemeClr val="dk1"/>
                </a:solidFill>
              </a:rPr>
              <a:t>Tại cơ sở dữ liệu cần có một trường thuộc tính để xác định xem đơn hàng đã được quản trị viên xác nhận hay chưa. Lớp Order trong codebase chưa có thuộc tính thể hiện việc xác nhận này.  Nếu sửa trực tiếp trong lớp Order ta dễ bị vi phạm OCP. </a:t>
            </a:r>
            <a:endParaRPr sz="1600">
              <a:solidFill>
                <a:schemeClr val="dk1"/>
              </a:solidFill>
            </a:endParaRPr>
          </a:p>
          <a:p>
            <a:pPr indent="0" lvl="0" marL="0" rtl="0" algn="l">
              <a:lnSpc>
                <a:spcPct val="115000"/>
              </a:lnSpc>
              <a:spcBef>
                <a:spcPts val="2600"/>
              </a:spcBef>
              <a:spcAft>
                <a:spcPts val="0"/>
              </a:spcAft>
              <a:buNone/>
            </a:pPr>
            <a:r>
              <a:rPr lang="en-US" sz="1600">
                <a:solidFill>
                  <a:schemeClr val="dk1"/>
                </a:solidFill>
              </a:rPr>
              <a:t>    -     Cần có lớp DAO trong codebase mà instance của nó để truy vấn thông tin trong bảng order của database. Nếu xử lí bằng cách sửa các lớp DAO khác thì ta dễ vi phạm OCP, SRP. </a:t>
            </a:r>
            <a:endParaRPr sz="1600">
              <a:solidFill>
                <a:schemeClr val="dk1"/>
              </a:solidFill>
            </a:endParaRPr>
          </a:p>
          <a:p>
            <a:pPr indent="0" lvl="0" marL="0" rtl="0" algn="l">
              <a:lnSpc>
                <a:spcPct val="115000"/>
              </a:lnSpc>
              <a:spcBef>
                <a:spcPts val="2600"/>
              </a:spcBef>
              <a:spcAft>
                <a:spcPts val="0"/>
              </a:spcAft>
              <a:buNone/>
            </a:pPr>
            <a:r>
              <a:rPr lang="en-US" sz="1600">
                <a:solidFill>
                  <a:schemeClr val="dk1"/>
                </a:solidFill>
              </a:rPr>
              <a:t>    -     Cần có các lớp Screen và Handler, Controller  để xử lí giao diện của xem đơn hàng, xử lí thao tác xóa đơn hàng để việc vi phạm nguyên tắc OCP, SRP là ít nhất trong codebase.</a:t>
            </a:r>
            <a:endParaRPr sz="1600">
              <a:solidFill>
                <a:schemeClr val="dk1"/>
              </a:solidFill>
            </a:endParaRPr>
          </a:p>
          <a:p>
            <a:pPr indent="0" lvl="0" marL="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04" name="Google Shape;204;p31"/>
          <p:cNvSpPr txBox="1"/>
          <p:nvPr/>
        </p:nvSpPr>
        <p:spPr>
          <a:xfrm>
            <a:off x="70350" y="11493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1700">
                <a:solidFill>
                  <a:schemeClr val="dk1"/>
                </a:solidFill>
              </a:rPr>
              <a:t>Vấn đề xem chi tiết đơn hàng và xóa những đơn hàng mà mà quản trị viên chưa chấp nhận</a:t>
            </a:r>
            <a:endParaRPr b="1" sz="30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r>
              <a:rPr lang="en-US" sz="2600">
                <a:solidFill>
                  <a:schemeClr val="dk1"/>
                </a:solidFill>
              </a:rPr>
              <a:t>:</a:t>
            </a:r>
            <a:endParaRPr sz="2600">
              <a:solidFill>
                <a:schemeClr val="dk1"/>
              </a:solidFill>
            </a:endParaRPr>
          </a:p>
          <a:p>
            <a:pPr indent="0" lvl="0" marL="0" rtl="0" algn="l">
              <a:lnSpc>
                <a:spcPct val="115000"/>
              </a:lnSpc>
              <a:spcBef>
                <a:spcPts val="1900"/>
              </a:spcBef>
              <a:spcAft>
                <a:spcPts val="0"/>
              </a:spcAft>
              <a:buClr>
                <a:schemeClr val="dk1"/>
              </a:buClr>
              <a:buSzPts val="1100"/>
              <a:buFont typeface="Arial"/>
              <a:buNone/>
            </a:pPr>
            <a:r>
              <a:rPr lang="en-US" sz="1200">
                <a:solidFill>
                  <a:schemeClr val="dk1"/>
                </a:solidFill>
              </a:rPr>
              <a:t>       </a:t>
            </a:r>
            <a:r>
              <a:rPr lang="en-US" sz="1500">
                <a:solidFill>
                  <a:schemeClr val="dk1"/>
                </a:solidFill>
              </a:rPr>
              <a:t> -  Sử dụng các mẫu thiết kế như: Singleton, Observer. </a:t>
            </a:r>
            <a:endParaRPr sz="1500">
              <a:solidFill>
                <a:schemeClr val="dk1"/>
              </a:solidFill>
            </a:endParaRPr>
          </a:p>
          <a:p>
            <a:pPr indent="0" lvl="0" marL="0" rtl="0" algn="l">
              <a:lnSpc>
                <a:spcPct val="115000"/>
              </a:lnSpc>
              <a:spcBef>
                <a:spcPts val="2600"/>
              </a:spcBef>
              <a:spcAft>
                <a:spcPts val="0"/>
              </a:spcAft>
              <a:buClr>
                <a:schemeClr val="dk1"/>
              </a:buClr>
              <a:buSzPts val="1100"/>
              <a:buFont typeface="Arial"/>
              <a:buNone/>
            </a:pPr>
            <a:r>
              <a:rPr lang="en-US" sz="1500">
                <a:solidFill>
                  <a:schemeClr val="dk1"/>
                </a:solidFill>
              </a:rPr>
              <a:t>       -  Đối với việc xây dựng một lớp Order phù hợp cho việc lưu trữ thuộc tính xác định cho việc quản trị viên có xác nhận đơn hàng hay chưa, ta tạo một lớp OrderInterface để các lớp khác giao tiếp qua lớp OrderInterface này mà không cần phân biệt các loại lớp Order, giảm thiểu vi phạm SOLID. </a:t>
            </a:r>
            <a:endParaRPr sz="1500">
              <a:solidFill>
                <a:schemeClr val="dk1"/>
              </a:solidFill>
            </a:endParaRPr>
          </a:p>
          <a:p>
            <a:pPr indent="0" lvl="0" marL="0" rtl="0" algn="l">
              <a:lnSpc>
                <a:spcPct val="115000"/>
              </a:lnSpc>
              <a:spcBef>
                <a:spcPts val="2600"/>
              </a:spcBef>
              <a:spcAft>
                <a:spcPts val="0"/>
              </a:spcAft>
              <a:buClr>
                <a:schemeClr val="dk1"/>
              </a:buClr>
              <a:buSzPts val="1100"/>
              <a:buFont typeface="Arial"/>
              <a:buNone/>
            </a:pPr>
            <a:r>
              <a:rPr lang="en-US" sz="1500">
                <a:solidFill>
                  <a:schemeClr val="dk1"/>
                </a:solidFill>
              </a:rPr>
              <a:t>        -  Xây dựng lớp OrderDAO với thiết kế Singleton để truy vấn câu lệnh sql Order từ database. </a:t>
            </a:r>
            <a:endParaRPr sz="1500">
              <a:solidFill>
                <a:schemeClr val="dk1"/>
              </a:solidFill>
            </a:endParaRPr>
          </a:p>
          <a:p>
            <a:pPr indent="0" lvl="0" marL="0" rtl="0" algn="l">
              <a:lnSpc>
                <a:spcPct val="115000"/>
              </a:lnSpc>
              <a:spcBef>
                <a:spcPts val="2600"/>
              </a:spcBef>
              <a:spcAft>
                <a:spcPts val="0"/>
              </a:spcAft>
              <a:buClr>
                <a:schemeClr val="dk1"/>
              </a:buClr>
              <a:buSzPts val="1100"/>
              <a:buFont typeface="Arial"/>
              <a:buNone/>
            </a:pPr>
            <a:r>
              <a:rPr lang="en-US" sz="1500">
                <a:solidFill>
                  <a:schemeClr val="dk1"/>
                </a:solidFill>
              </a:rPr>
              <a:t>        -  Lớp OrderControler để kiểm soát xử lí với giao diện Order. </a:t>
            </a:r>
            <a:endParaRPr sz="1500">
              <a:solidFill>
                <a:schemeClr val="dk1"/>
              </a:solidFill>
            </a:endParaRPr>
          </a:p>
          <a:p>
            <a:pPr indent="0" lvl="0" marL="0" rtl="0" algn="l">
              <a:lnSpc>
                <a:spcPct val="135000"/>
              </a:lnSpc>
              <a:spcBef>
                <a:spcPts val="2600"/>
              </a:spcBef>
              <a:spcAft>
                <a:spcPts val="0"/>
              </a:spcAft>
              <a:buClr>
                <a:schemeClr val="dk1"/>
              </a:buClr>
              <a:buSzPts val="1100"/>
              <a:buFont typeface="Arial"/>
              <a:buNone/>
            </a:pPr>
            <a:r>
              <a:rPr lang="en-US" sz="1500">
                <a:solidFill>
                  <a:schemeClr val="dk1"/>
                </a:solidFill>
              </a:rPr>
              <a:t>       -  Áp dụng mẫu Observer với hai lớp OrderScreenHandler và lớp OrderHandler để tạo giao diện xem chi tiết Oder, thực hiện xử lí tương tác với chức năng xóa Oder. Trong hàm update() của OderScreenHandler thì ta check điều kiện xem có xóa được hay không, nếu không thì bỏ qua. </a:t>
            </a:r>
            <a:r>
              <a:rPr lang="en-US" sz="1200">
                <a:solidFill>
                  <a:schemeClr val="dk1"/>
                </a:solidFill>
              </a:rPr>
              <a:t>        </a:t>
            </a:r>
            <a:endParaRPr sz="1200">
              <a:solidFill>
                <a:schemeClr val="dk1"/>
              </a:solidFill>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91069" y="0"/>
            <a:ext cx="8775510" cy="8598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OUTLINE</a:t>
            </a:r>
            <a:endParaRPr/>
          </a:p>
        </p:txBody>
      </p:sp>
      <p:sp>
        <p:nvSpPr>
          <p:cNvPr id="98" name="Google Shape;98;p14"/>
          <p:cNvSpPr txBox="1"/>
          <p:nvPr>
            <p:ph idx="1" type="body"/>
          </p:nvPr>
        </p:nvSpPr>
        <p:spPr>
          <a:xfrm>
            <a:off x="191069" y="1433378"/>
            <a:ext cx="8775510" cy="4815022"/>
          </a:xfrm>
          <a:prstGeom prst="rect">
            <a:avLst/>
          </a:prstGeom>
          <a:noFill/>
          <a:ln>
            <a:noFill/>
          </a:ln>
        </p:spPr>
        <p:txBody>
          <a:bodyPr anchorCtr="0" anchor="t" bIns="45700" lIns="91425" spcFirstLastPara="1" rIns="91425" wrap="square" tIns="45700">
            <a:noAutofit/>
          </a:bodyPr>
          <a:lstStyle/>
          <a:p>
            <a:pPr indent="-514350" lvl="0" marL="514350" rtl="0" algn="l">
              <a:lnSpc>
                <a:spcPct val="150000"/>
              </a:lnSpc>
              <a:spcBef>
                <a:spcPts val="0"/>
              </a:spcBef>
              <a:spcAft>
                <a:spcPts val="0"/>
              </a:spcAft>
              <a:buClr>
                <a:srgbClr val="404040"/>
              </a:buClr>
              <a:buSzPts val="2800"/>
              <a:buFont typeface="Calibri"/>
              <a:buAutoNum type="arabicPeriod"/>
            </a:pPr>
            <a:r>
              <a:rPr b="1" lang="en-US" sz="2800">
                <a:latin typeface="Arial"/>
                <a:ea typeface="Arial"/>
                <a:cs typeface="Arial"/>
                <a:sym typeface="Arial"/>
              </a:rPr>
              <a:t>GIỚI THIỆU </a:t>
            </a:r>
            <a:r>
              <a:rPr b="1" lang="en-US" sz="2800">
                <a:latin typeface="Arial"/>
                <a:ea typeface="Arial"/>
                <a:cs typeface="Arial"/>
                <a:sym typeface="Arial"/>
              </a:rPr>
              <a:t>HỆ THỐNG.</a:t>
            </a:r>
            <a:endParaRPr b="1" sz="2800">
              <a:latin typeface="Arial"/>
              <a:ea typeface="Arial"/>
              <a:cs typeface="Arial"/>
              <a:sym typeface="Arial"/>
            </a:endParaRPr>
          </a:p>
          <a:p>
            <a:pPr indent="-514350" lvl="0" marL="514350" rtl="0" algn="l">
              <a:lnSpc>
                <a:spcPct val="150000"/>
              </a:lnSpc>
              <a:spcBef>
                <a:spcPts val="0"/>
              </a:spcBef>
              <a:spcAft>
                <a:spcPts val="0"/>
              </a:spcAft>
              <a:buClr>
                <a:srgbClr val="404040"/>
              </a:buClr>
              <a:buSzPts val="2800"/>
              <a:buFont typeface="Calibri"/>
              <a:buAutoNum type="arabicPeriod"/>
            </a:pPr>
            <a:r>
              <a:rPr b="1" lang="en-US" sz="2800">
                <a:latin typeface="Arial"/>
                <a:ea typeface="Arial"/>
                <a:cs typeface="Arial"/>
                <a:sym typeface="Arial"/>
              </a:rPr>
              <a:t>CÁC CHỨC NĂNG CHÍNH. </a:t>
            </a:r>
            <a:endParaRPr b="1" sz="2800">
              <a:latin typeface="Arial"/>
              <a:ea typeface="Arial"/>
              <a:cs typeface="Arial"/>
              <a:sym typeface="Arial"/>
            </a:endParaRPr>
          </a:p>
          <a:p>
            <a:pPr indent="-514350" lvl="0" marL="514350" rtl="0" algn="l">
              <a:lnSpc>
                <a:spcPct val="150000"/>
              </a:lnSpc>
              <a:spcBef>
                <a:spcPts val="0"/>
              </a:spcBef>
              <a:spcAft>
                <a:spcPts val="0"/>
              </a:spcAft>
              <a:buClr>
                <a:srgbClr val="404040"/>
              </a:buClr>
              <a:buSzPts val="2800"/>
              <a:buFont typeface="Calibri"/>
              <a:buAutoNum type="arabicPeriod"/>
            </a:pPr>
            <a:r>
              <a:rPr b="1" lang="en-US" sz="2800">
                <a:latin typeface="Arial"/>
                <a:ea typeface="Arial"/>
                <a:cs typeface="Arial"/>
                <a:sym typeface="Arial"/>
              </a:rPr>
              <a:t>ĐÁNH GIÁ THIẾT KẾ CŨ.</a:t>
            </a:r>
            <a:endParaRPr b="1" sz="2800">
              <a:latin typeface="Arial"/>
              <a:ea typeface="Arial"/>
              <a:cs typeface="Arial"/>
              <a:sym typeface="Arial"/>
            </a:endParaRPr>
          </a:p>
          <a:p>
            <a:pPr indent="-514350" lvl="0" marL="514350" rtl="0" algn="l">
              <a:lnSpc>
                <a:spcPct val="150000"/>
              </a:lnSpc>
              <a:spcBef>
                <a:spcPts val="0"/>
              </a:spcBef>
              <a:spcAft>
                <a:spcPts val="0"/>
              </a:spcAft>
              <a:buClr>
                <a:srgbClr val="404040"/>
              </a:buClr>
              <a:buSzPts val="2800"/>
              <a:buFont typeface="Calibri"/>
              <a:buAutoNum type="arabicPeriod"/>
            </a:pPr>
            <a:r>
              <a:rPr b="1" lang="en-US" sz="2800">
                <a:latin typeface="Arial"/>
                <a:ea typeface="Arial"/>
                <a:cs typeface="Arial"/>
                <a:sym typeface="Arial"/>
              </a:rPr>
              <a:t>CÁC ĐỀ XUẤT CẢI TIẾN.</a:t>
            </a:r>
            <a:endParaRPr b="1" sz="2800">
              <a:latin typeface="Arial"/>
              <a:ea typeface="Arial"/>
              <a:cs typeface="Arial"/>
              <a:sym typeface="Arial"/>
            </a:endParaRPr>
          </a:p>
          <a:p>
            <a:pPr indent="-514350" lvl="0" marL="514350" rtl="0" algn="l">
              <a:lnSpc>
                <a:spcPct val="150000"/>
              </a:lnSpc>
              <a:spcBef>
                <a:spcPts val="0"/>
              </a:spcBef>
              <a:spcAft>
                <a:spcPts val="0"/>
              </a:spcAft>
              <a:buSzPts val="2800"/>
              <a:buFont typeface="Arial"/>
              <a:buAutoNum type="arabicPeriod"/>
            </a:pPr>
            <a:r>
              <a:rPr b="1" lang="en-US" sz="2800">
                <a:latin typeface="Arial"/>
                <a:ea typeface="Arial"/>
                <a:cs typeface="Arial"/>
                <a:sym typeface="Arial"/>
              </a:rPr>
              <a:t>PHÂN CÔNG CÔNG VIỆC CÁC THÀNH VIÊN.</a:t>
            </a:r>
            <a:endParaRPr b="1" sz="2800">
              <a:latin typeface="Arial"/>
              <a:ea typeface="Arial"/>
              <a:cs typeface="Arial"/>
              <a:sym typeface="Arial"/>
            </a:endParaRPr>
          </a:p>
          <a:p>
            <a:pPr indent="-336550" lvl="0" marL="514350" rtl="0" algn="l">
              <a:lnSpc>
                <a:spcPct val="200000"/>
              </a:lnSpc>
              <a:spcBef>
                <a:spcPts val="750"/>
              </a:spcBef>
              <a:spcAft>
                <a:spcPts val="0"/>
              </a:spcAft>
              <a:buClr>
                <a:srgbClr val="404040"/>
              </a:buClr>
              <a:buSzPts val="2800"/>
              <a:buFont typeface="Calibri"/>
              <a:buNone/>
            </a:pPr>
            <a:r>
              <a:t/>
            </a:r>
            <a:endParaRPr sz="2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10" name="Google Shape;210;p32"/>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1700">
                <a:solidFill>
                  <a:schemeClr val="dk1"/>
                </a:solidFill>
                <a:latin typeface="Times New Roman"/>
                <a:ea typeface="Times New Roman"/>
                <a:cs typeface="Times New Roman"/>
                <a:sym typeface="Times New Roman"/>
              </a:rPr>
              <a:t>Vấn đề xem chi tiết đơn hàng và xóa những đơn hàng mà mà quản trị viên chưa chấp nhận</a:t>
            </a:r>
            <a:endParaRPr b="1" sz="30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2600">
                <a:solidFill>
                  <a:schemeClr val="dk1"/>
                </a:solidFill>
                <a:latin typeface="Times New Roman"/>
                <a:ea typeface="Times New Roman"/>
                <a:cs typeface="Times New Roman"/>
                <a:sym typeface="Times New Roman"/>
              </a:rPr>
              <a:t>Giải pháp:</a:t>
            </a:r>
            <a:endParaRPr sz="26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12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pic>
        <p:nvPicPr>
          <p:cNvPr id="211" name="Google Shape;211;p32"/>
          <p:cNvPicPr preferRelativeResize="0"/>
          <p:nvPr/>
        </p:nvPicPr>
        <p:blipFill>
          <a:blip r:embed="rId3">
            <a:alphaModFix/>
          </a:blip>
          <a:stretch>
            <a:fillRect/>
          </a:stretch>
        </p:blipFill>
        <p:spPr>
          <a:xfrm>
            <a:off x="569950" y="2120925"/>
            <a:ext cx="8138026" cy="4634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17" name="Google Shape;217;p33"/>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1700">
                <a:solidFill>
                  <a:schemeClr val="dk1"/>
                </a:solidFill>
                <a:latin typeface="Times New Roman"/>
                <a:ea typeface="Times New Roman"/>
                <a:cs typeface="Times New Roman"/>
                <a:sym typeface="Times New Roman"/>
              </a:rPr>
              <a:t>Vấn đề </a:t>
            </a:r>
            <a:r>
              <a:rPr b="1" lang="en-US" sz="1700">
                <a:solidFill>
                  <a:schemeClr val="dk1"/>
                </a:solidFill>
                <a:latin typeface="Times New Roman"/>
                <a:ea typeface="Times New Roman"/>
                <a:cs typeface="Times New Roman"/>
                <a:sym typeface="Times New Roman"/>
              </a:rPr>
              <a:t>vi phạm infomationHiding của lớp SessionInfomation.</a:t>
            </a:r>
            <a:endParaRPr b="1" sz="30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2600">
                <a:solidFill>
                  <a:schemeClr val="dk1"/>
                </a:solidFill>
                <a:latin typeface="Times New Roman"/>
                <a:ea typeface="Times New Roman"/>
                <a:cs typeface="Times New Roman"/>
                <a:sym typeface="Times New Roman"/>
              </a:rPr>
              <a:t>Vấn đề</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indent="-342900" lvl="0" marL="457200" rtl="0" algn="l">
              <a:lnSpc>
                <a:spcPct val="115000"/>
              </a:lnSpc>
              <a:spcBef>
                <a:spcPts val="19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Các thuộc tính của lớp SessionInfomation đang trong trạng thái mở với từ khóa public, việc để quyền public như nay vi phạm quy tắc infomation Hiding, các lớp khác có thể dễ dàng truy cập vào thuộc tính lớp SessionInfomation.</a:t>
            </a:r>
            <a:endParaRPr sz="32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2600">
                <a:solidFill>
                  <a:schemeClr val="dk1"/>
                </a:solidFill>
                <a:latin typeface="Times New Roman"/>
                <a:ea typeface="Times New Roman"/>
                <a:cs typeface="Times New Roman"/>
                <a:sym typeface="Times New Roman"/>
              </a:rPr>
              <a:t>Giải pháp:</a:t>
            </a:r>
            <a:r>
              <a:rPr lang="en-US" sz="12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342900" lvl="0" marL="457200" rtl="0" algn="l">
              <a:lnSpc>
                <a:spcPct val="135000"/>
              </a:lnSpc>
              <a:spcBef>
                <a:spcPts val="19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Xây dựng các hàm get và set cho lớp SessionInfomation, chuyển các thuộc tính khác là private.</a:t>
            </a:r>
            <a:endParaRPr sz="1800">
              <a:solidFill>
                <a:schemeClr val="dk1"/>
              </a:solidFill>
              <a:latin typeface="Times New Roman"/>
              <a:ea typeface="Times New Roman"/>
              <a:cs typeface="Times New Roman"/>
              <a:sym typeface="Times New Roman"/>
            </a:endParaRPr>
          </a:p>
          <a:p>
            <a:pPr indent="0" lvl="0" marL="457200" rtl="0" algn="l">
              <a:lnSpc>
                <a:spcPct val="13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15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23" name="Google Shape;223;p34"/>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1700">
                <a:solidFill>
                  <a:schemeClr val="dk1"/>
                </a:solidFill>
                <a:latin typeface="Times New Roman"/>
                <a:ea typeface="Times New Roman"/>
                <a:cs typeface="Times New Roman"/>
                <a:sym typeface="Times New Roman"/>
              </a:rPr>
              <a:t>Vấn đề vi phạm infomationHiding của lớp SessionInfomation.</a:t>
            </a:r>
            <a:endParaRPr b="1" sz="3000">
              <a:solidFill>
                <a:schemeClr val="dk1"/>
              </a:solidFill>
              <a:latin typeface="Times New Roman"/>
              <a:ea typeface="Times New Roman"/>
              <a:cs typeface="Times New Roman"/>
              <a:sym typeface="Times New Roman"/>
            </a:endParaRPr>
          </a:p>
          <a:p>
            <a:pPr indent="0" lvl="0" marL="457200" rtl="0" algn="l">
              <a:lnSpc>
                <a:spcPct val="135000"/>
              </a:lnSpc>
              <a:spcBef>
                <a:spcPts val="19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13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15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pic>
        <p:nvPicPr>
          <p:cNvPr id="224" name="Google Shape;224;p34"/>
          <p:cNvPicPr preferRelativeResize="0"/>
          <p:nvPr/>
        </p:nvPicPr>
        <p:blipFill>
          <a:blip r:embed="rId3">
            <a:alphaModFix/>
          </a:blip>
          <a:stretch>
            <a:fillRect/>
          </a:stretch>
        </p:blipFill>
        <p:spPr>
          <a:xfrm>
            <a:off x="2179900" y="2329400"/>
            <a:ext cx="4572000" cy="3457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30" name="Google Shape;230;p35"/>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PHƯƠNG THỨC THANH TOÁN MỚI</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Vấn đề:</a:t>
            </a:r>
            <a:endParaRPr sz="2000">
              <a:solidFill>
                <a:schemeClr val="dk1"/>
              </a:solidFill>
              <a:highlight>
                <a:srgbClr val="FFFFFF"/>
              </a:highlight>
            </a:endParaRPr>
          </a:p>
          <a:p>
            <a:pPr indent="-355600" lvl="0" marL="457200" rtl="0" algn="l">
              <a:lnSpc>
                <a:spcPct val="115000"/>
              </a:lnSpc>
              <a:spcBef>
                <a:spcPts val="1900"/>
              </a:spcBef>
              <a:spcAft>
                <a:spcPts val="0"/>
              </a:spcAft>
              <a:buClr>
                <a:schemeClr val="dk1"/>
              </a:buClr>
              <a:buSzPts val="2000"/>
              <a:buChar char="●"/>
            </a:pPr>
            <a:r>
              <a:rPr lang="en-US" sz="2000">
                <a:solidFill>
                  <a:schemeClr val="dk1"/>
                </a:solidFill>
                <a:highlight>
                  <a:srgbClr val="FFFFFF"/>
                </a:highlight>
              </a:rPr>
              <a:t>Các thành phần trong module thanh toán này đều phụ thuộc vào lớp chi tiết là CreditCard vì vậy vi phạm DIP, khi thêm một phương thức thanh toán mới sẽ cần modify toàn bộ code vì vậy vi phạm OCP. </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highlight>
                  <a:srgbClr val="FFFFFF"/>
                </a:highlight>
              </a:rPr>
              <a:t>Lớp PaymentScreenHandler chỉ chứa các thành phần view của CreditCard vì vậy khi thêm phương thức thanh toán mới lớp này không đáp ứng được yêu cầu, chỉ có cách viết lại lớp này để thêm được phương thức thanh toán mới.</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highlight>
                  <a:srgbClr val="FFFFFF"/>
                </a:highlight>
              </a:rPr>
              <a:t>Trong PaymentController chứa phương thức getExpiredate. Phương thức này được thêm vào lớp chỉ là vì trong lớp có sử dụng phương thức này, nhưng phương thức này không liên quan đến nghiệp vụ thanh toán của lớp Controller. Lớp vi phạm SRP.  </a:t>
            </a:r>
            <a:endParaRPr sz="2000">
              <a:solidFill>
                <a:schemeClr val="dk1"/>
              </a:solidFill>
              <a:highlight>
                <a:srgbClr val="FFFFFF"/>
              </a:highlight>
            </a:endParaRPr>
          </a:p>
          <a:p>
            <a:pPr indent="0" lvl="0" marL="457200" rtl="0" algn="l">
              <a:lnSpc>
                <a:spcPct val="115000"/>
              </a:lnSpc>
              <a:spcBef>
                <a:spcPts val="19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36" name="Google Shape;236;p36"/>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PHƯƠNG THỨC THANH TOÁN MỚI</a:t>
            </a:r>
            <a:endParaRPr b="1" sz="17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r>
              <a:rPr lang="en-US" sz="2200">
                <a:solidFill>
                  <a:schemeClr val="dk1"/>
                </a:solidFill>
              </a:rPr>
              <a:t> </a:t>
            </a:r>
            <a:r>
              <a:rPr b="1" lang="en-US" sz="2200">
                <a:solidFill>
                  <a:schemeClr val="dk1"/>
                </a:solidFill>
                <a:highlight>
                  <a:srgbClr val="FFFFFF"/>
                </a:highlight>
                <a:latin typeface="Times New Roman"/>
                <a:ea typeface="Times New Roman"/>
                <a:cs typeface="Times New Roman"/>
                <a:sym typeface="Times New Roman"/>
              </a:rPr>
              <a:t>Áp dụng strategy pattern</a:t>
            </a:r>
            <a:r>
              <a:rPr lang="en-US" sz="2200">
                <a:solidFill>
                  <a:schemeClr val="dk1"/>
                </a:solidFill>
                <a:highlight>
                  <a:srgbClr val="FFFFFF"/>
                </a:highlight>
                <a:latin typeface="Times New Roman"/>
                <a:ea typeface="Times New Roman"/>
                <a:cs typeface="Times New Roman"/>
                <a:sym typeface="Times New Roman"/>
              </a:rPr>
              <a:t> </a:t>
            </a:r>
            <a:endParaRPr sz="2200">
              <a:solidFill>
                <a:schemeClr val="dk1"/>
              </a:solidFill>
              <a:highlight>
                <a:srgbClr val="FFFFFF"/>
              </a:highlight>
              <a:latin typeface="Times New Roman"/>
              <a:ea typeface="Times New Roman"/>
              <a:cs typeface="Times New Roman"/>
              <a:sym typeface="Times New Roman"/>
            </a:endParaRPr>
          </a:p>
          <a:p>
            <a:pPr indent="-355600" lvl="0" marL="685800" rtl="0" algn="l">
              <a:lnSpc>
                <a:spcPct val="115000"/>
              </a:lnSpc>
              <a:spcBef>
                <a:spcPts val="1900"/>
              </a:spcBef>
              <a:spcAft>
                <a:spcPts val="0"/>
              </a:spcAft>
              <a:buClr>
                <a:schemeClr val="dk1"/>
              </a:buClr>
              <a:buSzPts val="2000"/>
              <a:buFont typeface="Arial"/>
              <a:buChar char="●"/>
            </a:pPr>
            <a:r>
              <a:rPr lang="en-US" sz="2000">
                <a:solidFill>
                  <a:schemeClr val="dk1"/>
                </a:solidFill>
                <a:highlight>
                  <a:srgbClr val="FFFFFF"/>
                </a:highlight>
              </a:rPr>
              <a:t>Cần tạo lớp abstract PaymentCard và các thành phần trong module sẽ phụ thuộc vào PaymentCard. Khi thêm phương thức mới chỉ cần tạo lớp kế thừa PaymentCard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Tạo thêm lớp abstract PaymentCardInputScreenHandler chứa các textfield của PaymentCard. Khi thêm phương thức thanh toán mới sẽ tạo lớp kế thừa từ PaymentCardInputScreenHandler và thêm các textfield riêng của lớp đó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Khi người dùng chọn phương thức thanh toán từ giao diện sẽ setPaymentCardInputScreenHandler, updateView của PaymentScreenHandler và khi người dùng xác nhận thanh toán thì sẽ lấy thông tin thanh toán từ getPaymentInfo từ PaymentCardInputScreenHandler</a:t>
            </a:r>
            <a:endParaRPr sz="2000">
              <a:solidFill>
                <a:schemeClr val="dk1"/>
              </a:solidFill>
              <a:highlight>
                <a:srgbClr val="FFFFFF"/>
              </a:highlight>
            </a:endParaRPr>
          </a:p>
          <a:p>
            <a:pPr indent="0" lvl="0" marL="0" rtl="0" algn="l">
              <a:lnSpc>
                <a:spcPct val="115000"/>
              </a:lnSpc>
              <a:spcBef>
                <a:spcPts val="19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900"/>
              </a:spcBef>
              <a:spcAft>
                <a:spcPts val="0"/>
              </a:spcAft>
              <a:buNone/>
            </a:pPr>
            <a:r>
              <a:t/>
            </a:r>
            <a:endParaRPr sz="1600">
              <a:solidFill>
                <a:schemeClr val="dk1"/>
              </a:solidFill>
            </a:endParaRPr>
          </a:p>
          <a:p>
            <a:pPr indent="0" lvl="0" marL="457200" rtl="0" algn="l">
              <a:lnSpc>
                <a:spcPct val="115000"/>
              </a:lnSpc>
              <a:spcBef>
                <a:spcPts val="2600"/>
              </a:spcBef>
              <a:spcAft>
                <a:spcPts val="0"/>
              </a:spcAft>
              <a:buNone/>
            </a:pPr>
            <a:r>
              <a:t/>
            </a:r>
            <a:endParaRPr sz="1900">
              <a:solidFill>
                <a:schemeClr val="dk1"/>
              </a:solidFill>
            </a:endParaRPr>
          </a:p>
          <a:p>
            <a:pPr indent="0" lvl="0" marL="457200" rtl="0" algn="l">
              <a:lnSpc>
                <a:spcPct val="115000"/>
              </a:lnSpc>
              <a:spcBef>
                <a:spcPts val="26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42" name="Google Shape;242;p37"/>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PHƯƠNG THỨC THANH TOÁN MỚI</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2600">
                <a:solidFill>
                  <a:schemeClr val="dk1"/>
                </a:solidFill>
                <a:latin typeface="Times New Roman"/>
                <a:ea typeface="Times New Roman"/>
                <a:cs typeface="Times New Roman"/>
                <a:sym typeface="Times New Roman"/>
              </a:rPr>
              <a:t>Giải pháp:</a:t>
            </a:r>
            <a:endParaRPr sz="26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12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pic>
        <p:nvPicPr>
          <p:cNvPr id="243" name="Google Shape;243;p37"/>
          <p:cNvPicPr preferRelativeResize="0"/>
          <p:nvPr/>
        </p:nvPicPr>
        <p:blipFill>
          <a:blip r:embed="rId3">
            <a:alphaModFix/>
          </a:blip>
          <a:stretch>
            <a:fillRect/>
          </a:stretch>
        </p:blipFill>
        <p:spPr>
          <a:xfrm>
            <a:off x="1763950" y="2145675"/>
            <a:ext cx="6496051" cy="467481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49" name="Google Shape;249;p38"/>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CHỨC NĂNG XEM CHI TIẾT SẢN PHẨM</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Vấn đề:</a:t>
            </a:r>
            <a:endParaRPr sz="2000">
              <a:solidFill>
                <a:schemeClr val="dk1"/>
              </a:solidFill>
              <a:highlight>
                <a:srgbClr val="FFFFFF"/>
              </a:highlight>
            </a:endParaRPr>
          </a:p>
          <a:p>
            <a:pPr indent="-355600" lvl="0" marL="685800" rtl="0" algn="l">
              <a:lnSpc>
                <a:spcPct val="115000"/>
              </a:lnSpc>
              <a:spcBef>
                <a:spcPts val="1900"/>
              </a:spcBef>
              <a:spcAft>
                <a:spcPts val="0"/>
              </a:spcAft>
              <a:buClr>
                <a:schemeClr val="dk1"/>
              </a:buClr>
              <a:buSzPts val="2000"/>
              <a:buFont typeface="Arial"/>
              <a:buChar char="●"/>
            </a:pPr>
            <a:r>
              <a:rPr lang="en-US" sz="2000">
                <a:solidFill>
                  <a:schemeClr val="dk1"/>
                </a:solidFill>
                <a:highlight>
                  <a:srgbClr val="FFFFFF"/>
                </a:highlight>
              </a:rPr>
              <a:t>Áp dụng mẫu thiết kế Observer pattern là chưa hợp lý vì chỉ có lớp HomeScreenHanlder attach MediaHandler vì vậy không cần thiết phải áp dụng observer. Hơn nữa MediaHandler hiện tại chỉ có thể notifyObservers() khi click vào button addToCartBtn. Trong tương lai nếu có yêu cầu thêm về việc click vi dụ như thêm button toDetailBtn thì không thể handle được việc click button và thông báo cho HomeScreenHandler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Để giải quyết việc thêm button toDetailBtn mà vẫn áp dụng ObserverPattern không phải là không được chứ ta có thể thêm tham số(tag, interface HandleClick) vào hàm update của Observer và notifyObservers() của Observable để HomeScreenHandler biết sự thay đổi là do việc click nào tạo ra rồi xử lý. Nhưng nếu thiết kế như vậy thì hàm update() có thể dẫn tới control coupling </a:t>
            </a:r>
            <a:endParaRPr sz="2000">
              <a:solidFill>
                <a:schemeClr val="dk1"/>
              </a:solidFill>
              <a:highlight>
                <a:srgbClr val="FFFFFF"/>
              </a:highlight>
            </a:endParaRPr>
          </a:p>
          <a:p>
            <a:pPr indent="0" lvl="0" marL="457200" rtl="0" algn="l">
              <a:lnSpc>
                <a:spcPct val="115000"/>
              </a:lnSpc>
              <a:spcBef>
                <a:spcPts val="0"/>
              </a:spcBef>
              <a:spcAft>
                <a:spcPts val="0"/>
              </a:spcAft>
              <a:buNone/>
            </a:pPr>
            <a:r>
              <a:t/>
            </a:r>
            <a:endParaRPr sz="2000">
              <a:solidFill>
                <a:schemeClr val="dk1"/>
              </a:solidFill>
              <a:highlight>
                <a:srgbClr val="FFFFFF"/>
              </a:highlight>
            </a:endParaRPr>
          </a:p>
          <a:p>
            <a:pPr indent="0" lvl="0" marL="457200" rtl="0" algn="l">
              <a:lnSpc>
                <a:spcPct val="115000"/>
              </a:lnSpc>
              <a:spcBef>
                <a:spcPts val="19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55" name="Google Shape;255;p39"/>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CHỨC NĂNG XEM CHI TIẾT SẢN PHẨM</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r>
              <a:rPr lang="en-US" sz="2200">
                <a:solidFill>
                  <a:schemeClr val="dk1"/>
                </a:solidFill>
              </a:rPr>
              <a:t> </a:t>
            </a:r>
            <a:endParaRPr sz="2200">
              <a:solidFill>
                <a:schemeClr val="dk1"/>
              </a:solidFill>
              <a:highlight>
                <a:srgbClr val="FFFFFF"/>
              </a:highlight>
            </a:endParaRPr>
          </a:p>
          <a:p>
            <a:pPr indent="0" lvl="0" marL="0" rtl="0" algn="just">
              <a:lnSpc>
                <a:spcPct val="115000"/>
              </a:lnSpc>
              <a:spcBef>
                <a:spcPts val="1900"/>
              </a:spcBef>
              <a:spcAft>
                <a:spcPts val="0"/>
              </a:spcAft>
              <a:buNone/>
            </a:pPr>
            <a:r>
              <a:rPr lang="en-US" sz="2000">
                <a:solidFill>
                  <a:schemeClr val="dk1"/>
                </a:solidFill>
                <a:highlight>
                  <a:srgbClr val="FFFFFF"/>
                </a:highlight>
              </a:rPr>
              <a:t>Thay vì áp dụng observer pattern để lắng nghe việc click button thì sử dụng interface HandleClick để HomeScreenHandler giao tiếp với MediaHandler: </a:t>
            </a:r>
            <a:endParaRPr sz="20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HomeScreenHandler sẽ implement HandlerClick.  </a:t>
            </a:r>
            <a:endParaRPr sz="2000">
              <a:solidFill>
                <a:schemeClr val="dk1"/>
              </a:solidFill>
              <a:highlight>
                <a:srgbClr val="FFFFFF"/>
              </a:highlight>
            </a:endParaRPr>
          </a:p>
          <a:p>
            <a:pPr indent="0" lvl="0" marL="457200" rtl="0" algn="l">
              <a:lnSpc>
                <a:spcPct val="115000"/>
              </a:lnSpc>
              <a:spcBef>
                <a:spcPts val="0"/>
              </a:spcBef>
              <a:spcAft>
                <a:spcPts val="0"/>
              </a:spcAft>
              <a:buNone/>
            </a:pPr>
            <a:r>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Khi xảy ra sự kiện click bên MediaHandler thì chỉ cần gọi phương thức tương ứng từ HandlerClick </a:t>
            </a:r>
            <a:endParaRPr sz="2000">
              <a:solidFill>
                <a:schemeClr val="dk1"/>
              </a:solidFill>
              <a:highlight>
                <a:srgbClr val="FFFFFF"/>
              </a:highlight>
            </a:endParaRPr>
          </a:p>
          <a:p>
            <a:pPr indent="0" lvl="0" marL="457200" rtl="0" algn="l">
              <a:lnSpc>
                <a:spcPct val="115000"/>
              </a:lnSpc>
              <a:spcBef>
                <a:spcPts val="0"/>
              </a:spcBef>
              <a:spcAft>
                <a:spcPts val="0"/>
              </a:spcAft>
              <a:buNone/>
            </a:pPr>
            <a:r>
              <a:t/>
            </a:r>
            <a:endParaRPr sz="2000">
              <a:solidFill>
                <a:schemeClr val="dk1"/>
              </a:solidFill>
              <a:highlight>
                <a:srgbClr val="FFFFFF"/>
              </a:highlight>
            </a:endParaRPr>
          </a:p>
          <a:p>
            <a:pPr indent="0" lvl="0" marL="0" rtl="0" algn="l">
              <a:lnSpc>
                <a:spcPct val="115000"/>
              </a:lnSpc>
              <a:spcBef>
                <a:spcPts val="19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900"/>
              </a:spcBef>
              <a:spcAft>
                <a:spcPts val="0"/>
              </a:spcAft>
              <a:buNone/>
            </a:pPr>
            <a:r>
              <a:t/>
            </a:r>
            <a:endParaRPr sz="1600">
              <a:solidFill>
                <a:schemeClr val="dk1"/>
              </a:solidFill>
            </a:endParaRPr>
          </a:p>
          <a:p>
            <a:pPr indent="0" lvl="0" marL="457200" rtl="0" algn="l">
              <a:lnSpc>
                <a:spcPct val="115000"/>
              </a:lnSpc>
              <a:spcBef>
                <a:spcPts val="2600"/>
              </a:spcBef>
              <a:spcAft>
                <a:spcPts val="0"/>
              </a:spcAft>
              <a:buNone/>
            </a:pPr>
            <a:r>
              <a:t/>
            </a:r>
            <a:endParaRPr sz="1900">
              <a:solidFill>
                <a:schemeClr val="dk1"/>
              </a:solidFill>
            </a:endParaRPr>
          </a:p>
          <a:p>
            <a:pPr indent="0" lvl="0" marL="457200" rtl="0" algn="l">
              <a:lnSpc>
                <a:spcPct val="115000"/>
              </a:lnSpc>
              <a:spcBef>
                <a:spcPts val="26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61" name="Google Shape;261;p40"/>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THÊM CHỨC NĂNG XEM CHI TIẾT SẢN PHẨM</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latin typeface="Times New Roman"/>
                <a:ea typeface="Times New Roman"/>
                <a:cs typeface="Times New Roman"/>
                <a:sym typeface="Times New Roman"/>
              </a:rPr>
              <a:t>Giải pháp:</a:t>
            </a:r>
            <a:endParaRPr sz="26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US" sz="12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26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2600"/>
              </a:spcBef>
              <a:spcAft>
                <a:spcPts val="0"/>
              </a:spcAft>
              <a:buNone/>
            </a:pPr>
            <a:r>
              <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pic>
        <p:nvPicPr>
          <p:cNvPr id="262" name="Google Shape;262;p40"/>
          <p:cNvPicPr preferRelativeResize="0"/>
          <p:nvPr/>
        </p:nvPicPr>
        <p:blipFill>
          <a:blip r:embed="rId3">
            <a:alphaModFix/>
          </a:blip>
          <a:stretch>
            <a:fillRect/>
          </a:stretch>
        </p:blipFill>
        <p:spPr>
          <a:xfrm>
            <a:off x="608799" y="2498075"/>
            <a:ext cx="8011675" cy="4322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68" name="Google Shape;268;p41"/>
          <p:cNvSpPr txBox="1"/>
          <p:nvPr/>
        </p:nvSpPr>
        <p:spPr>
          <a:xfrm>
            <a:off x="140700" y="1111800"/>
            <a:ext cx="9003300" cy="57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VI PHẠM SRP</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Vấn đề:</a:t>
            </a:r>
            <a:endParaRPr sz="2000">
              <a:solidFill>
                <a:schemeClr val="dk1"/>
              </a:solidFill>
              <a:highlight>
                <a:srgbClr val="FFFFFF"/>
              </a:highlight>
            </a:endParaRPr>
          </a:p>
          <a:p>
            <a:pPr indent="-355600" lvl="0" marL="685800" rtl="0" algn="l">
              <a:lnSpc>
                <a:spcPct val="115000"/>
              </a:lnSpc>
              <a:spcBef>
                <a:spcPts val="1900"/>
              </a:spcBef>
              <a:spcAft>
                <a:spcPts val="0"/>
              </a:spcAft>
              <a:buClr>
                <a:schemeClr val="dk1"/>
              </a:buClr>
              <a:buSzPts val="2000"/>
              <a:buFont typeface="Arial"/>
              <a:buChar char="●"/>
            </a:pPr>
            <a:r>
              <a:rPr lang="en-US" sz="2000">
                <a:solidFill>
                  <a:schemeClr val="dk1"/>
                </a:solidFill>
                <a:highlight>
                  <a:srgbClr val="FFFFFF"/>
                </a:highlight>
              </a:rPr>
              <a:t>AuthenticationController: Lớp này tồn tại nhiều hơn 1 lý do để thay đổi. Nếu thay đổi cách thức mã hóa( dùng base64, AES, SHA256...) sẽ phải thay đổi mã nguồn của lớp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PlaceOrderController: Lớp này tồn tại nhiều hơn 1 lý do để thay đổi. Nếu thay đổi logic validate hoặc logic place order sẽ phải thay đổi mã nguồn của lớp </a:t>
            </a:r>
            <a:endParaRPr sz="2000">
              <a:solidFill>
                <a:schemeClr val="dk1"/>
              </a:solidFill>
              <a:highlight>
                <a:srgbClr val="FFFFFF"/>
              </a:highlight>
            </a:endParaRPr>
          </a:p>
          <a:p>
            <a:pPr indent="-355600" lvl="0" marL="6858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rPr>
              <a:t>PaymentController: Tồn tại nhiều hơn 1 lý do để thay đổi. Có phương thức getExpridate(String date) sẽ phải thay đổi khi định dạng date thay đổ </a:t>
            </a:r>
            <a:endParaRPr sz="2000">
              <a:solidFill>
                <a:schemeClr val="dk1"/>
              </a:solidFill>
              <a:highlight>
                <a:srgbClr val="FFFFFF"/>
              </a:highlight>
            </a:endParaRPr>
          </a:p>
          <a:p>
            <a:pPr indent="0" lvl="0" marL="0" rtl="0" algn="l">
              <a:lnSpc>
                <a:spcPct val="115000"/>
              </a:lnSpc>
              <a:spcBef>
                <a:spcPts val="0"/>
              </a:spcBef>
              <a:spcAft>
                <a:spcPts val="0"/>
              </a:spcAft>
              <a:buNone/>
            </a:pPr>
            <a:r>
              <a:t/>
            </a:r>
            <a:endParaRPr sz="2000">
              <a:solidFill>
                <a:schemeClr val="dk1"/>
              </a:solidFill>
              <a:highlight>
                <a:srgbClr val="FFFFFF"/>
              </a:highlight>
            </a:endParaRPr>
          </a:p>
          <a:p>
            <a:pPr indent="0" lvl="0" marL="457200" rtl="0" algn="l">
              <a:lnSpc>
                <a:spcPct val="115000"/>
              </a:lnSpc>
              <a:spcBef>
                <a:spcPts val="0"/>
              </a:spcBef>
              <a:spcAft>
                <a:spcPts val="0"/>
              </a:spcAft>
              <a:buNone/>
            </a:pPr>
            <a:r>
              <a:t/>
            </a:r>
            <a:endParaRPr sz="2000">
              <a:solidFill>
                <a:schemeClr val="dk1"/>
              </a:solidFill>
              <a:highlight>
                <a:srgbClr val="FFFFFF"/>
              </a:highlight>
            </a:endParaRPr>
          </a:p>
          <a:p>
            <a:pPr indent="0" lvl="0" marL="457200" rtl="0" algn="l">
              <a:lnSpc>
                <a:spcPct val="115000"/>
              </a:lnSpc>
              <a:spcBef>
                <a:spcPts val="19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91069" y="0"/>
            <a:ext cx="8775510" cy="8598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1. GIỚI THIỆU </a:t>
            </a:r>
            <a:r>
              <a:rPr lang="en-US" sz="3100">
                <a:latin typeface="Arial"/>
                <a:ea typeface="Arial"/>
                <a:cs typeface="Arial"/>
                <a:sym typeface="Arial"/>
              </a:rPr>
              <a:t>HỆ THỐNG</a:t>
            </a:r>
            <a:endParaRPr/>
          </a:p>
        </p:txBody>
      </p:sp>
      <p:sp>
        <p:nvSpPr>
          <p:cNvPr id="104" name="Google Shape;104;p15"/>
          <p:cNvSpPr txBox="1"/>
          <p:nvPr>
            <p:ph idx="1" type="body"/>
          </p:nvPr>
        </p:nvSpPr>
        <p:spPr>
          <a:xfrm>
            <a:off x="275175" y="1083825"/>
            <a:ext cx="8775600" cy="55449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750"/>
              </a:spcBef>
              <a:spcAft>
                <a:spcPts val="0"/>
              </a:spcAft>
              <a:buClr>
                <a:srgbClr val="404040"/>
              </a:buClr>
              <a:buSzPts val="2400"/>
              <a:buChar char="•"/>
            </a:pPr>
            <a:r>
              <a:rPr lang="en-US" sz="2600">
                <a:latin typeface="Arial"/>
                <a:ea typeface="Arial"/>
                <a:cs typeface="Arial"/>
                <a:sym typeface="Arial"/>
              </a:rPr>
              <a:t>Hệ thống AIMS là một hệ thống thương mại điện tử đa nền tảng hoạt động 24/7, có thời gian đáp ứng dưới 1 giây, tối đa là 2 giây.</a:t>
            </a:r>
            <a:endParaRPr sz="2600">
              <a:latin typeface="Arial"/>
              <a:ea typeface="Arial"/>
              <a:cs typeface="Arial"/>
              <a:sym typeface="Arial"/>
            </a:endParaRPr>
          </a:p>
          <a:p>
            <a:pPr indent="0" lvl="0" marL="171450" rtl="0" algn="l">
              <a:lnSpc>
                <a:spcPct val="90000"/>
              </a:lnSpc>
              <a:spcBef>
                <a:spcPts val="750"/>
              </a:spcBef>
              <a:spcAft>
                <a:spcPts val="0"/>
              </a:spcAft>
              <a:buNone/>
            </a:pPr>
            <a:r>
              <a:t/>
            </a:r>
            <a:endParaRPr sz="2600">
              <a:latin typeface="Arial"/>
              <a:ea typeface="Arial"/>
              <a:cs typeface="Arial"/>
              <a:sym typeface="Arial"/>
            </a:endParaRPr>
          </a:p>
          <a:p>
            <a:pPr indent="-184150" lvl="0" marL="171450" rtl="0" algn="l">
              <a:lnSpc>
                <a:spcPct val="90000"/>
              </a:lnSpc>
              <a:spcBef>
                <a:spcPts val="750"/>
              </a:spcBef>
              <a:spcAft>
                <a:spcPts val="0"/>
              </a:spcAft>
              <a:buSzPts val="2600"/>
              <a:buFont typeface="Arial"/>
              <a:buChar char="•"/>
            </a:pPr>
            <a:r>
              <a:rPr lang="en-US" sz="2600">
                <a:latin typeface="Arial"/>
                <a:ea typeface="Arial"/>
                <a:cs typeface="Arial"/>
                <a:sym typeface="Arial"/>
              </a:rPr>
              <a:t>Hệ thống hướng tới hai đối tượng sử dụng:</a:t>
            </a:r>
            <a:endParaRPr sz="2600">
              <a:latin typeface="Arial"/>
              <a:ea typeface="Arial"/>
              <a:cs typeface="Arial"/>
              <a:sym typeface="Arial"/>
            </a:endParaRPr>
          </a:p>
          <a:p>
            <a:pPr indent="0" lvl="0" marL="171450" rtl="0" algn="l">
              <a:spcBef>
                <a:spcPts val="750"/>
              </a:spcBef>
              <a:spcAft>
                <a:spcPts val="0"/>
              </a:spcAft>
              <a:buNone/>
            </a:pPr>
            <a:r>
              <a:rPr lang="en-US" sz="2600">
                <a:latin typeface="Arial"/>
                <a:ea typeface="Arial"/>
                <a:cs typeface="Arial"/>
                <a:sym typeface="Arial"/>
              </a:rPr>
              <a:t> - Quản trị viên</a:t>
            </a:r>
            <a:endParaRPr sz="2600">
              <a:latin typeface="Arial"/>
              <a:ea typeface="Arial"/>
              <a:cs typeface="Arial"/>
              <a:sym typeface="Arial"/>
            </a:endParaRPr>
          </a:p>
          <a:p>
            <a:pPr indent="0" lvl="0" marL="171450" rtl="0" algn="l">
              <a:spcBef>
                <a:spcPts val="750"/>
              </a:spcBef>
              <a:spcAft>
                <a:spcPts val="0"/>
              </a:spcAft>
              <a:buNone/>
            </a:pPr>
            <a:r>
              <a:rPr lang="en-US" sz="2600">
                <a:latin typeface="Arial"/>
                <a:ea typeface="Arial"/>
                <a:cs typeface="Arial"/>
                <a:sym typeface="Arial"/>
              </a:rPr>
              <a:t> - Người dùng</a:t>
            </a:r>
            <a:endParaRPr sz="2600">
              <a:latin typeface="Arial"/>
              <a:ea typeface="Arial"/>
              <a:cs typeface="Arial"/>
              <a:sym typeface="Arial"/>
            </a:endParaRPr>
          </a:p>
          <a:p>
            <a:pPr indent="0" lvl="0" marL="171450" rtl="0" algn="l">
              <a:lnSpc>
                <a:spcPct val="90000"/>
              </a:lnSpc>
              <a:spcBef>
                <a:spcPts val="750"/>
              </a:spcBef>
              <a:spcAft>
                <a:spcPts val="0"/>
              </a:spcAft>
              <a:buNone/>
            </a:pPr>
            <a:r>
              <a:t/>
            </a:r>
            <a:endParaRPr sz="2600">
              <a:latin typeface="Arial"/>
              <a:ea typeface="Arial"/>
              <a:cs typeface="Arial"/>
              <a:sym typeface="Arial"/>
            </a:endParaRPr>
          </a:p>
          <a:p>
            <a:pPr indent="-184150" lvl="0" marL="171450" rtl="0" algn="l">
              <a:lnSpc>
                <a:spcPct val="90000"/>
              </a:lnSpc>
              <a:spcBef>
                <a:spcPts val="750"/>
              </a:spcBef>
              <a:spcAft>
                <a:spcPts val="0"/>
              </a:spcAft>
              <a:buSzPts val="2600"/>
              <a:buFont typeface="Arial"/>
              <a:buChar char="•"/>
            </a:pPr>
            <a:r>
              <a:rPr lang="en-US" sz="2600">
                <a:latin typeface="Arial"/>
                <a:ea typeface="Arial"/>
                <a:cs typeface="Arial"/>
                <a:sym typeface="Arial"/>
              </a:rPr>
              <a:t>Trong phạm vi môn học, ta tập trung vào chức năng đặt hàng và thanh toán đơn hàng của khách hàng.</a:t>
            </a:r>
            <a:endParaRPr sz="2600">
              <a:latin typeface="Arial"/>
              <a:ea typeface="Arial"/>
              <a:cs typeface="Arial"/>
              <a:sym typeface="Arial"/>
            </a:endParaRPr>
          </a:p>
          <a:p>
            <a:pPr indent="0" lvl="0" marL="171450" rtl="0" algn="l">
              <a:lnSpc>
                <a:spcPct val="90000"/>
              </a:lnSpc>
              <a:spcBef>
                <a:spcPts val="750"/>
              </a:spcBef>
              <a:spcAft>
                <a:spcPts val="0"/>
              </a:spcAft>
              <a:buNone/>
            </a:pPr>
            <a:r>
              <a:t/>
            </a:r>
            <a:endParaRPr sz="2600">
              <a:latin typeface="Arial"/>
              <a:ea typeface="Arial"/>
              <a:cs typeface="Arial"/>
              <a:sym typeface="Arial"/>
            </a:endParaRPr>
          </a:p>
          <a:p>
            <a:pPr indent="0" lvl="0" marL="457200" rtl="0" algn="l">
              <a:lnSpc>
                <a:spcPct val="90000"/>
              </a:lnSpc>
              <a:spcBef>
                <a:spcPts val="750"/>
              </a:spcBef>
              <a:spcAft>
                <a:spcPts val="0"/>
              </a:spcAft>
              <a:buNone/>
            </a:pPr>
            <a:r>
              <a:t/>
            </a:r>
            <a:endParaRPr sz="2600">
              <a:latin typeface="Arial"/>
              <a:ea typeface="Arial"/>
              <a:cs typeface="Arial"/>
              <a:sym typeface="Arial"/>
            </a:endParaRPr>
          </a:p>
          <a:p>
            <a:pPr indent="0" lvl="0" marL="0" rtl="0" algn="l">
              <a:spcBef>
                <a:spcPts val="750"/>
              </a:spcBef>
              <a:spcAft>
                <a:spcPts val="0"/>
              </a:spcAft>
              <a:buNone/>
            </a:pPr>
            <a:r>
              <a:t/>
            </a:r>
            <a:endParaRPr sz="2600">
              <a:latin typeface="Arial"/>
              <a:ea typeface="Arial"/>
              <a:cs typeface="Arial"/>
              <a:sym typeface="Arial"/>
            </a:endParaRPr>
          </a:p>
          <a:p>
            <a:pPr indent="0" lvl="0" marL="0" rtl="0" algn="l">
              <a:lnSpc>
                <a:spcPct val="90000"/>
              </a:lnSpc>
              <a:spcBef>
                <a:spcPts val="750"/>
              </a:spcBef>
              <a:spcAft>
                <a:spcPts val="0"/>
              </a:spcAft>
              <a:buNone/>
            </a:pPr>
            <a:r>
              <a:t/>
            </a:r>
            <a:endParaRPr sz="26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4. ĐỀ XUẤT CẢI TIẾN</a:t>
            </a:r>
            <a:endParaRPr/>
          </a:p>
        </p:txBody>
      </p:sp>
      <p:sp>
        <p:nvSpPr>
          <p:cNvPr id="274" name="Google Shape;274;p42"/>
          <p:cNvSpPr txBox="1"/>
          <p:nvPr/>
        </p:nvSpPr>
        <p:spPr>
          <a:xfrm>
            <a:off x="140700" y="1111800"/>
            <a:ext cx="9003300" cy="57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b="1" lang="en-US" sz="2600">
                <a:solidFill>
                  <a:schemeClr val="dk1"/>
                </a:solidFill>
              </a:rPr>
              <a:t>VẤN ĐỀ VI PHẠM SRP</a:t>
            </a:r>
            <a:endParaRPr b="1" sz="2600">
              <a:solidFill>
                <a:schemeClr val="dk1"/>
              </a:solidFill>
            </a:endParaRPr>
          </a:p>
          <a:p>
            <a:pPr indent="0" lvl="0" marL="0" rtl="0" algn="l">
              <a:lnSpc>
                <a:spcPct val="115000"/>
              </a:lnSpc>
              <a:spcBef>
                <a:spcPts val="1900"/>
              </a:spcBef>
              <a:spcAft>
                <a:spcPts val="0"/>
              </a:spcAft>
              <a:buNone/>
            </a:pPr>
            <a:r>
              <a:rPr lang="en-US" sz="2600">
                <a:solidFill>
                  <a:schemeClr val="dk1"/>
                </a:solidFill>
              </a:rPr>
              <a:t>Giải pháp:</a:t>
            </a:r>
            <a:r>
              <a:rPr lang="en-US" sz="2200">
                <a:solidFill>
                  <a:schemeClr val="dk1"/>
                </a:solidFill>
              </a:rPr>
              <a:t> </a:t>
            </a:r>
            <a:endParaRPr sz="2200">
              <a:solidFill>
                <a:schemeClr val="dk1"/>
              </a:solidFill>
              <a:highlight>
                <a:srgbClr val="FFFFFF"/>
              </a:highlight>
            </a:endParaRPr>
          </a:p>
          <a:p>
            <a:pPr indent="0" lvl="0" marL="457200" rtl="0" algn="l">
              <a:lnSpc>
                <a:spcPct val="115000"/>
              </a:lnSpc>
              <a:spcBef>
                <a:spcPts val="1900"/>
              </a:spcBef>
              <a:spcAft>
                <a:spcPts val="0"/>
              </a:spcAft>
              <a:buNone/>
            </a:pPr>
            <a:r>
              <a:rPr lang="en-US" sz="2000">
                <a:solidFill>
                  <a:schemeClr val="dk1"/>
                </a:solidFill>
              </a:rPr>
              <a:t>Nhóm các các phương thức validate, check, mã hóa ra thành các lớp utils riêng </a:t>
            </a:r>
            <a:endParaRPr sz="2000">
              <a:solidFill>
                <a:schemeClr val="dk1"/>
              </a:solidFill>
              <a:highlight>
                <a:srgbClr val="FFFFFF"/>
              </a:highlight>
            </a:endParaRPr>
          </a:p>
          <a:p>
            <a:pPr indent="0" lvl="0" marL="457200" rtl="0" algn="l">
              <a:lnSpc>
                <a:spcPct val="115000"/>
              </a:lnSpc>
              <a:spcBef>
                <a:spcPts val="0"/>
              </a:spcBef>
              <a:spcAft>
                <a:spcPts val="0"/>
              </a:spcAft>
              <a:buNone/>
            </a:pPr>
            <a:r>
              <a:t/>
            </a:r>
            <a:endParaRPr sz="2000">
              <a:solidFill>
                <a:schemeClr val="dk1"/>
              </a:solidFill>
              <a:highlight>
                <a:srgbClr val="FFFFFF"/>
              </a:highlight>
            </a:endParaRPr>
          </a:p>
          <a:p>
            <a:pPr indent="0" lvl="0" marL="0" rtl="0" algn="l">
              <a:lnSpc>
                <a:spcPct val="115000"/>
              </a:lnSpc>
              <a:spcBef>
                <a:spcPts val="19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900"/>
              </a:spcBef>
              <a:spcAft>
                <a:spcPts val="0"/>
              </a:spcAft>
              <a:buNone/>
            </a:pPr>
            <a:r>
              <a:t/>
            </a:r>
            <a:endParaRPr sz="1600">
              <a:solidFill>
                <a:schemeClr val="dk1"/>
              </a:solidFill>
            </a:endParaRPr>
          </a:p>
          <a:p>
            <a:pPr indent="0" lvl="0" marL="457200" rtl="0" algn="l">
              <a:lnSpc>
                <a:spcPct val="115000"/>
              </a:lnSpc>
              <a:spcBef>
                <a:spcPts val="2600"/>
              </a:spcBef>
              <a:spcAft>
                <a:spcPts val="0"/>
              </a:spcAft>
              <a:buNone/>
            </a:pPr>
            <a:r>
              <a:t/>
            </a:r>
            <a:endParaRPr sz="1900">
              <a:solidFill>
                <a:schemeClr val="dk1"/>
              </a:solidFill>
            </a:endParaRPr>
          </a:p>
          <a:p>
            <a:pPr indent="0" lvl="0" marL="457200" rtl="0" algn="l">
              <a:lnSpc>
                <a:spcPct val="115000"/>
              </a:lnSpc>
              <a:spcBef>
                <a:spcPts val="26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pic>
        <p:nvPicPr>
          <p:cNvPr id="275" name="Google Shape;275;p42"/>
          <p:cNvPicPr preferRelativeResize="0"/>
          <p:nvPr/>
        </p:nvPicPr>
        <p:blipFill>
          <a:blip r:embed="rId3">
            <a:alphaModFix/>
          </a:blip>
          <a:stretch>
            <a:fillRect/>
          </a:stretch>
        </p:blipFill>
        <p:spPr>
          <a:xfrm>
            <a:off x="555074" y="3250150"/>
            <a:ext cx="8261474" cy="3570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a:t>
            </a:r>
            <a:r>
              <a:rPr lang="en-US">
                <a:latin typeface="Arial"/>
                <a:ea typeface="Arial"/>
                <a:cs typeface="Arial"/>
                <a:sym typeface="Arial"/>
              </a:rPr>
              <a:t>Đề xuất cải tiến</a:t>
            </a:r>
            <a:endParaRPr>
              <a:latin typeface="Arial"/>
              <a:ea typeface="Arial"/>
              <a:cs typeface="Arial"/>
              <a:sym typeface="Arial"/>
            </a:endParaRPr>
          </a:p>
        </p:txBody>
      </p:sp>
      <p:sp>
        <p:nvSpPr>
          <p:cNvPr id="282" name="Google Shape;282;p43"/>
          <p:cNvSpPr txBox="1"/>
          <p:nvPr>
            <p:ph idx="1" type="body"/>
          </p:nvPr>
        </p:nvSpPr>
        <p:spPr>
          <a:xfrm>
            <a:off x="191075" y="13462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solidFill>
                  <a:schemeClr val="dk1"/>
                </a:solidFill>
                <a:latin typeface="Arial"/>
                <a:ea typeface="Arial"/>
                <a:cs typeface="Arial"/>
                <a:sym typeface="Arial"/>
              </a:rPr>
              <a:t>VẤN ĐỀ LẶP CODE TRONG CÁC LỚP ScreenHandler</a:t>
            </a:r>
            <a:endParaRPr b="1">
              <a:solidFill>
                <a:schemeClr val="dk1"/>
              </a:solidFill>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Đoạn code sau bị lặp trong phương thức khởi dựng của các lớp ScreenHandler:</a:t>
            </a:r>
            <a:endParaRPr>
              <a:solidFill>
                <a:schemeClr val="dk1"/>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try {</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setupData(data);</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setupFunctionlity();</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 catch (IOException ex) {</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LOGGER.info(ex.getMessage());</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PopupScreen.error("Error when loading resources.");</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  catch (Exception ex) {</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LOGGER.info(ex.getMessage());</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PopupScreen.error(ex.getMessage());</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Clr>
                <a:schemeClr val="dk1"/>
              </a:buClr>
              <a:buSzPts val="1100"/>
              <a:buFont typeface="Arial"/>
              <a:buNone/>
            </a:pPr>
            <a:r>
              <a:rPr lang="en-US" sz="1800">
                <a:solidFill>
                  <a:schemeClr val="dk1"/>
                </a:solidFill>
                <a:latin typeface="Fira Code Light"/>
                <a:ea typeface="Fira Code Light"/>
                <a:cs typeface="Fira Code Light"/>
                <a:sym typeface="Fira Code Light"/>
              </a:rPr>
              <a:t>    	}</a:t>
            </a:r>
            <a:endParaRPr sz="1800">
              <a:solidFill>
                <a:schemeClr val="dk1"/>
              </a:solidFill>
              <a:latin typeface="Fira Code Light"/>
              <a:ea typeface="Fira Code Light"/>
              <a:cs typeface="Fira Code Light"/>
              <a:sym typeface="Fira Code Light"/>
            </a:endParaRPr>
          </a:p>
          <a:p>
            <a:pPr indent="0" lvl="0" marL="0" rtl="0" algn="l">
              <a:spcBef>
                <a:spcPts val="750"/>
              </a:spcBef>
              <a:spcAft>
                <a:spcPts val="0"/>
              </a:spcAft>
              <a:buNone/>
            </a:pPr>
            <a:r>
              <a:rPr lang="en-US">
                <a:solidFill>
                  <a:schemeClr val="dk1"/>
                </a:solidFill>
                <a:latin typeface="Arial"/>
                <a:ea typeface="Arial"/>
                <a:cs typeface="Arial"/>
                <a:sym typeface="Arial"/>
              </a:rPr>
              <a:t>⇒ Trong tương lai khi thay đổi cách thông báo lỗi phải thay đổi code của tất cả các lớp.</a:t>
            </a:r>
            <a:endParaRPr>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289" name="Google Shape;289;p44"/>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LẶP CODE TRONG CÁC LỚP ScreenHandler</a:t>
            </a:r>
            <a:endParaRPr b="1">
              <a:latin typeface="Arial"/>
              <a:ea typeface="Arial"/>
              <a:cs typeface="Arial"/>
              <a:sym typeface="Arial"/>
            </a:endParaRPr>
          </a:p>
          <a:p>
            <a:pPr indent="0" lvl="0" marL="0" rtl="0" algn="l">
              <a:spcBef>
                <a:spcPts val="750"/>
              </a:spcBef>
              <a:spcAft>
                <a:spcPts val="0"/>
              </a:spcAft>
              <a:buNone/>
            </a:pPr>
            <a:r>
              <a:rPr b="1" lang="en-US">
                <a:latin typeface="Arial"/>
                <a:ea typeface="Arial"/>
                <a:cs typeface="Arial"/>
                <a:sym typeface="Arial"/>
              </a:rPr>
              <a:t>Giải pháp</a:t>
            </a:r>
            <a:endParaRPr b="1">
              <a:latin typeface="Arial"/>
              <a:ea typeface="Arial"/>
              <a:cs typeface="Arial"/>
              <a:sym typeface="Arial"/>
            </a:endParaRPr>
          </a:p>
          <a:p>
            <a:pPr indent="-304800" lvl="0" marL="285750" rtl="0" algn="l">
              <a:lnSpc>
                <a:spcPct val="115000"/>
              </a:lnSpc>
              <a:spcBef>
                <a:spcPts val="2100"/>
              </a:spcBef>
              <a:spcAft>
                <a:spcPts val="0"/>
              </a:spcAft>
              <a:buClr>
                <a:schemeClr val="dk1"/>
              </a:buClr>
              <a:buSzPts val="2100"/>
              <a:buChar char="●"/>
            </a:pPr>
            <a:r>
              <a:rPr lang="en-US">
                <a:solidFill>
                  <a:schemeClr val="dk1"/>
                </a:solidFill>
                <a:latin typeface="Arial"/>
                <a:ea typeface="Arial"/>
                <a:cs typeface="Arial"/>
                <a:sym typeface="Arial"/>
              </a:rPr>
              <a:t>Đưa đoạn code bị lặp lên phương thức khởi dựng của lớp cha </a:t>
            </a:r>
            <a:r>
              <a:rPr lang="en-US" sz="1900">
                <a:solidFill>
                  <a:schemeClr val="dk1"/>
                </a:solidFill>
                <a:latin typeface="Fira Code Light"/>
                <a:ea typeface="Fira Code Light"/>
                <a:cs typeface="Fira Code Light"/>
                <a:sym typeface="Fira Code Light"/>
              </a:rPr>
              <a:t>BaseScreenHandler</a:t>
            </a: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304800" lvl="0" marL="285750" rtl="0" algn="l">
              <a:lnSpc>
                <a:spcPct val="115000"/>
              </a:lnSpc>
              <a:spcBef>
                <a:spcPts val="0"/>
              </a:spcBef>
              <a:spcAft>
                <a:spcPts val="0"/>
              </a:spcAft>
              <a:buClr>
                <a:schemeClr val="dk1"/>
              </a:buClr>
              <a:buSzPts val="2100"/>
              <a:buChar char="●"/>
            </a:pPr>
            <a:r>
              <a:rPr lang="en-US">
                <a:solidFill>
                  <a:schemeClr val="dk1"/>
                </a:solidFill>
                <a:latin typeface="Arial"/>
                <a:ea typeface="Arial"/>
                <a:cs typeface="Arial"/>
                <a:sym typeface="Arial"/>
              </a:rPr>
              <a:t>Lớp </a:t>
            </a:r>
            <a:r>
              <a:rPr lang="en-US" sz="1900">
                <a:solidFill>
                  <a:schemeClr val="dk1"/>
                </a:solidFill>
                <a:latin typeface="Fira Code Light"/>
                <a:ea typeface="Fira Code Light"/>
                <a:cs typeface="Fira Code Light"/>
                <a:sym typeface="Fira Code Light"/>
              </a:rPr>
              <a:t>BaseScreenHandler</a:t>
            </a:r>
            <a:r>
              <a:rPr lang="en-US">
                <a:solidFill>
                  <a:schemeClr val="dk1"/>
                </a:solidFill>
                <a:latin typeface="Arial"/>
                <a:ea typeface="Arial"/>
                <a:cs typeface="Arial"/>
                <a:sym typeface="Arial"/>
              </a:rPr>
              <a:t> có các phương thức </a:t>
            </a:r>
            <a:r>
              <a:rPr lang="en-US" sz="1900">
                <a:solidFill>
                  <a:schemeClr val="dk1"/>
                </a:solidFill>
                <a:latin typeface="Fira Code Light"/>
                <a:ea typeface="Fira Code Light"/>
                <a:cs typeface="Fira Code Light"/>
                <a:sym typeface="Fira Code Light"/>
              </a:rPr>
              <a:t>setupData</a:t>
            </a:r>
            <a:r>
              <a:rPr lang="en-US">
                <a:solidFill>
                  <a:schemeClr val="dk1"/>
                </a:solidFill>
                <a:latin typeface="Arial"/>
                <a:ea typeface="Arial"/>
                <a:cs typeface="Arial"/>
                <a:sym typeface="Arial"/>
              </a:rPr>
              <a:t> và </a:t>
            </a:r>
            <a:r>
              <a:rPr lang="en-US" sz="1900">
                <a:solidFill>
                  <a:schemeClr val="dk1"/>
                </a:solidFill>
                <a:latin typeface="Fira Code Light"/>
                <a:ea typeface="Fira Code Light"/>
                <a:cs typeface="Fira Code Light"/>
                <a:sym typeface="Fira Code Light"/>
              </a:rPr>
              <a:t>setupFunctionality</a:t>
            </a:r>
            <a:r>
              <a:rPr lang="en-US">
                <a:solidFill>
                  <a:schemeClr val="dk1"/>
                </a:solidFill>
                <a:latin typeface="Arial"/>
                <a:ea typeface="Arial"/>
                <a:cs typeface="Arial"/>
                <a:sym typeface="Arial"/>
              </a:rPr>
              <a:t> và các lớp con sẽ ghi đè các phương thức này.</a:t>
            </a:r>
            <a:endParaRPr>
              <a:solidFill>
                <a:schemeClr val="dk1"/>
              </a:solidFill>
              <a:latin typeface="Arial"/>
              <a:ea typeface="Arial"/>
              <a:cs typeface="Arial"/>
              <a:sym typeface="Arial"/>
            </a:endParaRPr>
          </a:p>
          <a:p>
            <a:pPr indent="0" lvl="0" marL="0" rtl="0" algn="l">
              <a:lnSpc>
                <a:spcPct val="115000"/>
              </a:lnSpc>
              <a:spcBef>
                <a:spcPts val="2100"/>
              </a:spcBef>
              <a:spcAft>
                <a:spcPts val="0"/>
              </a:spcAft>
              <a:buNone/>
            </a:pPr>
            <a:r>
              <a:t/>
            </a:r>
            <a:endParaRPr>
              <a:solidFill>
                <a:schemeClr val="dk1"/>
              </a:solidFill>
              <a:latin typeface="Arial"/>
              <a:ea typeface="Arial"/>
              <a:cs typeface="Arial"/>
              <a:sym typeface="Arial"/>
            </a:endParaRPr>
          </a:p>
          <a:p>
            <a:pPr indent="-304800" lvl="0" marL="285750" rtl="0" algn="l">
              <a:lnSpc>
                <a:spcPct val="115000"/>
              </a:lnSpc>
              <a:spcBef>
                <a:spcPts val="0"/>
              </a:spcBef>
              <a:spcAft>
                <a:spcPts val="0"/>
              </a:spcAft>
              <a:buClr>
                <a:schemeClr val="dk1"/>
              </a:buClr>
              <a:buSzPts val="2100"/>
              <a:buChar char="●"/>
            </a:pPr>
            <a:r>
              <a:rPr lang="en-US">
                <a:solidFill>
                  <a:schemeClr val="dk1"/>
                </a:solidFill>
                <a:latin typeface="Arial"/>
                <a:ea typeface="Arial"/>
                <a:cs typeface="Arial"/>
                <a:sym typeface="Arial"/>
              </a:rPr>
              <a:t>Lớp </a:t>
            </a:r>
            <a:r>
              <a:rPr lang="en-US" sz="1900">
                <a:solidFill>
                  <a:schemeClr val="dk1"/>
                </a:solidFill>
                <a:latin typeface="Fira Code Light"/>
                <a:ea typeface="Fira Code Light"/>
                <a:cs typeface="Fira Code Light"/>
                <a:sym typeface="Fira Code Light"/>
              </a:rPr>
              <a:t>BaseScreenHandler</a:t>
            </a:r>
            <a:r>
              <a:rPr lang="en-US">
                <a:solidFill>
                  <a:schemeClr val="dk1"/>
                </a:solidFill>
                <a:latin typeface="Arial"/>
                <a:ea typeface="Arial"/>
                <a:cs typeface="Arial"/>
                <a:sym typeface="Arial"/>
              </a:rPr>
              <a:t> có thêm thuộc tính </a:t>
            </a:r>
            <a:r>
              <a:rPr lang="en-US" sz="1900">
                <a:solidFill>
                  <a:schemeClr val="dk1"/>
                </a:solidFill>
                <a:latin typeface="Fira Code Light"/>
                <a:ea typeface="Fira Code Light"/>
                <a:cs typeface="Fira Code Light"/>
                <a:sym typeface="Fira Code Light"/>
              </a:rPr>
              <a:t>errorNotifier</a:t>
            </a:r>
            <a:r>
              <a:rPr lang="en-US">
                <a:solidFill>
                  <a:schemeClr val="dk1"/>
                </a:solidFill>
                <a:latin typeface="Arial"/>
                <a:ea typeface="Arial"/>
                <a:cs typeface="Arial"/>
                <a:sym typeface="Arial"/>
              </a:rPr>
              <a:t> và phương thức </a:t>
            </a:r>
            <a:r>
              <a:rPr lang="en-US" sz="1900">
                <a:solidFill>
                  <a:schemeClr val="dk1"/>
                </a:solidFill>
                <a:latin typeface="Fira Code Light"/>
                <a:ea typeface="Fira Code Light"/>
                <a:cs typeface="Fira Code Light"/>
                <a:sym typeface="Fira Code Light"/>
              </a:rPr>
              <a:t>notifyError()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04800" lvl="0" marL="285750" rtl="0" algn="l">
              <a:lnSpc>
                <a:spcPct val="115000"/>
              </a:lnSpc>
              <a:spcBef>
                <a:spcPts val="0"/>
              </a:spcBef>
              <a:spcAft>
                <a:spcPts val="0"/>
              </a:spcAft>
              <a:buClr>
                <a:schemeClr val="dk1"/>
              </a:buClr>
              <a:buSzPts val="2100"/>
              <a:buChar char="●"/>
            </a:pPr>
            <a:r>
              <a:rPr lang="en-US">
                <a:solidFill>
                  <a:schemeClr val="dk1"/>
                </a:solidFill>
                <a:latin typeface="Arial"/>
                <a:ea typeface="Arial"/>
                <a:cs typeface="Arial"/>
                <a:sym typeface="Arial"/>
              </a:rPr>
              <a:t>Thông báo lỗi được thực hiện bằng cách gọi phương thức </a:t>
            </a:r>
            <a:r>
              <a:rPr lang="en-US" sz="1900">
                <a:solidFill>
                  <a:schemeClr val="dk1"/>
                </a:solidFill>
                <a:latin typeface="Fira Code Light"/>
                <a:ea typeface="Fira Code Light"/>
                <a:cs typeface="Fira Code Light"/>
                <a:sym typeface="Fira Code Light"/>
              </a:rPr>
              <a:t>notifyError()</a:t>
            </a:r>
            <a:r>
              <a:rPr lang="en-US">
                <a:solidFill>
                  <a:schemeClr val="dk1"/>
                </a:solidFill>
                <a:latin typeface="Arial"/>
                <a:ea typeface="Arial"/>
                <a:cs typeface="Arial"/>
                <a:sym typeface="Arial"/>
              </a:rPr>
              <a:t>, phương thức này gọi </a:t>
            </a:r>
            <a:r>
              <a:rPr lang="en-US" sz="1900">
                <a:solidFill>
                  <a:schemeClr val="dk1"/>
                </a:solidFill>
                <a:latin typeface="Fira Code Light"/>
                <a:ea typeface="Fira Code Light"/>
                <a:cs typeface="Fira Code Light"/>
                <a:sym typeface="Fira Code Light"/>
              </a:rPr>
              <a:t>errorNotifier.notify()</a:t>
            </a:r>
            <a:endParaRPr>
              <a:solidFill>
                <a:schemeClr val="dk1"/>
              </a:solidFill>
              <a:latin typeface="Arial"/>
              <a:ea typeface="Arial"/>
              <a:cs typeface="Arial"/>
              <a:sym typeface="Arial"/>
            </a:endParaRPr>
          </a:p>
          <a:p>
            <a:pPr indent="-304800" lvl="0" marL="285750" rtl="0" algn="l">
              <a:lnSpc>
                <a:spcPct val="115000"/>
              </a:lnSpc>
              <a:spcBef>
                <a:spcPts val="0"/>
              </a:spcBef>
              <a:spcAft>
                <a:spcPts val="0"/>
              </a:spcAft>
              <a:buClr>
                <a:schemeClr val="dk1"/>
              </a:buClr>
              <a:buSzPts val="2100"/>
              <a:buChar char="●"/>
            </a:pPr>
            <a:r>
              <a:rPr lang="en-US">
                <a:solidFill>
                  <a:schemeClr val="dk1"/>
                </a:solidFill>
                <a:latin typeface="Arial"/>
                <a:ea typeface="Arial"/>
                <a:cs typeface="Arial"/>
                <a:sym typeface="Arial"/>
              </a:rPr>
              <a:t>Khi cần thay đổi cách thức thông báo lỗi, chỉ cần thay đổi thuộc tính </a:t>
            </a:r>
            <a:r>
              <a:rPr lang="en-US" sz="1900">
                <a:solidFill>
                  <a:schemeClr val="dk1"/>
                </a:solidFill>
                <a:latin typeface="Fira Code Light"/>
                <a:ea typeface="Fira Code Light"/>
                <a:cs typeface="Fira Code Light"/>
                <a:sym typeface="Fira Code Light"/>
              </a:rPr>
              <a:t>errorNotifier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pic>
        <p:nvPicPr>
          <p:cNvPr id="296" name="Google Shape;296;p45"/>
          <p:cNvPicPr preferRelativeResize="0"/>
          <p:nvPr/>
        </p:nvPicPr>
        <p:blipFill rotWithShape="1">
          <a:blip r:embed="rId3">
            <a:alphaModFix/>
          </a:blip>
          <a:srcRect b="0" l="0" r="0" t="4906"/>
          <a:stretch/>
        </p:blipFill>
        <p:spPr>
          <a:xfrm>
            <a:off x="1029450" y="1106125"/>
            <a:ext cx="7085100" cy="5751875"/>
          </a:xfrm>
          <a:prstGeom prst="rect">
            <a:avLst/>
          </a:prstGeom>
          <a:noFill/>
          <a:ln>
            <a:noFill/>
          </a:ln>
        </p:spPr>
      </p:pic>
      <p:sp>
        <p:nvSpPr>
          <p:cNvPr id="297" name="Google Shape;297;p45"/>
          <p:cNvSpPr txBox="1"/>
          <p:nvPr/>
        </p:nvSpPr>
        <p:spPr>
          <a:xfrm>
            <a:off x="1198447" y="975344"/>
            <a:ext cx="3326700" cy="3273600"/>
          </a:xfrm>
          <a:prstGeom prst="rect">
            <a:avLst/>
          </a:prstGeom>
          <a:noFill/>
          <a:ln>
            <a:noFill/>
          </a:ln>
        </p:spPr>
        <p:txBody>
          <a:bodyPr anchorCtr="0" anchor="ctr" bIns="91425" lIns="91425" spcFirstLastPara="1" rIns="91425" wrap="square" tIns="91425">
            <a:noAutofit/>
          </a:bodyPr>
          <a:lstStyle/>
          <a:p>
            <a:pPr indent="0" lvl="0" marL="0" rtl="0" algn="l">
              <a:lnSpc>
                <a:spcPct val="1425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04" name="Google Shape;304;p46"/>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a:t>
            </a:r>
            <a:r>
              <a:rPr b="1" lang="en-US">
                <a:latin typeface="Arial"/>
                <a:ea typeface="Arial"/>
                <a:cs typeface="Arial"/>
                <a:sym typeface="Arial"/>
              </a:rPr>
              <a:t>THAY ĐỔI CÁCH TÍNH KHOẢNG CÁCH</a:t>
            </a:r>
            <a:endParaRPr>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Lớp </a:t>
            </a:r>
            <a:r>
              <a:rPr lang="en-US" sz="1900">
                <a:solidFill>
                  <a:schemeClr val="dk1"/>
                </a:solidFill>
                <a:latin typeface="Fira Code Light"/>
                <a:ea typeface="Fira Code Light"/>
                <a:cs typeface="Fira Code Light"/>
                <a:sym typeface="Fira Code Light"/>
              </a:rPr>
              <a:t>DeliveryInfo</a:t>
            </a:r>
            <a:r>
              <a:rPr lang="en-US">
                <a:solidFill>
                  <a:schemeClr val="dk1"/>
                </a:solidFill>
                <a:latin typeface="Arial"/>
                <a:ea typeface="Arial"/>
                <a:cs typeface="Arial"/>
                <a:sym typeface="Arial"/>
              </a:rPr>
              <a:t> hiện tại đang sử dụng thư viện distance-api.jar</a:t>
            </a:r>
            <a:endParaRPr>
              <a:solidFill>
                <a:schemeClr val="dk1"/>
              </a:solidFill>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Trong tương lai có thể sử dụng thư viện mới alt-distance-api.jar với interface khác với thư viện cũ.</a:t>
            </a:r>
            <a:endParaRPr>
              <a:solidFill>
                <a:schemeClr val="dk1"/>
              </a:solidFill>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 Phải sửa code nếu muốn sử dụng thư viện mới.</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pic>
        <p:nvPicPr>
          <p:cNvPr id="305" name="Google Shape;305;p46"/>
          <p:cNvPicPr preferRelativeResize="0"/>
          <p:nvPr/>
        </p:nvPicPr>
        <p:blipFill rotWithShape="1">
          <a:blip r:embed="rId3">
            <a:alphaModFix/>
          </a:blip>
          <a:srcRect b="4369" l="4048" r="4777" t="12718"/>
          <a:stretch/>
        </p:blipFill>
        <p:spPr>
          <a:xfrm>
            <a:off x="1502217" y="3207525"/>
            <a:ext cx="6153316" cy="3555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12" name="Google Shape;312;p47"/>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THAY ĐỔI CÁCH TÍNH KHOẢNG CÁCH</a:t>
            </a:r>
            <a:endParaRPr>
              <a:latin typeface="Arial"/>
              <a:ea typeface="Arial"/>
              <a:cs typeface="Arial"/>
              <a:sym typeface="Arial"/>
            </a:endParaRPr>
          </a:p>
          <a:p>
            <a:pPr indent="0" lvl="0" marL="0" rtl="0" algn="l">
              <a:spcBef>
                <a:spcPts val="750"/>
              </a:spcBef>
              <a:spcAft>
                <a:spcPts val="0"/>
              </a:spcAft>
              <a:buNone/>
            </a:pPr>
            <a:r>
              <a:rPr b="1" lang="en-US">
                <a:solidFill>
                  <a:schemeClr val="dk1"/>
                </a:solidFill>
                <a:latin typeface="Arial"/>
                <a:ea typeface="Arial"/>
                <a:cs typeface="Arial"/>
                <a:sym typeface="Arial"/>
              </a:rPr>
              <a:t>Giải pháp</a:t>
            </a:r>
            <a:endParaRPr b="1">
              <a:solidFill>
                <a:schemeClr val="dk1"/>
              </a:solidFill>
              <a:latin typeface="Arial"/>
              <a:ea typeface="Arial"/>
              <a:cs typeface="Arial"/>
              <a:sym typeface="Arial"/>
            </a:endParaRPr>
          </a:p>
          <a:p>
            <a:pPr indent="-361950" lvl="0" marL="457200" rtl="0" algn="l">
              <a:lnSpc>
                <a:spcPct val="100000"/>
              </a:lnSpc>
              <a:spcBef>
                <a:spcPts val="750"/>
              </a:spcBef>
              <a:spcAft>
                <a:spcPts val="0"/>
              </a:spcAft>
              <a:buClr>
                <a:schemeClr val="dk1"/>
              </a:buClr>
              <a:buSzPts val="2100"/>
              <a:buChar char="●"/>
            </a:pPr>
            <a:r>
              <a:rPr lang="en-US">
                <a:solidFill>
                  <a:schemeClr val="dk1"/>
                </a:solidFill>
                <a:latin typeface="Arial"/>
                <a:ea typeface="Arial"/>
                <a:cs typeface="Arial"/>
                <a:sym typeface="Arial"/>
              </a:rPr>
              <a:t>Lớp </a:t>
            </a:r>
            <a:r>
              <a:rPr lang="en-US" sz="1900">
                <a:solidFill>
                  <a:schemeClr val="dk1"/>
                </a:solidFill>
                <a:latin typeface="Fira Code Light"/>
                <a:ea typeface="Fira Code Light"/>
                <a:cs typeface="Fira Code Light"/>
                <a:sym typeface="Fira Code Light"/>
              </a:rPr>
              <a:t>DeliveryInfo</a:t>
            </a:r>
            <a:r>
              <a:rPr lang="en-US">
                <a:solidFill>
                  <a:schemeClr val="dk1"/>
                </a:solidFill>
                <a:latin typeface="Arial"/>
                <a:ea typeface="Arial"/>
                <a:cs typeface="Arial"/>
                <a:sym typeface="Arial"/>
              </a:rPr>
              <a:t> thêm thuộc tính </a:t>
            </a:r>
            <a:r>
              <a:rPr lang="en-US" sz="1900">
                <a:solidFill>
                  <a:schemeClr val="dk1"/>
                </a:solidFill>
                <a:latin typeface="Fira Code Light"/>
                <a:ea typeface="Fira Code Light"/>
                <a:cs typeface="Fira Code Light"/>
                <a:sym typeface="Fira Code Light"/>
              </a:rPr>
              <a:t>distanceCalculator</a:t>
            </a:r>
            <a:r>
              <a:rPr lang="en-US">
                <a:solidFill>
                  <a:schemeClr val="dk1"/>
                </a:solidFill>
                <a:latin typeface="Arial"/>
                <a:ea typeface="Arial"/>
                <a:cs typeface="Arial"/>
                <a:sym typeface="Arial"/>
              </a:rPr>
              <a:t> là đối tượng của interface </a:t>
            </a:r>
            <a:r>
              <a:rPr lang="en-US" sz="1900">
                <a:solidFill>
                  <a:schemeClr val="dk1"/>
                </a:solidFill>
                <a:latin typeface="Fira Code Light"/>
                <a:ea typeface="Fira Code Light"/>
                <a:cs typeface="Fira Code Light"/>
                <a:sym typeface="Fira Code Light"/>
              </a:rPr>
              <a:t>IDistanceCalculator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US">
                <a:solidFill>
                  <a:schemeClr val="dk1"/>
                </a:solidFill>
                <a:latin typeface="Arial"/>
                <a:ea typeface="Arial"/>
                <a:cs typeface="Arial"/>
                <a:sym typeface="Arial"/>
              </a:rPr>
              <a:t>Tạo lớp </a:t>
            </a:r>
            <a:r>
              <a:rPr lang="en-US" sz="1900">
                <a:solidFill>
                  <a:schemeClr val="dk1"/>
                </a:solidFill>
                <a:latin typeface="Fira Code Light"/>
                <a:ea typeface="Fira Code Light"/>
                <a:cs typeface="Fira Code Light"/>
                <a:sym typeface="Fira Code Light"/>
              </a:rPr>
              <a:t>DistanceCalculatorAdapter</a:t>
            </a:r>
            <a:r>
              <a:rPr lang="en-US">
                <a:solidFill>
                  <a:schemeClr val="dk1"/>
                </a:solidFill>
                <a:latin typeface="Arial"/>
                <a:ea typeface="Arial"/>
                <a:cs typeface="Arial"/>
                <a:sym typeface="Arial"/>
              </a:rPr>
              <a:t> thực thi </a:t>
            </a:r>
            <a:r>
              <a:rPr lang="en-US" sz="1900">
                <a:solidFill>
                  <a:schemeClr val="dk1"/>
                </a:solidFill>
                <a:latin typeface="Fira Code Light"/>
                <a:ea typeface="Fira Code Light"/>
                <a:cs typeface="Fira Code Light"/>
                <a:sym typeface="Fira Code Light"/>
              </a:rPr>
              <a:t>IDistanceCalculator</a:t>
            </a:r>
            <a:r>
              <a:rPr lang="en-US">
                <a:solidFill>
                  <a:schemeClr val="dk1"/>
                </a:solidFill>
                <a:latin typeface="Arial"/>
                <a:ea typeface="Arial"/>
                <a:cs typeface="Arial"/>
                <a:sym typeface="Arial"/>
              </a:rPr>
              <a:t> và sử dụng thư viện distance-api.jar.</a:t>
            </a:r>
            <a:endParaRPr>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US">
                <a:solidFill>
                  <a:schemeClr val="dk1"/>
                </a:solidFill>
                <a:latin typeface="Arial"/>
                <a:ea typeface="Arial"/>
                <a:cs typeface="Arial"/>
                <a:sym typeface="Arial"/>
              </a:rPr>
              <a:t>Khi thay đổi thư viện tính khoảng cách → viết adapter cho thư viện mới và thay đổi </a:t>
            </a:r>
            <a:r>
              <a:rPr lang="en-US" sz="1900">
                <a:solidFill>
                  <a:schemeClr val="dk1"/>
                </a:solidFill>
                <a:latin typeface="Fira Code Light"/>
                <a:ea typeface="Fira Code Light"/>
                <a:cs typeface="Fira Code Light"/>
                <a:sym typeface="Fira Code Light"/>
              </a:rPr>
              <a:t>distanceCalculator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pic>
        <p:nvPicPr>
          <p:cNvPr id="319" name="Google Shape;319;p48"/>
          <p:cNvPicPr preferRelativeResize="0"/>
          <p:nvPr/>
        </p:nvPicPr>
        <p:blipFill rotWithShape="1">
          <a:blip r:embed="rId3">
            <a:alphaModFix/>
          </a:blip>
          <a:srcRect b="0" l="0" r="0" t="4725"/>
          <a:stretch/>
        </p:blipFill>
        <p:spPr>
          <a:xfrm>
            <a:off x="723237" y="1130075"/>
            <a:ext cx="7697527" cy="5727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26" name="Google Shape;326;p49"/>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THAY ĐỔI CÁCH TÍNH PH</a:t>
            </a:r>
            <a:r>
              <a:rPr b="1" lang="en-US">
                <a:latin typeface="Arial"/>
                <a:ea typeface="Arial"/>
                <a:cs typeface="Arial"/>
                <a:sym typeface="Arial"/>
              </a:rPr>
              <a:t>Í VẬN CHUYỂN</a:t>
            </a:r>
            <a:endParaRPr>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Lớp DeliveryInfo hiện tại có phương thức calculateShippingFee để tính phí vận chuyển với công thức: </a:t>
            </a:r>
            <a:endParaRPr>
              <a:solidFill>
                <a:schemeClr val="dk1"/>
              </a:solidFill>
              <a:latin typeface="Arial"/>
              <a:ea typeface="Arial"/>
              <a:cs typeface="Arial"/>
              <a:sym typeface="Arial"/>
            </a:endParaRPr>
          </a:p>
          <a:p>
            <a:pPr indent="457200" lvl="0" marL="0" rtl="0" algn="l">
              <a:spcBef>
                <a:spcPts val="750"/>
              </a:spcBef>
              <a:spcAft>
                <a:spcPts val="0"/>
              </a:spcAft>
              <a:buNone/>
            </a:pPr>
            <a:r>
              <a:rPr lang="en-US">
                <a:solidFill>
                  <a:schemeClr val="dk1"/>
                </a:solidFill>
                <a:latin typeface="Arial"/>
                <a:ea typeface="Arial"/>
                <a:cs typeface="Arial"/>
                <a:sym typeface="Arial"/>
              </a:rPr>
              <a:t>Phí vận chuyển = khoảng cách * 1.2 </a:t>
            </a:r>
            <a:endParaRPr>
              <a:solidFill>
                <a:schemeClr val="dk1"/>
              </a:solidFill>
              <a:latin typeface="Arial"/>
              <a:ea typeface="Arial"/>
              <a:cs typeface="Arial"/>
              <a:sym typeface="Arial"/>
            </a:endParaRPr>
          </a:p>
          <a:p>
            <a:pPr indent="0" lvl="0" marL="0" rtl="0" algn="l">
              <a:spcBef>
                <a:spcPts val="750"/>
              </a:spcBef>
              <a:spcAft>
                <a:spcPts val="0"/>
              </a:spcAft>
              <a:buNone/>
            </a:pPr>
            <a:r>
              <a:rPr lang="en-US">
                <a:solidFill>
                  <a:schemeClr val="dk1"/>
                </a:solidFill>
                <a:latin typeface="Arial"/>
                <a:ea typeface="Arial"/>
                <a:cs typeface="Arial"/>
                <a:sym typeface="Arial"/>
              </a:rPr>
              <a:t>⇒ Thay đổi công thức tính phí → thay đổi phương thức.</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pic>
        <p:nvPicPr>
          <p:cNvPr id="327" name="Google Shape;327;p49"/>
          <p:cNvPicPr preferRelativeResize="0"/>
          <p:nvPr/>
        </p:nvPicPr>
        <p:blipFill rotWithShape="1">
          <a:blip r:embed="rId3">
            <a:alphaModFix/>
          </a:blip>
          <a:srcRect b="14829" l="10488" r="5871" t="15450"/>
          <a:stretch/>
        </p:blipFill>
        <p:spPr>
          <a:xfrm>
            <a:off x="1766550" y="3429000"/>
            <a:ext cx="5610900" cy="317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34" name="Google Shape;334;p50"/>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THAY ĐỔI CÁCH TÍNH PHÍ VẬN CHUYỂN</a:t>
            </a:r>
            <a:endParaRPr>
              <a:latin typeface="Arial"/>
              <a:ea typeface="Arial"/>
              <a:cs typeface="Arial"/>
              <a:sym typeface="Arial"/>
            </a:endParaRPr>
          </a:p>
          <a:p>
            <a:pPr indent="0" lvl="0" marL="0" rtl="0" algn="l">
              <a:spcBef>
                <a:spcPts val="750"/>
              </a:spcBef>
              <a:spcAft>
                <a:spcPts val="0"/>
              </a:spcAft>
              <a:buNone/>
            </a:pPr>
            <a:r>
              <a:rPr b="1" lang="en-US">
                <a:solidFill>
                  <a:schemeClr val="dk1"/>
                </a:solidFill>
                <a:latin typeface="Arial"/>
                <a:ea typeface="Arial"/>
                <a:cs typeface="Arial"/>
                <a:sym typeface="Arial"/>
              </a:rPr>
              <a:t>Giải pháp</a:t>
            </a:r>
            <a:endParaRPr b="1">
              <a:solidFill>
                <a:schemeClr val="dk1"/>
              </a:solidFill>
              <a:latin typeface="Arial"/>
              <a:ea typeface="Arial"/>
              <a:cs typeface="Arial"/>
              <a:sym typeface="Arial"/>
            </a:endParaRPr>
          </a:p>
          <a:p>
            <a:pPr indent="-342900" lvl="0" marL="457200" rtl="0" algn="l">
              <a:lnSpc>
                <a:spcPct val="100000"/>
              </a:lnSpc>
              <a:spcBef>
                <a:spcPts val="750"/>
              </a:spcBef>
              <a:spcAft>
                <a:spcPts val="0"/>
              </a:spcAft>
              <a:buClr>
                <a:schemeClr val="dk1"/>
              </a:buClr>
              <a:buSzPts val="1800"/>
              <a:buFont typeface="Arial"/>
              <a:buChar char="●"/>
            </a:pPr>
            <a:r>
              <a:rPr lang="en-US">
                <a:solidFill>
                  <a:schemeClr val="dk1"/>
                </a:solidFill>
                <a:latin typeface="Arial"/>
                <a:ea typeface="Arial"/>
                <a:cs typeface="Arial"/>
                <a:sym typeface="Arial"/>
              </a:rPr>
              <a:t>Lớp </a:t>
            </a:r>
            <a:r>
              <a:rPr lang="en-US" sz="1900">
                <a:solidFill>
                  <a:schemeClr val="dk1"/>
                </a:solidFill>
                <a:latin typeface="Fira Code Light"/>
                <a:ea typeface="Fira Code Light"/>
                <a:cs typeface="Fira Code Light"/>
                <a:sym typeface="Fira Code Light"/>
              </a:rPr>
              <a:t>DeliveryInfo</a:t>
            </a:r>
            <a:r>
              <a:rPr lang="en-US">
                <a:solidFill>
                  <a:schemeClr val="dk1"/>
                </a:solidFill>
                <a:latin typeface="Arial"/>
                <a:ea typeface="Arial"/>
                <a:cs typeface="Arial"/>
                <a:sym typeface="Arial"/>
              </a:rPr>
              <a:t> thêm thuộc tính </a:t>
            </a:r>
            <a:r>
              <a:rPr lang="en-US" sz="1900">
                <a:solidFill>
                  <a:schemeClr val="dk1"/>
                </a:solidFill>
                <a:latin typeface="Fira Code Light"/>
                <a:ea typeface="Fira Code Light"/>
                <a:cs typeface="Fira Code Light"/>
                <a:sym typeface="Fira Code Light"/>
              </a:rPr>
              <a:t>shippingFeeCalculator</a:t>
            </a:r>
            <a:r>
              <a:rPr lang="en-US">
                <a:solidFill>
                  <a:schemeClr val="dk1"/>
                </a:solidFill>
                <a:latin typeface="Arial"/>
                <a:ea typeface="Arial"/>
                <a:cs typeface="Arial"/>
                <a:sym typeface="Arial"/>
              </a:rPr>
              <a:t> là đối tượng của interface </a:t>
            </a:r>
            <a:r>
              <a:rPr lang="en-US" sz="1900">
                <a:solidFill>
                  <a:schemeClr val="dk1"/>
                </a:solidFill>
                <a:latin typeface="Fira Code Light"/>
                <a:ea typeface="Fira Code Light"/>
                <a:cs typeface="Fira Code Light"/>
                <a:sym typeface="Fira Code Light"/>
              </a:rPr>
              <a:t>IShippingFeeCalculator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Tạo lớp </a:t>
            </a:r>
            <a:r>
              <a:rPr lang="en-US" sz="1900">
                <a:solidFill>
                  <a:schemeClr val="dk1"/>
                </a:solidFill>
                <a:latin typeface="Fira Code Light"/>
                <a:ea typeface="Fira Code Light"/>
                <a:cs typeface="Fira Code Light"/>
                <a:sym typeface="Fira Code Light"/>
              </a:rPr>
              <a:t>ShippingFeeCalculator</a:t>
            </a:r>
            <a:r>
              <a:rPr lang="en-US">
                <a:solidFill>
                  <a:schemeClr val="dk1"/>
                </a:solidFill>
                <a:latin typeface="Arial"/>
                <a:ea typeface="Arial"/>
                <a:cs typeface="Arial"/>
                <a:sym typeface="Arial"/>
              </a:rPr>
              <a:t> thực thi </a:t>
            </a:r>
            <a:r>
              <a:rPr lang="en-US" sz="1900">
                <a:solidFill>
                  <a:schemeClr val="dk1"/>
                </a:solidFill>
                <a:latin typeface="Fira Code Light"/>
                <a:ea typeface="Fira Code Light"/>
                <a:cs typeface="Fira Code Light"/>
                <a:sym typeface="Fira Code Light"/>
              </a:rPr>
              <a:t>IShippingFeeCalculator</a:t>
            </a:r>
            <a:r>
              <a:rPr lang="en-US">
                <a:solidFill>
                  <a:schemeClr val="dk1"/>
                </a:solidFill>
                <a:latin typeface="Arial"/>
                <a:ea typeface="Arial"/>
                <a:cs typeface="Arial"/>
                <a:sym typeface="Arial"/>
              </a:rPr>
              <a:t> và sử dụng công thức cũ để tính phí.</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Khi thêm công thức tính phí vận chuyển chỉ cần viết lớp mới thực thi </a:t>
            </a:r>
            <a:r>
              <a:rPr lang="en-US" sz="1900">
                <a:solidFill>
                  <a:schemeClr val="dk1"/>
                </a:solidFill>
                <a:latin typeface="Fira Code Light"/>
                <a:ea typeface="Fira Code Light"/>
                <a:cs typeface="Fira Code Light"/>
                <a:sym typeface="Fira Code Light"/>
              </a:rPr>
              <a:t>IShippingFeeCalculator</a:t>
            </a: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Nếu muốn thay đổi cách tính phí chỉ cần thay đổi thuộc tính </a:t>
            </a:r>
            <a:r>
              <a:rPr lang="en-US">
                <a:solidFill>
                  <a:schemeClr val="dk1"/>
                </a:solidFill>
                <a:latin typeface="Fira Code Light"/>
                <a:ea typeface="Fira Code Light"/>
                <a:cs typeface="Fira Code Light"/>
                <a:sym typeface="Fira Code Light"/>
              </a:rPr>
              <a:t>shippingFeeCalculator</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pic>
        <p:nvPicPr>
          <p:cNvPr id="341" name="Google Shape;341;p51"/>
          <p:cNvPicPr preferRelativeResize="0"/>
          <p:nvPr/>
        </p:nvPicPr>
        <p:blipFill>
          <a:blip r:embed="rId3">
            <a:alphaModFix/>
          </a:blip>
          <a:stretch>
            <a:fillRect/>
          </a:stretch>
        </p:blipFill>
        <p:spPr>
          <a:xfrm>
            <a:off x="0" y="1475879"/>
            <a:ext cx="9144000" cy="5020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91069" y="0"/>
            <a:ext cx="8775510" cy="8598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2</a:t>
            </a:r>
            <a:r>
              <a:rPr lang="en-US" sz="3100">
                <a:latin typeface="Arial"/>
                <a:ea typeface="Arial"/>
                <a:cs typeface="Arial"/>
                <a:sym typeface="Arial"/>
              </a:rPr>
              <a:t>. </a:t>
            </a:r>
            <a:r>
              <a:rPr lang="en-US" sz="3100">
                <a:latin typeface="Arial"/>
                <a:ea typeface="Arial"/>
                <a:cs typeface="Arial"/>
                <a:sym typeface="Arial"/>
              </a:rPr>
              <a:t>Các chức năng chính </a:t>
            </a:r>
            <a:endParaRPr/>
          </a:p>
        </p:txBody>
      </p:sp>
      <p:sp>
        <p:nvSpPr>
          <p:cNvPr id="110" name="Google Shape;110;p16"/>
          <p:cNvSpPr txBox="1"/>
          <p:nvPr/>
        </p:nvSpPr>
        <p:spPr>
          <a:xfrm>
            <a:off x="252275" y="1252000"/>
            <a:ext cx="8661300" cy="5409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US" sz="2600"/>
              <a:t>Biểu đồ use-case tổng quan của hệ thống AIMS:</a:t>
            </a:r>
            <a:endParaRPr sz="2600"/>
          </a:p>
        </p:txBody>
      </p:sp>
      <p:pic>
        <p:nvPicPr>
          <p:cNvPr id="111" name="Google Shape;111;p16"/>
          <p:cNvPicPr preferRelativeResize="0"/>
          <p:nvPr/>
        </p:nvPicPr>
        <p:blipFill>
          <a:blip r:embed="rId3">
            <a:alphaModFix/>
          </a:blip>
          <a:stretch>
            <a:fillRect/>
          </a:stretch>
        </p:blipFill>
        <p:spPr>
          <a:xfrm>
            <a:off x="1413750" y="1782825"/>
            <a:ext cx="5967475" cy="4795000"/>
          </a:xfrm>
          <a:prstGeom prst="rect">
            <a:avLst/>
          </a:prstGeom>
          <a:noFill/>
          <a:ln>
            <a:noFill/>
          </a:ln>
        </p:spPr>
      </p:pic>
      <p:sp>
        <p:nvSpPr>
          <p:cNvPr id="112" name="Google Shape;112;p16"/>
          <p:cNvSpPr txBox="1"/>
          <p:nvPr/>
        </p:nvSpPr>
        <p:spPr>
          <a:xfrm>
            <a:off x="1846450" y="2013312"/>
            <a:ext cx="3000000" cy="2882100"/>
          </a:xfrm>
          <a:prstGeom prst="rect">
            <a:avLst/>
          </a:prstGeom>
          <a:noFill/>
          <a:ln>
            <a:noFill/>
          </a:ln>
        </p:spPr>
        <p:txBody>
          <a:bodyPr anchorCtr="0" anchor="ctr" bIns="91425" lIns="91425" spcFirstLastPara="1" rIns="91425" wrap="square" tIns="91425">
            <a:noAutofit/>
          </a:bodyPr>
          <a:lstStyle/>
          <a:p>
            <a:pPr indent="0" lvl="0" marL="0" rtl="0" algn="l">
              <a:lnSpc>
                <a:spcPct val="135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48" name="Google Shape;348;p52"/>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a:t>
            </a:r>
            <a:r>
              <a:rPr b="1" lang="en-US">
                <a:latin typeface="Arial"/>
                <a:ea typeface="Arial"/>
                <a:cs typeface="Arial"/>
                <a:sym typeface="Arial"/>
              </a:rPr>
              <a:t>CHƯA CLEAN CODE TRONG LỚP ApplicationProgrammingInterface</a:t>
            </a:r>
            <a:endParaRPr b="1">
              <a:solidFill>
                <a:schemeClr val="dk1"/>
              </a:solidFill>
              <a:latin typeface="Arial"/>
              <a:ea typeface="Arial"/>
              <a:cs typeface="Arial"/>
              <a:sym typeface="Arial"/>
            </a:endParaRPr>
          </a:p>
          <a:p>
            <a:pPr indent="-342900" lvl="0" marL="457200" rtl="0" algn="l">
              <a:lnSpc>
                <a:spcPct val="100000"/>
              </a:lnSpc>
              <a:spcBef>
                <a:spcPts val="750"/>
              </a:spcBef>
              <a:spcAft>
                <a:spcPts val="0"/>
              </a:spcAft>
              <a:buClr>
                <a:schemeClr val="dk1"/>
              </a:buClr>
              <a:buSzPts val="1800"/>
              <a:buChar char="●"/>
            </a:pPr>
            <a:r>
              <a:rPr lang="en-US">
                <a:solidFill>
                  <a:schemeClr val="dk1"/>
                </a:solidFill>
                <a:latin typeface="Arial"/>
                <a:ea typeface="Arial"/>
                <a:cs typeface="Arial"/>
                <a:sym typeface="Arial"/>
              </a:rPr>
              <a:t>Tên class không có tính gợi nhớ đến chức năng của lớp.</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Char char="●"/>
            </a:pPr>
            <a:r>
              <a:rPr lang="en-US">
                <a:solidFill>
                  <a:schemeClr val="dk1"/>
                </a:solidFill>
                <a:latin typeface="Arial"/>
                <a:ea typeface="Arial"/>
                <a:cs typeface="Arial"/>
                <a:sym typeface="Arial"/>
              </a:rPr>
              <a:t>Các phương thức </a:t>
            </a:r>
            <a:r>
              <a:rPr lang="en-US">
                <a:solidFill>
                  <a:schemeClr val="dk1"/>
                </a:solidFill>
                <a:latin typeface="Fira Code Light"/>
                <a:ea typeface="Fira Code Light"/>
                <a:cs typeface="Fira Code Light"/>
                <a:sym typeface="Fira Code Light"/>
              </a:rPr>
              <a:t>get</a:t>
            </a:r>
            <a:r>
              <a:rPr lang="en-US">
                <a:solidFill>
                  <a:schemeClr val="dk1"/>
                </a:solidFill>
                <a:latin typeface="Arial"/>
                <a:ea typeface="Arial"/>
                <a:cs typeface="Arial"/>
                <a:sym typeface="Arial"/>
              </a:rPr>
              <a:t> và </a:t>
            </a:r>
            <a:r>
              <a:rPr lang="en-US">
                <a:solidFill>
                  <a:schemeClr val="dk1"/>
                </a:solidFill>
                <a:latin typeface="Fira Code Light"/>
                <a:ea typeface="Fira Code Light"/>
                <a:cs typeface="Fira Code Light"/>
                <a:sym typeface="Fira Code Light"/>
              </a:rPr>
              <a:t>post</a:t>
            </a:r>
            <a:r>
              <a:rPr lang="en-US">
                <a:solidFill>
                  <a:schemeClr val="dk1"/>
                </a:solidFill>
                <a:latin typeface="Arial"/>
                <a:ea typeface="Arial"/>
                <a:cs typeface="Arial"/>
                <a:sym typeface="Arial"/>
              </a:rPr>
              <a:t> thực hiện nhiều hơn một nhiệm vụ (tạo request và đọc response).</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pic>
        <p:nvPicPr>
          <p:cNvPr id="349" name="Google Shape;349;p52"/>
          <p:cNvPicPr preferRelativeResize="0"/>
          <p:nvPr/>
        </p:nvPicPr>
        <p:blipFill rotWithShape="1">
          <a:blip r:embed="rId3">
            <a:alphaModFix/>
          </a:blip>
          <a:srcRect b="40330" l="3273" r="3207" t="14410"/>
          <a:stretch/>
        </p:blipFill>
        <p:spPr>
          <a:xfrm>
            <a:off x="300300" y="3624025"/>
            <a:ext cx="8548801" cy="1625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sp>
        <p:nvSpPr>
          <p:cNvPr id="356" name="Google Shape;356;p53"/>
          <p:cNvSpPr txBox="1"/>
          <p:nvPr>
            <p:ph idx="1" type="body"/>
          </p:nvPr>
        </p:nvSpPr>
        <p:spPr>
          <a:xfrm>
            <a:off x="191075" y="1377800"/>
            <a:ext cx="8775600" cy="5227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CHƯA CLEAN CODE TRONG LỚP ApplicationProgrammingInterface</a:t>
            </a:r>
            <a:endParaRPr b="1">
              <a:solidFill>
                <a:schemeClr val="dk1"/>
              </a:solidFill>
              <a:latin typeface="Arial"/>
              <a:ea typeface="Arial"/>
              <a:cs typeface="Arial"/>
              <a:sym typeface="Arial"/>
            </a:endParaRPr>
          </a:p>
          <a:p>
            <a:pPr indent="0" lvl="0" marL="0" rtl="0" algn="l">
              <a:lnSpc>
                <a:spcPct val="100000"/>
              </a:lnSpc>
              <a:spcBef>
                <a:spcPts val="750"/>
              </a:spcBef>
              <a:spcAft>
                <a:spcPts val="0"/>
              </a:spcAft>
              <a:buNone/>
            </a:pPr>
            <a:r>
              <a:rPr b="1" lang="en-US">
                <a:solidFill>
                  <a:schemeClr val="dk1"/>
                </a:solidFill>
                <a:latin typeface="Arial"/>
                <a:ea typeface="Arial"/>
                <a:cs typeface="Arial"/>
                <a:sym typeface="Arial"/>
              </a:rPr>
              <a:t>Giải pháp</a:t>
            </a:r>
            <a:endParaRPr b="1">
              <a:solidFill>
                <a:schemeClr val="dk1"/>
              </a:solidFill>
              <a:latin typeface="Arial"/>
              <a:ea typeface="Arial"/>
              <a:cs typeface="Arial"/>
              <a:sym typeface="Arial"/>
            </a:endParaRPr>
          </a:p>
          <a:p>
            <a:pPr indent="-342900" lvl="0" marL="457200" rtl="0" algn="l">
              <a:spcBef>
                <a:spcPts val="750"/>
              </a:spcBef>
              <a:spcAft>
                <a:spcPts val="0"/>
              </a:spcAft>
              <a:buClr>
                <a:schemeClr val="dk1"/>
              </a:buClr>
              <a:buSzPts val="1800"/>
              <a:buChar char="●"/>
            </a:pPr>
            <a:r>
              <a:rPr lang="en-US">
                <a:solidFill>
                  <a:schemeClr val="dk1"/>
                </a:solidFill>
                <a:latin typeface="Arial"/>
                <a:ea typeface="Arial"/>
                <a:cs typeface="Arial"/>
                <a:sym typeface="Arial"/>
              </a:rPr>
              <a:t>Đổi tên class thành </a:t>
            </a:r>
            <a:r>
              <a:rPr lang="en-US">
                <a:solidFill>
                  <a:schemeClr val="dk1"/>
                </a:solidFill>
                <a:latin typeface="Fira Code Light"/>
                <a:ea typeface="Fira Code Light"/>
                <a:cs typeface="Fira Code Light"/>
                <a:sym typeface="Fira Code Light"/>
              </a:rPr>
              <a:t>HttpClient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US">
                <a:solidFill>
                  <a:schemeClr val="dk1"/>
                </a:solidFill>
                <a:latin typeface="Arial"/>
                <a:ea typeface="Arial"/>
                <a:cs typeface="Arial"/>
                <a:sym typeface="Arial"/>
              </a:rPr>
              <a:t>Tách đoạn code thực hiện tạo request trong phương thức post (thêm payload vào connection) thành phương thức </a:t>
            </a:r>
            <a:r>
              <a:rPr lang="en-US">
                <a:solidFill>
                  <a:schemeClr val="dk1"/>
                </a:solidFill>
                <a:latin typeface="Fira Code Light"/>
                <a:ea typeface="Fira Code Light"/>
                <a:cs typeface="Fira Code Light"/>
                <a:sym typeface="Fira Code Light"/>
              </a:rPr>
              <a:t>addPayloadToConneciton</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US">
                <a:solidFill>
                  <a:schemeClr val="dk1"/>
                </a:solidFill>
                <a:latin typeface="Arial"/>
                <a:ea typeface="Arial"/>
                <a:cs typeface="Arial"/>
                <a:sym typeface="Arial"/>
              </a:rPr>
              <a:t>Tách đoạn code thực hiện đọc response thành phương thức </a:t>
            </a:r>
            <a:r>
              <a:rPr lang="en-US">
                <a:solidFill>
                  <a:schemeClr val="dk1"/>
                </a:solidFill>
                <a:latin typeface="Fira Code Light"/>
                <a:ea typeface="Fira Code Light"/>
                <a:cs typeface="Fira Code Light"/>
                <a:sym typeface="Fira Code Light"/>
              </a:rPr>
              <a:t>readResponseString</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750"/>
              </a:spcBef>
              <a:spcAft>
                <a:spcPts val="0"/>
              </a:spcAft>
              <a:buNone/>
            </a:pPr>
            <a:r>
              <a:t/>
            </a:r>
            <a:endParaRPr>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4. Đề xuất cải tiến</a:t>
            </a:r>
            <a:endParaRPr>
              <a:latin typeface="Arial"/>
              <a:ea typeface="Arial"/>
              <a:cs typeface="Arial"/>
              <a:sym typeface="Arial"/>
            </a:endParaRPr>
          </a:p>
        </p:txBody>
      </p:sp>
      <p:pic>
        <p:nvPicPr>
          <p:cNvPr id="363" name="Google Shape;363;p54"/>
          <p:cNvPicPr preferRelativeResize="0"/>
          <p:nvPr/>
        </p:nvPicPr>
        <p:blipFill rotWithShape="1">
          <a:blip r:embed="rId3">
            <a:alphaModFix/>
          </a:blip>
          <a:srcRect b="4340" l="3368" r="3312" t="13137"/>
          <a:stretch/>
        </p:blipFill>
        <p:spPr>
          <a:xfrm>
            <a:off x="184200" y="2665200"/>
            <a:ext cx="8775600" cy="3900276"/>
          </a:xfrm>
          <a:prstGeom prst="rect">
            <a:avLst/>
          </a:prstGeom>
          <a:noFill/>
          <a:ln>
            <a:noFill/>
          </a:ln>
        </p:spPr>
      </p:pic>
      <p:sp>
        <p:nvSpPr>
          <p:cNvPr id="364" name="Google Shape;364;p54"/>
          <p:cNvSpPr txBox="1"/>
          <p:nvPr>
            <p:ph idx="1" type="body"/>
          </p:nvPr>
        </p:nvSpPr>
        <p:spPr>
          <a:xfrm>
            <a:off x="191075" y="1377800"/>
            <a:ext cx="8775600" cy="1287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latin typeface="Arial"/>
                <a:ea typeface="Arial"/>
                <a:cs typeface="Arial"/>
                <a:sym typeface="Arial"/>
              </a:rPr>
              <a:t>VẤN ĐỀ CHƯA CLEAN CODE TRONG LỚP ApplicationProgrammingInterface</a:t>
            </a:r>
            <a:endParaRPr b="1">
              <a:solidFill>
                <a:schemeClr val="dk1"/>
              </a:solidFill>
              <a:latin typeface="Arial"/>
              <a:ea typeface="Arial"/>
              <a:cs typeface="Arial"/>
              <a:sym typeface="Arial"/>
            </a:endParaRPr>
          </a:p>
          <a:p>
            <a:pPr indent="0" lvl="0" marL="0" rtl="0" algn="l">
              <a:lnSpc>
                <a:spcPct val="100000"/>
              </a:lnSpc>
              <a:spcBef>
                <a:spcPts val="750"/>
              </a:spcBef>
              <a:spcAft>
                <a:spcPts val="0"/>
              </a:spcAft>
              <a:buNone/>
            </a:pPr>
            <a:r>
              <a:rPr b="1" lang="en-US">
                <a:solidFill>
                  <a:schemeClr val="dk1"/>
                </a:solidFill>
                <a:latin typeface="Arial"/>
                <a:ea typeface="Arial"/>
                <a:cs typeface="Arial"/>
                <a:sym typeface="Arial"/>
              </a:rPr>
              <a:t>Giải pháp</a:t>
            </a:r>
            <a:endParaRPr>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5</a:t>
            </a:r>
            <a:r>
              <a:rPr lang="en-US" sz="3100">
                <a:latin typeface="Arial"/>
                <a:ea typeface="Arial"/>
                <a:cs typeface="Arial"/>
                <a:sym typeface="Arial"/>
              </a:rPr>
              <a:t>. </a:t>
            </a:r>
            <a:r>
              <a:rPr lang="en-US" sz="3100">
                <a:latin typeface="Arial"/>
                <a:ea typeface="Arial"/>
                <a:cs typeface="Arial"/>
                <a:sym typeface="Arial"/>
              </a:rPr>
              <a:t>PHÂN CÔNG CÔNG VIỆC CÁC THÀNH VIÊN</a:t>
            </a:r>
            <a:endParaRPr/>
          </a:p>
        </p:txBody>
      </p:sp>
      <p:sp>
        <p:nvSpPr>
          <p:cNvPr id="370" name="Google Shape;370;p55"/>
          <p:cNvSpPr txBox="1"/>
          <p:nvPr/>
        </p:nvSpPr>
        <p:spPr>
          <a:xfrm>
            <a:off x="191075" y="1149300"/>
            <a:ext cx="9003300" cy="5708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900"/>
              </a:spcBef>
              <a:spcAft>
                <a:spcPts val="0"/>
              </a:spcAft>
              <a:buNone/>
            </a:pPr>
            <a:r>
              <a:t/>
            </a:r>
            <a:endParaRPr sz="2100">
              <a:solidFill>
                <a:schemeClr val="dk1"/>
              </a:solidFill>
            </a:endParaRPr>
          </a:p>
          <a:p>
            <a:pPr indent="0" lvl="0" marL="0" rtl="0" algn="l">
              <a:lnSpc>
                <a:spcPct val="115000"/>
              </a:lnSpc>
              <a:spcBef>
                <a:spcPts val="2600"/>
              </a:spcBef>
              <a:spcAft>
                <a:spcPts val="0"/>
              </a:spcAft>
              <a:buNone/>
            </a:pPr>
            <a:r>
              <a:t/>
            </a:r>
            <a:endParaRPr sz="19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0" rtl="0" algn="l">
              <a:lnSpc>
                <a:spcPct val="115000"/>
              </a:lnSpc>
              <a:spcBef>
                <a:spcPts val="2600"/>
              </a:spcBef>
              <a:spcAft>
                <a:spcPts val="0"/>
              </a:spcAft>
              <a:buNone/>
            </a:pPr>
            <a:r>
              <a:t/>
            </a:r>
            <a:endParaRPr sz="1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914400" rtl="0" algn="l">
              <a:lnSpc>
                <a:spcPct val="115000"/>
              </a:lnSpc>
              <a:spcBef>
                <a:spcPts val="2600"/>
              </a:spcBef>
              <a:spcAft>
                <a:spcPts val="0"/>
              </a:spcAft>
              <a:buNone/>
            </a:pPr>
            <a:r>
              <a:t/>
            </a:r>
            <a:endParaRPr sz="2600">
              <a:solidFill>
                <a:schemeClr val="dk1"/>
              </a:solidFill>
            </a:endParaRPr>
          </a:p>
          <a:p>
            <a:pPr indent="0" lvl="0" marL="0" rtl="0" algn="l">
              <a:spcBef>
                <a:spcPts val="2600"/>
              </a:spcBef>
              <a:spcAft>
                <a:spcPts val="0"/>
              </a:spcAft>
              <a:buNone/>
            </a:pPr>
            <a:r>
              <a:rPr lang="en-US" sz="2600">
                <a:solidFill>
                  <a:schemeClr val="dk1"/>
                </a:solidFill>
              </a:rPr>
              <a:t>	</a:t>
            </a:r>
            <a:endParaRPr sz="2600"/>
          </a:p>
        </p:txBody>
      </p:sp>
      <p:pic>
        <p:nvPicPr>
          <p:cNvPr id="371" name="Google Shape;371;p55"/>
          <p:cNvPicPr preferRelativeResize="0"/>
          <p:nvPr/>
        </p:nvPicPr>
        <p:blipFill>
          <a:blip r:embed="rId3">
            <a:alphaModFix/>
          </a:blip>
          <a:stretch>
            <a:fillRect/>
          </a:stretch>
        </p:blipFill>
        <p:spPr>
          <a:xfrm>
            <a:off x="0" y="1762300"/>
            <a:ext cx="9143999" cy="3862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nvSpPr>
        <p:spPr>
          <a:xfrm>
            <a:off x="1143000" y="1538288"/>
            <a:ext cx="6858000" cy="2387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sz="3600">
              <a:solidFill>
                <a:schemeClr val="lt1"/>
              </a:solidFill>
              <a:latin typeface="Calibri"/>
              <a:ea typeface="Calibri"/>
              <a:cs typeface="Calibri"/>
              <a:sym typeface="Calibri"/>
            </a:endParaRPr>
          </a:p>
        </p:txBody>
      </p:sp>
      <p:sp>
        <p:nvSpPr>
          <p:cNvPr id="377" name="Google Shape;377;p56"/>
          <p:cNvSpPr txBox="1"/>
          <p:nvPr/>
        </p:nvSpPr>
        <p:spPr>
          <a:xfrm>
            <a:off x="1757219" y="2226397"/>
            <a:ext cx="6858000" cy="2387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i="1" lang="en-US" sz="3000">
                <a:solidFill>
                  <a:srgbClr val="CC6600"/>
                </a:solidFill>
                <a:latin typeface="Calibri"/>
                <a:ea typeface="Calibri"/>
                <a:cs typeface="Calibri"/>
                <a:sym typeface="Calibri"/>
              </a:rPr>
              <a:t>Em xin chân thành cảm ơn thầy cô và các bạn đã lắng nghe</a:t>
            </a:r>
            <a:endParaRPr i="1" sz="3000">
              <a:solidFill>
                <a:srgbClr val="CC6600"/>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b="1" i="1" sz="5400">
              <a:solidFill>
                <a:srgbClr val="CC66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rPr b="1" i="1" lang="en-US" sz="5400">
                <a:solidFill>
                  <a:srgbClr val="CC6600"/>
                </a:solidFill>
                <a:latin typeface="Times New Roman"/>
                <a:ea typeface="Times New Roman"/>
                <a:cs typeface="Times New Roman"/>
                <a:sym typeface="Times New Roman"/>
              </a:rPr>
              <a:t>Q&amp;A</a:t>
            </a:r>
            <a:endParaRPr/>
          </a:p>
        </p:txBody>
      </p:sp>
      <p:pic>
        <p:nvPicPr>
          <p:cNvPr descr="Kết quả hình ảnh cho win-win situation" id="378" name="Google Shape;378;p56"/>
          <p:cNvPicPr preferRelativeResize="0"/>
          <p:nvPr/>
        </p:nvPicPr>
        <p:blipFill rotWithShape="1">
          <a:blip r:embed="rId3">
            <a:alphaModFix/>
          </a:blip>
          <a:srcRect b="0" l="0" r="0" t="0"/>
          <a:stretch/>
        </p:blipFill>
        <p:spPr>
          <a:xfrm>
            <a:off x="1209963" y="5497175"/>
            <a:ext cx="2041237" cy="136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a:t>
            </a:r>
            <a:r>
              <a:rPr lang="en-US" sz="3100">
                <a:latin typeface="Arial"/>
                <a:ea typeface="Arial"/>
                <a:cs typeface="Arial"/>
                <a:sym typeface="Arial"/>
              </a:rPr>
              <a:t>. </a:t>
            </a:r>
            <a:r>
              <a:rPr lang="en-US" sz="3100">
                <a:latin typeface="Arial"/>
                <a:ea typeface="Arial"/>
                <a:cs typeface="Arial"/>
                <a:sym typeface="Arial"/>
              </a:rPr>
              <a:t>Đánh giá thiết kế cũ</a:t>
            </a:r>
            <a:endParaRPr/>
          </a:p>
        </p:txBody>
      </p:sp>
      <p:sp>
        <p:nvSpPr>
          <p:cNvPr id="118" name="Google Shape;118;p17"/>
          <p:cNvSpPr txBox="1"/>
          <p:nvPr/>
        </p:nvSpPr>
        <p:spPr>
          <a:xfrm>
            <a:off x="50925" y="1252000"/>
            <a:ext cx="8862600" cy="540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600"/>
              <a:t>Nhận xét chung:</a:t>
            </a:r>
            <a:endParaRPr sz="2600"/>
          </a:p>
          <a:p>
            <a:pPr indent="-393700" lvl="0" marL="457200" rtl="0" algn="l">
              <a:spcBef>
                <a:spcPts val="0"/>
              </a:spcBef>
              <a:spcAft>
                <a:spcPts val="0"/>
              </a:spcAft>
              <a:buSzPts val="2600"/>
              <a:buChar char="-"/>
            </a:pPr>
            <a:r>
              <a:rPr lang="en-US" sz="2600"/>
              <a:t>Codebase cơ bản có cấu trúc phân cấp hợp lý, khả năng tái sử dụng cao.</a:t>
            </a:r>
            <a:endParaRPr sz="2600"/>
          </a:p>
          <a:p>
            <a:pPr indent="-393700" lvl="0" marL="457200" rtl="0" algn="l">
              <a:spcBef>
                <a:spcPts val="0"/>
              </a:spcBef>
              <a:spcAft>
                <a:spcPts val="0"/>
              </a:spcAft>
              <a:buSzPts val="2600"/>
              <a:buChar char="-"/>
            </a:pPr>
            <a:r>
              <a:rPr lang="en-US" sz="2600"/>
              <a:t>Tuy nhiên, một số class và module vẫn phải thay đổi với các yêu cầu trong tương lai.</a:t>
            </a:r>
            <a:endParaRPr sz="2600"/>
          </a:p>
          <a:p>
            <a:pPr indent="-393700" lvl="0" marL="457200" rtl="0" algn="l">
              <a:spcBef>
                <a:spcPts val="0"/>
              </a:spcBef>
              <a:spcAft>
                <a:spcPts val="0"/>
              </a:spcAft>
              <a:buSzPts val="2600"/>
              <a:buChar char="-"/>
            </a:pPr>
            <a:r>
              <a:rPr lang="en-US" sz="2600"/>
              <a:t>Một số chức năng của codebase vẫn chưa hoàn thiện.</a:t>
            </a:r>
            <a:endParaRPr sz="2600"/>
          </a:p>
        </p:txBody>
      </p:sp>
      <p:sp>
        <p:nvSpPr>
          <p:cNvPr id="119" name="Google Shape;119;p17"/>
          <p:cNvSpPr txBox="1"/>
          <p:nvPr/>
        </p:nvSpPr>
        <p:spPr>
          <a:xfrm>
            <a:off x="1846450" y="2013312"/>
            <a:ext cx="3000000" cy="2882100"/>
          </a:xfrm>
          <a:prstGeom prst="rect">
            <a:avLst/>
          </a:prstGeom>
          <a:noFill/>
          <a:ln>
            <a:noFill/>
          </a:ln>
        </p:spPr>
        <p:txBody>
          <a:bodyPr anchorCtr="0" anchor="ctr" bIns="91425" lIns="91425" spcFirstLastPara="1" rIns="91425" wrap="square" tIns="91425">
            <a:noAutofit/>
          </a:bodyPr>
          <a:lstStyle/>
          <a:p>
            <a:pPr indent="0" lvl="0" marL="0" rtl="0" algn="l">
              <a:lnSpc>
                <a:spcPct val="13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25" name="Google Shape;125;p18"/>
          <p:cNvSpPr txBox="1"/>
          <p:nvPr/>
        </p:nvSpPr>
        <p:spPr>
          <a:xfrm>
            <a:off x="50925" y="1252000"/>
            <a:ext cx="8862600" cy="540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600"/>
              <a:t>Nhận xét </a:t>
            </a:r>
            <a:r>
              <a:rPr lang="en-US" sz="2600"/>
              <a:t>vấn đề coupling</a:t>
            </a:r>
            <a:r>
              <a:rPr lang="en-US" sz="2600"/>
              <a:t>:</a:t>
            </a:r>
            <a:endParaRPr sz="2600"/>
          </a:p>
          <a:p>
            <a:pPr indent="-482600" lvl="0" marL="457200" rtl="0" algn="l">
              <a:spcBef>
                <a:spcPts val="0"/>
              </a:spcBef>
              <a:spcAft>
                <a:spcPts val="0"/>
              </a:spcAft>
              <a:buSzPts val="4000"/>
              <a:buChar char="-"/>
            </a:pPr>
            <a:r>
              <a:rPr lang="en-US" sz="2600">
                <a:solidFill>
                  <a:schemeClr val="dk1"/>
                </a:solidFill>
              </a:rPr>
              <a:t>Nhìn chung về mức độ package thì các package đảm bảo sự phụ thuộc giữa các package là thấp. </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Nhưng đối với mức độ class thì các module này vẫn còn phụ thuộc nhau khá nhiều.</a:t>
            </a:r>
            <a:endParaRPr sz="2600">
              <a:solidFill>
                <a:schemeClr val="dk1"/>
              </a:solidFill>
            </a:endParaRPr>
          </a:p>
          <a:p>
            <a:pPr indent="0" lvl="0" marL="0" rtl="0" algn="l">
              <a:spcBef>
                <a:spcPts val="0"/>
              </a:spcBef>
              <a:spcAft>
                <a:spcPts val="0"/>
              </a:spcAft>
              <a:buNone/>
            </a:pPr>
            <a:r>
              <a:rPr lang="en-US" sz="2600">
                <a:solidFill>
                  <a:schemeClr val="dk1"/>
                </a:solidFill>
              </a:rPr>
              <a:t> -   Xuất hiện một số coupling mức độ cao trong các lớp    controller và handler.</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31" name="Google Shape;131;p19"/>
          <p:cNvSpPr txBox="1"/>
          <p:nvPr/>
        </p:nvSpPr>
        <p:spPr>
          <a:xfrm>
            <a:off x="50925" y="1065150"/>
            <a:ext cx="9049500" cy="5746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US" sz="2400">
                <a:solidFill>
                  <a:schemeClr val="dk1"/>
                </a:solidFill>
              </a:rPr>
              <a:t>Một số phát hiện mức độ coupling cao trong codebase:</a:t>
            </a:r>
            <a:endParaRPr sz="2400">
              <a:solidFill>
                <a:schemeClr val="dk1"/>
              </a:solidFill>
            </a:endParaRPr>
          </a:p>
          <a:p>
            <a:pPr indent="0" lvl="0" marL="0" rtl="0" algn="l">
              <a:spcBef>
                <a:spcPts val="0"/>
              </a:spcBef>
              <a:spcAft>
                <a:spcPts val="0"/>
              </a:spcAft>
              <a:buNone/>
            </a:pPr>
            <a:r>
              <a:rPr lang="en-US" sz="2400">
                <a:solidFill>
                  <a:schemeClr val="dk1"/>
                </a:solidFill>
              </a:rPr>
              <a:t>	.  </a:t>
            </a:r>
            <a:r>
              <a:rPr lang="en-US" sz="1900">
                <a:solidFill>
                  <a:schemeClr val="dk1"/>
                </a:solidFill>
              </a:rPr>
              <a:t>Lớp HomeScreenHandler: Nằm trong phương thức addToCartClick(), gọi đến hàm thay đổi của các instance như media.setQuanity() và cart.addCartItem() làm thay đổi trạng thái của các đối tượng media và cart. Đánh giá đây là một content coupling.Mặt khác việc sử dụng trực tiếp thuộc tính cartInstance của lớp SessionInfomation để gán giá trị đã vi phạm nguyên tắc InfomationHiding.</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	.   Lớp AuthenticationController: Nằm  trong phương thức login(), có thể thay đổi trực tiếp thuộc tính instance của lớp SessionInfomation như user. Đánh giá đây là một content coupling. Mặt khác việc sử dụng trực tiếp thuộc tính user của lớp SessionInfomation để gán giá trị đã vi phạm nguyên tắc InfomationHiding.</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en-US" sz="1900">
                <a:solidFill>
                  <a:schemeClr val="dk1"/>
                </a:solidFill>
              </a:rPr>
              <a:t>	.   Lơp ShippingScreenHandler: Việc gọi order.setDeliveryInfo làm thay đổi trạng thái của thuộc tính deliveryInfo của instance bên class Order. Đánh giá mức độ là content coupling.</a:t>
            </a:r>
            <a:endParaRPr sz="1900">
              <a:solidFill>
                <a:schemeClr val="dk1"/>
              </a:solidFill>
            </a:endParaRPr>
          </a:p>
          <a:p>
            <a:pPr indent="0" lvl="0" marL="0" rtl="0" algn="l">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37" name="Google Shape;137;p20"/>
          <p:cNvSpPr txBox="1"/>
          <p:nvPr/>
        </p:nvSpPr>
        <p:spPr>
          <a:xfrm>
            <a:off x="50925" y="1065150"/>
            <a:ext cx="88626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600">
                <a:solidFill>
                  <a:schemeClr val="dk1"/>
                </a:solidFill>
              </a:rPr>
              <a:t>Nhận xét vấn đề cohesion:</a:t>
            </a:r>
            <a:endParaRPr sz="2600">
              <a:solidFill>
                <a:schemeClr val="dk1"/>
              </a:solidFill>
            </a:endParaRPr>
          </a:p>
          <a:p>
            <a:pPr indent="0" lvl="0" marL="914400" rtl="0" algn="l">
              <a:spcBef>
                <a:spcPts val="0"/>
              </a:spcBef>
              <a:spcAft>
                <a:spcPts val="0"/>
              </a:spcAft>
              <a:buNone/>
            </a:pPr>
            <a:r>
              <a:t/>
            </a:r>
            <a:endParaRPr sz="2600">
              <a:solidFill>
                <a:schemeClr val="dk1"/>
              </a:solidFill>
            </a:endParaRPr>
          </a:p>
          <a:p>
            <a:pPr indent="0" lvl="0" marL="457200" rtl="0" algn="l">
              <a:lnSpc>
                <a:spcPct val="115000"/>
              </a:lnSpc>
              <a:spcBef>
                <a:spcPts val="2600"/>
              </a:spcBef>
              <a:spcAft>
                <a:spcPts val="0"/>
              </a:spcAft>
              <a:buNone/>
            </a:pPr>
            <a:r>
              <a:rPr lang="en-US" sz="2100">
                <a:solidFill>
                  <a:schemeClr val="dk1"/>
                </a:solidFill>
              </a:rPr>
              <a:t>-	</a:t>
            </a:r>
            <a:r>
              <a:rPr lang="en-US" sz="2100">
                <a:solidFill>
                  <a:schemeClr val="dk1"/>
                </a:solidFill>
              </a:rPr>
              <a:t>Các submodule : view, dao, entity nhìn chung là đã đáp ứng từ tight cohesion trở lên </a:t>
            </a:r>
            <a:endParaRPr sz="2100">
              <a:solidFill>
                <a:schemeClr val="dk1"/>
              </a:solidFill>
            </a:endParaRPr>
          </a:p>
          <a:p>
            <a:pPr indent="0" lvl="0" marL="457200" rtl="0" algn="l">
              <a:lnSpc>
                <a:spcPct val="135000"/>
              </a:lnSpc>
              <a:spcBef>
                <a:spcPts val="2600"/>
              </a:spcBef>
              <a:spcAft>
                <a:spcPts val="0"/>
              </a:spcAft>
              <a:buNone/>
            </a:pPr>
            <a:r>
              <a:rPr lang="en-US" sz="2100">
                <a:solidFill>
                  <a:schemeClr val="dk1"/>
                </a:solidFill>
              </a:rPr>
              <a:t>-	Submodule controller: các class trong module này hầu như đều ở mức low cohesion</a:t>
            </a:r>
            <a:endParaRPr sz="2100">
              <a:solidFill>
                <a:schemeClr val="dk1"/>
              </a:solidFill>
            </a:endParaRPr>
          </a:p>
          <a:p>
            <a:pPr indent="0" lvl="0" marL="137160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91069" y="0"/>
            <a:ext cx="8775600" cy="85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100">
                <a:latin typeface="Arial"/>
                <a:ea typeface="Arial"/>
                <a:cs typeface="Arial"/>
                <a:sym typeface="Arial"/>
              </a:rPr>
              <a:t>3. Đánh giá thiết kế cũ</a:t>
            </a:r>
            <a:endParaRPr/>
          </a:p>
        </p:txBody>
      </p:sp>
      <p:sp>
        <p:nvSpPr>
          <p:cNvPr id="143" name="Google Shape;143;p21"/>
          <p:cNvSpPr txBox="1"/>
          <p:nvPr/>
        </p:nvSpPr>
        <p:spPr>
          <a:xfrm>
            <a:off x="50925" y="1065150"/>
            <a:ext cx="8862600" cy="5746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2500">
                <a:solidFill>
                  <a:schemeClr val="dk1"/>
                </a:solidFill>
              </a:rPr>
              <a:t>Một số phát hiện cohesion mức thấp:</a:t>
            </a:r>
            <a:endParaRPr sz="2500">
              <a:solidFill>
                <a:schemeClr val="dk1"/>
              </a:solidFill>
            </a:endParaRPr>
          </a:p>
          <a:p>
            <a:pPr indent="-393700" lvl="0" marL="457200" rtl="0" algn="l">
              <a:lnSpc>
                <a:spcPct val="115000"/>
              </a:lnSpc>
              <a:spcBef>
                <a:spcPts val="2600"/>
              </a:spcBef>
              <a:spcAft>
                <a:spcPts val="0"/>
              </a:spcAft>
              <a:buClr>
                <a:schemeClr val="dk1"/>
              </a:buClr>
              <a:buSzPts val="2600"/>
              <a:buChar char="-"/>
            </a:pPr>
            <a:r>
              <a:rPr lang="en-US" sz="1700">
                <a:solidFill>
                  <a:schemeClr val="dk1"/>
                </a:solidFill>
              </a:rPr>
              <a:t>Lớp </a:t>
            </a:r>
            <a:r>
              <a:rPr lang="en-US" sz="2200">
                <a:solidFill>
                  <a:schemeClr val="dk1"/>
                </a:solidFill>
              </a:rPr>
              <a:t>Authentication Controler</a:t>
            </a:r>
            <a:r>
              <a:rPr lang="en-US" sz="2200">
                <a:solidFill>
                  <a:schemeClr val="dk1"/>
                </a:solidFill>
              </a:rPr>
              <a:t> : </a:t>
            </a:r>
            <a:r>
              <a:rPr lang="en-US" sz="2200">
                <a:solidFill>
                  <a:schemeClr val="dk1"/>
                </a:solidFill>
              </a:rPr>
              <a:t>phương thức md5 dùng để mã hóa dữ liệu cùng được sử dụng cho mục đích xác thực dữ liệu tuy nhiên lại không liên quan tới mục đích sử dụng lớp là làm việc với data và view. Đánh giá lớp thuộc mức độ Temporal Cohesion.</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Lớp PlaceOrderController: có các phương thức validate, Đặt phương thức này trong lớp chỉ vì nó có cùng thời gian thực hiện cho mục đích  Place order  nhưng phương thức này không liên quan gì đến logic xử lý của lớp(Thao tác với data và view). Đánh giá lớp thuộc mức Temporal Cohesion.</a:t>
            </a:r>
            <a:endParaRPr sz="2200">
              <a:solidFill>
                <a:schemeClr val="dk1"/>
              </a:solidFill>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914400" rtl="0" algn="l">
              <a:lnSpc>
                <a:spcPct val="115000"/>
              </a:lnSpc>
              <a:spcBef>
                <a:spcPts val="260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l">
              <a:spcBef>
                <a:spcPts val="2600"/>
              </a:spcBef>
              <a:spcAft>
                <a:spcPts val="0"/>
              </a:spcAft>
              <a:buNone/>
            </a:pPr>
            <a:r>
              <a:rPr lang="en-US" sz="2600">
                <a:solidFill>
                  <a:schemeClr val="dk1"/>
                </a:solidFill>
                <a:latin typeface="Times New Roman"/>
                <a:ea typeface="Times New Roman"/>
                <a:cs typeface="Times New Roman"/>
                <a:sym typeface="Times New Roman"/>
              </a:rPr>
              <a:t>	</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