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80" r:id="rId3"/>
    <p:sldId id="285" r:id="rId4"/>
    <p:sldId id="277" r:id="rId5"/>
    <p:sldId id="279" r:id="rId6"/>
    <p:sldId id="281" r:id="rId7"/>
    <p:sldId id="282" r:id="rId8"/>
    <p:sldId id="283" r:id="rId9"/>
    <p:sldId id="278" r:id="rId10"/>
    <p:sldId id="276" r:id="rId1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6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B4"/>
    <a:srgbClr val="FFCD00"/>
    <a:srgbClr val="FA6E00"/>
    <a:srgbClr val="7CCDE6"/>
    <a:srgbClr val="005374"/>
    <a:srgbClr val="C6EE00"/>
    <a:srgbClr val="89A400"/>
    <a:srgbClr val="007156"/>
    <a:srgbClr val="CC0099"/>
    <a:srgbClr val="760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7373" autoAdjust="0"/>
  </p:normalViewPr>
  <p:slideViewPr>
    <p:cSldViewPr>
      <p:cViewPr varScale="1">
        <p:scale>
          <a:sx n="80" d="100"/>
          <a:sy n="80" d="100"/>
        </p:scale>
        <p:origin x="1704" y="96"/>
      </p:cViewPr>
      <p:guideLst>
        <p:guide orient="horz" pos="666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56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40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Volker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329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19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570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Volker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464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Volker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654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Volker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624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101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04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" y="637382"/>
            <a:ext cx="1371600" cy="1371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059" y="672434"/>
            <a:ext cx="1219048" cy="8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1821600" y="6140450"/>
            <a:ext cx="48202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05. Februar 2015 | Volker Schneider &amp; Marcus Stelke | </a:t>
            </a:r>
            <a:r>
              <a:rPr lang="de-DE" sz="800" dirty="0" err="1" smtClean="0"/>
              <a:t>Babyfon</a:t>
            </a:r>
            <a:r>
              <a:rPr lang="de-DE" sz="800" dirty="0" smtClean="0"/>
              <a:t> – </a:t>
            </a:r>
            <a:r>
              <a:rPr lang="de-DE" sz="800" dirty="0" err="1" smtClean="0"/>
              <a:t>Your</a:t>
            </a:r>
            <a:r>
              <a:rPr lang="de-DE" sz="800" dirty="0" smtClean="0"/>
              <a:t> personal </a:t>
            </a:r>
            <a:r>
              <a:rPr lang="de-DE" sz="800" dirty="0" err="1" smtClean="0"/>
              <a:t>virtual</a:t>
            </a:r>
            <a:r>
              <a:rPr lang="de-DE" sz="800" dirty="0" smtClean="0"/>
              <a:t> Nanny | Seite</a:t>
            </a:r>
            <a:r>
              <a:rPr lang="de-DE" sz="800" baseline="0" dirty="0" smtClean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/>
          </a:p>
          <a:p>
            <a:endParaRPr lang="de-DE" sz="800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815013"/>
            <a:ext cx="904088" cy="90408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153" y="78682"/>
            <a:ext cx="1219048" cy="809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jpeg"/><Relationship Id="rId12" Type="http://schemas.microsoft.com/office/2007/relationships/hdphoto" Target="../media/hdphoto1.wdp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Volker Schneider &amp; Marcus Stelke, 05.02.2015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Babyfon</a:t>
            </a:r>
            <a:r>
              <a:rPr lang="de-DE" dirty="0" smtClean="0"/>
              <a:t> – </a:t>
            </a:r>
            <a:r>
              <a:rPr lang="de-DE" dirty="0" err="1" smtClean="0"/>
              <a:t>Your</a:t>
            </a:r>
            <a:r>
              <a:rPr lang="de-DE" dirty="0" smtClean="0"/>
              <a:t> personal </a:t>
            </a:r>
            <a:r>
              <a:rPr lang="de-DE" dirty="0" err="1" smtClean="0"/>
              <a:t>virtual</a:t>
            </a:r>
            <a:r>
              <a:rPr lang="de-DE" dirty="0" smtClean="0"/>
              <a:t> Nanny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456834"/>
            <a:ext cx="2084532" cy="2084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Gibt es noch Fragen?</a:t>
            </a:r>
            <a:endParaRPr lang="de-DE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e-DE" dirty="0" smtClean="0"/>
              <a:t>			Weiter geht es gleich mit unserer Live-Demo…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Kleine App, großes </a:t>
            </a:r>
            <a:r>
              <a:rPr lang="de-DE" dirty="0" err="1" smtClean="0"/>
              <a:t>Wuhuuuu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31800" y="1079499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de-DE" kern="0" dirty="0" smtClean="0"/>
          </a:p>
          <a:p>
            <a:pPr lvl="1"/>
            <a:r>
              <a:rPr lang="de-DE" kern="0" dirty="0" smtClean="0"/>
              <a:t>„</a:t>
            </a:r>
            <a:r>
              <a:rPr lang="de-DE" kern="0" dirty="0" err="1" smtClean="0"/>
              <a:t>Babyfon</a:t>
            </a:r>
            <a:r>
              <a:rPr lang="de-DE" kern="0" dirty="0" smtClean="0"/>
              <a:t>“ - Ein Ersatz von herkömmlichen </a:t>
            </a:r>
            <a:r>
              <a:rPr lang="de-DE" kern="0" dirty="0" err="1" smtClean="0"/>
              <a:t>Babyphones</a:t>
            </a:r>
            <a:r>
              <a:rPr lang="de-DE" kern="0" dirty="0" smtClean="0"/>
              <a:t> in einer einzigen App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Ein </a:t>
            </a:r>
            <a:r>
              <a:rPr lang="de-DE" kern="0" dirty="0" err="1" smtClean="0"/>
              <a:t>Babyphone</a:t>
            </a:r>
            <a:r>
              <a:rPr lang="de-DE" kern="0" dirty="0" smtClean="0"/>
              <a:t> mit den Features eines Smartphones = unschlagbar</a:t>
            </a:r>
          </a:p>
          <a:p>
            <a:pPr lvl="1"/>
            <a:endParaRPr lang="de-DE" kern="0" dirty="0" smtClean="0"/>
          </a:p>
          <a:p>
            <a:pPr lvl="1"/>
            <a:r>
              <a:rPr lang="de-DE" kern="0" dirty="0" smtClean="0"/>
              <a:t>Verwendung von 2 Android-Mobilgeräten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Eltern können ihr Baby über verschiedene Netzwerkverbindungen überwachen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Die App meldet „Unruhen“ bei dem Baby an die Eltern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Die Funktionen von Android wurden im großes Stil ausgenutzt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Persönliche Anpassungen der App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Einfache Bedienung soll dabei garantiert werden</a:t>
            </a:r>
          </a:p>
          <a:p>
            <a:pPr lvl="1"/>
            <a:endParaRPr lang="de-DE" kern="0" dirty="0"/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5040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App</a:t>
            </a:r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431800" y="2005722"/>
            <a:ext cx="2115235" cy="67507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Welcome Screen</a:t>
            </a:r>
          </a:p>
          <a:p>
            <a:pPr algn="ctr"/>
            <a:r>
              <a:rPr lang="de-DE" sz="1050" dirty="0" err="1" smtClean="0"/>
              <a:t>Activity</a:t>
            </a:r>
            <a:endParaRPr lang="de-DE" sz="1050" dirty="0" smtClean="0"/>
          </a:p>
        </p:txBody>
      </p:sp>
      <p:sp>
        <p:nvSpPr>
          <p:cNvPr id="7" name="Abgerundetes Rechteck 6"/>
          <p:cNvSpPr/>
          <p:nvPr/>
        </p:nvSpPr>
        <p:spPr>
          <a:xfrm>
            <a:off x="3562007" y="2005723"/>
            <a:ext cx="2115235" cy="67507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</a:t>
            </a:r>
          </a:p>
          <a:p>
            <a:pPr algn="ctr"/>
            <a:r>
              <a:rPr lang="de-DE" sz="1050" dirty="0" err="1" smtClean="0"/>
              <a:t>Activity</a:t>
            </a:r>
            <a:endParaRPr lang="de-DE" sz="1050" dirty="0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173650" y="3310024"/>
            <a:ext cx="2115235" cy="67507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Overview</a:t>
            </a:r>
            <a:endParaRPr lang="de-DE" dirty="0" smtClean="0"/>
          </a:p>
          <a:p>
            <a:pPr algn="ctr"/>
            <a:r>
              <a:rPr lang="de-DE" sz="1050" dirty="0" smtClean="0"/>
              <a:t>Fragment</a:t>
            </a:r>
          </a:p>
        </p:txBody>
      </p:sp>
      <p:cxnSp>
        <p:nvCxnSpPr>
          <p:cNvPr id="5" name="Gerade Verbindung mit Pfeil 4"/>
          <p:cNvCxnSpPr>
            <a:stCxn id="3" idx="3"/>
            <a:endCxn id="7" idx="1"/>
          </p:cNvCxnSpPr>
          <p:nvPr/>
        </p:nvCxnSpPr>
        <p:spPr>
          <a:xfrm>
            <a:off x="2547035" y="2343260"/>
            <a:ext cx="10149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6706296" y="2005722"/>
            <a:ext cx="2115235" cy="67507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Settings</a:t>
            </a:r>
          </a:p>
          <a:p>
            <a:pPr algn="ctr"/>
            <a:r>
              <a:rPr lang="de-DE" sz="1050" dirty="0" err="1" smtClean="0"/>
              <a:t>Activity</a:t>
            </a:r>
            <a:endParaRPr lang="de-DE" sz="1050" dirty="0" smtClean="0"/>
          </a:p>
        </p:txBody>
      </p:sp>
      <p:cxnSp>
        <p:nvCxnSpPr>
          <p:cNvPr id="13" name="Gerade Verbindung mit Pfeil 12"/>
          <p:cNvCxnSpPr>
            <a:stCxn id="7" idx="3"/>
            <a:endCxn id="12" idx="1"/>
          </p:cNvCxnSpPr>
          <p:nvPr/>
        </p:nvCxnSpPr>
        <p:spPr>
          <a:xfrm flipV="1">
            <a:off x="5677242" y="2343260"/>
            <a:ext cx="102905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3541918" y="1074898"/>
            <a:ext cx="2115235" cy="67507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Notification</a:t>
            </a:r>
            <a:endParaRPr lang="de-DE" dirty="0" smtClean="0"/>
          </a:p>
          <a:p>
            <a:pPr algn="ctr"/>
            <a:r>
              <a:rPr lang="de-DE" sz="1050" dirty="0" err="1" smtClean="0"/>
              <a:t>Activity</a:t>
            </a:r>
            <a:endParaRPr lang="de-DE" sz="1050" dirty="0" smtClean="0"/>
          </a:p>
        </p:txBody>
      </p:sp>
      <p:sp>
        <p:nvSpPr>
          <p:cNvPr id="24" name="Abgerundetes Rechteck 23"/>
          <p:cNvSpPr/>
          <p:nvPr/>
        </p:nvSpPr>
        <p:spPr>
          <a:xfrm>
            <a:off x="2397601" y="3310024"/>
            <a:ext cx="2115235" cy="67507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Babymonitor</a:t>
            </a:r>
          </a:p>
          <a:p>
            <a:pPr algn="ctr"/>
            <a:r>
              <a:rPr lang="de-DE" sz="1050" dirty="0" smtClean="0"/>
              <a:t>Fragment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4662576" y="3310024"/>
            <a:ext cx="2115235" cy="67507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Absence</a:t>
            </a:r>
          </a:p>
          <a:p>
            <a:pPr algn="ctr"/>
            <a:r>
              <a:rPr lang="de-DE" sz="1050" dirty="0" smtClean="0"/>
              <a:t>Fragment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886527" y="3310024"/>
            <a:ext cx="2115235" cy="67507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Setup Start</a:t>
            </a:r>
          </a:p>
          <a:p>
            <a:pPr algn="ctr"/>
            <a:r>
              <a:rPr lang="de-DE" sz="1050" dirty="0" smtClean="0"/>
              <a:t>Fragment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6886527" y="4236033"/>
            <a:ext cx="2115235" cy="6750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Setup Modus</a:t>
            </a:r>
          </a:p>
          <a:p>
            <a:pPr algn="ctr"/>
            <a:r>
              <a:rPr lang="de-DE" sz="1050" dirty="0" smtClean="0"/>
              <a:t>Fragment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6886527" y="5162042"/>
            <a:ext cx="2115235" cy="6750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Setup Verbindung</a:t>
            </a:r>
          </a:p>
          <a:p>
            <a:pPr algn="ctr"/>
            <a:r>
              <a:rPr lang="de-DE" sz="1050" dirty="0" smtClean="0"/>
              <a:t>Fragment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050337" y="5147234"/>
            <a:ext cx="2115235" cy="6750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Setup Suche</a:t>
            </a:r>
          </a:p>
          <a:p>
            <a:pPr algn="ctr"/>
            <a:r>
              <a:rPr lang="de-DE" sz="1050" dirty="0" smtClean="0"/>
              <a:t>Fragment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1214147" y="4614324"/>
            <a:ext cx="2115235" cy="6750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Setup Abschluss</a:t>
            </a:r>
          </a:p>
          <a:p>
            <a:pPr algn="ctr"/>
            <a:r>
              <a:rPr lang="de-DE" sz="1050" dirty="0" smtClean="0"/>
              <a:t>Fragment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4050337" y="4236033"/>
            <a:ext cx="2115235" cy="6750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Setup </a:t>
            </a:r>
            <a:r>
              <a:rPr lang="de-DE" dirty="0" err="1" smtClean="0"/>
              <a:t>Weiterleit</a:t>
            </a:r>
            <a:r>
              <a:rPr lang="de-DE" dirty="0" smtClean="0"/>
              <a:t>.</a:t>
            </a:r>
          </a:p>
          <a:p>
            <a:pPr algn="ctr"/>
            <a:r>
              <a:rPr lang="de-DE" sz="1050" dirty="0" smtClean="0"/>
              <a:t>Fragment</a:t>
            </a:r>
          </a:p>
        </p:txBody>
      </p:sp>
      <p:cxnSp>
        <p:nvCxnSpPr>
          <p:cNvPr id="88" name="Gerade Verbindung mit Pfeil 87"/>
          <p:cNvCxnSpPr>
            <a:stCxn id="7" idx="2"/>
            <a:endCxn id="8" idx="0"/>
          </p:cNvCxnSpPr>
          <p:nvPr/>
        </p:nvCxnSpPr>
        <p:spPr>
          <a:xfrm flipH="1">
            <a:off x="1231268" y="2680798"/>
            <a:ext cx="3388357" cy="62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7" idx="2"/>
            <a:endCxn id="24" idx="0"/>
          </p:cNvCxnSpPr>
          <p:nvPr/>
        </p:nvCxnSpPr>
        <p:spPr>
          <a:xfrm flipH="1">
            <a:off x="3455219" y="2680798"/>
            <a:ext cx="1164406" cy="62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7" idx="2"/>
            <a:endCxn id="26" idx="0"/>
          </p:cNvCxnSpPr>
          <p:nvPr/>
        </p:nvCxnSpPr>
        <p:spPr>
          <a:xfrm>
            <a:off x="4619625" y="2680798"/>
            <a:ext cx="3324520" cy="62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7" idx="2"/>
            <a:endCxn id="25" idx="0"/>
          </p:cNvCxnSpPr>
          <p:nvPr/>
        </p:nvCxnSpPr>
        <p:spPr>
          <a:xfrm>
            <a:off x="4619625" y="2680798"/>
            <a:ext cx="1100569" cy="62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33" idx="0"/>
            <a:endCxn id="8" idx="2"/>
          </p:cNvCxnSpPr>
          <p:nvPr/>
        </p:nvCxnSpPr>
        <p:spPr>
          <a:xfrm flipH="1" flipV="1">
            <a:off x="1231268" y="3985099"/>
            <a:ext cx="1040497" cy="62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33" idx="0"/>
            <a:endCxn id="24" idx="2"/>
          </p:cNvCxnSpPr>
          <p:nvPr/>
        </p:nvCxnSpPr>
        <p:spPr>
          <a:xfrm flipV="1">
            <a:off x="2271765" y="3985099"/>
            <a:ext cx="1183454" cy="62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34" idx="1"/>
            <a:endCxn id="33" idx="3"/>
          </p:cNvCxnSpPr>
          <p:nvPr/>
        </p:nvCxnSpPr>
        <p:spPr>
          <a:xfrm flipH="1">
            <a:off x="3329382" y="4573571"/>
            <a:ext cx="720955" cy="37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32" idx="1"/>
            <a:endCxn id="33" idx="3"/>
          </p:cNvCxnSpPr>
          <p:nvPr/>
        </p:nvCxnSpPr>
        <p:spPr>
          <a:xfrm flipH="1" flipV="1">
            <a:off x="3329382" y="4951862"/>
            <a:ext cx="720955" cy="5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26" idx="2"/>
            <a:endCxn id="30" idx="0"/>
          </p:cNvCxnSpPr>
          <p:nvPr/>
        </p:nvCxnSpPr>
        <p:spPr>
          <a:xfrm>
            <a:off x="7944145" y="3985099"/>
            <a:ext cx="0" cy="25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30" idx="2"/>
            <a:endCxn id="31" idx="0"/>
          </p:cNvCxnSpPr>
          <p:nvPr/>
        </p:nvCxnSpPr>
        <p:spPr>
          <a:xfrm>
            <a:off x="7944145" y="4911108"/>
            <a:ext cx="0" cy="25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>
            <a:stCxn id="31" idx="1"/>
            <a:endCxn id="34" idx="3"/>
          </p:cNvCxnSpPr>
          <p:nvPr/>
        </p:nvCxnSpPr>
        <p:spPr>
          <a:xfrm flipH="1" flipV="1">
            <a:off x="6165572" y="4573571"/>
            <a:ext cx="720955" cy="92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>
            <a:stCxn id="31" idx="1"/>
            <a:endCxn id="32" idx="3"/>
          </p:cNvCxnSpPr>
          <p:nvPr/>
        </p:nvCxnSpPr>
        <p:spPr>
          <a:xfrm flipH="1" flipV="1">
            <a:off x="6165572" y="5484772"/>
            <a:ext cx="720955" cy="1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68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wichtigsten Funktionen im „Überblick“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 rot="16996364">
            <a:off x="4044023" y="3175229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Überwachung der Onlineaktivität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 rot="19991230">
            <a:off x="7344745" y="54009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 Design-Styles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 rot="1797602">
            <a:off x="5946694" y="4155664"/>
            <a:ext cx="2591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accent2"/>
                </a:solidFill>
              </a:rPr>
              <a:t>Weiterleitung von SMS </a:t>
            </a:r>
          </a:p>
          <a:p>
            <a:pPr algn="ctr"/>
            <a:r>
              <a:rPr lang="de-DE" dirty="0" smtClean="0">
                <a:solidFill>
                  <a:schemeClr val="accent2"/>
                </a:solidFill>
              </a:rPr>
              <a:t>Und Anrufinformationen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 rot="452531">
            <a:off x="6379866" y="3106651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Audiostreaming in/out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 rot="5084196">
            <a:off x="-394851" y="407435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Einfache Sicherheit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 rot="452531">
            <a:off x="4609972" y="305482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Service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706722" y="5036551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Navigation </a:t>
            </a:r>
            <a:r>
              <a:rPr lang="de-DE" dirty="0" err="1" smtClean="0">
                <a:solidFill>
                  <a:schemeClr val="accent2"/>
                </a:solidFill>
              </a:rPr>
              <a:t>Drawer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 rot="20151474">
            <a:off x="6222946" y="1551354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Bluetooth-Kommunikation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 rot="1538084">
            <a:off x="2353729" y="2538915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Wi-Fi-Kommunikation</a:t>
            </a:r>
          </a:p>
        </p:txBody>
      </p:sp>
      <p:sp>
        <p:nvSpPr>
          <p:cNvPr id="15" name="Textfeld 14"/>
          <p:cNvSpPr txBox="1"/>
          <p:nvPr/>
        </p:nvSpPr>
        <p:spPr>
          <a:xfrm rot="452531">
            <a:off x="1284061" y="5596511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Erkennen von Geräuschen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776677" y="2651351"/>
            <a:ext cx="231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Automatische Anrufe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 rot="1760513">
            <a:off x="2655712" y="4915053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Akkustand auslesen und senden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51081" y="511475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Einstellungsmenü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 rot="452531">
            <a:off x="2957073" y="194161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SharedPreferences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 rot="20109520">
            <a:off x="35536" y="1336424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Einstellungsassistenten</a:t>
            </a:r>
          </a:p>
        </p:txBody>
      </p:sp>
      <p:sp>
        <p:nvSpPr>
          <p:cNvPr id="21" name="Textfeld 20"/>
          <p:cNvSpPr txBox="1"/>
          <p:nvPr/>
        </p:nvSpPr>
        <p:spPr>
          <a:xfrm rot="174896">
            <a:off x="1194712" y="3260781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Server und Client in einer App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437416">
            <a:off x="3022530" y="3932349"/>
            <a:ext cx="233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Verbindungskontrolle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 rot="19617141">
            <a:off x="118500" y="1657336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Ausgabe verschiedener </a:t>
            </a:r>
          </a:p>
          <a:p>
            <a:pPr algn="ctr"/>
            <a:r>
              <a:rPr lang="de-D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Benachrichtigungssignalisierungen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 rot="19286865">
            <a:off x="184804" y="4665934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Server-Client-Architektur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 rot="174896">
            <a:off x="1280309" y="282851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Design mit XML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 rot="454207">
            <a:off x="3626072" y="1122180"/>
            <a:ext cx="2480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accent2"/>
                </a:solidFill>
              </a:rPr>
              <a:t>Einfache Animationen </a:t>
            </a:r>
          </a:p>
          <a:p>
            <a:pPr algn="ctr"/>
            <a:r>
              <a:rPr lang="de-DE" dirty="0" smtClean="0">
                <a:solidFill>
                  <a:schemeClr val="accent2"/>
                </a:solidFill>
              </a:rPr>
              <a:t>Und </a:t>
            </a:r>
            <a:r>
              <a:rPr lang="de-DE" dirty="0" err="1" smtClean="0">
                <a:solidFill>
                  <a:schemeClr val="accent2"/>
                </a:solidFill>
              </a:rPr>
              <a:t>Overlays</a:t>
            </a:r>
            <a:endParaRPr lang="de-DE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6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und Navigation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lvl="1"/>
            <a:endParaRPr lang="de-DE" dirty="0" smtClean="0"/>
          </a:p>
          <a:p>
            <a:pPr lvl="1"/>
            <a:r>
              <a:rPr lang="de-DE" dirty="0" smtClean="0"/>
              <a:t>Wichtige Informationen auf einem Blick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Ansichten und Funktionen, die sich der Nutzung anpassen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Nutzerfreundlichkeit/Usability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Design:</a:t>
            </a:r>
          </a:p>
          <a:p>
            <a:pPr lvl="3"/>
            <a:r>
              <a:rPr lang="de-DE" dirty="0" smtClean="0"/>
              <a:t>Style der App ist auf das Geschlecht des Babys anpassbar</a:t>
            </a:r>
          </a:p>
          <a:p>
            <a:pPr lvl="3"/>
            <a:r>
              <a:rPr lang="de-DE" dirty="0" smtClean="0"/>
              <a:t>Verschiedene Displaybenachrichtigungen (Dialoge, Toasts, </a:t>
            </a:r>
            <a:r>
              <a:rPr lang="de-DE" dirty="0" err="1" smtClean="0"/>
              <a:t>Overlays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Überwiegend in XML geschrieben</a:t>
            </a:r>
          </a:p>
          <a:p>
            <a:pPr marL="1587" lvl="1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Navigation mit Hilfe des </a:t>
            </a:r>
            <a:r>
              <a:rPr lang="de-DE" dirty="0" err="1" smtClean="0"/>
              <a:t>Navigations</a:t>
            </a:r>
            <a:r>
              <a:rPr lang="de-DE" dirty="0" smtClean="0"/>
              <a:t> </a:t>
            </a:r>
            <a:r>
              <a:rPr lang="de-DE" dirty="0" err="1" smtClean="0"/>
              <a:t>Drawers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marL="1587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06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Details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431800" y="1079499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de-DE" kern="0" dirty="0" smtClean="0"/>
          </a:p>
          <a:p>
            <a:pPr lvl="1"/>
            <a:r>
              <a:rPr lang="de-DE" kern="0" dirty="0" smtClean="0"/>
              <a:t>Wi-Fi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Bluetooth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Eingesetzte Protokolle im Wi-Fi:</a:t>
            </a:r>
          </a:p>
          <a:p>
            <a:pPr lvl="4"/>
            <a:r>
              <a:rPr lang="de-DE" kern="0" dirty="0" err="1" smtClean="0"/>
              <a:t>TCP</a:t>
            </a:r>
            <a:r>
              <a:rPr lang="de-DE" kern="0" dirty="0" smtClean="0"/>
              <a:t>, senden einzelner Signalpakete</a:t>
            </a:r>
          </a:p>
          <a:p>
            <a:pPr lvl="4"/>
            <a:r>
              <a:rPr lang="de-DE" kern="0" dirty="0" err="1" smtClean="0"/>
              <a:t>UDP</a:t>
            </a:r>
            <a:r>
              <a:rPr lang="de-DE" kern="0" dirty="0" smtClean="0"/>
              <a:t>, überwiegend für Broadcast und Byteströme</a:t>
            </a:r>
          </a:p>
          <a:p>
            <a:pPr marL="544512" lvl="4" indent="0">
              <a:buNone/>
            </a:pPr>
            <a:endParaRPr lang="de-DE" kern="0" dirty="0" smtClean="0"/>
          </a:p>
          <a:p>
            <a:pPr lvl="1"/>
            <a:r>
              <a:rPr lang="de-DE" kern="0" dirty="0" smtClean="0"/>
              <a:t>Verwaltung eingehender und ausgehender Nachrichten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Audioerkennung, -aufnahmen, -auswertung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Hintergrundprozesse</a:t>
            </a:r>
          </a:p>
          <a:p>
            <a:pPr lvl="1"/>
            <a:endParaRPr lang="de-DE" kern="0" dirty="0"/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6664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31800" y="1079499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587" lvl="1" indent="0">
              <a:buNone/>
            </a:pPr>
            <a:endParaRPr lang="de-DE" kern="0" dirty="0" smtClean="0"/>
          </a:p>
          <a:p>
            <a:pPr lvl="1"/>
            <a:r>
              <a:rPr lang="de-DE" kern="0" dirty="0" smtClean="0"/>
              <a:t>Die Lautstärke im Wohnzimmer verhindert das Zuhören des Babys</a:t>
            </a:r>
          </a:p>
          <a:p>
            <a:pPr lvl="3"/>
            <a:r>
              <a:rPr lang="de-DE" kern="0" dirty="0" smtClean="0"/>
              <a:t>Lösung: Vibrationsalarm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Überwachung des Babys an ruhigen Orten</a:t>
            </a:r>
          </a:p>
          <a:p>
            <a:pPr lvl="3"/>
            <a:r>
              <a:rPr lang="de-DE" kern="0" dirty="0" smtClean="0"/>
              <a:t>Lösung: Displaybenachrichtigung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Wichtige Nachrichten oder Anrufe werden auf einem Gerät erwartet</a:t>
            </a:r>
          </a:p>
          <a:p>
            <a:pPr lvl="3"/>
            <a:r>
              <a:rPr lang="de-DE" kern="0" dirty="0" smtClean="0"/>
              <a:t>Lösung: Weiterleitung 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Ortsunabhängige Nutzung ermöglichen</a:t>
            </a:r>
          </a:p>
          <a:p>
            <a:pPr lvl="3"/>
            <a:r>
              <a:rPr lang="de-DE" kern="0" dirty="0" smtClean="0"/>
              <a:t>Lösung: Anbieten mehrerer Kommunikationsmöglichkeiten (Wi-Fi, Bluetooth, Anruf)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Die Einrichtung für Nutzer mit geringen Smartphone-Erfahrungen vereinfachen</a:t>
            </a:r>
          </a:p>
          <a:p>
            <a:pPr lvl="3"/>
            <a:r>
              <a:rPr lang="de-DE" kern="0" dirty="0" smtClean="0"/>
              <a:t>Lösung: Einrichtungsassistent</a:t>
            </a:r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55361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„Baby-Anruf“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1026" name="Picture 2" descr="http://images.elektrobike-online.com/sixcms/media.php/6/AIDAsol_Animati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92" y="1146423"/>
            <a:ext cx="6957265" cy="46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255" y="2258869"/>
            <a:ext cx="914402" cy="914402"/>
          </a:xfrm>
          <a:prstGeom prst="rect">
            <a:avLst/>
          </a:prstGeom>
        </p:spPr>
      </p:pic>
      <p:pic>
        <p:nvPicPr>
          <p:cNvPr id="1028" name="Picture 4" descr="http://www.hotelpresident.cz/files/hotel-president-prague/restaurant/hotel-president-prague-restaurant-vltava-01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2806">
            <a:off x="819415" y="1681702"/>
            <a:ext cx="1879832" cy="1154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Eingekerbter Pfeil nach rechts 4"/>
          <p:cNvSpPr/>
          <p:nvPr/>
        </p:nvSpPr>
        <p:spPr>
          <a:xfrm rot="2882760">
            <a:off x="2317090" y="2832342"/>
            <a:ext cx="720080" cy="335774"/>
          </a:xfrm>
          <a:prstGeom prst="notchedRightArrow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1" name="Eingekerbter Pfeil nach rechts 10"/>
          <p:cNvSpPr/>
          <p:nvPr/>
        </p:nvSpPr>
        <p:spPr>
          <a:xfrm rot="14969286">
            <a:off x="7138215" y="3915007"/>
            <a:ext cx="720080" cy="335774"/>
          </a:xfrm>
          <a:prstGeom prst="notchedRightArrow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334" y="4484394"/>
            <a:ext cx="1439845" cy="14487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334" y="4483362"/>
            <a:ext cx="1441895" cy="1450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6" name="Picture 12" descr="https://www.apple.com/support/assets/images/products/airport/hero_airport_wifi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564" y="1400681"/>
            <a:ext cx="914004" cy="76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chromestory.com/wp-content/uploads/2013/05/bluetooth-chromebook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599" y="1421743"/>
            <a:ext cx="495194" cy="69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Kreuz 7"/>
          <p:cNvSpPr/>
          <p:nvPr/>
        </p:nvSpPr>
        <p:spPr>
          <a:xfrm rot="2700000">
            <a:off x="3830034" y="1206704"/>
            <a:ext cx="1155064" cy="1155064"/>
          </a:xfrm>
          <a:prstGeom prst="plus">
            <a:avLst>
              <a:gd name="adj" fmla="val 46697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0" name="Kreuz 19"/>
          <p:cNvSpPr/>
          <p:nvPr/>
        </p:nvSpPr>
        <p:spPr>
          <a:xfrm rot="2700000">
            <a:off x="4826664" y="1189391"/>
            <a:ext cx="1155064" cy="1155064"/>
          </a:xfrm>
          <a:prstGeom prst="plus">
            <a:avLst>
              <a:gd name="adj" fmla="val 46697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pic>
        <p:nvPicPr>
          <p:cNvPr id="21" name="Baby Scream (256 kbit_s)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2386.1"/>
                </p14:media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8427962" y="21292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5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1" dur="7646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6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5" grpId="0" animBg="1"/>
      <p:bldP spid="11" grpId="0" animBg="1"/>
      <p:bldP spid="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lvl="1"/>
            <a:endParaRPr lang="de-DE" dirty="0" smtClean="0"/>
          </a:p>
          <a:p>
            <a:pPr lvl="1"/>
            <a:r>
              <a:rPr lang="de-DE" dirty="0" smtClean="0"/>
              <a:t>Planung wurde eingehalten, aber: Anruf </a:t>
            </a:r>
            <a:r>
              <a:rPr lang="de-DE" dirty="0"/>
              <a:t>statt Wi-Fi </a:t>
            </a:r>
            <a:r>
              <a:rPr lang="de-DE" dirty="0" err="1" smtClean="0"/>
              <a:t>Direct</a:t>
            </a:r>
            <a:r>
              <a:rPr lang="de-DE" dirty="0" smtClean="0"/>
              <a:t> und Sicherheit </a:t>
            </a:r>
            <a:r>
              <a:rPr lang="de-DE" dirty="0"/>
              <a:t>statt Schlaflieder</a:t>
            </a:r>
          </a:p>
          <a:p>
            <a:pPr lvl="4"/>
            <a:endParaRPr lang="de-DE" dirty="0" smtClean="0"/>
          </a:p>
          <a:p>
            <a:pPr lvl="1"/>
            <a:r>
              <a:rPr lang="de-DE" dirty="0" smtClean="0"/>
              <a:t>Usability-Tests sind geplant und weitere Feedbacks zu bekommen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Gesamtaufwand: viel, gefühlte 6 Stunden pro Tag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Viel neues Wissen konnte wir uns aneignen:</a:t>
            </a:r>
          </a:p>
          <a:p>
            <a:pPr lvl="4"/>
            <a:r>
              <a:rPr lang="de-DE" dirty="0" smtClean="0"/>
              <a:t>Service, Navigation </a:t>
            </a:r>
            <a:r>
              <a:rPr lang="de-DE" dirty="0" err="1" smtClean="0"/>
              <a:t>Drawer</a:t>
            </a:r>
            <a:r>
              <a:rPr lang="de-DE" dirty="0" smtClean="0"/>
              <a:t>, Bluetooth</a:t>
            </a:r>
          </a:p>
          <a:p>
            <a:pPr lvl="4"/>
            <a:r>
              <a:rPr lang="de-DE" dirty="0" smtClean="0"/>
              <a:t>Verwendung systemrelevanter Funktionen, wie z.B. Telefonie und SMS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Was waren die Probleme? </a:t>
            </a:r>
          </a:p>
          <a:p>
            <a:pPr lvl="4"/>
            <a:r>
              <a:rPr lang="de-DE" dirty="0" smtClean="0"/>
              <a:t>Schlafmangel</a:t>
            </a:r>
          </a:p>
          <a:p>
            <a:pPr lvl="4"/>
            <a:r>
              <a:rPr lang="de-DE" dirty="0" smtClean="0"/>
              <a:t>„Verschollene“ Threads </a:t>
            </a:r>
          </a:p>
          <a:p>
            <a:pPr lvl="4"/>
            <a:r>
              <a:rPr lang="de-DE" dirty="0" smtClean="0"/>
              <a:t>Bluetooth, u.a. das Beenden von aktiven Verbindungen</a:t>
            </a:r>
          </a:p>
          <a:p>
            <a:pPr lvl="4"/>
            <a:r>
              <a:rPr lang="de-DE" dirty="0" smtClean="0"/>
              <a:t>Viel zu viel Code zum Ende hin, Überblick wurde schwieriger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40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Bildschirmpräsentation (4:3)</PresentationFormat>
  <Paragraphs>198</Paragraphs>
  <Slides>10</Slides>
  <Notes>9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Wingdings</vt:lpstr>
      <vt:lpstr>Standarddesign</vt:lpstr>
      <vt:lpstr>Babyfon – Your personal virtual Nanny</vt:lpstr>
      <vt:lpstr>Kleine App, großes Wuhuuuu</vt:lpstr>
      <vt:lpstr>Aufbau der App</vt:lpstr>
      <vt:lpstr>Die wichtigsten Funktionen im „Überblick“</vt:lpstr>
      <vt:lpstr>Design und Navigation</vt:lpstr>
      <vt:lpstr>Technische Details</vt:lpstr>
      <vt:lpstr>Szenarien</vt:lpstr>
      <vt:lpstr>Szenario „Baby-Anruf“</vt:lpstr>
      <vt:lpstr>Zusammenfassung</vt:lpstr>
      <vt:lpstr>Gibt es noch Fragen?</vt:lpstr>
    </vt:vector>
  </TitlesOfParts>
  <Company>wir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Babyfon</dc:title>
  <dc:creator>M. Stelke; V. Schneider</dc:creator>
  <cp:lastModifiedBy>Marcus Stelke</cp:lastModifiedBy>
  <cp:revision>258</cp:revision>
  <dcterms:created xsi:type="dcterms:W3CDTF">2007-08-29T07:13:29Z</dcterms:created>
  <dcterms:modified xsi:type="dcterms:W3CDTF">2015-02-05T01:51:08Z</dcterms:modified>
</cp:coreProperties>
</file>