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5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-300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95A267-2812-4C6E-8B05-B48A1A5A245A}" type="doc">
      <dgm:prSet loTypeId="urn:microsoft.com/office/officeart/2005/8/layout/pyramid2" loCatId="pyramid" qsTypeId="urn:microsoft.com/office/officeart/2005/8/quickstyle/3d7" qsCatId="3D" csTypeId="urn:microsoft.com/office/officeart/2005/8/colors/accent1_2" csCatId="accent1" phldr="1"/>
      <dgm:spPr/>
    </dgm:pt>
    <dgm:pt modelId="{2EE9EC59-852A-43FE-B5CB-A684921AB5F7}">
      <dgm:prSet phldrT="[Text]"/>
      <dgm:spPr/>
      <dgm:t>
        <a:bodyPr/>
        <a:lstStyle/>
        <a:p>
          <a:r>
            <a:rPr lang="en-US" dirty="0"/>
            <a:t>Open source</a:t>
          </a:r>
        </a:p>
      </dgm:t>
    </dgm:pt>
    <dgm:pt modelId="{1E3CEC92-6955-4C19-A5C7-671C18ED2A45}" type="parTrans" cxnId="{392AE851-AC3D-4E07-922E-D420D05CEE61}">
      <dgm:prSet/>
      <dgm:spPr/>
      <dgm:t>
        <a:bodyPr/>
        <a:lstStyle/>
        <a:p>
          <a:endParaRPr lang="en-US"/>
        </a:p>
      </dgm:t>
    </dgm:pt>
    <dgm:pt modelId="{4E4046D5-049E-4E70-AE6F-F73AD3B67B9D}" type="sibTrans" cxnId="{392AE851-AC3D-4E07-922E-D420D05CEE61}">
      <dgm:prSet/>
      <dgm:spPr/>
      <dgm:t>
        <a:bodyPr/>
        <a:lstStyle/>
        <a:p>
          <a:endParaRPr lang="en-US"/>
        </a:p>
      </dgm:t>
    </dgm:pt>
    <dgm:pt modelId="{875840F7-0DD4-4DA6-BE82-554DB9BC81EC}">
      <dgm:prSet phldrT="[Text]"/>
      <dgm:spPr/>
      <dgm:t>
        <a:bodyPr/>
        <a:lstStyle/>
        <a:p>
          <a:r>
            <a:rPr lang="en-US" dirty="0"/>
            <a:t>Scalability</a:t>
          </a:r>
        </a:p>
      </dgm:t>
    </dgm:pt>
    <dgm:pt modelId="{321375DD-307D-4B7C-9E0C-37E81EAD76E3}" type="parTrans" cxnId="{494CBF06-551A-43CB-B202-5513A1F23880}">
      <dgm:prSet/>
      <dgm:spPr/>
      <dgm:t>
        <a:bodyPr/>
        <a:lstStyle/>
        <a:p>
          <a:endParaRPr lang="en-US"/>
        </a:p>
      </dgm:t>
    </dgm:pt>
    <dgm:pt modelId="{1A03803C-3EF5-41B1-A7FD-0DD0797EF88C}" type="sibTrans" cxnId="{494CBF06-551A-43CB-B202-5513A1F23880}">
      <dgm:prSet/>
      <dgm:spPr/>
      <dgm:t>
        <a:bodyPr/>
        <a:lstStyle/>
        <a:p>
          <a:endParaRPr lang="en-US"/>
        </a:p>
      </dgm:t>
    </dgm:pt>
    <dgm:pt modelId="{EA63057D-D1C3-44E0-B68F-AB5CC78225BB}">
      <dgm:prSet phldrT="[Text]"/>
      <dgm:spPr/>
      <dgm:t>
        <a:bodyPr/>
        <a:lstStyle/>
        <a:p>
          <a:r>
            <a:rPr lang="en-US" dirty="0"/>
            <a:t>Security</a:t>
          </a:r>
        </a:p>
      </dgm:t>
    </dgm:pt>
    <dgm:pt modelId="{D0B4FB96-0679-45ED-9A3D-2FCA95C3DEDA}" type="parTrans" cxnId="{B51987E7-3C68-4A2D-ACC3-2C8ED3196DAE}">
      <dgm:prSet/>
      <dgm:spPr/>
      <dgm:t>
        <a:bodyPr/>
        <a:lstStyle/>
        <a:p>
          <a:endParaRPr lang="en-US"/>
        </a:p>
      </dgm:t>
    </dgm:pt>
    <dgm:pt modelId="{71756461-19C0-46BE-9904-1C597BF3FA86}" type="sibTrans" cxnId="{B51987E7-3C68-4A2D-ACC3-2C8ED3196DAE}">
      <dgm:prSet/>
      <dgm:spPr/>
      <dgm:t>
        <a:bodyPr/>
        <a:lstStyle/>
        <a:p>
          <a:endParaRPr lang="en-US"/>
        </a:p>
      </dgm:t>
    </dgm:pt>
    <dgm:pt modelId="{0193EE08-FCD4-4607-A1DE-8432216E1A2E}">
      <dgm:prSet phldrT="[Text]"/>
      <dgm:spPr/>
      <dgm:t>
        <a:bodyPr/>
        <a:lstStyle/>
        <a:p>
          <a:r>
            <a:rPr lang="en-US" dirty="0"/>
            <a:t>Speed </a:t>
          </a:r>
        </a:p>
      </dgm:t>
    </dgm:pt>
    <dgm:pt modelId="{AB37DA2F-B15C-4067-A663-ED12D55B8BB6}" type="parTrans" cxnId="{E84C4BBA-87B7-4223-BAD9-686BE8237FFF}">
      <dgm:prSet/>
      <dgm:spPr/>
      <dgm:t>
        <a:bodyPr/>
        <a:lstStyle/>
        <a:p>
          <a:endParaRPr lang="en-US"/>
        </a:p>
      </dgm:t>
    </dgm:pt>
    <dgm:pt modelId="{5532DB05-BE26-4AEB-80EC-1BF09E3A1695}" type="sibTrans" cxnId="{E84C4BBA-87B7-4223-BAD9-686BE8237FFF}">
      <dgm:prSet/>
      <dgm:spPr/>
      <dgm:t>
        <a:bodyPr/>
        <a:lstStyle/>
        <a:p>
          <a:endParaRPr lang="en-US"/>
        </a:p>
      </dgm:t>
    </dgm:pt>
    <dgm:pt modelId="{8B7F43E1-D26B-4DAA-B7B4-5A4AF3A6AE68}" type="pres">
      <dgm:prSet presAssocID="{5195A267-2812-4C6E-8B05-B48A1A5A245A}" presName="compositeShape" presStyleCnt="0">
        <dgm:presLayoutVars>
          <dgm:dir/>
          <dgm:resizeHandles/>
        </dgm:presLayoutVars>
      </dgm:prSet>
      <dgm:spPr/>
    </dgm:pt>
    <dgm:pt modelId="{8C8F922E-3F15-4123-A56A-04262CB6FA85}" type="pres">
      <dgm:prSet presAssocID="{5195A267-2812-4C6E-8B05-B48A1A5A245A}" presName="pyramid" presStyleLbl="node1" presStyleIdx="0" presStyleCnt="1"/>
      <dgm:spPr/>
    </dgm:pt>
    <dgm:pt modelId="{28209254-824E-4A4E-BADA-7680CD0265A4}" type="pres">
      <dgm:prSet presAssocID="{5195A267-2812-4C6E-8B05-B48A1A5A245A}" presName="theList" presStyleCnt="0"/>
      <dgm:spPr/>
    </dgm:pt>
    <dgm:pt modelId="{C0E324C9-8D78-4735-9BEE-95ACED8800B7}" type="pres">
      <dgm:prSet presAssocID="{2EE9EC59-852A-43FE-B5CB-A684921AB5F7}" presName="aNode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5E2D363-6564-4314-A404-601E1F4861ED}" type="pres">
      <dgm:prSet presAssocID="{2EE9EC59-852A-43FE-B5CB-A684921AB5F7}" presName="aSpace" presStyleCnt="0"/>
      <dgm:spPr/>
    </dgm:pt>
    <dgm:pt modelId="{D980F48E-FA52-4180-8FDA-372953A40768}" type="pres">
      <dgm:prSet presAssocID="{875840F7-0DD4-4DA6-BE82-554DB9BC81EC}" presName="aNode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C91CA1F-620E-403E-92F7-D81C39696098}" type="pres">
      <dgm:prSet presAssocID="{875840F7-0DD4-4DA6-BE82-554DB9BC81EC}" presName="aSpace" presStyleCnt="0"/>
      <dgm:spPr/>
    </dgm:pt>
    <dgm:pt modelId="{23495CCD-2E4D-4E08-8681-5397D652ABD7}" type="pres">
      <dgm:prSet presAssocID="{EA63057D-D1C3-44E0-B68F-AB5CC78225BB}" presName="aNode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DB480F0-8F38-484F-AF9B-39FC8D16EFF7}" type="pres">
      <dgm:prSet presAssocID="{EA63057D-D1C3-44E0-B68F-AB5CC78225BB}" presName="aSpace" presStyleCnt="0"/>
      <dgm:spPr/>
    </dgm:pt>
    <dgm:pt modelId="{658678DA-4985-490F-9AE5-C8A4C9E69FC9}" type="pres">
      <dgm:prSet presAssocID="{0193EE08-FCD4-4607-A1DE-8432216E1A2E}" presName="aNode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BC25685-5F2A-47DB-8CDD-3F7E3F5D26DF}" type="pres">
      <dgm:prSet presAssocID="{0193EE08-FCD4-4607-A1DE-8432216E1A2E}" presName="aSpace" presStyleCnt="0"/>
      <dgm:spPr/>
    </dgm:pt>
  </dgm:ptLst>
  <dgm:cxnLst>
    <dgm:cxn modelId="{392AE851-AC3D-4E07-922E-D420D05CEE61}" srcId="{5195A267-2812-4C6E-8B05-B48A1A5A245A}" destId="{2EE9EC59-852A-43FE-B5CB-A684921AB5F7}" srcOrd="0" destOrd="0" parTransId="{1E3CEC92-6955-4C19-A5C7-671C18ED2A45}" sibTransId="{4E4046D5-049E-4E70-AE6F-F73AD3B67B9D}"/>
    <dgm:cxn modelId="{CE0FED13-1DA2-44F6-B599-7E04B87834F6}" type="presOf" srcId="{EA63057D-D1C3-44E0-B68F-AB5CC78225BB}" destId="{23495CCD-2E4D-4E08-8681-5397D652ABD7}" srcOrd="0" destOrd="0" presId="urn:microsoft.com/office/officeart/2005/8/layout/pyramid2"/>
    <dgm:cxn modelId="{57F54892-4B33-48CD-BB2A-9240E7B016A9}" type="presOf" srcId="{2EE9EC59-852A-43FE-B5CB-A684921AB5F7}" destId="{C0E324C9-8D78-4735-9BEE-95ACED8800B7}" srcOrd="0" destOrd="0" presId="urn:microsoft.com/office/officeart/2005/8/layout/pyramid2"/>
    <dgm:cxn modelId="{E84C4BBA-87B7-4223-BAD9-686BE8237FFF}" srcId="{5195A267-2812-4C6E-8B05-B48A1A5A245A}" destId="{0193EE08-FCD4-4607-A1DE-8432216E1A2E}" srcOrd="3" destOrd="0" parTransId="{AB37DA2F-B15C-4067-A663-ED12D55B8BB6}" sibTransId="{5532DB05-BE26-4AEB-80EC-1BF09E3A1695}"/>
    <dgm:cxn modelId="{494CBF06-551A-43CB-B202-5513A1F23880}" srcId="{5195A267-2812-4C6E-8B05-B48A1A5A245A}" destId="{875840F7-0DD4-4DA6-BE82-554DB9BC81EC}" srcOrd="1" destOrd="0" parTransId="{321375DD-307D-4B7C-9E0C-37E81EAD76E3}" sibTransId="{1A03803C-3EF5-41B1-A7FD-0DD0797EF88C}"/>
    <dgm:cxn modelId="{B51987E7-3C68-4A2D-ACC3-2C8ED3196DAE}" srcId="{5195A267-2812-4C6E-8B05-B48A1A5A245A}" destId="{EA63057D-D1C3-44E0-B68F-AB5CC78225BB}" srcOrd="2" destOrd="0" parTransId="{D0B4FB96-0679-45ED-9A3D-2FCA95C3DEDA}" sibTransId="{71756461-19C0-46BE-9904-1C597BF3FA86}"/>
    <dgm:cxn modelId="{FB8CDB71-6D30-434C-9C41-1B364D8CDD5D}" type="presOf" srcId="{5195A267-2812-4C6E-8B05-B48A1A5A245A}" destId="{8B7F43E1-D26B-4DAA-B7B4-5A4AF3A6AE68}" srcOrd="0" destOrd="0" presId="urn:microsoft.com/office/officeart/2005/8/layout/pyramid2"/>
    <dgm:cxn modelId="{1B9B8979-8A9C-4E5E-84C6-0CBBE42F4054}" type="presOf" srcId="{0193EE08-FCD4-4607-A1DE-8432216E1A2E}" destId="{658678DA-4985-490F-9AE5-C8A4C9E69FC9}" srcOrd="0" destOrd="0" presId="urn:microsoft.com/office/officeart/2005/8/layout/pyramid2"/>
    <dgm:cxn modelId="{EE9D9FD5-E20A-4787-A5BC-8716AD9EAF06}" type="presOf" srcId="{875840F7-0DD4-4DA6-BE82-554DB9BC81EC}" destId="{D980F48E-FA52-4180-8FDA-372953A40768}" srcOrd="0" destOrd="0" presId="urn:microsoft.com/office/officeart/2005/8/layout/pyramid2"/>
    <dgm:cxn modelId="{873EE6C9-8AFF-497C-A084-AE4D5BD35544}" type="presParOf" srcId="{8B7F43E1-D26B-4DAA-B7B4-5A4AF3A6AE68}" destId="{8C8F922E-3F15-4123-A56A-04262CB6FA85}" srcOrd="0" destOrd="0" presId="urn:microsoft.com/office/officeart/2005/8/layout/pyramid2"/>
    <dgm:cxn modelId="{7C8D3050-B5DD-4F95-90E4-392BA048084C}" type="presParOf" srcId="{8B7F43E1-D26B-4DAA-B7B4-5A4AF3A6AE68}" destId="{28209254-824E-4A4E-BADA-7680CD0265A4}" srcOrd="1" destOrd="0" presId="urn:microsoft.com/office/officeart/2005/8/layout/pyramid2"/>
    <dgm:cxn modelId="{649A0AF8-1589-4996-91F8-4EA197677E06}" type="presParOf" srcId="{28209254-824E-4A4E-BADA-7680CD0265A4}" destId="{C0E324C9-8D78-4735-9BEE-95ACED8800B7}" srcOrd="0" destOrd="0" presId="urn:microsoft.com/office/officeart/2005/8/layout/pyramid2"/>
    <dgm:cxn modelId="{F277B2F8-056C-4984-93CF-B91762D3004B}" type="presParOf" srcId="{28209254-824E-4A4E-BADA-7680CD0265A4}" destId="{25E2D363-6564-4314-A404-601E1F4861ED}" srcOrd="1" destOrd="0" presId="urn:microsoft.com/office/officeart/2005/8/layout/pyramid2"/>
    <dgm:cxn modelId="{06FBCE02-4D5D-44E5-B10B-85674159CD6D}" type="presParOf" srcId="{28209254-824E-4A4E-BADA-7680CD0265A4}" destId="{D980F48E-FA52-4180-8FDA-372953A40768}" srcOrd="2" destOrd="0" presId="urn:microsoft.com/office/officeart/2005/8/layout/pyramid2"/>
    <dgm:cxn modelId="{A099DC7E-B633-4111-9A42-B584A330C592}" type="presParOf" srcId="{28209254-824E-4A4E-BADA-7680CD0265A4}" destId="{FC91CA1F-620E-403E-92F7-D81C39696098}" srcOrd="3" destOrd="0" presId="urn:microsoft.com/office/officeart/2005/8/layout/pyramid2"/>
    <dgm:cxn modelId="{4DDFF4CC-45EE-4A01-9945-8915208AE942}" type="presParOf" srcId="{28209254-824E-4A4E-BADA-7680CD0265A4}" destId="{23495CCD-2E4D-4E08-8681-5397D652ABD7}" srcOrd="4" destOrd="0" presId="urn:microsoft.com/office/officeart/2005/8/layout/pyramid2"/>
    <dgm:cxn modelId="{0E3F8DE3-9AB4-40D8-B1D2-1C52A28C2683}" type="presParOf" srcId="{28209254-824E-4A4E-BADA-7680CD0265A4}" destId="{ADB480F0-8F38-484F-AF9B-39FC8D16EFF7}" srcOrd="5" destOrd="0" presId="urn:microsoft.com/office/officeart/2005/8/layout/pyramid2"/>
    <dgm:cxn modelId="{EF2AC5CA-A047-4467-82CA-537296971449}" type="presParOf" srcId="{28209254-824E-4A4E-BADA-7680CD0265A4}" destId="{658678DA-4985-490F-9AE5-C8A4C9E69FC9}" srcOrd="6" destOrd="0" presId="urn:microsoft.com/office/officeart/2005/8/layout/pyramid2"/>
    <dgm:cxn modelId="{2F6003A8-AF11-4BA7-89DB-E710713DD371}" type="presParOf" srcId="{28209254-824E-4A4E-BADA-7680CD0265A4}" destId="{ABC25685-5F2A-47DB-8CDD-3F7E3F5D26DF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8F922E-3F15-4123-A56A-04262CB6FA85}">
      <dsp:nvSpPr>
        <dsp:cNvPr id="0" name=""/>
        <dsp:cNvSpPr/>
      </dsp:nvSpPr>
      <dsp:spPr>
        <a:xfrm>
          <a:off x="2755780" y="0"/>
          <a:ext cx="4351338" cy="4351338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0E324C9-8D78-4735-9BEE-95ACED8800B7}">
      <dsp:nvSpPr>
        <dsp:cNvPr id="0" name=""/>
        <dsp:cNvSpPr/>
      </dsp:nvSpPr>
      <dsp:spPr>
        <a:xfrm>
          <a:off x="4931449" y="435558"/>
          <a:ext cx="2828369" cy="7733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Open source</a:t>
          </a:r>
        </a:p>
      </dsp:txBody>
      <dsp:txXfrm>
        <a:off x="4969202" y="473311"/>
        <a:ext cx="2752863" cy="697876"/>
      </dsp:txXfrm>
    </dsp:sp>
    <dsp:sp modelId="{D980F48E-FA52-4180-8FDA-372953A40768}">
      <dsp:nvSpPr>
        <dsp:cNvPr id="0" name=""/>
        <dsp:cNvSpPr/>
      </dsp:nvSpPr>
      <dsp:spPr>
        <a:xfrm>
          <a:off x="4931449" y="1305613"/>
          <a:ext cx="2828369" cy="7733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Scalability</a:t>
          </a:r>
        </a:p>
      </dsp:txBody>
      <dsp:txXfrm>
        <a:off x="4969202" y="1343366"/>
        <a:ext cx="2752863" cy="697876"/>
      </dsp:txXfrm>
    </dsp:sp>
    <dsp:sp modelId="{23495CCD-2E4D-4E08-8681-5397D652ABD7}">
      <dsp:nvSpPr>
        <dsp:cNvPr id="0" name=""/>
        <dsp:cNvSpPr/>
      </dsp:nvSpPr>
      <dsp:spPr>
        <a:xfrm>
          <a:off x="4931449" y="2175669"/>
          <a:ext cx="2828369" cy="7733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Security</a:t>
          </a:r>
        </a:p>
      </dsp:txBody>
      <dsp:txXfrm>
        <a:off x="4969202" y="2213422"/>
        <a:ext cx="2752863" cy="697876"/>
      </dsp:txXfrm>
    </dsp:sp>
    <dsp:sp modelId="{658678DA-4985-490F-9AE5-C8A4C9E69FC9}">
      <dsp:nvSpPr>
        <dsp:cNvPr id="0" name=""/>
        <dsp:cNvSpPr/>
      </dsp:nvSpPr>
      <dsp:spPr>
        <a:xfrm>
          <a:off x="4931449" y="3045724"/>
          <a:ext cx="2828369" cy="7733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Speed </a:t>
          </a:r>
        </a:p>
      </dsp:txBody>
      <dsp:txXfrm>
        <a:off x="4969202" y="3083477"/>
        <a:ext cx="2752863" cy="6978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6CBBA9-0EB7-B10D-BA05-7BDCFD25A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759ED94-49A1-43FA-DEFE-B3D60D488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38D95CA-DCDF-788C-69A8-D735C55E2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90AD-8351-4850-AE4C-546F702580BC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326F597-F709-71A6-7DB7-DA883AEFC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858D00B-91E5-A5CF-0219-966A434B4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87C7A-0650-4105-B81F-35A528E10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14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5CCB37-569F-16A6-50E9-DD74A9BDD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AA647EE-139D-8E6B-41B2-11801E5436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CAE865C-3DB8-7446-AED8-D4CEF73E0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90AD-8351-4850-AE4C-546F702580BC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48F29A1-FC9A-18A8-643E-38F699B90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D2FE3E4-A347-2881-75D1-43843D31C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87C7A-0650-4105-B81F-35A528E10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68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9DC64A3-0316-2978-82FC-0E153221A4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87DD0EB-E430-7987-95BE-8FE91D98F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E47F41-1F72-EBBD-6CB5-265CBB04E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90AD-8351-4850-AE4C-546F702580BC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4B9CA59-066F-1501-F687-82C478B3C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D673D6D-194D-43FD-EB00-683CD2A57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87C7A-0650-4105-B81F-35A528E10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71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E3AF72-58D5-8B9D-B9C5-12ECB2CBF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725341-9C5A-A174-FFD9-351863526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31E68D7-5358-1ACA-DA30-AB424AD44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90AD-8351-4850-AE4C-546F702580BC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44109F-821C-B0A2-7872-B38D783F7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1343CFF-B654-3816-5396-98AABA3A0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87C7A-0650-4105-B81F-35A528E10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54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187E78-DEB5-42FA-FD30-41A23021D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2914CD3-A2A6-6E5D-D991-399F93FE4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A7DD8F8-9182-2728-37DD-38670EEE0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90AD-8351-4850-AE4C-546F702580BC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B981E0C-1520-B4E0-6680-5D336712E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589DCC1-20F4-3E40-86B1-E1A7A9F6D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87C7A-0650-4105-B81F-35A528E10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36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619CA5-59B3-2356-157D-96A3E51AC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3D862A0-23B2-9329-8ADD-FE32406ED8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1EFE8C5-E971-DB15-8DA5-B8CB66947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359952A-9C89-E081-1578-E10FB5CAE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90AD-8351-4850-AE4C-546F702580BC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F3F638D-6E2D-9D51-D13D-29FED7BA1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D4A40E8-BBE6-68DA-092A-ED3927ADD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87C7A-0650-4105-B81F-35A528E10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632836-1DF9-2ABE-EF95-1E6100D36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3FD3AEC-A55A-5E1A-94EE-652B5DCE5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7941A67-1971-BD2F-875F-7E5AD02C5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B6AFC78-F2C5-1849-CFBA-9937553F15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8E10C72-1972-19D7-2F0E-63344239E8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9A08ACE-7B10-AB37-94C5-1F0AF5621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90AD-8351-4850-AE4C-546F702580BC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0D91DB6-7AFB-2FB1-E8AB-30673C5DC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A9DE40B-BCDC-A2E5-ED7C-243100A94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87C7A-0650-4105-B81F-35A528E10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65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E2C306-A102-07D0-9139-523EBF083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B75F0CE-9BF8-CF81-8A0A-DF411575C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90AD-8351-4850-AE4C-546F702580BC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63B4E48-99A7-5A91-B217-33D8F9ADA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A112DF1-9336-F289-B018-D2286C0D5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87C7A-0650-4105-B81F-35A528E10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98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8258974-A17E-33BB-AB92-D043D6C4D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90AD-8351-4850-AE4C-546F702580BC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6ACEF14-62B6-3A77-B4DD-7FD3DC594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F51AEB2-0275-0D87-4B18-9143E62BE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87C7A-0650-4105-B81F-35A528E10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81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4EF5B2-73A3-7B73-2B64-55C341C92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B6839A-48A3-4D4A-7065-29BEA7B58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DA2A734-9126-212F-5AF0-8B047AA7A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01D0017-A220-4266-A259-17ACBF5BB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90AD-8351-4850-AE4C-546F702580BC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4E65F1B-5548-4152-B00C-707ED31B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8FD1127-74B0-94DF-29A6-7BAB86460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87C7A-0650-4105-B81F-35A528E10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576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F36CE7-E8DB-3923-10DD-EAE3BF86B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F504DC5-60DB-23EB-0272-08C6F4CB13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BF51581-2987-AB19-D678-43FC560FE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8445187-1B3D-A943-766B-7ED5F3218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90AD-8351-4850-AE4C-546F702580BC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50A8F27-B5DF-E403-7E68-11E4BEF23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4988968-A38E-8748-8839-385970B25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87C7A-0650-4105-B81F-35A528E10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905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519B378-0381-D689-D2EE-36671ED8F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49D9440-8B55-E9ED-BC64-BB1AB2ECF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B94A4AB-8C4F-DE19-88A5-0DE2D9E8DC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B90AD-8351-4850-AE4C-546F702580BC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A181EDF-EE7F-376C-49B9-4596DC6E0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B2C909-0490-06AB-FC72-7C3E692C1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87C7A-0650-4105-B81F-35A528E10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83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B7A837-38C5-CA07-4F1D-F027C41D4F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BEB6FF4-7F48-8A3E-9E15-0B0C4E83D3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R.P.Vijai</a:t>
            </a:r>
            <a:r>
              <a:rPr lang="en-US" smtClean="0"/>
              <a:t> Ganesh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143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61E7D4C-85A8-AA37-BABD-1B02A1A61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3853"/>
            <a:ext cx="10515600" cy="7547500"/>
          </a:xfrm>
        </p:spPr>
        <p:txBody>
          <a:bodyPr/>
          <a:lstStyle/>
          <a:p>
            <a:r>
              <a:rPr lang="en-US" dirty="0"/>
              <a:t>Starting area: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The 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inter-bold"/>
              </a:rPr>
              <a:t>Staging area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inter-regular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is also a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inter-regular"/>
              </a:rPr>
              <a:t> 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inter-bold"/>
              </a:rPr>
              <a:t>unique functionality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inter-regular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of Git.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 It can be considered as a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inter-regular"/>
              </a:rPr>
              <a:t> 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inter-bold"/>
              </a:rPr>
              <a:t>preview of our next commit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 moreover, an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inter-regular"/>
              </a:rPr>
              <a:t> 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inter-bold"/>
              </a:rPr>
              <a:t>intermediate area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inter-regular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where commits can be formatted and reviewed before completion.</a:t>
            </a:r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  <a:latin typeface="inter-regular"/>
            </a:endParaRPr>
          </a:p>
        </p:txBody>
      </p:sp>
      <p:pic>
        <p:nvPicPr>
          <p:cNvPr id="2050" name="Picture 2" descr="Features of Git">
            <a:extLst>
              <a:ext uri="{FF2B5EF4-FFF2-40B4-BE49-F238E27FC236}">
                <a16:creationId xmlns:a16="http://schemas.microsoft.com/office/drawing/2014/main" xmlns="" id="{271ABED7-C37C-559F-CDE0-47376CEB5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424" y="2140208"/>
            <a:ext cx="6377862" cy="4027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522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E72AD4E-777E-8861-7F31-8E64092B0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4522"/>
            <a:ext cx="10515600" cy="568244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Maintain clean history: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Git facilitates with Git Rebase; It is one of the most helpful features of Git.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It fetches the latest commits from the master branch and puts our code on top of that. </a:t>
            </a:r>
            <a:endParaRPr lang="en-US" dirty="0">
              <a:solidFill>
                <a:srgbClr val="000000"/>
              </a:solidFill>
              <a:latin typeface="inter-regula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 It maintains a clean history of the project.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92257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3DF8931-569E-09C4-BDFD-0A4FF85EF4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2310" y="1240971"/>
            <a:ext cx="7254940" cy="447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489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2F18D6-C49D-94D3-DC46-6BEE6F981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bash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AD77943-A721-CC58-E420-2990C93EF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1) </a:t>
            </a:r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- The collection of command line programs that makes up the </a:t>
            </a:r>
            <a:r>
              <a:rPr lang="en-US" dirty="0" err="1"/>
              <a:t>Git</a:t>
            </a:r>
            <a:r>
              <a:rPr lang="en-US" dirty="0"/>
              <a:t> version control system. </a:t>
            </a:r>
            <a:r>
              <a:rPr lang="en-US" dirty="0">
                <a:solidFill>
                  <a:srgbClr val="FF0000"/>
                </a:solidFill>
              </a:rPr>
              <a:t>(2) Bash </a:t>
            </a:r>
            <a:r>
              <a:rPr lang="en-US" dirty="0"/>
              <a:t>- The name of a popular default shell on </a:t>
            </a:r>
            <a:r>
              <a:rPr lang="en-US" dirty="0" err="1"/>
              <a:t>macOS</a:t>
            </a:r>
            <a:r>
              <a:rPr lang="en-US" dirty="0"/>
              <a:t> and Linux. This means that the </a:t>
            </a:r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Bash package not only installs </a:t>
            </a:r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, but also the Bash shell and some important utilities for Bash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dirty="0" err="1"/>
              <a:t>Git</a:t>
            </a:r>
            <a:r>
              <a:rPr lang="en-US" dirty="0"/>
              <a:t> Bash is a command-line interface for the </a:t>
            </a:r>
            <a:r>
              <a:rPr lang="en-US" dirty="0" err="1"/>
              <a:t>Git</a:t>
            </a:r>
            <a:r>
              <a:rPr lang="en-US" dirty="0"/>
              <a:t> version control system that provides a Unix-like environment on Windows. It allows you to use </a:t>
            </a:r>
            <a:r>
              <a:rPr lang="en-US" dirty="0" err="1"/>
              <a:t>Git</a:t>
            </a:r>
            <a:r>
              <a:rPr lang="en-US" dirty="0"/>
              <a:t> and run various Unix/Linux command-line utilities and tools in a Windows environment.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062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Git Bash - Installation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477" y="15208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1. Browse to the official </a:t>
            </a:r>
            <a:r>
              <a:rPr lang="en-US" dirty="0" err="1"/>
              <a:t>Git</a:t>
            </a:r>
            <a:r>
              <a:rPr lang="en-US" dirty="0"/>
              <a:t> website: </a:t>
            </a:r>
            <a:r>
              <a:rPr lang="en-US" u="sng" dirty="0">
                <a:solidFill>
                  <a:schemeClr val="accent1"/>
                </a:solidFill>
              </a:rPr>
              <a:t>https://git-scm.com/downloads</a:t>
            </a:r>
          </a:p>
          <a:p>
            <a:r>
              <a:rPr lang="en-US" dirty="0"/>
              <a:t>2. Click the download link for Windows and allow the download to complete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IN" dirty="0" smtClean="0"/>
              <a:t> 3. Install the </a:t>
            </a:r>
            <a:r>
              <a:rPr lang="en-IN" dirty="0" err="1" smtClean="0"/>
              <a:t>Gitbash</a:t>
            </a:r>
            <a:r>
              <a:rPr lang="en-IN" dirty="0" smtClean="0"/>
              <a:t> software </a:t>
            </a:r>
            <a:endParaRPr lang="en-IN" dirty="0"/>
          </a:p>
        </p:txBody>
      </p:sp>
      <p:pic>
        <p:nvPicPr>
          <p:cNvPr id="1026" name="Picture 2" descr="Windows version on Git page to downlo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846" y="2453714"/>
            <a:ext cx="4153144" cy="252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010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Git </a:t>
            </a:r>
            <a:r>
              <a:rPr lang="en-IN" dirty="0" err="1" smtClean="0"/>
              <a:t>init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477" y="1520825"/>
            <a:ext cx="10515600" cy="4351338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g</a:t>
            </a:r>
            <a:r>
              <a:rPr lang="en-IN" b="1" dirty="0" smtClean="0">
                <a:solidFill>
                  <a:srgbClr val="FF0000"/>
                </a:solidFill>
              </a:rPr>
              <a:t>it </a:t>
            </a:r>
            <a:r>
              <a:rPr lang="en-IN" b="1" dirty="0" err="1" smtClean="0">
                <a:solidFill>
                  <a:srgbClr val="FF0000"/>
                </a:solidFill>
              </a:rPr>
              <a:t>init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to Initialize local  repository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108" y="2786063"/>
            <a:ext cx="10102774" cy="1692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7014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477" y="1520825"/>
            <a:ext cx="10515600" cy="4351338"/>
          </a:xfrm>
        </p:spPr>
        <p:txBody>
          <a:bodyPr>
            <a:normAutofit/>
          </a:bodyPr>
          <a:lstStyle/>
          <a:p>
            <a:r>
              <a:rPr lang="en-IN" dirty="0"/>
              <a:t>To </a:t>
            </a:r>
            <a:r>
              <a:rPr lang="en-US" dirty="0"/>
              <a:t>Create a new test directory (folder)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>
                <a:solidFill>
                  <a:srgbClr val="FF0000"/>
                </a:solidFill>
              </a:rPr>
              <a:t>mkdir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err="1" smtClean="0">
                <a:solidFill>
                  <a:srgbClr val="FF0000"/>
                </a:solidFill>
              </a:rPr>
              <a:t>git_test</a:t>
            </a:r>
            <a:endParaRPr lang="en-IN" dirty="0" smtClean="0">
              <a:solidFill>
                <a:srgbClr val="FF0000"/>
              </a:solidFill>
            </a:endParaRPr>
          </a:p>
          <a:p>
            <a:endParaRPr lang="en-IN" dirty="0"/>
          </a:p>
          <a:p>
            <a:r>
              <a:rPr lang="en-US" dirty="0"/>
              <a:t>Change your location to the newly created </a:t>
            </a:r>
            <a:r>
              <a:rPr lang="en-US" dirty="0" smtClean="0"/>
              <a:t>directory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cd </a:t>
            </a:r>
            <a:r>
              <a:rPr lang="en-IN" dirty="0" err="1" smtClean="0">
                <a:solidFill>
                  <a:srgbClr val="FF0000"/>
                </a:solidFill>
              </a:rPr>
              <a:t>git_test</a:t>
            </a:r>
            <a:endParaRPr lang="en-I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Now create a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Github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Account and Repository(folder) in Github.com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982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 </a:t>
            </a:r>
            <a:r>
              <a:rPr lang="en-IN" dirty="0" err="1" smtClean="0"/>
              <a:t>Gitbash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477" y="1520825"/>
            <a:ext cx="10515600" cy="4351338"/>
          </a:xfrm>
        </p:spPr>
        <p:txBody>
          <a:bodyPr>
            <a:normAutofit/>
          </a:bodyPr>
          <a:lstStyle/>
          <a:p>
            <a:r>
              <a:rPr lang="en-IN" b="1" dirty="0"/>
              <a:t>Configure </a:t>
            </a:r>
            <a:r>
              <a:rPr lang="en-IN" b="1" dirty="0" err="1"/>
              <a:t>GitHub</a:t>
            </a:r>
            <a:r>
              <a:rPr lang="en-IN" b="1" dirty="0"/>
              <a:t> Credentials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git </a:t>
            </a:r>
            <a:r>
              <a:rPr lang="en-IN" dirty="0" err="1">
                <a:solidFill>
                  <a:srgbClr val="FF0000"/>
                </a:solidFill>
              </a:rPr>
              <a:t>config</a:t>
            </a:r>
            <a:r>
              <a:rPr lang="en-IN" dirty="0">
                <a:solidFill>
                  <a:srgbClr val="FF0000"/>
                </a:solidFill>
              </a:rPr>
              <a:t> --global user.name "</a:t>
            </a:r>
            <a:r>
              <a:rPr lang="en-IN" dirty="0" err="1" smtClean="0">
                <a:solidFill>
                  <a:srgbClr val="FF0000"/>
                </a:solidFill>
              </a:rPr>
              <a:t>github_username</a:t>
            </a:r>
            <a:r>
              <a:rPr lang="en-IN" dirty="0" smtClean="0">
                <a:solidFill>
                  <a:srgbClr val="FF0000"/>
                </a:solidFill>
              </a:rPr>
              <a:t>“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config</a:t>
            </a:r>
            <a:r>
              <a:rPr lang="en-US" dirty="0">
                <a:solidFill>
                  <a:srgbClr val="FF0000"/>
                </a:solidFill>
              </a:rPr>
              <a:t> --global </a:t>
            </a:r>
            <a:r>
              <a:rPr lang="en-US" dirty="0" err="1">
                <a:solidFill>
                  <a:srgbClr val="FF0000"/>
                </a:solidFill>
              </a:rPr>
              <a:t>user.email</a:t>
            </a:r>
            <a:r>
              <a:rPr lang="en-US" dirty="0">
                <a:solidFill>
                  <a:srgbClr val="FF0000"/>
                </a:solidFill>
              </a:rPr>
              <a:t> "</a:t>
            </a:r>
            <a:r>
              <a:rPr lang="en-US" dirty="0" err="1" smtClean="0">
                <a:solidFill>
                  <a:srgbClr val="FF0000"/>
                </a:solidFill>
              </a:rPr>
              <a:t>email_address</a:t>
            </a:r>
            <a:r>
              <a:rPr lang="en-US" dirty="0" smtClean="0">
                <a:solidFill>
                  <a:srgbClr val="FF0000"/>
                </a:solidFill>
              </a:rPr>
              <a:t>“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501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 </a:t>
            </a:r>
            <a:r>
              <a:rPr lang="en-IN" dirty="0" err="1" smtClean="0"/>
              <a:t>Gitbash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Clone a </a:t>
            </a:r>
            <a:r>
              <a:rPr lang="en-IN" b="1" dirty="0" err="1"/>
              <a:t>GitHub</a:t>
            </a:r>
            <a:r>
              <a:rPr lang="en-IN" b="1" dirty="0"/>
              <a:t> Repository</a:t>
            </a:r>
          </a:p>
          <a:p>
            <a:pPr marL="0" indent="0">
              <a:buNone/>
            </a:pPr>
            <a:r>
              <a:rPr lang="en-US" dirty="0"/>
              <a:t>Go to your repository on </a:t>
            </a:r>
            <a:r>
              <a:rPr lang="en-US" dirty="0" err="1"/>
              <a:t>GitHub</a:t>
            </a:r>
            <a:r>
              <a:rPr lang="en-US" dirty="0"/>
              <a:t>. In the top right above the list of files, open the </a:t>
            </a:r>
            <a:r>
              <a:rPr lang="en-US" b="1" dirty="0"/>
              <a:t>Clone or download</a:t>
            </a:r>
            <a:r>
              <a:rPr lang="en-US" dirty="0"/>
              <a:t> drop-down menu. Copy the </a:t>
            </a:r>
            <a:r>
              <a:rPr lang="en-US" b="1" dirty="0"/>
              <a:t>URL for cloning over HTTPS</a:t>
            </a:r>
            <a:r>
              <a:rPr lang="en-IN" dirty="0"/>
              <a:t/>
            </a:r>
            <a:br>
              <a:rPr lang="en-IN" dirty="0"/>
            </a:br>
            <a:endParaRPr lang="en-IN" dirty="0">
              <a:solidFill>
                <a:srgbClr val="FF0000"/>
              </a:solidFill>
            </a:endParaRPr>
          </a:p>
          <a:p>
            <a:endParaRPr lang="en-IN" dirty="0"/>
          </a:p>
        </p:txBody>
      </p:sp>
      <p:pic>
        <p:nvPicPr>
          <p:cNvPr id="2050" name="Picture 2" descr="Cloning a GitHub repository over HTT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292" y="3341725"/>
            <a:ext cx="6064006" cy="2789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407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 </a:t>
            </a:r>
            <a:r>
              <a:rPr lang="en-IN" dirty="0" err="1" smtClean="0"/>
              <a:t>Gitbash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List Remote Repositories</a:t>
            </a:r>
          </a:p>
          <a:p>
            <a:pPr marL="0" indent="0">
              <a:buNone/>
            </a:pPr>
            <a:r>
              <a:rPr lang="en-US" dirty="0"/>
              <a:t>Your working directory should now have a copy of the repository from </a:t>
            </a:r>
            <a:r>
              <a:rPr lang="en-US" dirty="0" err="1"/>
              <a:t>GitHub</a:t>
            </a:r>
            <a:r>
              <a:rPr lang="en-US" dirty="0"/>
              <a:t>. It should contain a directory with the name of the project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cd </a:t>
            </a:r>
            <a:r>
              <a:rPr lang="en-US" dirty="0" err="1" smtClean="0">
                <a:solidFill>
                  <a:srgbClr val="FF0000"/>
                </a:solidFill>
              </a:rPr>
              <a:t>git_project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Create a File using  </a:t>
            </a:r>
            <a:r>
              <a:rPr lang="en-US" dirty="0" err="1" smtClean="0">
                <a:solidFill>
                  <a:schemeClr val="accent1"/>
                </a:solidFill>
              </a:rPr>
              <a:t>Gitbash</a:t>
            </a:r>
            <a:r>
              <a:rPr lang="en-US" dirty="0" smtClean="0">
                <a:solidFill>
                  <a:schemeClr val="accent1"/>
                </a:solidFill>
              </a:rPr>
              <a:t> in Local Repo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IN" dirty="0" err="1" smtClean="0"/>
              <a:t>nano</a:t>
            </a:r>
            <a:r>
              <a:rPr lang="en-IN" dirty="0" smtClean="0"/>
              <a:t> t1.txt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4228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58F628-B4E4-E7C4-F929-AFB3EC371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57B017-F6B4-52C2-0309-58AA1E8BA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Git is a modern and widely used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inter-regular"/>
              </a:rPr>
              <a:t> </a:t>
            </a:r>
            <a:r>
              <a:rPr lang="en-US" b="1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inter-bold"/>
              </a:rPr>
              <a:t>distributed version control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inter-regular"/>
              </a:rPr>
              <a:t> 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system in the world.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It is developed to manage projects with high speed and efficiency.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version control system allows us to monitor and work together with our team members at the same workspace.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437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 </a:t>
            </a:r>
            <a:r>
              <a:rPr lang="en-IN" dirty="0" err="1" smtClean="0"/>
              <a:t>Gitbash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your new file to the local </a:t>
            </a:r>
            <a:r>
              <a:rPr lang="en-US" dirty="0" smtClean="0"/>
              <a:t>repo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git add </a:t>
            </a:r>
            <a:r>
              <a:rPr lang="en-IN" dirty="0" smtClean="0">
                <a:solidFill>
                  <a:srgbClr val="FF0000"/>
                </a:solidFill>
              </a:rPr>
              <a:t>t1.txt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r>
              <a:rPr lang="en-US" dirty="0"/>
              <a:t>Run </a:t>
            </a:r>
            <a:r>
              <a:rPr lang="en-US" b="1" dirty="0" err="1"/>
              <a:t>git</a:t>
            </a:r>
            <a:r>
              <a:rPr lang="en-US" b="1" dirty="0"/>
              <a:t> status</a:t>
            </a:r>
            <a:r>
              <a:rPr lang="en-US" dirty="0"/>
              <a:t> again to make sure the </a:t>
            </a:r>
            <a:r>
              <a:rPr lang="en-US" dirty="0" smtClean="0"/>
              <a:t>t1.txt </a:t>
            </a:r>
            <a:r>
              <a:rPr lang="en-US" dirty="0"/>
              <a:t>file has been added. 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438" y="4363550"/>
            <a:ext cx="5953125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4463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 </a:t>
            </a:r>
            <a:r>
              <a:rPr lang="en-IN" dirty="0" err="1" smtClean="0"/>
              <a:t>Gitbash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Next, commit the changes to the local project:</a:t>
            </a: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commit -m "</a:t>
            </a:r>
            <a:r>
              <a:rPr lang="en-US" dirty="0" err="1">
                <a:solidFill>
                  <a:srgbClr val="FF0000"/>
                </a:solidFill>
              </a:rPr>
              <a:t>commiting</a:t>
            </a:r>
            <a:r>
              <a:rPr lang="en-US" dirty="0">
                <a:solidFill>
                  <a:srgbClr val="FF0000"/>
                </a:solidFill>
              </a:rPr>
              <a:t> text1.txt file"</a:t>
            </a:r>
          </a:p>
          <a:p>
            <a:pPr marL="0" indent="0">
              <a:buNone/>
            </a:pPr>
            <a:endParaRPr lang="en-IN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Add </a:t>
            </a:r>
            <a:r>
              <a:rPr lang="en-US" dirty="0"/>
              <a:t>a new remote </a:t>
            </a:r>
            <a:r>
              <a:rPr lang="en-US" dirty="0" smtClean="0"/>
              <a:t>repository</a:t>
            </a:r>
          </a:p>
          <a:p>
            <a:pPr marL="0" indent="0">
              <a:buNone/>
            </a:pPr>
            <a:r>
              <a:rPr lang="en-US" dirty="0" err="1"/>
              <a:t>git</a:t>
            </a:r>
            <a:r>
              <a:rPr lang="en-US" dirty="0"/>
              <a:t> remote add origin &lt;</a:t>
            </a:r>
            <a:r>
              <a:rPr lang="en-US" dirty="0" err="1"/>
              <a:t>repository_url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git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remote add origin https://github.com/vijaimail/skctadp1.git</a:t>
            </a:r>
          </a:p>
          <a:p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226" y="2399164"/>
            <a:ext cx="5364774" cy="11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522" y="5480539"/>
            <a:ext cx="7791698" cy="715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51995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 </a:t>
            </a:r>
            <a:r>
              <a:rPr lang="en-IN" dirty="0" err="1" smtClean="0"/>
              <a:t>Gitbash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print current remote repo name, </a:t>
            </a: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git </a:t>
            </a:r>
            <a:r>
              <a:rPr lang="en-IN" dirty="0" smtClean="0">
                <a:solidFill>
                  <a:srgbClr val="FF0000"/>
                </a:solidFill>
              </a:rPr>
              <a:t>remote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g</a:t>
            </a:r>
            <a:r>
              <a:rPr lang="en-IN" dirty="0" smtClean="0">
                <a:solidFill>
                  <a:srgbClr val="FF0000"/>
                </a:solidFill>
              </a:rPr>
              <a:t>it remote -v</a:t>
            </a: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174" y="3458308"/>
            <a:ext cx="9488566" cy="2395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337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 </a:t>
            </a:r>
            <a:r>
              <a:rPr lang="en-IN" dirty="0" err="1" smtClean="0"/>
              <a:t>Gitbash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63773" y="1567719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b="1" dirty="0" err="1"/>
              <a:t>git</a:t>
            </a:r>
            <a:r>
              <a:rPr lang="en-US" sz="2400" b="1" dirty="0"/>
              <a:t> push</a:t>
            </a:r>
            <a:r>
              <a:rPr lang="en-US" sz="2400" dirty="0"/>
              <a:t> command is used in </a:t>
            </a:r>
            <a:r>
              <a:rPr lang="en-US" sz="2400" dirty="0" err="1"/>
              <a:t>Git</a:t>
            </a:r>
            <a:r>
              <a:rPr lang="en-US" sz="2400" dirty="0"/>
              <a:t> to push your local changes (commits) to a remote </a:t>
            </a:r>
            <a:r>
              <a:rPr lang="en-US" sz="2400" dirty="0" err="1"/>
              <a:t>Git</a:t>
            </a:r>
            <a:r>
              <a:rPr lang="en-US" sz="2400" dirty="0"/>
              <a:t> </a:t>
            </a:r>
            <a:r>
              <a:rPr lang="en-US" sz="2400" dirty="0" smtClean="0"/>
              <a:t>repository, when </a:t>
            </a:r>
            <a:r>
              <a:rPr lang="en-US" sz="2400" dirty="0"/>
              <a:t>you want to update a remote repository with your local changes. </a:t>
            </a:r>
            <a:endParaRPr lang="en-US" sz="2400" dirty="0" smtClean="0"/>
          </a:p>
          <a:p>
            <a:pPr marL="0" indent="0">
              <a:buNone/>
            </a:pPr>
            <a:r>
              <a:rPr lang="en-IN" sz="2400" dirty="0" smtClean="0">
                <a:solidFill>
                  <a:srgbClr val="FF0000"/>
                </a:solidFill>
              </a:rPr>
              <a:t> </a:t>
            </a:r>
            <a:r>
              <a:rPr lang="en-IN" sz="2400" dirty="0" smtClean="0"/>
              <a:t>syntax- git </a:t>
            </a:r>
            <a:r>
              <a:rPr lang="en-IN" sz="2400" dirty="0"/>
              <a:t>push &lt;remote&gt; &lt;branch&gt;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FF0000"/>
                </a:solidFill>
              </a:rPr>
              <a:t>git</a:t>
            </a:r>
            <a:r>
              <a:rPr lang="en-US" sz="2400" dirty="0">
                <a:solidFill>
                  <a:srgbClr val="FF0000"/>
                </a:solidFill>
              </a:rPr>
              <a:t> push origin </a:t>
            </a:r>
            <a:r>
              <a:rPr lang="en-US" sz="2400" dirty="0" smtClean="0">
                <a:solidFill>
                  <a:srgbClr val="FF0000"/>
                </a:solidFill>
              </a:rPr>
              <a:t>main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FF0000"/>
                </a:solidFill>
              </a:rPr>
              <a:t>git</a:t>
            </a:r>
            <a:r>
              <a:rPr lang="en-US" sz="2400" dirty="0">
                <a:solidFill>
                  <a:srgbClr val="FF0000"/>
                </a:solidFill>
              </a:rPr>
              <a:t> push --set-upstream origin master</a:t>
            </a:r>
          </a:p>
          <a:p>
            <a:pPr marL="0" indent="0"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endParaRPr lang="en-IN" sz="2400" dirty="0" smtClean="0">
              <a:solidFill>
                <a:srgbClr val="FF0000"/>
              </a:solidFill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pPr marL="0" indent="0">
              <a:buNone/>
            </a:pPr>
            <a:endParaRPr lang="en-IN" sz="2400" dirty="0">
              <a:solidFill>
                <a:srgbClr val="FF00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345" y="2930770"/>
            <a:ext cx="7827735" cy="3007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74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 </a:t>
            </a:r>
            <a:r>
              <a:rPr lang="en-IN" dirty="0" err="1" smtClean="0"/>
              <a:t>Gitbash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63773" y="1567719"/>
            <a:ext cx="10515600" cy="4351338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After Git push, without making changes in local file , if you try to push again, it will show everything is up to date</a:t>
            </a:r>
            <a:endParaRPr lang="en-IN" sz="2400" dirty="0"/>
          </a:p>
          <a:p>
            <a:pPr marL="0" indent="0"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endParaRPr lang="en-IN" sz="2400" dirty="0" smtClean="0">
              <a:solidFill>
                <a:srgbClr val="FF0000"/>
              </a:solidFill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pPr marL="0" indent="0">
              <a:buNone/>
            </a:pPr>
            <a:endParaRPr lang="en-IN" sz="2400" dirty="0">
              <a:solidFill>
                <a:srgbClr val="FF000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008" y="2332893"/>
            <a:ext cx="7238932" cy="4323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37300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 </a:t>
            </a:r>
            <a:r>
              <a:rPr lang="en-IN" dirty="0" err="1" smtClean="0"/>
              <a:t>Gitbash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63773" y="1567719"/>
            <a:ext cx="10515600" cy="4351338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After Git push, after making changes in local file  -&gt; adding -&gt; </a:t>
            </a:r>
            <a:r>
              <a:rPr lang="en-IN" sz="2400" dirty="0" err="1" smtClean="0"/>
              <a:t>Commiting</a:t>
            </a:r>
            <a:r>
              <a:rPr lang="en-IN" sz="2400" dirty="0" smtClean="0"/>
              <a:t> -&gt; doing Git push</a:t>
            </a:r>
            <a:endParaRPr lang="en-IN" sz="2400" dirty="0"/>
          </a:p>
          <a:p>
            <a:pPr marL="0" indent="0"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endParaRPr lang="en-IN" sz="2400" dirty="0" smtClean="0">
              <a:solidFill>
                <a:srgbClr val="FF0000"/>
              </a:solidFill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pPr marL="0" indent="0">
              <a:buNone/>
            </a:pPr>
            <a:endParaRPr lang="en-IN" sz="2400" dirty="0">
              <a:solidFill>
                <a:srgbClr val="FF000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783" y="2192217"/>
            <a:ext cx="9305798" cy="4459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0648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 </a:t>
            </a:r>
            <a:r>
              <a:rPr lang="en-IN" dirty="0" err="1" smtClean="0"/>
              <a:t>Gitbash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63773" y="1567719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IN" sz="2400" dirty="0" smtClean="0"/>
          </a:p>
          <a:p>
            <a:r>
              <a:rPr lang="en-US" sz="2400" b="1" dirty="0" err="1" smtClean="0"/>
              <a:t>git</a:t>
            </a:r>
            <a:r>
              <a:rPr lang="en-US" sz="2400" b="1" dirty="0" smtClean="0"/>
              <a:t> </a:t>
            </a:r>
            <a:r>
              <a:rPr lang="en-US" sz="2400" b="1" dirty="0"/>
              <a:t>pull</a:t>
            </a:r>
            <a:r>
              <a:rPr lang="en-US" sz="2400" dirty="0"/>
              <a:t> command is used to update your local </a:t>
            </a:r>
            <a:r>
              <a:rPr lang="en-US" sz="2400" dirty="0" err="1"/>
              <a:t>Git</a:t>
            </a:r>
            <a:r>
              <a:rPr lang="en-US" sz="2400" dirty="0"/>
              <a:t> repository with changes from a remote repository. It essentially performs two operations: it fetches the changes from the remote repository and then merges them into your current local branch.</a:t>
            </a:r>
            <a:endParaRPr lang="en-IN" sz="2400" dirty="0"/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   </a:t>
            </a:r>
            <a:r>
              <a:rPr lang="en-US" sz="2400" dirty="0" smtClean="0"/>
              <a:t>If any changes made in remote repository, and changes needed to be updated in local repository. </a:t>
            </a:r>
            <a:r>
              <a:rPr lang="en-US" sz="2400" dirty="0" err="1" smtClean="0">
                <a:solidFill>
                  <a:srgbClr val="0070C0"/>
                </a:solidFill>
              </a:rPr>
              <a:t>Git</a:t>
            </a:r>
            <a:r>
              <a:rPr lang="en-US" sz="2400" dirty="0" smtClean="0">
                <a:solidFill>
                  <a:srgbClr val="0070C0"/>
                </a:solidFill>
              </a:rPr>
              <a:t> pull =fetch from remote repo + merge with local repo   </a:t>
            </a:r>
          </a:p>
          <a:p>
            <a:pPr marL="0" indent="0"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    </a:t>
            </a:r>
            <a:r>
              <a:rPr lang="en-US" sz="2400" dirty="0" smtClean="0"/>
              <a:t>Syntax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	</a:t>
            </a:r>
            <a:r>
              <a:rPr lang="en-US" sz="2400" dirty="0" err="1" smtClean="0">
                <a:solidFill>
                  <a:srgbClr val="FF0000"/>
                </a:solidFill>
              </a:rPr>
              <a:t>git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pull &lt;remote&gt; &lt;branch&gt;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   </a:t>
            </a:r>
            <a:r>
              <a:rPr lang="en-US" sz="2400" dirty="0" smtClean="0"/>
              <a:t>Example</a:t>
            </a:r>
            <a:r>
              <a:rPr lang="en-US" sz="2400" dirty="0" smtClean="0">
                <a:solidFill>
                  <a:srgbClr val="FF0000"/>
                </a:solidFill>
              </a:rPr>
              <a:t>	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 err="1">
                <a:solidFill>
                  <a:srgbClr val="FF0000"/>
                </a:solidFill>
              </a:rPr>
              <a:t>git</a:t>
            </a:r>
            <a:r>
              <a:rPr lang="en-US" sz="2400" dirty="0">
                <a:solidFill>
                  <a:srgbClr val="FF0000"/>
                </a:solidFill>
              </a:rPr>
              <a:t> pull origin </a:t>
            </a:r>
            <a:r>
              <a:rPr lang="en-US" sz="2400" dirty="0" smtClean="0">
                <a:solidFill>
                  <a:srgbClr val="FF0000"/>
                </a:solidFill>
              </a:rPr>
              <a:t>master</a:t>
            </a: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endParaRPr lang="en-IN" sz="2400" dirty="0" smtClean="0">
              <a:solidFill>
                <a:srgbClr val="FF0000"/>
              </a:solidFill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pPr marL="0" indent="0">
              <a:buNone/>
            </a:pPr>
            <a:endParaRPr lang="en-IN" sz="2400" dirty="0">
              <a:solidFill>
                <a:srgbClr val="FF0000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315" y="3974124"/>
            <a:ext cx="6701466" cy="2583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07527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Git Checkout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63773" y="1567719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IN" sz="2400" dirty="0" smtClean="0"/>
          </a:p>
          <a:p>
            <a:r>
              <a:rPr lang="en-US" sz="2400" dirty="0"/>
              <a:t>The </a:t>
            </a:r>
            <a:r>
              <a:rPr lang="en-US" sz="2400" dirty="0" err="1"/>
              <a:t>git</a:t>
            </a:r>
            <a:r>
              <a:rPr lang="en-US" sz="2400" dirty="0"/>
              <a:t> checkout</a:t>
            </a:r>
            <a:r>
              <a:rPr lang="en-US" sz="2400" dirty="0"/>
              <a:t> command in </a:t>
            </a:r>
            <a:r>
              <a:rPr lang="en-US" sz="2400" dirty="0" err="1"/>
              <a:t>Git</a:t>
            </a:r>
            <a:r>
              <a:rPr lang="en-US" sz="2400" dirty="0"/>
              <a:t> is used for various purposes, primarily for switching between branches, creating new branches, and checking out specific commits or </a:t>
            </a:r>
            <a:r>
              <a:rPr lang="en-US" sz="2400" dirty="0" smtClean="0"/>
              <a:t>files</a:t>
            </a:r>
          </a:p>
          <a:p>
            <a:r>
              <a:rPr lang="en-IN" sz="2400" b="1" dirty="0"/>
              <a:t>Switch to a Branch</a:t>
            </a:r>
            <a:r>
              <a:rPr lang="en-IN" sz="2400" b="1" dirty="0"/>
              <a:t>: </a:t>
            </a:r>
            <a:r>
              <a:rPr lang="en-IN" sz="2400" b="1" dirty="0">
                <a:solidFill>
                  <a:srgbClr val="0070C0"/>
                </a:solidFill>
              </a:rPr>
              <a:t>git checkout &lt;branch-name&gt;</a:t>
            </a:r>
          </a:p>
          <a:p>
            <a:r>
              <a:rPr lang="en-US" sz="2400" b="1" dirty="0" smtClean="0"/>
              <a:t>Create </a:t>
            </a:r>
            <a:r>
              <a:rPr lang="en-US" sz="2400" b="1" dirty="0"/>
              <a:t>a New Branch and Switch to </a:t>
            </a:r>
            <a:r>
              <a:rPr lang="en-US" sz="2400" b="1" dirty="0" err="1"/>
              <a:t>It:</a:t>
            </a:r>
            <a:r>
              <a:rPr lang="en-US" sz="2400" b="1" dirty="0" err="1">
                <a:solidFill>
                  <a:srgbClr val="0070C0"/>
                </a:solidFill>
              </a:rPr>
              <a:t>git</a:t>
            </a:r>
            <a:r>
              <a:rPr lang="en-US" sz="2400" b="1" dirty="0">
                <a:solidFill>
                  <a:srgbClr val="0070C0"/>
                </a:solidFill>
              </a:rPr>
              <a:t> checkout -b &lt;new-branch-name&gt;</a:t>
            </a:r>
          </a:p>
          <a:p>
            <a:r>
              <a:rPr lang="en-US" sz="2400" b="1" dirty="0"/>
              <a:t>Checkout a File from Another Branch or Commit</a:t>
            </a:r>
            <a:r>
              <a:rPr lang="en-US" sz="2400" b="1" dirty="0" smtClean="0"/>
              <a:t>:</a:t>
            </a:r>
          </a:p>
          <a:p>
            <a:pPr marL="0" indent="0">
              <a:buNone/>
            </a:pPr>
            <a:r>
              <a:rPr lang="en-US" sz="2400" dirty="0" smtClean="0"/>
              <a:t>	to </a:t>
            </a:r>
            <a:r>
              <a:rPr lang="en-US" sz="2400" dirty="0"/>
              <a:t>copy a file named "example.txt" from the "feature-branch" into the current branch</a:t>
            </a:r>
            <a:r>
              <a:rPr lang="en-US" sz="2400" dirty="0"/>
              <a:t>, </a:t>
            </a:r>
            <a:r>
              <a:rPr lang="en-US" sz="2400" b="1" dirty="0" err="1">
                <a:solidFill>
                  <a:srgbClr val="0070C0"/>
                </a:solidFill>
              </a:rPr>
              <a:t>git</a:t>
            </a:r>
            <a:r>
              <a:rPr lang="en-US" sz="2400" b="1" dirty="0">
                <a:solidFill>
                  <a:srgbClr val="0070C0"/>
                </a:solidFill>
              </a:rPr>
              <a:t> checkout feature-branch -- </a:t>
            </a:r>
            <a:r>
              <a:rPr lang="en-US" sz="2400" b="1" dirty="0" smtClean="0">
                <a:solidFill>
                  <a:srgbClr val="0070C0"/>
                </a:solidFill>
              </a:rPr>
              <a:t>example.txt</a:t>
            </a:r>
          </a:p>
          <a:p>
            <a:r>
              <a:rPr lang="en-US" sz="2400" b="1" dirty="0"/>
              <a:t>Switch to the Previous Branch</a:t>
            </a:r>
            <a:r>
              <a:rPr lang="en-US" sz="2400" b="1" dirty="0"/>
              <a:t>: </a:t>
            </a:r>
            <a:r>
              <a:rPr lang="en-US" sz="2400" b="1" dirty="0" err="1">
                <a:solidFill>
                  <a:srgbClr val="0070C0"/>
                </a:solidFill>
              </a:rPr>
              <a:t>git</a:t>
            </a:r>
            <a:r>
              <a:rPr lang="en-US" sz="2400" b="1" dirty="0">
                <a:solidFill>
                  <a:srgbClr val="0070C0"/>
                </a:solidFill>
              </a:rPr>
              <a:t> checkout </a:t>
            </a:r>
            <a:r>
              <a:rPr lang="en-US" sz="2400" b="1" dirty="0" smtClean="0">
                <a:solidFill>
                  <a:srgbClr val="0070C0"/>
                </a:solidFill>
              </a:rPr>
              <a:t>–</a:t>
            </a:r>
          </a:p>
          <a:p>
            <a:r>
              <a:rPr lang="en-US" sz="2400" dirty="0" smtClean="0"/>
              <a:t>To view </a:t>
            </a:r>
            <a:r>
              <a:rPr lang="en-US" sz="2400" dirty="0" err="1" smtClean="0"/>
              <a:t>Commiting</a:t>
            </a:r>
            <a:r>
              <a:rPr lang="en-US" sz="2400" dirty="0" smtClean="0"/>
              <a:t> history in current branch: </a:t>
            </a:r>
            <a:r>
              <a:rPr lang="en-US" sz="2400" b="1" dirty="0" err="1" smtClean="0">
                <a:solidFill>
                  <a:schemeClr val="accent1"/>
                </a:solidFill>
              </a:rPr>
              <a:t>git</a:t>
            </a:r>
            <a:r>
              <a:rPr lang="en-US" sz="2400" b="1" dirty="0" smtClean="0">
                <a:solidFill>
                  <a:schemeClr val="accent1"/>
                </a:solidFill>
              </a:rPr>
              <a:t> branch -</a:t>
            </a:r>
            <a:r>
              <a:rPr lang="en-US" sz="2400" b="1" dirty="0" err="1" smtClean="0">
                <a:solidFill>
                  <a:schemeClr val="accent1"/>
                </a:solidFill>
              </a:rPr>
              <a:t>vv</a:t>
            </a:r>
            <a:endParaRPr lang="en-US" sz="24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 </a:t>
            </a:r>
            <a:endParaRPr lang="en-US" sz="2400" dirty="0" smtClean="0">
              <a:solidFill>
                <a:srgbClr val="FF0000"/>
              </a:solidFill>
            </a:endParaRPr>
          </a:p>
          <a:p>
            <a:endParaRPr lang="en-IN" sz="2400" dirty="0" smtClean="0">
              <a:solidFill>
                <a:srgbClr val="FF0000"/>
              </a:solidFill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pPr marL="0" indent="0">
              <a:buNone/>
            </a:pPr>
            <a:endParaRPr lang="en-I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105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Git Checkout - Example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63773" y="156771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marL="0" indent="0">
              <a:buNone/>
            </a:pPr>
            <a:endParaRPr lang="en-IN" sz="2400" dirty="0">
              <a:solidFill>
                <a:srgbClr val="FF0000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481" y="1406770"/>
            <a:ext cx="7888356" cy="5172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92931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Git Checkout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63773" y="1567719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IN" sz="2400" dirty="0" smtClean="0"/>
          </a:p>
          <a:p>
            <a:r>
              <a:rPr lang="en-US" sz="2400" dirty="0"/>
              <a:t>The </a:t>
            </a:r>
            <a:r>
              <a:rPr lang="en-US" sz="2400" dirty="0" err="1"/>
              <a:t>git</a:t>
            </a:r>
            <a:r>
              <a:rPr lang="en-US" sz="2400" dirty="0"/>
              <a:t> checkout</a:t>
            </a:r>
            <a:r>
              <a:rPr lang="en-US" sz="2400" dirty="0"/>
              <a:t> command in </a:t>
            </a:r>
            <a:r>
              <a:rPr lang="en-US" sz="2400" dirty="0" err="1"/>
              <a:t>Git</a:t>
            </a:r>
            <a:r>
              <a:rPr lang="en-US" sz="2400" dirty="0"/>
              <a:t> is used for various purposes, primarily for switching between branches, creating new branches, and checking out specific commits or </a:t>
            </a:r>
            <a:r>
              <a:rPr lang="en-US" sz="2400" dirty="0" smtClean="0"/>
              <a:t>files</a:t>
            </a:r>
          </a:p>
          <a:p>
            <a:r>
              <a:rPr lang="en-IN" sz="2400" b="1" dirty="0"/>
              <a:t>Switch to a Branch</a:t>
            </a:r>
            <a:r>
              <a:rPr lang="en-IN" sz="2400" b="1" dirty="0"/>
              <a:t>: </a:t>
            </a:r>
            <a:r>
              <a:rPr lang="en-IN" sz="2400" b="1" dirty="0">
                <a:solidFill>
                  <a:srgbClr val="0070C0"/>
                </a:solidFill>
              </a:rPr>
              <a:t>git checkout &lt;branch-name&gt;</a:t>
            </a:r>
          </a:p>
          <a:p>
            <a:r>
              <a:rPr lang="en-US" sz="2400" b="1" dirty="0" smtClean="0"/>
              <a:t>Create </a:t>
            </a:r>
            <a:r>
              <a:rPr lang="en-US" sz="2400" b="1" dirty="0"/>
              <a:t>a New Branch and Switch to </a:t>
            </a:r>
            <a:r>
              <a:rPr lang="en-US" sz="2400" b="1" dirty="0" err="1"/>
              <a:t>It:</a:t>
            </a:r>
            <a:r>
              <a:rPr lang="en-US" sz="2400" b="1" dirty="0" err="1">
                <a:solidFill>
                  <a:srgbClr val="0070C0"/>
                </a:solidFill>
              </a:rPr>
              <a:t>git</a:t>
            </a:r>
            <a:r>
              <a:rPr lang="en-US" sz="2400" b="1" dirty="0">
                <a:solidFill>
                  <a:srgbClr val="0070C0"/>
                </a:solidFill>
              </a:rPr>
              <a:t> checkout -b &lt;new-branch-name&gt;</a:t>
            </a:r>
          </a:p>
          <a:p>
            <a:r>
              <a:rPr lang="en-US" sz="2400" b="1" dirty="0"/>
              <a:t>Checkout a File from Another Branch or Commit</a:t>
            </a:r>
            <a:r>
              <a:rPr lang="en-US" sz="2400" b="1" dirty="0" smtClean="0"/>
              <a:t>:</a:t>
            </a:r>
          </a:p>
          <a:p>
            <a:pPr marL="0" indent="0">
              <a:buNone/>
            </a:pPr>
            <a:r>
              <a:rPr lang="en-US" sz="2400" dirty="0" smtClean="0"/>
              <a:t>	to </a:t>
            </a:r>
            <a:r>
              <a:rPr lang="en-US" sz="2400" dirty="0"/>
              <a:t>copy a file named "example.txt" from the "feature-branch" into the current branch</a:t>
            </a:r>
            <a:r>
              <a:rPr lang="en-US" sz="2400" dirty="0"/>
              <a:t>, </a:t>
            </a:r>
            <a:r>
              <a:rPr lang="en-US" sz="2400" b="1" dirty="0" err="1">
                <a:solidFill>
                  <a:srgbClr val="0070C0"/>
                </a:solidFill>
              </a:rPr>
              <a:t>git</a:t>
            </a:r>
            <a:r>
              <a:rPr lang="en-US" sz="2400" b="1" dirty="0">
                <a:solidFill>
                  <a:srgbClr val="0070C0"/>
                </a:solidFill>
              </a:rPr>
              <a:t> checkout feature-branch -- </a:t>
            </a:r>
            <a:r>
              <a:rPr lang="en-US" sz="2400" b="1" dirty="0" smtClean="0">
                <a:solidFill>
                  <a:srgbClr val="0070C0"/>
                </a:solidFill>
              </a:rPr>
              <a:t>example.txt</a:t>
            </a:r>
          </a:p>
          <a:p>
            <a:r>
              <a:rPr lang="en-US" sz="2400" b="1" dirty="0"/>
              <a:t>Switch to the Previous Branch</a:t>
            </a:r>
            <a:r>
              <a:rPr lang="en-US" sz="2400" b="1" dirty="0"/>
              <a:t>: </a:t>
            </a:r>
            <a:r>
              <a:rPr lang="en-US" sz="2400" b="1" dirty="0" err="1">
                <a:solidFill>
                  <a:srgbClr val="0070C0"/>
                </a:solidFill>
              </a:rPr>
              <a:t>git</a:t>
            </a:r>
            <a:r>
              <a:rPr lang="en-US" sz="2400" b="1" dirty="0">
                <a:solidFill>
                  <a:srgbClr val="0070C0"/>
                </a:solidFill>
              </a:rPr>
              <a:t> checkout </a:t>
            </a:r>
            <a:r>
              <a:rPr lang="en-US" sz="2400" b="1" dirty="0" smtClean="0">
                <a:solidFill>
                  <a:srgbClr val="0070C0"/>
                </a:solidFill>
              </a:rPr>
              <a:t>–</a:t>
            </a:r>
          </a:p>
          <a:p>
            <a:r>
              <a:rPr lang="en-US" sz="2400" dirty="0" smtClean="0"/>
              <a:t>To view </a:t>
            </a:r>
            <a:r>
              <a:rPr lang="en-US" sz="2400" dirty="0" err="1" smtClean="0"/>
              <a:t>Commiting</a:t>
            </a:r>
            <a:r>
              <a:rPr lang="en-US" sz="2400" dirty="0" smtClean="0"/>
              <a:t> history in current branch: </a:t>
            </a:r>
            <a:r>
              <a:rPr lang="en-US" sz="2400" b="1" dirty="0" err="1" smtClean="0">
                <a:solidFill>
                  <a:schemeClr val="accent1"/>
                </a:solidFill>
              </a:rPr>
              <a:t>git</a:t>
            </a:r>
            <a:r>
              <a:rPr lang="en-US" sz="2400" b="1" dirty="0" smtClean="0">
                <a:solidFill>
                  <a:schemeClr val="accent1"/>
                </a:solidFill>
              </a:rPr>
              <a:t> branch -</a:t>
            </a:r>
            <a:r>
              <a:rPr lang="en-US" sz="2400" b="1" dirty="0" err="1" smtClean="0">
                <a:solidFill>
                  <a:schemeClr val="accent1"/>
                </a:solidFill>
              </a:rPr>
              <a:t>vv</a:t>
            </a:r>
            <a:endParaRPr lang="en-US" sz="24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 </a:t>
            </a:r>
            <a:endParaRPr lang="en-US" sz="2400" dirty="0" smtClean="0">
              <a:solidFill>
                <a:srgbClr val="FF0000"/>
              </a:solidFill>
            </a:endParaRPr>
          </a:p>
          <a:p>
            <a:endParaRPr lang="en-IN" sz="2400" dirty="0" smtClean="0">
              <a:solidFill>
                <a:srgbClr val="FF0000"/>
              </a:solidFill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pPr marL="0" indent="0">
              <a:buNone/>
            </a:pPr>
            <a:endParaRPr lang="en-I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074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2DC99F-4DE8-9B07-F86C-4E0ACD63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3FD01D5-71F1-80E6-B780-315C69DBB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6286"/>
            <a:ext cx="10515600" cy="4870677"/>
          </a:xfrm>
        </p:spPr>
        <p:txBody>
          <a:bodyPr>
            <a:normAutofit fontScale="92500" lnSpcReduction="20000"/>
          </a:bodyPr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Git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is an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open-source distributed version control system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 It is designed to handle minor to major projects with high speed and efficiency.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It is developed to co-ordinate the work among the developers.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The version control allows us to track and work together with our team members at the same workspace.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Git is foundation of many services like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GitHub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and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GitLab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, but we can use Git without using any other Git services. Git can be used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privately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and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publicly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Git was created by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Linus Torvalds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in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2005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to develop Linux Kernel. It is also used as an important distributed version-control tool for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the DevOps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Git is easy to learn, and has fast performance. It is superior to other SCM tools like Subversion, CVS, Perforce, and ClearCase.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2354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git merge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63773" y="156771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</a:t>
            </a:r>
            <a:r>
              <a:rPr lang="en-US" sz="2400" dirty="0" err="1"/>
              <a:t>git</a:t>
            </a:r>
            <a:r>
              <a:rPr lang="en-US" sz="2400" dirty="0"/>
              <a:t> merge</a:t>
            </a:r>
            <a:r>
              <a:rPr lang="en-US" sz="2400" dirty="0"/>
              <a:t> command is used in </a:t>
            </a:r>
            <a:r>
              <a:rPr lang="en-US" sz="2400" dirty="0" err="1"/>
              <a:t>Git</a:t>
            </a:r>
            <a:r>
              <a:rPr lang="en-US" sz="2400" dirty="0"/>
              <a:t> to combine changes from one branch into another. This is typically used when you have multiple branches in your </a:t>
            </a:r>
            <a:r>
              <a:rPr lang="en-US" sz="2400" dirty="0" err="1"/>
              <a:t>Git</a:t>
            </a:r>
            <a:r>
              <a:rPr lang="en-US" sz="2400" dirty="0"/>
              <a:t> repository and you want to integrate the changes made in one branch into another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</a:rPr>
              <a:t>git merge &lt;</a:t>
            </a:r>
            <a:r>
              <a:rPr lang="en-IN" sz="2400" dirty="0" err="1">
                <a:solidFill>
                  <a:srgbClr val="FF0000"/>
                </a:solidFill>
              </a:rPr>
              <a:t>branch_to_merge</a:t>
            </a:r>
            <a:r>
              <a:rPr lang="en-IN" sz="2400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endParaRPr lang="en-IN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/>
              <a:t>&lt;</a:t>
            </a:r>
            <a:r>
              <a:rPr lang="en-US" sz="2400" dirty="0" err="1"/>
              <a:t>branch_to_merge</a:t>
            </a:r>
            <a:r>
              <a:rPr lang="en-US" sz="2400" dirty="0"/>
              <a:t>&gt;</a:t>
            </a:r>
            <a:r>
              <a:rPr lang="en-US" sz="2400" dirty="0"/>
              <a:t> is the name of the branch from which you want to merge changes into your current branch</a:t>
            </a:r>
            <a:endParaRPr lang="en-I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7572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Netlify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Webhosting</a:t>
            </a:r>
          </a:p>
          <a:p>
            <a:pPr marL="0" indent="0">
              <a:buNone/>
            </a:pPr>
            <a:r>
              <a:rPr lang="en-IN" dirty="0" smtClean="0"/>
              <a:t>https</a:t>
            </a:r>
            <a:r>
              <a:rPr lang="en-IN" dirty="0"/>
              <a:t>://app.netlify.com/start</a:t>
            </a:r>
          </a:p>
        </p:txBody>
      </p:sp>
    </p:spTree>
    <p:extLst>
      <p:ext uri="{BB962C8B-B14F-4D97-AF65-F5344CB8AC3E}">
        <p14:creationId xmlns:p14="http://schemas.microsoft.com/office/powerpoint/2010/main" val="1467307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C130AC-A882-B085-9D09-FAE66424A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GIT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xmlns="" id="{850D4B1B-E571-9635-8C34-8EA7D64555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453365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621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83B23A-2793-E132-938C-2A75189A2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90" y="166223"/>
            <a:ext cx="10058400" cy="564674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Open Source</a:t>
            </a:r>
          </a:p>
          <a:p>
            <a:pPr marL="0" indent="0">
              <a:buNone/>
            </a:pPr>
            <a:r>
              <a:rPr lang="en-US" dirty="0"/>
              <a:t>	GIT is an open source tool .</a:t>
            </a:r>
          </a:p>
          <a:p>
            <a:pPr marL="0" indent="0">
              <a:buNone/>
            </a:pPr>
            <a:r>
              <a:rPr lang="en-US" dirty="0"/>
              <a:t>	It is release under the </a:t>
            </a:r>
            <a:r>
              <a:rPr lang="en-US" dirty="0">
                <a:highlight>
                  <a:srgbClr val="FFFF00"/>
                </a:highlight>
              </a:rPr>
              <a:t>GPL(General Public License)</a:t>
            </a:r>
            <a:r>
              <a:rPr lang="en-US" dirty="0"/>
              <a:t>license.</a:t>
            </a:r>
          </a:p>
          <a:p>
            <a:pPr marL="0" indent="0">
              <a:buNone/>
            </a:pPr>
            <a:r>
              <a:rPr lang="en-US" b="1" dirty="0"/>
              <a:t>Scalable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Git is 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scalable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 which means when the number of users increases, the Git can easily handle such situations.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inter-regular"/>
              </a:rPr>
              <a:t>Distributed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inter-regular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Distributed means that instead of switching the project to another machine, we can create a "clone" of the entire repository.</a:t>
            </a:r>
            <a:endParaRPr lang="en-US" b="1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rgbClr val="000000"/>
                </a:solidFill>
                <a:latin typeface="inter-regular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Also, instead of just having one central repository that you send changes to, every user has their own repository that contains the entire commit history of the project. 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	We do not need to connect to the remote repository; the change is just stored on our local repository. 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If necessary, we can push these changes to a remote repository.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52917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7F967E-B7F4-4250-B1E7-BCD2CFAB4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13" y="491347"/>
            <a:ext cx="10515600" cy="589079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Security :</a:t>
            </a:r>
          </a:p>
          <a:p>
            <a:pPr marL="0" indent="0">
              <a:buNone/>
            </a:pPr>
            <a:r>
              <a:rPr lang="en-US" dirty="0"/>
              <a:t>	 It uses a </a:t>
            </a:r>
            <a:r>
              <a:rPr lang="en-US" dirty="0">
                <a:highlight>
                  <a:srgbClr val="FFFF00"/>
                </a:highlight>
              </a:rPr>
              <a:t>SHA 1(SECURE HASH FUNCTION)</a:t>
            </a:r>
            <a:r>
              <a:rPr lang="en-US" dirty="0"/>
              <a:t>. To name and objects within its repository.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Most of the git operations are done on the local repository, so it provides a 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inter-bold"/>
              </a:rPr>
              <a:t>huge speed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inter-regular"/>
              </a:rPr>
              <a:t>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	Performance tests conducted by Mozilla showed that it was 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inter-bold"/>
              </a:rPr>
              <a:t>extremely fast compared to other VCSs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inter-regular"/>
              </a:rPr>
              <a:t>.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	Fetching version history from a locally stored repository is much faster than fetching it from the remote server.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 	The 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inter-bold"/>
              </a:rPr>
              <a:t>core part of Git 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inter-regular"/>
              </a:rPr>
              <a:t>is 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inter-bold"/>
              </a:rPr>
              <a:t>written in C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 which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inter-regular"/>
              </a:rPr>
              <a:t> 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inter-bold"/>
              </a:rPr>
              <a:t>ignores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inter-regular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runtime overheads associated with other high-level languages.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Git was developed to work on the Linux kernel; therefore, it is 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inter-bold"/>
              </a:rPr>
              <a:t>capable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enough to 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inter-bold"/>
              </a:rPr>
              <a:t>handle large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inter-regular"/>
              </a:rPr>
              <a:t> 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inter-bold"/>
              </a:rPr>
              <a:t>repositories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inter-regular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effectively. From the beginning, 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inter-bold"/>
              </a:rPr>
              <a:t>speed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and 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inter-bold"/>
              </a:rPr>
              <a:t>performance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have been Git's primary goals.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181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63611A-4965-54F7-5957-76B5F302A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604" y="379379"/>
            <a:ext cx="10515600" cy="576949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/>
              <a:t>Supports non linear development: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Git supports 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inter-bold"/>
              </a:rPr>
              <a:t>seamless branching and merging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inter-regular"/>
              </a:rPr>
              <a:t>, 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which helps in visualizing and navigating a non-linear development.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	A branch in Git represents a single commit.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We can construct the full branch structure with the help of its parental commit.</a:t>
            </a:r>
          </a:p>
          <a:p>
            <a:pPr marL="0" indent="0">
              <a:buNone/>
            </a:pPr>
            <a:r>
              <a:rPr lang="en-US" b="1" u="sng" dirty="0">
                <a:solidFill>
                  <a:srgbClr val="000000"/>
                </a:solidFill>
                <a:latin typeface="inter-regular"/>
              </a:rPr>
              <a:t>Branching and Merging: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inter-regular"/>
              </a:rPr>
              <a:t>	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inter-bold"/>
              </a:rPr>
              <a:t>Branching and merging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inter-regular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are the 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inter-bold"/>
              </a:rPr>
              <a:t>great feature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inter-regular"/>
              </a:rPr>
              <a:t>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 of Git, which makes it different from the other SCM tools.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	Git allows the 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inter-bold"/>
              </a:rPr>
              <a:t>creation of multiple branches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inter-regular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without affecting each other.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We can perform tasks like 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inter-bold"/>
              </a:rPr>
              <a:t>creation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inter-regular"/>
              </a:rPr>
              <a:t>, 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inter-bold"/>
              </a:rPr>
              <a:t>deletion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 and 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inter-bold"/>
              </a:rPr>
              <a:t>merging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on branches, and these tasks take a few seconds only.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76050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A66D9A-BD25-492B-4359-C03DC72CD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achieved by 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90252C-7471-D581-1831-1141A35B2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Create a separate branch-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for a new module of the project, commit and delete it whenever we want.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Production branch</a:t>
            </a:r>
            <a:r>
              <a:rPr lang="en-US" dirty="0"/>
              <a:t>-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which always has what goes into production and can be merged for testing in the test branch.</a:t>
            </a:r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Demo branch- 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for the experiment and check if it is working. We can also remove it if needed.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81341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8360F2-4956-C4F8-F231-911591F47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Data assurance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The Git data model ensures the 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inter-bold"/>
              </a:rPr>
              <a:t>cryptographic integrity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inter-regular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of every unit of our project.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	It provides a 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inter-bold"/>
              </a:rPr>
              <a:t>unique commit ID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inter-regular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to every commit through a 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inter-bold"/>
              </a:rPr>
              <a:t>SHA algorithm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inter-regular"/>
              </a:rPr>
              <a:t>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 	We can 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inter-bold"/>
              </a:rPr>
              <a:t>retrieve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and 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inter-bold"/>
              </a:rPr>
              <a:t>update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the commit by commit ID.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	Most of the centralized version control systems do not provide such integrity by default.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332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</TotalTime>
  <Words>736</Words>
  <Application>Microsoft Office PowerPoint</Application>
  <PresentationFormat>Custom</PresentationFormat>
  <Paragraphs>183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GIT</vt:lpstr>
      <vt:lpstr>GIT INTRODUCTION</vt:lpstr>
      <vt:lpstr>WHAT IS GIT</vt:lpstr>
      <vt:lpstr>FEATURES OF GIT</vt:lpstr>
      <vt:lpstr>PowerPoint Presentation</vt:lpstr>
      <vt:lpstr>PowerPoint Presentation</vt:lpstr>
      <vt:lpstr>PowerPoint Presentation</vt:lpstr>
      <vt:lpstr>Features achieved by branching</vt:lpstr>
      <vt:lpstr>PowerPoint Presentation</vt:lpstr>
      <vt:lpstr>PowerPoint Presentation</vt:lpstr>
      <vt:lpstr>PowerPoint Presentation</vt:lpstr>
      <vt:lpstr>PowerPoint Presentation</vt:lpstr>
      <vt:lpstr>Git bash</vt:lpstr>
      <vt:lpstr>Git Bash - Installation</vt:lpstr>
      <vt:lpstr>Git init</vt:lpstr>
      <vt:lpstr>PowerPoint Presentation</vt:lpstr>
      <vt:lpstr>In Gitbash</vt:lpstr>
      <vt:lpstr>In Gitbash</vt:lpstr>
      <vt:lpstr>In Gitbash</vt:lpstr>
      <vt:lpstr>In Gitbash</vt:lpstr>
      <vt:lpstr>In Gitbash</vt:lpstr>
      <vt:lpstr>In Gitbash</vt:lpstr>
      <vt:lpstr>In Gitbash</vt:lpstr>
      <vt:lpstr>In Gitbash</vt:lpstr>
      <vt:lpstr>In Gitbash</vt:lpstr>
      <vt:lpstr>In Gitbash</vt:lpstr>
      <vt:lpstr>Git Checkout</vt:lpstr>
      <vt:lpstr>Git Checkout - Example</vt:lpstr>
      <vt:lpstr>Git Checkout</vt:lpstr>
      <vt:lpstr>git merge</vt:lpstr>
      <vt:lpstr>Netlify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Vijitha Chandrasekaran</dc:creator>
  <cp:lastModifiedBy>VJ</cp:lastModifiedBy>
  <cp:revision>17</cp:revision>
  <dcterms:created xsi:type="dcterms:W3CDTF">2022-11-14T16:52:34Z</dcterms:created>
  <dcterms:modified xsi:type="dcterms:W3CDTF">2023-11-01T18:43:15Z</dcterms:modified>
</cp:coreProperties>
</file>