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78" r:id="rId14"/>
    <p:sldId id="266" r:id="rId15"/>
    <p:sldId id="267" r:id="rId16"/>
    <p:sldId id="268" r:id="rId17"/>
    <p:sldId id="269" r:id="rId18"/>
    <p:sldId id="270" r:id="rId19"/>
    <p:sldId id="284" r:id="rId20"/>
    <p:sldId id="285" r:id="rId21"/>
    <p:sldId id="286" r:id="rId22"/>
    <p:sldId id="288" r:id="rId23"/>
    <p:sldId id="287" r:id="rId24"/>
    <p:sldId id="289" r:id="rId25"/>
    <p:sldId id="271" r:id="rId26"/>
    <p:sldId id="280" r:id="rId27"/>
    <p:sldId id="282" r:id="rId28"/>
    <p:sldId id="283" r:id="rId29"/>
    <p:sldId id="281" r:id="rId30"/>
    <p:sldId id="279" r:id="rId31"/>
    <p:sldId id="272" r:id="rId32"/>
    <p:sldId id="273" r:id="rId33"/>
    <p:sldId id="274" r:id="rId34"/>
    <p:sldId id="275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3834" y="2489072"/>
            <a:ext cx="162433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917"/>
            <a:ext cx="10358120" cy="428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9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40" dirty="0"/>
              <a:t> </a:t>
            </a:r>
            <a:r>
              <a:rPr sz="4400" dirty="0"/>
              <a:t>File</a:t>
            </a:r>
            <a:r>
              <a:rPr sz="4400" spc="-15" dirty="0"/>
              <a:t> Permissions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9834880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perform</a:t>
            </a:r>
            <a:r>
              <a:rPr sz="2600" dirty="0">
                <a:latin typeface="Calibri"/>
                <a:cs typeface="Calibri"/>
              </a:rPr>
              <a:t> actions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directory.</a:t>
            </a:r>
            <a:endParaRPr sz="2600" dirty="0">
              <a:latin typeface="Calibri"/>
              <a:cs typeface="Calibri"/>
            </a:endParaRPr>
          </a:p>
          <a:p>
            <a:pPr marL="241300" marR="146685" indent="-229235">
              <a:lnSpc>
                <a:spcPct val="7000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Represented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series of </a:t>
            </a:r>
            <a:r>
              <a:rPr sz="2600" spc="-20" dirty="0">
                <a:latin typeface="Calibri"/>
                <a:cs typeface="Calibri"/>
              </a:rPr>
              <a:t>letters </a:t>
            </a:r>
            <a:r>
              <a:rPr sz="2600" spc="-10" dirty="0">
                <a:latin typeface="Calibri"/>
                <a:cs typeface="Calibri"/>
              </a:rPr>
              <a:t>and/or symbols, grouped into </a:t>
            </a:r>
            <a:r>
              <a:rPr sz="2600" spc="-5" dirty="0">
                <a:latin typeface="Calibri"/>
                <a:cs typeface="Calibri"/>
              </a:rPr>
              <a:t>sets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2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Owner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Group</a:t>
            </a:r>
            <a:r>
              <a:rPr sz="2200" spc="-10" dirty="0">
                <a:latin typeface="Calibri"/>
                <a:cs typeface="Calibri"/>
              </a:rPr>
              <a:t> associated</a:t>
            </a:r>
            <a:r>
              <a:rPr sz="2200" spc="-5" dirty="0">
                <a:latin typeface="Calibri"/>
                <a:cs typeface="Calibri"/>
              </a:rPr>
              <a:t> 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file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Everyone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(others)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ts val="2865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Each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permissions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three-digit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 dirty="0">
              <a:latin typeface="Calibri"/>
              <a:cs typeface="Calibri"/>
            </a:endParaRPr>
          </a:p>
          <a:p>
            <a:pPr marL="762635" lvl="1" indent="-293370">
              <a:lnSpc>
                <a:spcPts val="2855"/>
              </a:lnSpc>
              <a:buFont typeface="Arial MT"/>
              <a:buChar char="•"/>
              <a:tabLst>
                <a:tab pos="762635" algn="l"/>
                <a:tab pos="763270" algn="l"/>
              </a:tabLst>
            </a:pP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 </a:t>
            </a:r>
            <a:r>
              <a:rPr sz="2200" spc="-10" dirty="0">
                <a:latin typeface="Calibri"/>
                <a:cs typeface="Calibri"/>
              </a:rPr>
              <a:t>represents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28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permission,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Second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2800"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(w)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permission,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Thi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d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git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ecu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permis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ion.</a:t>
            </a:r>
            <a:endParaRPr sz="2200" dirty="0">
              <a:latin typeface="Calibri"/>
              <a:cs typeface="Calibri"/>
            </a:endParaRPr>
          </a:p>
          <a:p>
            <a:pPr marL="241300" marR="560070" indent="-229235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permission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granted,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corresponding digit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4" dirty="0">
                <a:latin typeface="Calibri"/>
                <a:cs typeface="Calibri"/>
              </a:rPr>
              <a:t>r,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4" dirty="0">
                <a:latin typeface="Calibri"/>
                <a:cs typeface="Calibri"/>
              </a:rPr>
              <a:t>w,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x;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otherwise,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it's</a:t>
            </a:r>
            <a:r>
              <a:rPr sz="2600" spc="-5" dirty="0">
                <a:latin typeface="Calibri"/>
                <a:cs typeface="Calibri"/>
              </a:rPr>
              <a:t> set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-.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</a:t>
            </a:r>
            <a:r>
              <a:rPr sz="4400" spc="-85" dirty="0"/>
              <a:t>x</a:t>
            </a:r>
            <a:r>
              <a:rPr sz="4400" dirty="0"/>
              <a:t>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6609715" cy="1670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rwx</a:t>
            </a:r>
            <a:r>
              <a:rPr sz="2800" spc="-5" dirty="0">
                <a:latin typeface="Calibri"/>
                <a:cs typeface="Calibri"/>
              </a:rPr>
              <a:t>r-x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r-x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owner has</a:t>
            </a:r>
            <a:r>
              <a:rPr sz="2400" spc="-10" dirty="0">
                <a:latin typeface="Calibri"/>
                <a:cs typeface="Calibri"/>
              </a:rPr>
              <a:t> read, </a:t>
            </a:r>
            <a:r>
              <a:rPr sz="2400" spc="-5" dirty="0">
                <a:latin typeface="Calibri"/>
                <a:cs typeface="Calibri"/>
              </a:rPr>
              <a:t>write,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read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others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944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To</a:t>
            </a:r>
            <a:r>
              <a:rPr sz="4400" spc="-20" dirty="0"/>
              <a:t> </a:t>
            </a:r>
            <a:r>
              <a:rPr sz="4400" spc="-10" dirty="0"/>
              <a:t>change</a:t>
            </a:r>
            <a:r>
              <a:rPr sz="4400" spc="-15" dirty="0"/>
              <a:t> </a:t>
            </a:r>
            <a:r>
              <a:rPr sz="4400" dirty="0"/>
              <a:t>the</a:t>
            </a:r>
            <a:r>
              <a:rPr sz="4400" spc="-10" dirty="0"/>
              <a:t> </a:t>
            </a:r>
            <a:r>
              <a:rPr sz="4400" spc="-15" dirty="0"/>
              <a:t>Permissions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7961"/>
            <a:ext cx="10147935" cy="3375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chmod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change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permissions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directory.</a:t>
            </a:r>
            <a:endParaRPr sz="2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 smtClean="0">
                <a:solidFill>
                  <a:schemeClr val="tx2"/>
                </a:solidFill>
                <a:latin typeface="Calibri"/>
                <a:cs typeface="Calibri"/>
              </a:rPr>
              <a:t>First</a:t>
            </a:r>
            <a:r>
              <a:rPr sz="2600" spc="-2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Calibri"/>
                <a:cs typeface="Calibri"/>
              </a:rPr>
              <a:t>number</a:t>
            </a:r>
            <a:r>
              <a:rPr sz="26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-permissions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chemeClr val="tx2"/>
                </a:solidFill>
                <a:latin typeface="Calibri"/>
                <a:cs typeface="Calibri"/>
              </a:rPr>
              <a:t>owner</a:t>
            </a:r>
            <a:r>
              <a:rPr sz="2600" spc="-40" dirty="0">
                <a:latin typeface="Calibri"/>
                <a:cs typeface="Calibri"/>
              </a:rPr>
              <a:t>,</a:t>
            </a:r>
            <a:endParaRPr sz="2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chemeClr val="tx2"/>
                </a:solidFill>
                <a:latin typeface="Calibri"/>
                <a:cs typeface="Calibri"/>
              </a:rPr>
              <a:t>Second</a:t>
            </a:r>
            <a:r>
              <a:rPr sz="26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Calibri"/>
                <a:cs typeface="Calibri"/>
              </a:rPr>
              <a:t>number</a:t>
            </a:r>
            <a:r>
              <a:rPr sz="26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-permissions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chemeClr val="tx2"/>
                </a:solidFill>
                <a:latin typeface="Calibri"/>
                <a:cs typeface="Calibri"/>
              </a:rPr>
              <a:t>group</a:t>
            </a:r>
            <a:endParaRPr sz="2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solidFill>
                  <a:schemeClr val="tx2"/>
                </a:solidFill>
                <a:latin typeface="Calibri"/>
                <a:cs typeface="Calibri"/>
              </a:rPr>
              <a:t>Third</a:t>
            </a:r>
            <a:r>
              <a:rPr sz="2600" spc="-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Calibri"/>
                <a:cs typeface="Calibri"/>
              </a:rPr>
              <a:t>number</a:t>
            </a:r>
            <a:r>
              <a:rPr sz="26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-permissions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chemeClr val="tx2"/>
                </a:solidFill>
                <a:latin typeface="Calibri"/>
                <a:cs typeface="Calibri"/>
              </a:rPr>
              <a:t>others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600" dirty="0">
              <a:latin typeface="Calibri"/>
              <a:cs typeface="Calibri"/>
            </a:endParaRPr>
          </a:p>
          <a:p>
            <a:pPr marL="241300" indent="-229235">
              <a:lnSpc>
                <a:spcPts val="3354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permission: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digit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ts val="335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permission: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digit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ts val="3354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Execute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permission: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digit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8" y="1756916"/>
            <a:ext cx="10513061" cy="2074927"/>
          </a:xfrm>
        </p:spPr>
        <p:txBody>
          <a:bodyPr/>
          <a:lstStyle/>
          <a:p>
            <a:pPr marL="241300" indent="-229235">
              <a:lnSpc>
                <a:spcPts val="298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3600" spc="-10" dirty="0" smtClean="0">
                <a:cs typeface="Calibri"/>
              </a:rPr>
              <a:t>Example</a:t>
            </a:r>
          </a:p>
          <a:p>
            <a:pPr marL="241300" indent="-229235">
              <a:lnSpc>
                <a:spcPts val="298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endParaRPr lang="en-US" sz="3600" spc="-10" dirty="0" smtClean="0">
              <a:cs typeface="Calibri"/>
            </a:endParaRPr>
          </a:p>
          <a:p>
            <a:r>
              <a:rPr lang="en-US" sz="2800" dirty="0" err="1"/>
              <a:t>chmod</a:t>
            </a:r>
            <a:r>
              <a:rPr lang="en-US" sz="2800" dirty="0"/>
              <a:t> 755 file.txt will set read(4), write(2), and execute(1) permissions for the owner, and read and execute permissions for everyone else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982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Basic</a:t>
            </a:r>
            <a:r>
              <a:rPr sz="4400" spc="-25" dirty="0"/>
              <a:t> </a:t>
            </a:r>
            <a:r>
              <a:rPr sz="4400" spc="-35" dirty="0"/>
              <a:t>System</a:t>
            </a:r>
            <a:r>
              <a:rPr sz="4400" spc="-50" dirty="0"/>
              <a:t> </a:t>
            </a:r>
            <a:r>
              <a:rPr sz="4400" spc="-15" dirty="0"/>
              <a:t>Administration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432816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User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Group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20" dirty="0">
                <a:latin typeface="Calibri"/>
                <a:cs typeface="Calibri"/>
              </a:rPr>
              <a:t>Package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Configuration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Security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Log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Backup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Recovery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Performance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Monitoring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Updates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Upgrades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Basic</a:t>
            </a:r>
            <a:r>
              <a:rPr sz="4400" spc="-25" dirty="0"/>
              <a:t> </a:t>
            </a:r>
            <a:r>
              <a:rPr sz="4400" spc="-35" dirty="0"/>
              <a:t>System</a:t>
            </a:r>
            <a:r>
              <a:rPr sz="4400" spc="-50" dirty="0"/>
              <a:t> </a:t>
            </a:r>
            <a:r>
              <a:rPr sz="4400" spc="-15" dirty="0"/>
              <a:t>Administration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68535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6131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managing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policies,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permissions.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Package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Installing,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updating,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removing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managers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yum,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pacman.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127635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mounting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unmounting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usage.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Basic</a:t>
            </a:r>
            <a:r>
              <a:rPr sz="4400" spc="-25" dirty="0"/>
              <a:t> </a:t>
            </a:r>
            <a:r>
              <a:rPr sz="4400" spc="-35" dirty="0"/>
              <a:t>System</a:t>
            </a:r>
            <a:r>
              <a:rPr sz="4400" spc="-50" dirty="0"/>
              <a:t> </a:t>
            </a:r>
            <a:r>
              <a:rPr sz="4400" spc="-15" dirty="0"/>
              <a:t>Administration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700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killing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priorities,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852805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Configuration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Configuring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subnet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masks,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gateway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Basic</a:t>
            </a:r>
            <a:r>
              <a:rPr sz="4400" spc="-25" dirty="0"/>
              <a:t> </a:t>
            </a:r>
            <a:r>
              <a:rPr sz="4400" spc="-35" dirty="0"/>
              <a:t>System</a:t>
            </a:r>
            <a:r>
              <a:rPr sz="4400" spc="-50" dirty="0"/>
              <a:t> </a:t>
            </a:r>
            <a:r>
              <a:rPr sz="4400" spc="-15" dirty="0"/>
              <a:t>Administration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4796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Security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Configuring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firewalls,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applying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patches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administration.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835025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rotating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files,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 log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alerting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Backup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Recovery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backups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configuring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disaster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recovery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restoring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 backups.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Basic</a:t>
            </a:r>
            <a:r>
              <a:rPr sz="4400" spc="-25" dirty="0"/>
              <a:t> </a:t>
            </a:r>
            <a:r>
              <a:rPr sz="4400" spc="-35" dirty="0"/>
              <a:t>System</a:t>
            </a:r>
            <a:r>
              <a:rPr sz="4400" spc="-50" dirty="0"/>
              <a:t> </a:t>
            </a:r>
            <a:r>
              <a:rPr sz="4400" spc="-15" dirty="0"/>
              <a:t>Administration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4857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Monitoring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analyzing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utilization,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optimize </a:t>
            </a:r>
            <a:r>
              <a:rPr sz="2800" spc="-15" dirty="0">
                <a:latin typeface="Calibri"/>
                <a:cs typeface="Calibri"/>
              </a:rPr>
              <a:t> performance.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 MT"/>
              <a:buChar char="•"/>
            </a:pPr>
            <a:endParaRPr sz="4050" dirty="0">
              <a:latin typeface="Calibri"/>
              <a:cs typeface="Calibri"/>
            </a:endParaRPr>
          </a:p>
          <a:p>
            <a:pPr marL="241300" marR="101600" indent="-229235">
              <a:lnSpc>
                <a:spcPct val="9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Updates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Upgrades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Installing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upgrading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operating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keeping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up-to-date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latest</a:t>
            </a:r>
            <a:r>
              <a:rPr sz="2800" spc="-10" dirty="0">
                <a:latin typeface="Calibri"/>
                <a:cs typeface="Calibri"/>
              </a:rPr>
              <a:t> security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patches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versions.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293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lang="en-IN" sz="4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44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lang="en-IN" sz="4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4400" spc="-15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lang="en-IN" sz="4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44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lang="en-IN" sz="4400" spc="-10" dirty="0">
                <a:latin typeface="Calibri"/>
                <a:cs typeface="Calibri"/>
              </a:rPr>
              <a:t>: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93493"/>
            <a:ext cx="10148570" cy="35881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 err="1">
                <a:cs typeface="Calibri"/>
              </a:rPr>
              <a:t>useradd</a:t>
            </a:r>
            <a:r>
              <a:rPr lang="en-IN" sz="2400" spc="-20" dirty="0">
                <a:cs typeface="Calibri"/>
              </a:rPr>
              <a:t> (Add a User</a:t>
            </a:r>
            <a:r>
              <a:rPr lang="en-IN" sz="2400" spc="-20" dirty="0" smtClean="0">
                <a:cs typeface="Calibri"/>
              </a:rPr>
              <a:t>):</a:t>
            </a: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Example: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sudo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useradd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newuser</a:t>
            </a:r>
            <a:endParaRPr lang="en-IN" sz="2400" spc="-20" dirty="0">
              <a:solidFill>
                <a:srgbClr val="00B0F0"/>
              </a:solidFill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Creates a new user account named "</a:t>
            </a:r>
            <a:r>
              <a:rPr lang="en-IN" sz="2400" spc="-20" dirty="0" err="1">
                <a:cs typeface="Calibri"/>
              </a:rPr>
              <a:t>newuser</a:t>
            </a:r>
            <a:r>
              <a:rPr lang="en-IN" sz="2400" spc="-20" dirty="0" smtClean="0">
                <a:cs typeface="Calibri"/>
              </a:rPr>
              <a:t>.“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 err="1">
                <a:cs typeface="Calibri"/>
              </a:rPr>
              <a:t>passwd</a:t>
            </a:r>
            <a:r>
              <a:rPr lang="en-IN" sz="2400" spc="-20" dirty="0">
                <a:cs typeface="Calibri"/>
              </a:rPr>
              <a:t> (Change Password</a:t>
            </a:r>
            <a:r>
              <a:rPr lang="en-IN" sz="2400" spc="-20" dirty="0" smtClean="0">
                <a:cs typeface="Calibri"/>
              </a:rPr>
              <a:t>):</a:t>
            </a: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Example: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sudo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passwd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newuser</a:t>
            </a:r>
            <a:endParaRPr lang="en-IN" sz="2400" spc="-20" dirty="0">
              <a:solidFill>
                <a:srgbClr val="00B0F0"/>
              </a:solidFill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Sets or changes the password for the "</a:t>
            </a:r>
            <a:r>
              <a:rPr lang="en-IN" sz="2400" spc="-20" dirty="0" err="1">
                <a:cs typeface="Calibri"/>
              </a:rPr>
              <a:t>newuser</a:t>
            </a:r>
            <a:r>
              <a:rPr lang="en-IN" sz="2400" spc="-20" dirty="0">
                <a:cs typeface="Calibri"/>
              </a:rPr>
              <a:t>" account</a:t>
            </a:r>
            <a:r>
              <a:rPr lang="en-IN" sz="2400" spc="-20" dirty="0" smtClean="0">
                <a:cs typeface="Calibri"/>
              </a:rPr>
              <a:t>.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1524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 smtClean="0"/>
              <a:t>userdel</a:t>
            </a:r>
            <a:r>
              <a:rPr lang="en-IN" sz="2400" dirty="0" smtClean="0"/>
              <a:t> (Delete a User):</a:t>
            </a:r>
          </a:p>
          <a:p>
            <a:pPr lvl="1"/>
            <a:r>
              <a:rPr lang="en-IN" sz="2400" dirty="0" smtClean="0"/>
              <a:t>Example: </a:t>
            </a:r>
            <a:r>
              <a:rPr lang="en-IN" sz="2400" dirty="0" err="1" smtClean="0">
                <a:solidFill>
                  <a:srgbClr val="00B0F0"/>
                </a:solidFill>
              </a:rPr>
              <a:t>sudo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userdel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olduser</a:t>
            </a:r>
            <a:endParaRPr lang="en-IN" sz="2400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Deletes the user account "</a:t>
            </a:r>
            <a:r>
              <a:rPr lang="en-IN" sz="2400" dirty="0" err="1" smtClean="0"/>
              <a:t>olduser</a:t>
            </a:r>
            <a:r>
              <a:rPr lang="en-IN" sz="2400" dirty="0" smtClean="0"/>
              <a:t>."</a:t>
            </a:r>
          </a:p>
          <a:p>
            <a:r>
              <a:rPr lang="en-IN" sz="2400" b="1" dirty="0" err="1" smtClean="0"/>
              <a:t>groupadd</a:t>
            </a:r>
            <a:r>
              <a:rPr lang="en-IN" sz="2400" dirty="0" smtClean="0"/>
              <a:t> (Add a Group):</a:t>
            </a:r>
          </a:p>
          <a:p>
            <a:pPr lvl="1"/>
            <a:r>
              <a:rPr lang="en-IN" sz="2400" dirty="0" smtClean="0"/>
              <a:t>Example: </a:t>
            </a:r>
            <a:r>
              <a:rPr lang="en-IN" sz="2400" dirty="0" err="1" smtClean="0">
                <a:solidFill>
                  <a:srgbClr val="00B0F0"/>
                </a:solidFill>
              </a:rPr>
              <a:t>sudo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groupadd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newgroup</a:t>
            </a:r>
            <a:endParaRPr lang="en-IN" sz="2400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Creates a new group named "</a:t>
            </a:r>
            <a:r>
              <a:rPr lang="en-IN" sz="2400" dirty="0" err="1" smtClean="0"/>
              <a:t>newgroup</a:t>
            </a:r>
            <a:r>
              <a:rPr lang="en-IN" sz="2400" dirty="0" smtClean="0"/>
              <a:t>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18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99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57790" cy="2881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Free,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open-source,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Unix-like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Linux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Widely 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servers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Linux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stability,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security,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flexibility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293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25" dirty="0">
                <a:solidFill>
                  <a:srgbClr val="FF0000"/>
                </a:solidFill>
                <a:latin typeface="Calibri"/>
                <a:cs typeface="Calibri"/>
              </a:rPr>
              <a:t>Package</a:t>
            </a:r>
            <a:r>
              <a:rPr lang="en-IN" sz="4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44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93493"/>
            <a:ext cx="10148570" cy="35881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 err="1">
                <a:cs typeface="Calibri"/>
              </a:rPr>
              <a:t>useradd</a:t>
            </a:r>
            <a:r>
              <a:rPr lang="en-IN" sz="2400" spc="-20" dirty="0">
                <a:cs typeface="Calibri"/>
              </a:rPr>
              <a:t> (Add a User</a:t>
            </a:r>
            <a:r>
              <a:rPr lang="en-IN" sz="2400" spc="-20" dirty="0" smtClean="0">
                <a:cs typeface="Calibri"/>
              </a:rPr>
              <a:t>):</a:t>
            </a: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Example: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sudo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useradd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newuser</a:t>
            </a:r>
            <a:endParaRPr lang="en-IN" sz="2400" spc="-20" dirty="0">
              <a:solidFill>
                <a:srgbClr val="00B0F0"/>
              </a:solidFill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Creates a new user account named "</a:t>
            </a:r>
            <a:r>
              <a:rPr lang="en-IN" sz="2400" spc="-20" dirty="0" err="1">
                <a:cs typeface="Calibri"/>
              </a:rPr>
              <a:t>newuser</a:t>
            </a:r>
            <a:r>
              <a:rPr lang="en-IN" sz="2400" spc="-20" dirty="0" smtClean="0">
                <a:cs typeface="Calibri"/>
              </a:rPr>
              <a:t>.“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 err="1">
                <a:cs typeface="Calibri"/>
              </a:rPr>
              <a:t>passwd</a:t>
            </a:r>
            <a:r>
              <a:rPr lang="en-IN" sz="2400" spc="-20" dirty="0">
                <a:cs typeface="Calibri"/>
              </a:rPr>
              <a:t> (Change Password</a:t>
            </a:r>
            <a:r>
              <a:rPr lang="en-IN" sz="2400" spc="-20" dirty="0" smtClean="0">
                <a:cs typeface="Calibri"/>
              </a:rPr>
              <a:t>):</a:t>
            </a:r>
            <a:endParaRPr lang="en-IN" sz="2400" spc="-20" dirty="0"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Example: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sudo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passwd</a:t>
            </a:r>
            <a:r>
              <a:rPr lang="en-IN" sz="2400" spc="-20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400" spc="-20" dirty="0" err="1">
                <a:solidFill>
                  <a:srgbClr val="00B0F0"/>
                </a:solidFill>
                <a:cs typeface="Calibri"/>
              </a:rPr>
              <a:t>newuser</a:t>
            </a:r>
            <a:endParaRPr lang="en-IN" sz="2400" spc="-20" dirty="0">
              <a:solidFill>
                <a:srgbClr val="00B0F0"/>
              </a:solidFill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400" spc="-20" dirty="0">
                <a:cs typeface="Calibri"/>
              </a:rPr>
              <a:t>Sets or changes the password for the "</a:t>
            </a:r>
            <a:r>
              <a:rPr lang="en-IN" sz="2400" spc="-20" dirty="0" err="1">
                <a:cs typeface="Calibri"/>
              </a:rPr>
              <a:t>newuser</a:t>
            </a:r>
            <a:r>
              <a:rPr lang="en-IN" sz="2400" spc="-20" dirty="0">
                <a:cs typeface="Calibri"/>
              </a:rPr>
              <a:t>" account</a:t>
            </a:r>
            <a:r>
              <a:rPr lang="en-IN" sz="2400" spc="-20" dirty="0" smtClean="0">
                <a:cs typeface="Calibri"/>
              </a:rPr>
              <a:t>.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1524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 smtClean="0"/>
              <a:t>userdel</a:t>
            </a:r>
            <a:r>
              <a:rPr lang="en-IN" sz="2400" dirty="0" smtClean="0"/>
              <a:t> (Delete a User):</a:t>
            </a:r>
          </a:p>
          <a:p>
            <a:pPr lvl="1"/>
            <a:r>
              <a:rPr lang="en-IN" sz="2400" dirty="0" smtClean="0"/>
              <a:t>Example: </a:t>
            </a:r>
            <a:r>
              <a:rPr lang="en-IN" sz="2400" dirty="0" err="1" smtClean="0">
                <a:solidFill>
                  <a:srgbClr val="00B0F0"/>
                </a:solidFill>
              </a:rPr>
              <a:t>sudo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userdel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olduser</a:t>
            </a:r>
            <a:endParaRPr lang="en-IN" sz="2400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Deletes the user account "</a:t>
            </a:r>
            <a:r>
              <a:rPr lang="en-IN" sz="2400" dirty="0" err="1" smtClean="0"/>
              <a:t>olduser</a:t>
            </a:r>
            <a:r>
              <a:rPr lang="en-IN" sz="2400" dirty="0" smtClean="0"/>
              <a:t>."</a:t>
            </a:r>
          </a:p>
          <a:p>
            <a:r>
              <a:rPr lang="en-IN" sz="2400" b="1" dirty="0" err="1" smtClean="0"/>
              <a:t>groupadd</a:t>
            </a:r>
            <a:r>
              <a:rPr lang="en-IN" sz="2400" dirty="0" smtClean="0"/>
              <a:t> (Add a Group):</a:t>
            </a:r>
          </a:p>
          <a:p>
            <a:pPr lvl="1"/>
            <a:r>
              <a:rPr lang="en-IN" sz="2400" dirty="0" smtClean="0"/>
              <a:t>Example: </a:t>
            </a:r>
            <a:r>
              <a:rPr lang="en-IN" sz="2400" dirty="0" err="1" smtClean="0">
                <a:solidFill>
                  <a:srgbClr val="00B0F0"/>
                </a:solidFill>
              </a:rPr>
              <a:t>sudo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groupadd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</a:rPr>
              <a:t>newgroup</a:t>
            </a:r>
            <a:endParaRPr lang="en-IN" sz="2400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Creates a new group named "</a:t>
            </a:r>
            <a:r>
              <a:rPr lang="en-IN" sz="2400" dirty="0" err="1" smtClean="0"/>
              <a:t>newgroup</a:t>
            </a:r>
            <a:r>
              <a:rPr lang="en-IN" sz="2400" dirty="0" smtClean="0"/>
              <a:t>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19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293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File system </a:t>
            </a:r>
            <a:r>
              <a:rPr lang="en-IN" sz="4400" spc="-10" dirty="0" smtClean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93493"/>
            <a:ext cx="10148570" cy="38194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IN" b="1" dirty="0" err="1"/>
              <a:t>df</a:t>
            </a:r>
            <a:r>
              <a:rPr lang="en-IN" dirty="0"/>
              <a:t> (Disk Free - Check Disk Space):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df</a:t>
            </a:r>
            <a:r>
              <a:rPr lang="en-IN" dirty="0"/>
              <a:t> -h</a:t>
            </a:r>
          </a:p>
          <a:p>
            <a:pPr lvl="1"/>
            <a:r>
              <a:rPr lang="en-IN" dirty="0"/>
              <a:t>Displays disk space usage in a human-readable format.</a:t>
            </a:r>
          </a:p>
          <a:p>
            <a:r>
              <a:rPr lang="en-IN" b="1" dirty="0" err="1"/>
              <a:t>fdisk</a:t>
            </a:r>
            <a:r>
              <a:rPr lang="en-IN" dirty="0"/>
              <a:t> (Partition Table Editor):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fdisk</a:t>
            </a:r>
            <a:r>
              <a:rPr lang="en-IN" dirty="0"/>
              <a:t> /</a:t>
            </a:r>
            <a:r>
              <a:rPr lang="en-IN" dirty="0" err="1"/>
              <a:t>dev</a:t>
            </a:r>
            <a:r>
              <a:rPr lang="en-IN" dirty="0"/>
              <a:t>/</a:t>
            </a:r>
            <a:r>
              <a:rPr lang="en-IN" dirty="0" err="1"/>
              <a:t>sdX</a:t>
            </a:r>
            <a:endParaRPr lang="en-IN" dirty="0"/>
          </a:p>
          <a:p>
            <a:pPr lvl="1"/>
            <a:r>
              <a:rPr lang="en-IN" dirty="0"/>
              <a:t>Used for managing disk partitions.</a:t>
            </a:r>
          </a:p>
          <a:p>
            <a:r>
              <a:rPr lang="en-IN" b="1" dirty="0" err="1"/>
              <a:t>mkfs</a:t>
            </a:r>
            <a:r>
              <a:rPr lang="en-IN" dirty="0"/>
              <a:t> (Create a </a:t>
            </a:r>
            <a:r>
              <a:rPr lang="en-IN" dirty="0" err="1"/>
              <a:t>Filesystem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sudo</a:t>
            </a:r>
            <a:r>
              <a:rPr lang="en-IN" dirty="0"/>
              <a:t> mkfs.ext4 /</a:t>
            </a:r>
            <a:r>
              <a:rPr lang="en-IN" dirty="0" err="1"/>
              <a:t>dev</a:t>
            </a:r>
            <a:r>
              <a:rPr lang="en-IN" dirty="0"/>
              <a:t>/sdX1</a:t>
            </a:r>
          </a:p>
          <a:p>
            <a:pPr lvl="1"/>
            <a:r>
              <a:rPr lang="en-IN" dirty="0"/>
              <a:t>Creates an ext4 </a:t>
            </a:r>
            <a:r>
              <a:rPr lang="en-IN" dirty="0" err="1"/>
              <a:t>filesystem</a:t>
            </a:r>
            <a:r>
              <a:rPr lang="en-IN" dirty="0"/>
              <a:t> on partition "/</a:t>
            </a:r>
            <a:r>
              <a:rPr lang="en-IN" dirty="0" err="1"/>
              <a:t>dev</a:t>
            </a:r>
            <a:r>
              <a:rPr lang="en-IN" dirty="0"/>
              <a:t>/sdX1."</a:t>
            </a:r>
          </a:p>
          <a:p>
            <a:r>
              <a:rPr lang="en-IN" b="1" dirty="0"/>
              <a:t>mount</a:t>
            </a:r>
            <a:r>
              <a:rPr lang="en-IN" dirty="0"/>
              <a:t> (Mount a </a:t>
            </a:r>
            <a:r>
              <a:rPr lang="en-IN" dirty="0" err="1"/>
              <a:t>Filesystem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sudo</a:t>
            </a:r>
            <a:r>
              <a:rPr lang="en-IN" dirty="0"/>
              <a:t> mount /</a:t>
            </a:r>
            <a:r>
              <a:rPr lang="en-IN" dirty="0" err="1"/>
              <a:t>dev</a:t>
            </a:r>
            <a:r>
              <a:rPr lang="en-IN" dirty="0"/>
              <a:t>/sdX1 /</a:t>
            </a:r>
            <a:r>
              <a:rPr lang="en-IN" dirty="0" err="1"/>
              <a:t>mnt</a:t>
            </a:r>
            <a:r>
              <a:rPr lang="en-IN" dirty="0"/>
              <a:t>/</a:t>
            </a:r>
            <a:r>
              <a:rPr lang="en-IN" dirty="0" err="1"/>
              <a:t>mountpoint</a:t>
            </a:r>
            <a:endParaRPr lang="en-IN" dirty="0"/>
          </a:p>
          <a:p>
            <a:pPr lvl="1"/>
            <a:r>
              <a:rPr lang="en-IN" dirty="0"/>
              <a:t>Mounts the </a:t>
            </a:r>
            <a:r>
              <a:rPr lang="en-IN" dirty="0" err="1"/>
              <a:t>filesystem</a:t>
            </a:r>
            <a:r>
              <a:rPr lang="en-IN" dirty="0"/>
              <a:t> </a:t>
            </a:r>
            <a:r>
              <a:rPr lang="en-IN" dirty="0" smtClean="0"/>
              <a:t>	from </a:t>
            </a:r>
            <a:r>
              <a:rPr lang="en-IN" dirty="0"/>
              <a:t>"/</a:t>
            </a:r>
            <a:r>
              <a:rPr lang="en-IN" dirty="0" err="1"/>
              <a:t>dev</a:t>
            </a:r>
            <a:r>
              <a:rPr lang="en-IN" dirty="0"/>
              <a:t>/sdX1" to "/</a:t>
            </a:r>
            <a:r>
              <a:rPr lang="en-IN" dirty="0" err="1"/>
              <a:t>mnt</a:t>
            </a:r>
            <a:r>
              <a:rPr lang="en-IN" dirty="0"/>
              <a:t>/</a:t>
            </a:r>
            <a:r>
              <a:rPr lang="en-IN" dirty="0" err="1"/>
              <a:t>mountpoint</a:t>
            </a:r>
            <a:r>
              <a:rPr lang="en-IN" dirty="0"/>
              <a:t>."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17934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umount</a:t>
            </a:r>
            <a:r>
              <a:rPr lang="en-IN" dirty="0"/>
              <a:t> (</a:t>
            </a:r>
            <a:r>
              <a:rPr lang="en-IN" dirty="0" err="1"/>
              <a:t>Unmount</a:t>
            </a:r>
            <a:r>
              <a:rPr lang="en-IN" dirty="0"/>
              <a:t> a </a:t>
            </a:r>
            <a:r>
              <a:rPr lang="en-IN" dirty="0" err="1"/>
              <a:t>Filesystem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umount</a:t>
            </a:r>
            <a:r>
              <a:rPr lang="en-IN" dirty="0"/>
              <a:t> /</a:t>
            </a:r>
            <a:r>
              <a:rPr lang="en-IN" dirty="0" err="1"/>
              <a:t>mnt</a:t>
            </a:r>
            <a:r>
              <a:rPr lang="en-IN" dirty="0"/>
              <a:t>/</a:t>
            </a:r>
            <a:r>
              <a:rPr lang="en-IN" dirty="0" err="1"/>
              <a:t>mountpoint</a:t>
            </a:r>
            <a:endParaRPr lang="en-IN" dirty="0"/>
          </a:p>
          <a:p>
            <a:pPr lvl="1"/>
            <a:r>
              <a:rPr lang="en-IN" dirty="0"/>
              <a:t>Unmounts the </a:t>
            </a:r>
            <a:r>
              <a:rPr lang="en-IN" dirty="0" err="1"/>
              <a:t>filesystem</a:t>
            </a:r>
            <a:r>
              <a:rPr lang="en-IN" dirty="0"/>
              <a:t> mounted at "/</a:t>
            </a:r>
            <a:r>
              <a:rPr lang="en-IN" dirty="0" err="1"/>
              <a:t>mnt</a:t>
            </a:r>
            <a:r>
              <a:rPr lang="en-IN" dirty="0"/>
              <a:t>/</a:t>
            </a:r>
            <a:r>
              <a:rPr lang="en-IN" dirty="0" err="1"/>
              <a:t>mountpoint</a:t>
            </a:r>
            <a:r>
              <a:rPr lang="en-IN" dirty="0"/>
              <a:t>."</a:t>
            </a:r>
          </a:p>
          <a:p>
            <a:r>
              <a:rPr lang="en-IN" b="1" dirty="0" err="1"/>
              <a:t>fsck</a:t>
            </a:r>
            <a:r>
              <a:rPr lang="en-IN" dirty="0"/>
              <a:t> (</a:t>
            </a:r>
            <a:r>
              <a:rPr lang="en-IN" dirty="0" err="1"/>
              <a:t>Filesystem</a:t>
            </a:r>
            <a:r>
              <a:rPr lang="en-IN" dirty="0"/>
              <a:t> Check and Repair):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fsck</a:t>
            </a:r>
            <a:r>
              <a:rPr lang="en-IN" dirty="0"/>
              <a:t> -y /</a:t>
            </a:r>
            <a:r>
              <a:rPr lang="en-IN" dirty="0" err="1"/>
              <a:t>dev</a:t>
            </a:r>
            <a:r>
              <a:rPr lang="en-IN" dirty="0"/>
              <a:t>/sdX1</a:t>
            </a:r>
          </a:p>
          <a:p>
            <a:pPr lvl="1"/>
            <a:r>
              <a:rPr lang="en-IN" dirty="0"/>
              <a:t>Checks and repairs the </a:t>
            </a:r>
            <a:r>
              <a:rPr lang="en-IN" dirty="0" err="1"/>
              <a:t>filesystem</a:t>
            </a:r>
            <a:r>
              <a:rPr lang="en-IN" dirty="0"/>
              <a:t> on "/</a:t>
            </a:r>
            <a:r>
              <a:rPr lang="en-IN" dirty="0" err="1"/>
              <a:t>dev</a:t>
            </a:r>
            <a:r>
              <a:rPr lang="en-IN" dirty="0"/>
              <a:t>/sdX1."</a:t>
            </a:r>
          </a:p>
          <a:p>
            <a:r>
              <a:rPr lang="en-IN" b="1" dirty="0"/>
              <a:t>quota</a:t>
            </a:r>
            <a:r>
              <a:rPr lang="en-IN" dirty="0"/>
              <a:t> (Disk Space Quota Management):</a:t>
            </a:r>
          </a:p>
          <a:p>
            <a:pPr lvl="1"/>
            <a:r>
              <a:rPr lang="en-IN" dirty="0"/>
              <a:t>Example: Set user quotas with the </a:t>
            </a:r>
            <a:r>
              <a:rPr lang="en-IN" dirty="0" err="1"/>
              <a:t>edquota</a:t>
            </a:r>
            <a:r>
              <a:rPr lang="en-IN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17745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293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Network </a:t>
            </a:r>
            <a:r>
              <a:rPr lang="en-IN" sz="4400" spc="-10" dirty="0" smtClean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93493"/>
            <a:ext cx="6019800" cy="411138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IN" b="1" dirty="0" err="1"/>
              <a:t>fconfig</a:t>
            </a:r>
            <a:r>
              <a:rPr lang="en-IN" dirty="0"/>
              <a:t> (Network Interface Configuration):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ifconfig</a:t>
            </a:r>
            <a:endParaRPr lang="en-IN" dirty="0"/>
          </a:p>
          <a:p>
            <a:pPr lvl="1"/>
            <a:r>
              <a:rPr lang="en-IN" dirty="0"/>
              <a:t>Output: Displays network interface details, including IP addresses, MAC addresses, and more.</a:t>
            </a:r>
          </a:p>
          <a:p>
            <a:r>
              <a:rPr lang="en-IN" b="1" dirty="0" err="1"/>
              <a:t>ip</a:t>
            </a:r>
            <a:r>
              <a:rPr lang="en-IN" dirty="0"/>
              <a:t> (Advanced Network Configuration):</a:t>
            </a:r>
          </a:p>
          <a:p>
            <a:pPr lvl="1"/>
            <a:r>
              <a:rPr lang="en-IN" dirty="0"/>
              <a:t>Example (Show IP addresses): 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addr</a:t>
            </a:r>
            <a:r>
              <a:rPr lang="en-IN" dirty="0"/>
              <a:t> show</a:t>
            </a:r>
          </a:p>
          <a:p>
            <a:pPr lvl="1"/>
            <a:r>
              <a:rPr lang="en-IN" dirty="0"/>
              <a:t>Output: Lists IP addresses and associated information for network interfaces.</a:t>
            </a:r>
          </a:p>
          <a:p>
            <a:r>
              <a:rPr lang="en-IN" b="1" dirty="0"/>
              <a:t>ping</a:t>
            </a:r>
            <a:r>
              <a:rPr lang="en-IN" dirty="0"/>
              <a:t> (Test Network Connectivity):</a:t>
            </a:r>
          </a:p>
          <a:p>
            <a:pPr lvl="1"/>
            <a:r>
              <a:rPr lang="en-IN" dirty="0"/>
              <a:t>Example: ping google.com</a:t>
            </a:r>
          </a:p>
          <a:p>
            <a:pPr lvl="1"/>
            <a:r>
              <a:rPr lang="en-IN" dirty="0"/>
              <a:t>Output: Sends ICMP echo requests to Google's servers and displays response times.</a:t>
            </a:r>
          </a:p>
          <a:p>
            <a:pPr lvl="1"/>
            <a:endParaRPr lang="en-IN" dirty="0"/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179349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iptables</a:t>
            </a:r>
            <a:r>
              <a:rPr lang="en-US" dirty="0"/>
              <a:t> (Firewall Configuration):</a:t>
            </a:r>
          </a:p>
          <a:p>
            <a:r>
              <a:rPr lang="en-US" dirty="0"/>
              <a:t>Example (List firewall rules):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iptables</a:t>
            </a:r>
            <a:r>
              <a:rPr lang="en-US" dirty="0"/>
              <a:t> -L</a:t>
            </a:r>
          </a:p>
          <a:p>
            <a:r>
              <a:rPr lang="en-US" dirty="0"/>
              <a:t>Output: Lists the current firewall rules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  <a:p>
            <a:r>
              <a:rPr lang="en-US" b="1" dirty="0" err="1"/>
              <a:t>wget</a:t>
            </a:r>
            <a:r>
              <a:rPr lang="en-US" dirty="0"/>
              <a:t> (Download Files from the Web):</a:t>
            </a:r>
          </a:p>
          <a:p>
            <a:r>
              <a:rPr lang="en-US" dirty="0"/>
              <a:t>Example: </a:t>
            </a:r>
            <a:r>
              <a:rPr lang="en-US" dirty="0" err="1"/>
              <a:t>wget</a:t>
            </a:r>
            <a:r>
              <a:rPr lang="en-US" dirty="0"/>
              <a:t> http://example.com/file.zip</a:t>
            </a:r>
          </a:p>
          <a:p>
            <a:r>
              <a:rPr lang="en-US" dirty="0"/>
              <a:t>Downloads the file "file.zip" from the given URL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dig</a:t>
            </a:r>
            <a:r>
              <a:rPr lang="en-IN" dirty="0"/>
              <a:t> (Domain Information Groper - DNS Lookup):</a:t>
            </a:r>
          </a:p>
          <a:p>
            <a:r>
              <a:rPr lang="en-IN" dirty="0"/>
              <a:t>Example: dig google.com</a:t>
            </a:r>
          </a:p>
          <a:p>
            <a:r>
              <a:rPr lang="en-IN" dirty="0"/>
              <a:t>Output: Provides DNS information for the domain "google.com."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0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9293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10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lang="en-IN" sz="4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4400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6019800" cy="632737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b="1" dirty="0" err="1"/>
              <a:t>dmesg</a:t>
            </a:r>
            <a:r>
              <a:rPr lang="en-US" dirty="0"/>
              <a:t> (Display Kernel Messages):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dmesg</a:t>
            </a:r>
            <a:r>
              <a:rPr lang="en-US" dirty="0"/>
              <a:t> | less</a:t>
            </a:r>
          </a:p>
          <a:p>
            <a:pPr lvl="1"/>
            <a:r>
              <a:rPr lang="en-US" dirty="0"/>
              <a:t>Output: Displays kernel messages, including hardware-related information, driver loading, and boot-up messages.</a:t>
            </a:r>
          </a:p>
          <a:p>
            <a:r>
              <a:rPr lang="en-US" b="1" dirty="0" err="1"/>
              <a:t>journalctl</a:t>
            </a:r>
            <a:r>
              <a:rPr lang="en-US" dirty="0"/>
              <a:t> (</a:t>
            </a:r>
            <a:r>
              <a:rPr lang="en-US" dirty="0" err="1"/>
              <a:t>Systemd</a:t>
            </a:r>
            <a:r>
              <a:rPr lang="en-US" dirty="0"/>
              <a:t> Journal Logs):</a:t>
            </a:r>
          </a:p>
          <a:p>
            <a:pPr lvl="1"/>
            <a:r>
              <a:rPr lang="en-US" dirty="0"/>
              <a:t>Example (Display all system logs): </a:t>
            </a:r>
            <a:r>
              <a:rPr lang="en-US" dirty="0" err="1"/>
              <a:t>journalctl</a:t>
            </a:r>
            <a:endParaRPr lang="en-US" dirty="0"/>
          </a:p>
          <a:p>
            <a:pPr lvl="1"/>
            <a:r>
              <a:rPr lang="en-US" dirty="0"/>
              <a:t>Output: Lists system logs with timestamps and log messages.</a:t>
            </a:r>
          </a:p>
          <a:p>
            <a:r>
              <a:rPr lang="en-US" b="1" dirty="0"/>
              <a:t>tail</a:t>
            </a:r>
            <a:r>
              <a:rPr lang="en-US" dirty="0"/>
              <a:t> (View the Last Lines of a Log File):</a:t>
            </a:r>
          </a:p>
          <a:p>
            <a:pPr lvl="1"/>
            <a:r>
              <a:rPr lang="en-US" dirty="0"/>
              <a:t>Example (View the last 10 lines of a log file): tail -n 10 /</a:t>
            </a:r>
            <a:r>
              <a:rPr lang="en-US" dirty="0" err="1"/>
              <a:t>var</a:t>
            </a:r>
            <a:r>
              <a:rPr lang="en-US" dirty="0"/>
              <a:t>/log/syslog</a:t>
            </a:r>
          </a:p>
          <a:p>
            <a:pPr lvl="1"/>
            <a:r>
              <a:rPr lang="en-US" dirty="0"/>
              <a:t>Output: Shows the last 10 lines of the syslog file.</a:t>
            </a:r>
          </a:p>
          <a:p>
            <a:r>
              <a:rPr lang="en-US" b="1" dirty="0" err="1"/>
              <a:t>grep</a:t>
            </a:r>
            <a:r>
              <a:rPr lang="en-US" dirty="0"/>
              <a:t> (Search for Specific Log Entries):</a:t>
            </a:r>
          </a:p>
          <a:p>
            <a:pPr lvl="1"/>
            <a:r>
              <a:rPr lang="en-US" dirty="0"/>
              <a:t>Example (Search for "error" in a log file): </a:t>
            </a:r>
            <a:r>
              <a:rPr lang="en-US" dirty="0" err="1"/>
              <a:t>grep</a:t>
            </a:r>
            <a:r>
              <a:rPr lang="en-US" dirty="0"/>
              <a:t> "error" /</a:t>
            </a:r>
            <a:r>
              <a:rPr lang="en-US" dirty="0" err="1"/>
              <a:t>var</a:t>
            </a:r>
            <a:r>
              <a:rPr lang="en-US" dirty="0"/>
              <a:t>/log/syslog</a:t>
            </a:r>
          </a:p>
          <a:p>
            <a:pPr lvl="1"/>
            <a:r>
              <a:rPr lang="en-US" dirty="0"/>
              <a:t>Output: Displays lines containing the term "error."</a:t>
            </a:r>
          </a:p>
          <a:p>
            <a:r>
              <a:rPr lang="en-US" b="1" dirty="0"/>
              <a:t>cat</a:t>
            </a:r>
            <a:r>
              <a:rPr lang="en-US" dirty="0"/>
              <a:t> (View Entire Log Files):</a:t>
            </a:r>
          </a:p>
          <a:p>
            <a:pPr lvl="1"/>
            <a:r>
              <a:rPr lang="en-US" dirty="0"/>
              <a:t>Example: cat /</a:t>
            </a:r>
            <a:r>
              <a:rPr lang="en-US" dirty="0" err="1"/>
              <a:t>var</a:t>
            </a:r>
            <a:r>
              <a:rPr lang="en-US" dirty="0"/>
              <a:t>/log/auth.log</a:t>
            </a:r>
          </a:p>
          <a:p>
            <a:pPr lvl="1"/>
            <a:r>
              <a:rPr lang="en-US" dirty="0"/>
              <a:t>Output: Shows the entire contents of the auth.log file.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17934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uptime</a:t>
            </a:r>
            <a:r>
              <a:rPr lang="en-US" dirty="0" smtClean="0"/>
              <a:t> (System Uptime and Load):</a:t>
            </a:r>
          </a:p>
          <a:p>
            <a:pPr lvl="1"/>
            <a:r>
              <a:rPr lang="en-US" dirty="0" smtClean="0"/>
              <a:t>Example: uptime</a:t>
            </a:r>
          </a:p>
          <a:p>
            <a:pPr lvl="1"/>
            <a:r>
              <a:rPr lang="en-US" dirty="0" smtClean="0"/>
              <a:t>Output: Shows system uptime and load average.</a:t>
            </a:r>
          </a:p>
          <a:p>
            <a:r>
              <a:rPr lang="en-US" b="1" dirty="0" err="1" smtClean="0"/>
              <a:t>netstat</a:t>
            </a:r>
            <a:r>
              <a:rPr lang="en-US" dirty="0" smtClean="0"/>
              <a:t> (Network Statistics):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netstat</a:t>
            </a:r>
            <a:r>
              <a:rPr lang="en-US" dirty="0" smtClean="0"/>
              <a:t> -</a:t>
            </a:r>
            <a:r>
              <a:rPr lang="en-US" dirty="0" err="1" smtClean="0"/>
              <a:t>tuln</a:t>
            </a:r>
            <a:endParaRPr lang="en-US" dirty="0" smtClean="0"/>
          </a:p>
          <a:p>
            <a:pPr lvl="1"/>
            <a:r>
              <a:rPr lang="en-US" dirty="0" smtClean="0"/>
              <a:t>Output: Displays network statistics, including open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4368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00B0F0"/>
                </a:solidFill>
              </a:rPr>
              <a:t>System Updates and Upgrades </a:t>
            </a:r>
            <a:r>
              <a:rPr lang="en-IN" sz="4400" spc="-10" dirty="0" smtClean="0">
                <a:solidFill>
                  <a:srgbClr val="00B0F0"/>
                </a:solidFill>
                <a:latin typeface="Calibri"/>
                <a:cs typeface="Calibri"/>
              </a:rPr>
              <a:t>Management</a:t>
            </a:r>
            <a:endParaRPr sz="4400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6019800" cy="531171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2400" b="1" dirty="0"/>
              <a:t>Update Package Lists</a:t>
            </a:r>
            <a:r>
              <a:rPr lang="en-US" sz="2400" dirty="0"/>
              <a:t>:</a:t>
            </a:r>
          </a:p>
          <a:p>
            <a:r>
              <a:rPr lang="en-US" sz="2400" dirty="0"/>
              <a:t>Use apt update to update the package lists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To install a package,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i="1" dirty="0" err="1" smtClean="0"/>
              <a:t>packagename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b="1" dirty="0"/>
              <a:t>Upgrade the Distribution (System Upgrade)</a:t>
            </a:r>
            <a:r>
              <a:rPr lang="en-US" sz="2400" dirty="0"/>
              <a:t>:</a:t>
            </a:r>
          </a:p>
          <a:p>
            <a:r>
              <a:rPr lang="en-US" sz="2400" dirty="0"/>
              <a:t>Use do-release-upgrade to upgrade the entire system to a new distribution release.</a:t>
            </a:r>
          </a:p>
          <a:p>
            <a:endParaRPr lang="en-US" sz="2400" i="1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.</a:t>
            </a:r>
            <a:endParaRPr lang="en-US" sz="2400" dirty="0"/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06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74300" cy="43478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5080" indent="-229235">
              <a:lnSpc>
                <a:spcPct val="805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ps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about running </a:t>
            </a:r>
            <a:r>
              <a:rPr sz="2600" spc="-10" dirty="0">
                <a:latin typeface="Calibri"/>
                <a:cs typeface="Calibri"/>
              </a:rPr>
              <a:t>processes, </a:t>
            </a:r>
            <a:r>
              <a:rPr sz="2600" dirty="0">
                <a:latin typeface="Calibri"/>
                <a:cs typeface="Calibri"/>
              </a:rPr>
              <a:t>including the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25" dirty="0">
                <a:latin typeface="Calibri"/>
                <a:cs typeface="Calibri"/>
              </a:rPr>
              <a:t>ID,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status,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name.</a:t>
            </a:r>
            <a:endParaRPr sz="2600">
              <a:latin typeface="Calibri"/>
              <a:cs typeface="Calibri"/>
            </a:endParaRPr>
          </a:p>
          <a:p>
            <a:pPr marL="241300" marR="391160" indent="-229235">
              <a:lnSpc>
                <a:spcPct val="8060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top</a:t>
            </a:r>
            <a:r>
              <a:rPr sz="2600" spc="-15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real-time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CPU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utilization.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kill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process,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terminate.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killall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pkill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pattern.</a:t>
            </a:r>
            <a:endParaRPr sz="2600">
              <a:latin typeface="Calibri"/>
              <a:cs typeface="Calibri"/>
            </a:endParaRPr>
          </a:p>
          <a:p>
            <a:pPr marL="241300" marR="387985" indent="-229235">
              <a:lnSpc>
                <a:spcPct val="805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fg</a:t>
            </a:r>
            <a:r>
              <a:rPr sz="2600" spc="-35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Brings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background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foreground,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keyboard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append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ampersand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(&amp;)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command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8201025" cy="418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49086" y="688362"/>
            <a:ext cx="10274300" cy="616963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5080" indent="-229235">
              <a:lnSpc>
                <a:spcPct val="805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b="1" dirty="0"/>
              <a:t>To place a job in the background, we can simply add the ampersand character (&amp;) at the end of a shell command</a:t>
            </a:r>
            <a:r>
              <a:rPr lang="en-US" sz="2400" b="1" dirty="0" smtClean="0"/>
              <a:t>.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sort &lt; foo &gt; bar </a:t>
            </a:r>
            <a:r>
              <a:rPr lang="en-IN" sz="2200" dirty="0" smtClean="0">
                <a:cs typeface="Calibri"/>
              </a:rPr>
              <a:t>&amp;</a:t>
            </a:r>
          </a:p>
          <a:p>
            <a:pPr marL="241300" marR="5080" indent="-229235">
              <a:lnSpc>
                <a:spcPct val="805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endParaRPr lang="en-IN" sz="2200" dirty="0">
              <a:latin typeface="Calibri"/>
              <a:cs typeface="Calibri"/>
            </a:endParaRPr>
          </a:p>
          <a:p>
            <a:pPr marL="241300" marR="5080" indent="-229235">
              <a:lnSpc>
                <a:spcPct val="805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2400" b="1" dirty="0"/>
              <a:t>Suspending a Foreground Job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400" b="1" dirty="0"/>
              <a:t>typing </a:t>
            </a:r>
            <a:r>
              <a:rPr lang="en-IN" sz="2400" b="1" dirty="0" smtClean="0"/>
              <a:t>Ctrl-Z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lang="en-IN" sz="2400" b="1" dirty="0">
              <a:latin typeface="Calibri"/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US" sz="2400" b="1" dirty="0"/>
              <a:t>Placing a Foreground Job into the Background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tail -f temp.log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^Z[1]+  Stopped                    tail -f </a:t>
            </a:r>
            <a:r>
              <a:rPr lang="en-IN" sz="2200" dirty="0" smtClean="0">
                <a:cs typeface="Calibri"/>
              </a:rPr>
              <a:t>temp.log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lang="en-IN" sz="2200" dirty="0" smtClean="0">
              <a:latin typeface="Calibri"/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 err="1">
                <a:cs typeface="Calibri"/>
              </a:rPr>
              <a:t>bg</a:t>
            </a:r>
            <a:endParaRPr lang="en-IN" sz="2200" dirty="0"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[1] tail -f temp.log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jobs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>
                <a:cs typeface="Calibri"/>
              </a:rPr>
              <a:t>[1]+  Running                    tail -f temp.log</a:t>
            </a:r>
            <a:endParaRPr lang="en-IN" sz="2200" dirty="0">
              <a:latin typeface="Calibri"/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75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49086" y="688362"/>
            <a:ext cx="10274300" cy="234968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r>
              <a:rPr lang="en-US" sz="2400" b="1" dirty="0"/>
              <a:t>Bringing a Background Job to the Foreground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r>
              <a:rPr lang="en-IN" sz="2200" dirty="0" err="1">
                <a:cs typeface="Calibri"/>
              </a:rPr>
              <a:t>fg</a:t>
            </a:r>
            <a:r>
              <a:rPr lang="en-IN" sz="2200" dirty="0">
                <a:cs typeface="Calibri"/>
              </a:rPr>
              <a:t> %</a:t>
            </a:r>
            <a:r>
              <a:rPr lang="en-IN" sz="2200" dirty="0" smtClean="0">
                <a:cs typeface="Calibri"/>
              </a:rPr>
              <a:t>2</a:t>
            </a: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lang="en-IN" sz="2200" dirty="0"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lang="en-IN" sz="2200" dirty="0" smtClean="0"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lang="en-IN" sz="2200" dirty="0">
              <a:latin typeface="Calibri"/>
              <a:cs typeface="Calibri"/>
            </a:endParaRPr>
          </a:p>
          <a:p>
            <a:pPr marL="12065" marR="5080">
              <a:lnSpc>
                <a:spcPct val="80500"/>
              </a:lnSpc>
              <a:spcBef>
                <a:spcPts val="750"/>
              </a:spcBef>
              <a:tabLst>
                <a:tab pos="241935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949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74300" cy="43478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5080" indent="-229235">
              <a:lnSpc>
                <a:spcPct val="805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ps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about running </a:t>
            </a:r>
            <a:r>
              <a:rPr sz="2600" spc="-10" dirty="0">
                <a:latin typeface="Calibri"/>
                <a:cs typeface="Calibri"/>
              </a:rPr>
              <a:t>processes, </a:t>
            </a:r>
            <a:r>
              <a:rPr sz="2600" dirty="0">
                <a:latin typeface="Calibri"/>
                <a:cs typeface="Calibri"/>
              </a:rPr>
              <a:t>including the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25" dirty="0">
                <a:latin typeface="Calibri"/>
                <a:cs typeface="Calibri"/>
              </a:rPr>
              <a:t>ID,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status,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name.</a:t>
            </a:r>
            <a:endParaRPr sz="2600">
              <a:latin typeface="Calibri"/>
              <a:cs typeface="Calibri"/>
            </a:endParaRPr>
          </a:p>
          <a:p>
            <a:pPr marL="241300" marR="391160" indent="-229235">
              <a:lnSpc>
                <a:spcPct val="8060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top</a:t>
            </a:r>
            <a:r>
              <a:rPr sz="2600" spc="-15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real-time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CPU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utilization.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kill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process,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terminate.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killall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pkill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pattern.</a:t>
            </a:r>
            <a:endParaRPr sz="2600">
              <a:latin typeface="Calibri"/>
              <a:cs typeface="Calibri"/>
            </a:endParaRPr>
          </a:p>
          <a:p>
            <a:pPr marL="241300" marR="387985" indent="-229235">
              <a:lnSpc>
                <a:spcPct val="805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fg</a:t>
            </a:r>
            <a:r>
              <a:rPr sz="2600" spc="-35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Brings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background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foreground,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keyboard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append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ampersand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(&amp;)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command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1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99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31228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Linux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Linux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Permissions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Basic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Archival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</a:t>
            </a:r>
            <a:r>
              <a:rPr sz="4400" spc="-85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74300" cy="30071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r>
              <a:rPr lang="en-US" sz="2800" b="1" dirty="0" err="1"/>
              <a:t>ps</a:t>
            </a:r>
            <a:r>
              <a:rPr lang="en-US" sz="2800" dirty="0"/>
              <a:t> (List Running Processes):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 err="1">
                <a:solidFill>
                  <a:srgbClr val="FF0000"/>
                </a:solidFill>
              </a:rPr>
              <a:t>ps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800" dirty="0"/>
              <a:t>Lists all running processes.</a:t>
            </a:r>
          </a:p>
          <a:p>
            <a:r>
              <a:rPr lang="en-US" sz="2800" b="1" dirty="0"/>
              <a:t>kill</a:t>
            </a:r>
            <a:r>
              <a:rPr lang="en-US" sz="2800" dirty="0"/>
              <a:t> (Terminate a Process):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>
                <a:solidFill>
                  <a:srgbClr val="FF0000"/>
                </a:solidFill>
              </a:rPr>
              <a:t>kill &lt;</a:t>
            </a:r>
            <a:r>
              <a:rPr lang="en-US" sz="2800" dirty="0" err="1">
                <a:solidFill>
                  <a:srgbClr val="FF0000"/>
                </a:solidFill>
              </a:rPr>
              <a:t>process_id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sz="2800" dirty="0"/>
              <a:t>Terminates a process with the specified process ID.</a:t>
            </a:r>
          </a:p>
          <a:p>
            <a:pPr marL="698500">
              <a:lnSpc>
                <a:spcPts val="2375"/>
              </a:lnSpc>
            </a:pP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5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95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Scheduling</a:t>
            </a:r>
            <a:r>
              <a:rPr sz="4400" spc="-65" dirty="0"/>
              <a:t> </a:t>
            </a:r>
            <a:r>
              <a:rPr sz="4400" spc="-15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2604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559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run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regular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background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409575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crontab,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14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cron</a:t>
            </a:r>
            <a:r>
              <a:rPr sz="4400" spc="-30" dirty="0"/>
              <a:t> </a:t>
            </a:r>
            <a:r>
              <a:rPr sz="4400" dirty="0"/>
              <a:t>job</a:t>
            </a:r>
            <a:r>
              <a:rPr sz="4400" spc="-25" dirty="0"/>
              <a:t> </a:t>
            </a:r>
            <a:r>
              <a:rPr sz="4400" spc="-30" dirty="0"/>
              <a:t>format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880475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* *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command-to-be-executed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minutes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(0-59).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second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hours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(0-23).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third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days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month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(1-31).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fourth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months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(1-12).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fifth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days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the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week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(0-7,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Sunday).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803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Archival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917"/>
            <a:ext cx="10173970" cy="42805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1403350" indent="-229235">
              <a:lnSpc>
                <a:spcPct val="700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backups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configurations.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tar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archive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latin typeface="Calibri"/>
                <a:cs typeface="Calibri"/>
              </a:rPr>
              <a:t>single </a:t>
            </a:r>
            <a:r>
              <a:rPr sz="2200" spc="-15" dirty="0">
                <a:latin typeface="Calibri"/>
                <a:cs typeface="Calibri"/>
              </a:rPr>
              <a:t>archive</a:t>
            </a:r>
            <a:r>
              <a:rPr sz="2200" spc="-5" dirty="0">
                <a:latin typeface="Calibri"/>
                <a:cs typeface="Calibri"/>
              </a:rPr>
              <a:t> file, preserving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directory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structure.</a:t>
            </a:r>
            <a:endParaRPr sz="2200">
              <a:latin typeface="Calibri"/>
              <a:cs typeface="Calibri"/>
            </a:endParaRPr>
          </a:p>
          <a:p>
            <a:pPr marL="241300" marR="121285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gzip</a:t>
            </a:r>
            <a:r>
              <a:rPr sz="2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bzip2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Tools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compressing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archive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files.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gzip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bzip2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size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archive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making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easier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transfer.</a:t>
            </a: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low-level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copying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another.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raw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partition,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compressed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backup.</a:t>
            </a:r>
            <a:endParaRPr sz="2200">
              <a:latin typeface="Calibri"/>
              <a:cs typeface="Calibri"/>
            </a:endParaRPr>
          </a:p>
          <a:p>
            <a:pPr marL="241300" marR="67310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rsync</a:t>
            </a:r>
            <a:r>
              <a:rPr sz="2200" spc="-15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synchronizing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directories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locations.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rsync</a:t>
            </a:r>
            <a:r>
              <a:rPr sz="2200" spc="-15" dirty="0">
                <a:latin typeface="Calibri"/>
                <a:cs typeface="Calibri"/>
              </a:rPr>
              <a:t> 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incremental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backups,</a:t>
            </a:r>
            <a:r>
              <a:rPr sz="2200" spc="-5" dirty="0">
                <a:latin typeface="Calibri"/>
                <a:cs typeface="Calibri"/>
              </a:rPr>
              <a:t> only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made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backup.</a:t>
            </a:r>
            <a:endParaRPr sz="2200">
              <a:latin typeface="Calibri"/>
              <a:cs typeface="Calibri"/>
            </a:endParaRPr>
          </a:p>
          <a:p>
            <a:pPr marL="241300" marR="321310" indent="-229235" algn="just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rsnapshot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filesystem </a:t>
            </a:r>
            <a:r>
              <a:rPr sz="2200" spc="-5" dirty="0">
                <a:latin typeface="Calibri"/>
                <a:cs typeface="Calibri"/>
              </a:rPr>
              <a:t>snapshot utility based on </a:t>
            </a:r>
            <a:r>
              <a:rPr sz="2200" spc="-15" dirty="0">
                <a:latin typeface="Calibri"/>
                <a:cs typeface="Calibri"/>
              </a:rPr>
              <a:t>rsync.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allows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snapshots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specified directories, </a:t>
            </a:r>
            <a:r>
              <a:rPr sz="2200" spc="-5" dirty="0">
                <a:latin typeface="Calibri"/>
                <a:cs typeface="Calibri"/>
              </a:rPr>
              <a:t>preserving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file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metadata,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store </a:t>
            </a:r>
            <a:r>
              <a:rPr sz="2200" spc="-10" dirty="0">
                <a:latin typeface="Calibri"/>
                <a:cs typeface="Calibri"/>
              </a:rPr>
              <a:t>them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space-efficient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manner.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8610600" cy="939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756917"/>
            <a:ext cx="10358120" cy="1477328"/>
          </a:xfrm>
        </p:spPr>
        <p:txBody>
          <a:bodyPr/>
          <a:lstStyle/>
          <a:p>
            <a:r>
              <a:rPr lang="en-IN" sz="3200" dirty="0"/>
              <a:t>Example (Create an archive): </a:t>
            </a:r>
            <a:r>
              <a:rPr lang="en-IN" sz="2800" dirty="0">
                <a:solidFill>
                  <a:schemeClr val="accent2"/>
                </a:solidFill>
              </a:rPr>
              <a:t>tar -</a:t>
            </a:r>
            <a:r>
              <a:rPr lang="en-IN" sz="2800" dirty="0" err="1">
                <a:solidFill>
                  <a:schemeClr val="accent2"/>
                </a:solidFill>
              </a:rPr>
              <a:t>cvf</a:t>
            </a:r>
            <a:r>
              <a:rPr lang="en-IN" sz="2800" dirty="0">
                <a:solidFill>
                  <a:schemeClr val="accent2"/>
                </a:solidFill>
              </a:rPr>
              <a:t> archive.tar file1.txt file2.txt</a:t>
            </a:r>
          </a:p>
          <a:p>
            <a:r>
              <a:rPr lang="en-IN" sz="3200" dirty="0"/>
              <a:t>Example (Extract an archive): </a:t>
            </a:r>
            <a:r>
              <a:rPr lang="en-IN" sz="3200" dirty="0">
                <a:solidFill>
                  <a:schemeClr val="accent2"/>
                </a:solidFill>
              </a:rPr>
              <a:t>tar -</a:t>
            </a:r>
            <a:r>
              <a:rPr lang="en-IN" sz="3200" dirty="0" err="1">
                <a:solidFill>
                  <a:schemeClr val="accent2"/>
                </a:solidFill>
              </a:rPr>
              <a:t>xvf</a:t>
            </a:r>
            <a:r>
              <a:rPr lang="en-IN" sz="3200" dirty="0">
                <a:solidFill>
                  <a:schemeClr val="accent2"/>
                </a:solidFill>
              </a:rPr>
              <a:t> archive.tar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1600" y="1219200"/>
            <a:ext cx="10055861" cy="586442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 err="1">
                <a:cs typeface="Calibri"/>
              </a:rPr>
              <a:t>pwd</a:t>
            </a:r>
            <a:r>
              <a:rPr lang="en-US" sz="2800" dirty="0">
                <a:cs typeface="Calibri"/>
              </a:rPr>
              <a:t> (Print Working Directory):</a:t>
            </a:r>
          </a:p>
          <a:p>
            <a:pPr marL="12065" lvl="1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>
                <a:cs typeface="Calibri"/>
              </a:rPr>
              <a:t>Example: </a:t>
            </a:r>
            <a:r>
              <a:rPr lang="en-US" sz="2800" dirty="0" err="1" smtClean="0">
                <a:solidFill>
                  <a:srgbClr val="FF0000"/>
                </a:solidFill>
                <a:cs typeface="Calibri"/>
              </a:rPr>
              <a:t>pwd</a:t>
            </a:r>
            <a:endParaRPr lang="en-US" sz="2800" dirty="0">
              <a:solidFill>
                <a:srgbClr val="FF0000"/>
              </a:solidFill>
              <a:cs typeface="Calibri"/>
            </a:endParaRPr>
          </a:p>
          <a:p>
            <a:pPr marL="12065" lvl="1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>
                <a:cs typeface="Calibri"/>
              </a:rPr>
              <a:t>Output: /</a:t>
            </a:r>
            <a:r>
              <a:rPr lang="en-US" sz="2800" dirty="0" smtClean="0">
                <a:cs typeface="Calibri"/>
              </a:rPr>
              <a:t>home/username/documents</a:t>
            </a:r>
          </a:p>
          <a:p>
            <a:pPr marL="12065" lvl="1">
              <a:spcBef>
                <a:spcPts val="770"/>
              </a:spcBef>
              <a:tabLst>
                <a:tab pos="241935" algn="l"/>
              </a:tabLst>
            </a:pPr>
            <a:endParaRPr lang="en-US" sz="2800" dirty="0">
              <a:cs typeface="Calibri"/>
            </a:endParaRPr>
          </a:p>
          <a:p>
            <a:pPr marL="12065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 err="1">
                <a:cs typeface="Calibri"/>
              </a:rPr>
              <a:t>ls</a:t>
            </a:r>
            <a:r>
              <a:rPr lang="en-US" sz="2800" dirty="0">
                <a:cs typeface="Calibri"/>
              </a:rPr>
              <a:t> (List Files and Directories):</a:t>
            </a:r>
          </a:p>
          <a:p>
            <a:pPr marL="12065" lvl="1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>
                <a:cs typeface="Calibri"/>
              </a:rPr>
              <a:t>Example: </a:t>
            </a:r>
            <a:r>
              <a:rPr lang="en-US" sz="2800" dirty="0" err="1">
                <a:solidFill>
                  <a:srgbClr val="FF0000"/>
                </a:solidFill>
                <a:cs typeface="Calibri"/>
              </a:rPr>
              <a:t>ls</a:t>
            </a:r>
            <a:endParaRPr lang="en-US" sz="2800" dirty="0">
              <a:solidFill>
                <a:srgbClr val="FF0000"/>
              </a:solidFill>
              <a:cs typeface="Calibri"/>
            </a:endParaRPr>
          </a:p>
          <a:p>
            <a:pPr marL="12065" lvl="1">
              <a:spcBef>
                <a:spcPts val="770"/>
              </a:spcBef>
              <a:tabLst>
                <a:tab pos="241935" algn="l"/>
              </a:tabLst>
            </a:pPr>
            <a:r>
              <a:rPr lang="en-US" sz="2800" dirty="0">
                <a:cs typeface="Calibri"/>
              </a:rPr>
              <a:t>Output: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IN" sz="2800" dirty="0">
                <a:cs typeface="Calibri"/>
              </a:rPr>
              <a:t>file1.txt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IN" sz="2800" dirty="0">
                <a:cs typeface="Calibri"/>
              </a:rPr>
              <a:t>file2.txt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IN" sz="2800" dirty="0">
                <a:cs typeface="Calibri"/>
              </a:rPr>
              <a:t>directory1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07918"/>
            <a:ext cx="9903461" cy="61311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r>
              <a:rPr lang="en-US" sz="2800" b="1" dirty="0"/>
              <a:t>cd</a:t>
            </a:r>
            <a:r>
              <a:rPr lang="en-US" sz="2800" dirty="0"/>
              <a:t> (Change Directory):</a:t>
            </a:r>
          </a:p>
          <a:p>
            <a:r>
              <a:rPr lang="en-US" sz="2800" dirty="0"/>
              <a:t>Example: </a:t>
            </a:r>
            <a:r>
              <a:rPr lang="en-US" sz="2800" dirty="0">
                <a:solidFill>
                  <a:srgbClr val="FF0000"/>
                </a:solidFill>
              </a:rPr>
              <a:t>cd /path/to/directory</a:t>
            </a:r>
          </a:p>
          <a:p>
            <a:r>
              <a:rPr lang="en-US" sz="2800" dirty="0"/>
              <a:t>Change to a specific directory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mkdir</a:t>
            </a:r>
            <a:r>
              <a:rPr lang="en-US" sz="2800" dirty="0"/>
              <a:t> (Make Directory):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 err="1">
                <a:solidFill>
                  <a:srgbClr val="FF0000"/>
                </a:solidFill>
              </a:rPr>
              <a:t>mkdir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new_directory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Creates a new directory named "</a:t>
            </a:r>
            <a:r>
              <a:rPr lang="en-US" sz="2800" dirty="0" err="1"/>
              <a:t>new_directory</a:t>
            </a:r>
            <a:r>
              <a:rPr lang="en-US" sz="2800" dirty="0"/>
              <a:t>.“</a:t>
            </a:r>
          </a:p>
          <a:p>
            <a:pPr lvl="1"/>
            <a:endParaRPr lang="en-US" sz="2800" dirty="0"/>
          </a:p>
          <a:p>
            <a:r>
              <a:rPr lang="en-US" sz="2800" dirty="0"/>
              <a:t>touch (Create an Empty File):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>
                <a:solidFill>
                  <a:srgbClr val="FF0000"/>
                </a:solidFill>
              </a:rPr>
              <a:t>touch new_file.txt</a:t>
            </a:r>
          </a:p>
          <a:p>
            <a:pPr lvl="1"/>
            <a:r>
              <a:rPr lang="en-US" sz="2800" dirty="0"/>
              <a:t>Creates a new empty file named "new_file.txt."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10436861" cy="453072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r>
              <a:rPr lang="en-IN" sz="2400" b="1" dirty="0" err="1"/>
              <a:t>cp</a:t>
            </a:r>
            <a:r>
              <a:rPr lang="en-IN" sz="2400" dirty="0"/>
              <a:t> (Copy):</a:t>
            </a:r>
          </a:p>
          <a:p>
            <a:pPr lvl="1"/>
            <a:r>
              <a:rPr lang="en-IN" sz="2400" dirty="0"/>
              <a:t>Example: </a:t>
            </a:r>
            <a:r>
              <a:rPr lang="en-IN" sz="2400" dirty="0" err="1">
                <a:solidFill>
                  <a:srgbClr val="FF0000"/>
                </a:solidFill>
              </a:rPr>
              <a:t>cp</a:t>
            </a:r>
            <a:r>
              <a:rPr lang="en-IN" sz="2400" dirty="0">
                <a:solidFill>
                  <a:srgbClr val="FF0000"/>
                </a:solidFill>
              </a:rPr>
              <a:t> file1.txt file2.txt</a:t>
            </a:r>
          </a:p>
          <a:p>
            <a:pPr lvl="1"/>
            <a:r>
              <a:rPr lang="en-IN" sz="2400" dirty="0"/>
              <a:t>Copies "file1.txt" to "file2.txt."</a:t>
            </a:r>
          </a:p>
          <a:p>
            <a:r>
              <a:rPr lang="en-IN" sz="2400" b="1" dirty="0"/>
              <a:t>mv</a:t>
            </a:r>
            <a:r>
              <a:rPr lang="en-IN" sz="2400" dirty="0"/>
              <a:t> (Move/Rename):</a:t>
            </a:r>
          </a:p>
          <a:p>
            <a:pPr lvl="1"/>
            <a:r>
              <a:rPr lang="en-IN" sz="2400" dirty="0"/>
              <a:t>Example (Rename): </a:t>
            </a:r>
            <a:r>
              <a:rPr lang="en-IN" sz="2400" dirty="0">
                <a:solidFill>
                  <a:srgbClr val="FF0000"/>
                </a:solidFill>
              </a:rPr>
              <a:t>mv old_file.txt new_file.txt</a:t>
            </a:r>
          </a:p>
          <a:p>
            <a:pPr lvl="1"/>
            <a:r>
              <a:rPr lang="en-IN" sz="2400" dirty="0"/>
              <a:t>Renames "old_file.txt" to "new_file.txt."</a:t>
            </a:r>
          </a:p>
          <a:p>
            <a:pPr lvl="1"/>
            <a:r>
              <a:rPr lang="en-IN" sz="2400" dirty="0"/>
              <a:t>Example (Move): </a:t>
            </a:r>
            <a:r>
              <a:rPr lang="en-IN" sz="2400" dirty="0">
                <a:solidFill>
                  <a:srgbClr val="FF0000"/>
                </a:solidFill>
              </a:rPr>
              <a:t>mv file1.txt directory1/</a:t>
            </a:r>
          </a:p>
          <a:p>
            <a:pPr lvl="1"/>
            <a:r>
              <a:rPr lang="en-IN" sz="2400" dirty="0"/>
              <a:t>Moves "file1.txt" to "directory1."</a:t>
            </a:r>
          </a:p>
          <a:p>
            <a:r>
              <a:rPr lang="en-IN" sz="2400" b="1" dirty="0" err="1"/>
              <a:t>rm</a:t>
            </a:r>
            <a:r>
              <a:rPr lang="en-IN" sz="2400" dirty="0"/>
              <a:t> (Remove/Delete):</a:t>
            </a:r>
          </a:p>
          <a:p>
            <a:pPr lvl="1"/>
            <a:r>
              <a:rPr lang="en-IN" sz="2400" dirty="0"/>
              <a:t>Example: </a:t>
            </a:r>
            <a:r>
              <a:rPr lang="en-IN" sz="2400" dirty="0" err="1">
                <a:solidFill>
                  <a:srgbClr val="FF0000"/>
                </a:solidFill>
              </a:rPr>
              <a:t>rm</a:t>
            </a:r>
            <a:r>
              <a:rPr lang="en-IN" sz="2400" dirty="0">
                <a:solidFill>
                  <a:srgbClr val="FF0000"/>
                </a:solidFill>
              </a:rPr>
              <a:t> file.txt</a:t>
            </a:r>
          </a:p>
          <a:p>
            <a:pPr lvl="1"/>
            <a:r>
              <a:rPr lang="en-IN" sz="2400" dirty="0"/>
              <a:t>Deletes "file.txt."</a:t>
            </a:r>
          </a:p>
          <a:p>
            <a:pPr lvl="1"/>
            <a:r>
              <a:rPr lang="en-IN" sz="2400" dirty="0"/>
              <a:t>Be careful with this command; it permanently removes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54895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400" b="1" dirty="0"/>
              <a:t>cat</a:t>
            </a:r>
            <a:r>
              <a:rPr lang="en-US" sz="2400" dirty="0"/>
              <a:t> (Concatenate and Display File Content):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rgbClr val="FF0000"/>
                </a:solidFill>
              </a:rPr>
              <a:t>cat file.txt</a:t>
            </a:r>
          </a:p>
          <a:p>
            <a:pPr lvl="1"/>
            <a:r>
              <a:rPr lang="en-US" sz="2400" dirty="0"/>
              <a:t>Displays the content of "file.txt" in the terminal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head</a:t>
            </a:r>
            <a:r>
              <a:rPr lang="en-US" sz="2400" dirty="0"/>
              <a:t> and </a:t>
            </a:r>
            <a:r>
              <a:rPr lang="en-US" sz="2400" b="1" dirty="0"/>
              <a:t>tail</a:t>
            </a:r>
            <a:r>
              <a:rPr lang="en-US" sz="2400" dirty="0"/>
              <a:t> (Display the Beginning or End of a File):</a:t>
            </a:r>
          </a:p>
          <a:p>
            <a:pPr lvl="1"/>
            <a:r>
              <a:rPr lang="en-US" sz="2400" dirty="0"/>
              <a:t>Example (head): </a:t>
            </a:r>
            <a:r>
              <a:rPr lang="en-US" sz="2400" dirty="0">
                <a:solidFill>
                  <a:srgbClr val="FF0000"/>
                </a:solidFill>
              </a:rPr>
              <a:t>head -n 10 file.txt</a:t>
            </a:r>
          </a:p>
          <a:p>
            <a:pPr lvl="1"/>
            <a:r>
              <a:rPr lang="en-US" sz="2400" dirty="0"/>
              <a:t>Displays the first 10 lines of "file.txt."</a:t>
            </a:r>
          </a:p>
          <a:p>
            <a:pPr lvl="1"/>
            <a:r>
              <a:rPr lang="en-US" sz="2400" dirty="0"/>
              <a:t>Example (tail): </a:t>
            </a:r>
            <a:r>
              <a:rPr lang="en-US" sz="2400" dirty="0">
                <a:solidFill>
                  <a:srgbClr val="FF0000"/>
                </a:solidFill>
              </a:rPr>
              <a:t>tail -n 10 file.txt</a:t>
            </a:r>
          </a:p>
          <a:p>
            <a:pPr lvl="1"/>
            <a:r>
              <a:rPr lang="en-US" sz="2400" dirty="0"/>
              <a:t>Displays the last 10 lines of "file.txt."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9954895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800" b="1" dirty="0"/>
              <a:t>less</a:t>
            </a:r>
            <a:r>
              <a:rPr lang="en-US" sz="2800" dirty="0"/>
              <a:t> (View a File Page by Page):</a:t>
            </a:r>
          </a:p>
          <a:p>
            <a:pPr lvl="1"/>
            <a:r>
              <a:rPr lang="en-US" sz="2800" dirty="0"/>
              <a:t>Example: less file.txt</a:t>
            </a:r>
          </a:p>
          <a:p>
            <a:pPr lvl="1"/>
            <a:r>
              <a:rPr lang="en-US" sz="2800" dirty="0"/>
              <a:t>Allows you to navigate through the file content page by page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r>
              <a:rPr lang="en-US" sz="2800" b="1" dirty="0" err="1"/>
              <a:t>grep</a:t>
            </a:r>
            <a:r>
              <a:rPr lang="en-US" sz="2800" dirty="0"/>
              <a:t> (Search for Text in Files):</a:t>
            </a:r>
          </a:p>
          <a:p>
            <a:pPr lvl="1"/>
            <a:r>
              <a:rPr lang="en-US" sz="2800" dirty="0"/>
              <a:t>Example: </a:t>
            </a:r>
            <a:r>
              <a:rPr lang="en-US" sz="2800" dirty="0" err="1"/>
              <a:t>grep</a:t>
            </a:r>
            <a:r>
              <a:rPr lang="en-US" sz="2800" dirty="0"/>
              <a:t> "</a:t>
            </a:r>
            <a:r>
              <a:rPr lang="en-US" sz="2800" dirty="0" err="1"/>
              <a:t>search_text</a:t>
            </a:r>
            <a:r>
              <a:rPr lang="en-US" sz="2800" dirty="0"/>
              <a:t>" file.txt</a:t>
            </a:r>
          </a:p>
          <a:p>
            <a:pPr lvl="1"/>
            <a:r>
              <a:rPr lang="en-US" sz="2800" dirty="0"/>
              <a:t>Searches for "</a:t>
            </a:r>
            <a:r>
              <a:rPr lang="en-US" sz="2800" dirty="0" err="1"/>
              <a:t>search_text</a:t>
            </a:r>
            <a:r>
              <a:rPr lang="en-US" sz="2800" dirty="0"/>
              <a:t>" in "file.txt</a:t>
            </a:r>
            <a:r>
              <a:rPr lang="en-US" sz="2800" dirty="0" smtClean="0"/>
              <a:t>.“</a:t>
            </a:r>
          </a:p>
          <a:p>
            <a:pPr lvl="1"/>
            <a:endParaRPr lang="en-US" sz="2800" dirty="0"/>
          </a:p>
          <a:p>
            <a:r>
              <a:rPr lang="en-US" sz="2800" b="1" dirty="0" err="1"/>
              <a:t>chmod</a:t>
            </a:r>
            <a:r>
              <a:rPr lang="en-US" sz="2800" dirty="0"/>
              <a:t> (Change File Permissions):</a:t>
            </a:r>
          </a:p>
          <a:p>
            <a:r>
              <a:rPr lang="en-US" sz="2800" dirty="0"/>
              <a:t>Example: </a:t>
            </a:r>
            <a:r>
              <a:rPr lang="en-US" sz="2800" dirty="0" err="1"/>
              <a:t>chmod</a:t>
            </a:r>
            <a:r>
              <a:rPr lang="en-US" sz="2800" dirty="0"/>
              <a:t> 644 file.txt</a:t>
            </a:r>
          </a:p>
          <a:p>
            <a:r>
              <a:rPr lang="en-US" sz="2800" dirty="0"/>
              <a:t>Sets read and write permissions for the owner and read-only for others on "file.txt."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87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2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Linux</a:t>
            </a:r>
            <a:r>
              <a:rPr sz="4400" spc="-50" dirty="0"/>
              <a:t> </a:t>
            </a:r>
            <a:r>
              <a:rPr sz="4400" spc="-5" dirty="0"/>
              <a:t>Basic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9954895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b="1" dirty="0"/>
              <a:t>less</a:t>
            </a:r>
            <a:r>
              <a:rPr lang="en-US" sz="2000" dirty="0"/>
              <a:t> (View a File Page by Page):</a:t>
            </a:r>
          </a:p>
          <a:p>
            <a:pPr lvl="1"/>
            <a:r>
              <a:rPr lang="en-US" sz="2000" dirty="0"/>
              <a:t>Example: less file.txt</a:t>
            </a:r>
          </a:p>
          <a:p>
            <a:pPr lvl="1"/>
            <a:r>
              <a:rPr lang="en-US" sz="2000" dirty="0"/>
              <a:t>Allows you to navigate through the file content page by page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 err="1"/>
              <a:t>grep</a:t>
            </a:r>
            <a:r>
              <a:rPr lang="en-US" sz="2000" dirty="0"/>
              <a:t> (Search for Text in Files):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grep</a:t>
            </a:r>
            <a:r>
              <a:rPr lang="en-US" sz="2000" dirty="0"/>
              <a:t> "</a:t>
            </a:r>
            <a:r>
              <a:rPr lang="en-US" sz="2000" dirty="0" err="1"/>
              <a:t>search_text</a:t>
            </a:r>
            <a:r>
              <a:rPr lang="en-US" sz="2000" dirty="0"/>
              <a:t>" file.txt</a:t>
            </a:r>
          </a:p>
          <a:p>
            <a:pPr lvl="1"/>
            <a:r>
              <a:rPr lang="en-US" sz="2000" dirty="0"/>
              <a:t>Searches for "</a:t>
            </a:r>
            <a:r>
              <a:rPr lang="en-US" sz="2000" dirty="0" err="1"/>
              <a:t>search_text</a:t>
            </a:r>
            <a:r>
              <a:rPr lang="en-US" sz="2000" dirty="0"/>
              <a:t>" in "file.txt</a:t>
            </a:r>
            <a:r>
              <a:rPr lang="en-US" sz="2000" dirty="0" smtClean="0"/>
              <a:t>.“</a:t>
            </a:r>
          </a:p>
          <a:p>
            <a:pPr lvl="1"/>
            <a:endParaRPr lang="en-US" sz="2000" dirty="0"/>
          </a:p>
          <a:p>
            <a:r>
              <a:rPr lang="en-US" sz="2000" b="1" dirty="0" err="1"/>
              <a:t>chmod</a:t>
            </a:r>
            <a:r>
              <a:rPr lang="en-US" sz="2000" dirty="0"/>
              <a:t> (Change File Permissions):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chmod</a:t>
            </a:r>
            <a:r>
              <a:rPr lang="en-US" sz="2000" dirty="0"/>
              <a:t> 644 file.txt</a:t>
            </a:r>
          </a:p>
          <a:p>
            <a:r>
              <a:rPr lang="en-US" sz="2000" dirty="0"/>
              <a:t>Sets read and write permissions for the owner and read-only for others on "file.txt</a:t>
            </a:r>
            <a:r>
              <a:rPr lang="en-US" sz="2000" dirty="0" smtClean="0"/>
              <a:t>.“</a:t>
            </a:r>
          </a:p>
          <a:p>
            <a:endParaRPr lang="en-US" sz="2000" dirty="0" smtClean="0"/>
          </a:p>
          <a:p>
            <a:r>
              <a:rPr lang="en-US" sz="2000" b="1" dirty="0" err="1"/>
              <a:t>df</a:t>
            </a:r>
            <a:r>
              <a:rPr lang="en-US" sz="2000" dirty="0"/>
              <a:t> (Disk Free - Check Disk Space):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df</a:t>
            </a:r>
            <a:r>
              <a:rPr lang="en-US" sz="2000" dirty="0"/>
              <a:t> -h</a:t>
            </a:r>
          </a:p>
          <a:p>
            <a:r>
              <a:rPr lang="en-US" sz="2000" dirty="0"/>
              <a:t>Displays disk space usage in a human-readable format.</a:t>
            </a:r>
          </a:p>
          <a:p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2334</Words>
  <Application>Microsoft Office PowerPoint</Application>
  <PresentationFormat>Custom</PresentationFormat>
  <Paragraphs>324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Linux</vt:lpstr>
      <vt:lpstr>Linux</vt:lpstr>
      <vt:lpstr>Linux</vt:lpstr>
      <vt:lpstr>Linux Basic Commands</vt:lpstr>
      <vt:lpstr>Linux Basic Commands</vt:lpstr>
      <vt:lpstr>Linux Basic Commands</vt:lpstr>
      <vt:lpstr>Linux Basic Commands</vt:lpstr>
      <vt:lpstr>Linux Basic Commands</vt:lpstr>
      <vt:lpstr>Linux Basic Commands</vt:lpstr>
      <vt:lpstr>Linux File Permissions</vt:lpstr>
      <vt:lpstr>Example</vt:lpstr>
      <vt:lpstr>To change the Permissions</vt:lpstr>
      <vt:lpstr>PowerPoint Presentation</vt:lpstr>
      <vt:lpstr>Basic System Administration</vt:lpstr>
      <vt:lpstr>Basic System Administration</vt:lpstr>
      <vt:lpstr>Basic System Administration</vt:lpstr>
      <vt:lpstr>Basic System Administration</vt:lpstr>
      <vt:lpstr>Basic System Administration</vt:lpstr>
      <vt:lpstr>User and Group Management:</vt:lpstr>
      <vt:lpstr>Package Management</vt:lpstr>
      <vt:lpstr>File system Management</vt:lpstr>
      <vt:lpstr>Network Management</vt:lpstr>
      <vt:lpstr>Log Management</vt:lpstr>
      <vt:lpstr>System Updates and Upgrades Management</vt:lpstr>
      <vt:lpstr>Process Management</vt:lpstr>
      <vt:lpstr>Process Management</vt:lpstr>
      <vt:lpstr>Process Management</vt:lpstr>
      <vt:lpstr>Process Management</vt:lpstr>
      <vt:lpstr>Process Management</vt:lpstr>
      <vt:lpstr>Process Management</vt:lpstr>
      <vt:lpstr>Scheduling processes</vt:lpstr>
      <vt:lpstr>cron job format</vt:lpstr>
      <vt:lpstr>Archival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Kou Theesh</dc:creator>
  <cp:lastModifiedBy>VJ</cp:lastModifiedBy>
  <cp:revision>11</cp:revision>
  <dcterms:created xsi:type="dcterms:W3CDTF">2023-10-31T13:10:56Z</dcterms:created>
  <dcterms:modified xsi:type="dcterms:W3CDTF">2023-10-31T19:55:12Z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2023-10-31T00:00:00Z</vt:filetime>
  </property>
</Properties>
</file>