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73" r:id="rId13"/>
    <p:sldId id="274" r:id="rId14"/>
    <p:sldId id="275" r:id="rId15"/>
    <p:sldId id="265" r:id="rId16"/>
    <p:sldId id="276" r:id="rId17"/>
    <p:sldId id="277" r:id="rId18"/>
    <p:sldId id="278" r:id="rId19"/>
    <p:sldId id="279" r:id="rId20"/>
    <p:sldId id="266" r:id="rId21"/>
    <p:sldId id="267" r:id="rId22"/>
    <p:sldId id="268" r:id="rId23"/>
    <p:sldId id="269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A4B33-4D10-4E25-BD4E-5B69E902C996}" v="6" dt="2022-11-23T01:26:09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66" autoAdjust="0"/>
  </p:normalViewPr>
  <p:slideViewPr>
    <p:cSldViewPr snapToGrid="0">
      <p:cViewPr>
        <p:scale>
          <a:sx n="69" d="100"/>
          <a:sy n="69" d="100"/>
        </p:scale>
        <p:origin x="-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itha Chandrasekaran" userId="9662a82c62bddf12" providerId="LiveId" clId="{FB3A4B33-4D10-4E25-BD4E-5B69E902C996}"/>
    <pc:docChg chg="custSel addSld modSld sldOrd">
      <pc:chgData name="Vijitha Chandrasekaran" userId="9662a82c62bddf12" providerId="LiveId" clId="{FB3A4B33-4D10-4E25-BD4E-5B69E902C996}" dt="2022-11-23T04:25:26.902" v="386"/>
      <pc:docMkLst>
        <pc:docMk/>
      </pc:docMkLst>
      <pc:sldChg chg="ord">
        <pc:chgData name="Vijitha Chandrasekaran" userId="9662a82c62bddf12" providerId="LiveId" clId="{FB3A4B33-4D10-4E25-BD4E-5B69E902C996}" dt="2022-11-23T04:25:26.902" v="386"/>
        <pc:sldMkLst>
          <pc:docMk/>
          <pc:sldMk cId="1289115428" sldId="257"/>
        </pc:sldMkLst>
      </pc:sldChg>
      <pc:sldChg chg="modSp mod">
        <pc:chgData name="Vijitha Chandrasekaran" userId="9662a82c62bddf12" providerId="LiveId" clId="{FB3A4B33-4D10-4E25-BD4E-5B69E902C996}" dt="2022-11-23T01:08:05.578" v="75" actId="20577"/>
        <pc:sldMkLst>
          <pc:docMk/>
          <pc:sldMk cId="2290783631" sldId="265"/>
        </pc:sldMkLst>
        <pc:spChg chg="mod">
          <ac:chgData name="Vijitha Chandrasekaran" userId="9662a82c62bddf12" providerId="LiveId" clId="{FB3A4B33-4D10-4E25-BD4E-5B69E902C996}" dt="2022-11-23T01:08:05.578" v="75" actId="20577"/>
          <ac:spMkLst>
            <pc:docMk/>
            <pc:sldMk cId="2290783631" sldId="265"/>
            <ac:spMk id="3" creationId="{58CC22DD-FC5B-E5C9-58D4-99E18A0AD2FA}"/>
          </ac:spMkLst>
        </pc:spChg>
      </pc:sldChg>
      <pc:sldChg chg="modSp new mod">
        <pc:chgData name="Vijitha Chandrasekaran" userId="9662a82c62bddf12" providerId="LiveId" clId="{FB3A4B33-4D10-4E25-BD4E-5B69E902C996}" dt="2022-11-23T01:18:40.788" v="106"/>
        <pc:sldMkLst>
          <pc:docMk/>
          <pc:sldMk cId="4285798862" sldId="266"/>
        </pc:sldMkLst>
        <pc:spChg chg="mod">
          <ac:chgData name="Vijitha Chandrasekaran" userId="9662a82c62bddf12" providerId="LiveId" clId="{FB3A4B33-4D10-4E25-BD4E-5B69E902C996}" dt="2022-11-23T01:17:35.926" v="105" actId="20577"/>
          <ac:spMkLst>
            <pc:docMk/>
            <pc:sldMk cId="4285798862" sldId="266"/>
            <ac:spMk id="2" creationId="{D57FCA44-D0DB-0C84-A038-921056A24608}"/>
          </ac:spMkLst>
        </pc:spChg>
        <pc:spChg chg="mod">
          <ac:chgData name="Vijitha Chandrasekaran" userId="9662a82c62bddf12" providerId="LiveId" clId="{FB3A4B33-4D10-4E25-BD4E-5B69E902C996}" dt="2022-11-23T01:18:40.788" v="106"/>
          <ac:spMkLst>
            <pc:docMk/>
            <pc:sldMk cId="4285798862" sldId="266"/>
            <ac:spMk id="3" creationId="{9ACD4A68-BA66-8881-3AE2-E55F22493E1A}"/>
          </ac:spMkLst>
        </pc:spChg>
      </pc:sldChg>
      <pc:sldChg chg="addSp delSp modSp new mod">
        <pc:chgData name="Vijitha Chandrasekaran" userId="9662a82c62bddf12" providerId="LiveId" clId="{FB3A4B33-4D10-4E25-BD4E-5B69E902C996}" dt="2022-11-23T04:24:40.370" v="384" actId="113"/>
        <pc:sldMkLst>
          <pc:docMk/>
          <pc:sldMk cId="402207216" sldId="267"/>
        </pc:sldMkLst>
        <pc:spChg chg="del">
          <ac:chgData name="Vijitha Chandrasekaran" userId="9662a82c62bddf12" providerId="LiveId" clId="{FB3A4B33-4D10-4E25-BD4E-5B69E902C996}" dt="2022-11-23T01:18:54.524" v="108" actId="478"/>
          <ac:spMkLst>
            <pc:docMk/>
            <pc:sldMk cId="402207216" sldId="267"/>
            <ac:spMk id="2" creationId="{AA54063A-57D4-1F17-C476-99059390B4CD}"/>
          </ac:spMkLst>
        </pc:spChg>
        <pc:spChg chg="mod">
          <ac:chgData name="Vijitha Chandrasekaran" userId="9662a82c62bddf12" providerId="LiveId" clId="{FB3A4B33-4D10-4E25-BD4E-5B69E902C996}" dt="2022-11-23T04:24:40.370" v="384" actId="113"/>
          <ac:spMkLst>
            <pc:docMk/>
            <pc:sldMk cId="402207216" sldId="267"/>
            <ac:spMk id="3" creationId="{56EC9EEC-66E6-6EED-39AC-869B3EC41A0A}"/>
          </ac:spMkLst>
        </pc:spChg>
        <pc:spChg chg="add del">
          <ac:chgData name="Vijitha Chandrasekaran" userId="9662a82c62bddf12" providerId="LiveId" clId="{FB3A4B33-4D10-4E25-BD4E-5B69E902C996}" dt="2022-11-23T01:19:32.427" v="141"/>
          <ac:spMkLst>
            <pc:docMk/>
            <pc:sldMk cId="402207216" sldId="267"/>
            <ac:spMk id="4" creationId="{BAA9DDBB-84DF-FB8F-3CF3-44BBCB07731B}"/>
          </ac:spMkLst>
        </pc:spChg>
        <pc:spChg chg="add del">
          <ac:chgData name="Vijitha Chandrasekaran" userId="9662a82c62bddf12" providerId="LiveId" clId="{FB3A4B33-4D10-4E25-BD4E-5B69E902C996}" dt="2022-11-23T01:19:44.468" v="143"/>
          <ac:spMkLst>
            <pc:docMk/>
            <pc:sldMk cId="402207216" sldId="267"/>
            <ac:spMk id="5" creationId="{C95C158C-5FE7-0360-A573-4FBA731233CE}"/>
          </ac:spMkLst>
        </pc:spChg>
      </pc:sldChg>
      <pc:sldChg chg="addSp delSp modSp new mod">
        <pc:chgData name="Vijitha Chandrasekaran" userId="9662a82c62bddf12" providerId="LiveId" clId="{FB3A4B33-4D10-4E25-BD4E-5B69E902C996}" dt="2022-11-23T01:29:31.335" v="272" actId="13926"/>
        <pc:sldMkLst>
          <pc:docMk/>
          <pc:sldMk cId="1551108577" sldId="268"/>
        </pc:sldMkLst>
        <pc:spChg chg="del mod">
          <ac:chgData name="Vijitha Chandrasekaran" userId="9662a82c62bddf12" providerId="LiveId" clId="{FB3A4B33-4D10-4E25-BD4E-5B69E902C996}" dt="2022-11-23T01:21:19.013" v="183" actId="478"/>
          <ac:spMkLst>
            <pc:docMk/>
            <pc:sldMk cId="1551108577" sldId="268"/>
            <ac:spMk id="2" creationId="{15786591-8045-87E3-91C9-A0FDFA11AC9E}"/>
          </ac:spMkLst>
        </pc:spChg>
        <pc:spChg chg="mod">
          <ac:chgData name="Vijitha Chandrasekaran" userId="9662a82c62bddf12" providerId="LiveId" clId="{FB3A4B33-4D10-4E25-BD4E-5B69E902C996}" dt="2022-11-23T01:29:31.335" v="272" actId="13926"/>
          <ac:spMkLst>
            <pc:docMk/>
            <pc:sldMk cId="1551108577" sldId="268"/>
            <ac:spMk id="3" creationId="{124FF44E-52E4-F551-F883-ED2FFA9865A4}"/>
          </ac:spMkLst>
        </pc:spChg>
        <pc:spChg chg="add del">
          <ac:chgData name="Vijitha Chandrasekaran" userId="9662a82c62bddf12" providerId="LiveId" clId="{FB3A4B33-4D10-4E25-BD4E-5B69E902C996}" dt="2022-11-23T01:26:09.062" v="245"/>
          <ac:spMkLst>
            <pc:docMk/>
            <pc:sldMk cId="1551108577" sldId="268"/>
            <ac:spMk id="4" creationId="{7375E2DA-1075-C5BC-440D-9FB464ADCDD6}"/>
          </ac:spMkLst>
        </pc:spChg>
      </pc:sldChg>
      <pc:sldChg chg="delSp modSp new mod">
        <pc:chgData name="Vijitha Chandrasekaran" userId="9662a82c62bddf12" providerId="LiveId" clId="{FB3A4B33-4D10-4E25-BD4E-5B69E902C996}" dt="2022-11-23T01:38:26.489" v="383" actId="20577"/>
        <pc:sldMkLst>
          <pc:docMk/>
          <pc:sldMk cId="3963639761" sldId="269"/>
        </pc:sldMkLst>
        <pc:spChg chg="del mod">
          <ac:chgData name="Vijitha Chandrasekaran" userId="9662a82c62bddf12" providerId="LiveId" clId="{FB3A4B33-4D10-4E25-BD4E-5B69E902C996}" dt="2022-11-23T01:32:16.610" v="275" actId="478"/>
          <ac:spMkLst>
            <pc:docMk/>
            <pc:sldMk cId="3963639761" sldId="269"/>
            <ac:spMk id="2" creationId="{351B5E36-FE92-BE56-D323-526E0AAB1529}"/>
          </ac:spMkLst>
        </pc:spChg>
        <pc:spChg chg="mod">
          <ac:chgData name="Vijitha Chandrasekaran" userId="9662a82c62bddf12" providerId="LiveId" clId="{FB3A4B33-4D10-4E25-BD4E-5B69E902C996}" dt="2022-11-23T01:38:26.489" v="383" actId="20577"/>
          <ac:spMkLst>
            <pc:docMk/>
            <pc:sldMk cId="3963639761" sldId="269"/>
            <ac:spMk id="3" creationId="{FF08105E-F91A-E4D9-6085-F8B56911545C}"/>
          </ac:spMkLst>
        </pc:spChg>
      </pc:sldChg>
      <pc:sldChg chg="new">
        <pc:chgData name="Vijitha Chandrasekaran" userId="9662a82c62bddf12" providerId="LiveId" clId="{FB3A4B33-4D10-4E25-BD4E-5B69E902C996}" dt="2022-11-23T01:36:15.678" v="338" actId="680"/>
        <pc:sldMkLst>
          <pc:docMk/>
          <pc:sldMk cId="3944376423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093927-2ECA-5D83-7FAC-4A71DFF1D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B9235FB-369F-05A0-75A9-340FE5F1C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2244F2-F126-B157-0C20-47E35E9C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71955F-45DF-A75D-AB1A-0AE5C82F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D15B21-51DF-58AE-74A6-9301E3D4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8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898DA7-5C63-6D17-FB30-A52AB7E7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B8E21B-5207-57C9-2C6B-C09CA226E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3BF870-FE80-AD75-6BED-BF2DA624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924BA8-E12E-4C48-24C5-02C4B683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8CA558-85D4-2067-2D75-5DC0A966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0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5747B57-7311-2FC0-777B-AD3C6E9AE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2D3CA1-B979-BC34-3C41-28E6222FB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C445F4-DEF3-19CF-FE1E-D66DF67F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5880C9-E0DA-F2C3-F652-6B69D72E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3DC021-5BE5-2426-F0F5-B566BEED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1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9C279E-55BE-FF69-4429-F7CAF873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A0F5EB-792B-6065-998B-FCDC3E7BB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989986-23D9-8F49-EB26-AF563C30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8988B4-870B-D594-28E4-286418CB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10C064-A8BE-E485-CD5D-4E08C453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1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0F63D-88D0-AE8B-A6C3-57A19787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E41446-9C8E-4232-8B3D-9D1480A62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7B7B92-A1D0-0CBA-9A1C-8E870EF9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B1E31B-C192-D28C-74E4-F3C57673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3947E2-8A44-86A5-503B-B5013A09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AFDBE5-0AC7-2F4C-EED9-06828192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413615-4363-1F54-D273-8ED9F1B44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8628CE-9D49-A77D-6764-036B0E773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A81149-3A76-ED44-9973-C94658C9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BD62F2E-BF18-D652-19EB-4F865994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971C08-A7D7-0F7F-DEF8-3C681B21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23B3DD-CEDA-8386-BBC9-83C4095F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CA1C1E1-A348-A3E5-B7C3-C118D6F18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23AF8B7-4F7E-3D5B-D7DA-C5B07554F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56B9272-7087-EFDC-BDE6-74AA718ED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25A91C-C616-32EB-D846-1494C5E4F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89C43FC-C8C6-9873-D7EE-E6618758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C6EF1C3-6213-4BED-FBA3-8F6FFB37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D97F4FC-2A30-40EE-B31E-FE7E0715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2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0E8359-0BD4-30BB-F13C-AA5611B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E379211-BB77-690B-276C-38FAD98F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C4A8973-A297-E1A3-875D-F8849E23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7B02BA-D855-75FD-46AB-EFAF7A8C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2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8BBB31E-458D-FDF2-5F95-A196F8DB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A324AB7-7C6D-7B21-598B-D0347725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206C703-FFAF-4B98-0D58-622E19BB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C0395-3B93-3399-6691-E2A30FAA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B7752C-AD3E-8DB9-6DC4-CA3D43C79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32D066-7195-5876-B313-3361EFAB4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107220-7878-79AD-338C-75C2D1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87A66F-F1A6-7972-70E0-609055CA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169416-65B4-AC3D-1251-5E203E22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8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FA1C8-CD2F-91AF-D670-CCB8CBE82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9185674-84ED-2829-42B5-313244A43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F3D166E-3A50-CF36-31CB-2B07CFF52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914F98-FBC5-7C98-1E2B-829EACC4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A44-17E8-4DC9-B7FA-AAA93AC3A0D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3129D9-CABE-8F6A-76DC-4F4F5138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84126A-3DC3-CB56-FAF4-1C817A99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9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6F3FC72-CD9E-DC13-F26C-461D190D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762842-6313-2857-6F4B-1ACC2E7EF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2D943C-013A-9DA5-BA62-6B5616356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53A44-17E8-4DC9-B7FA-AAA93AC3A0D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D1EE98-AAE5-24A5-3F7E-2D9975671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9EE699-AFEF-8610-F9DA-2AA0DDCCC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1ED71-3F96-45E1-8B27-3E246D45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3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B0A636-C3D1-88D7-1FF8-88455296A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SHELL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FDCA5C9-DF1C-DC71-8AFC-08C84398F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0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Conditional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if statement</a:t>
            </a:r>
          </a:p>
          <a:p>
            <a:pPr fontAlgn="base"/>
            <a:r>
              <a:rPr lang="en-IN" dirty="0"/>
              <a:t>if-else statement</a:t>
            </a:r>
          </a:p>
          <a:p>
            <a:pPr fontAlgn="base"/>
            <a:r>
              <a:rPr lang="en-IN" dirty="0"/>
              <a:t>if..</a:t>
            </a:r>
            <a:r>
              <a:rPr lang="en-IN" dirty="0" err="1"/>
              <a:t>elif</a:t>
            </a:r>
            <a:r>
              <a:rPr lang="en-IN" dirty="0"/>
              <a:t>..</a:t>
            </a:r>
            <a:r>
              <a:rPr lang="en-IN" dirty="0" err="1"/>
              <a:t>else..fi</a:t>
            </a:r>
            <a:r>
              <a:rPr lang="en-IN" dirty="0"/>
              <a:t> statement (Else If ladder)</a:t>
            </a:r>
          </a:p>
          <a:p>
            <a:pPr fontAlgn="base"/>
            <a:r>
              <a:rPr lang="en-IN" dirty="0" err="1"/>
              <a:t>if..then..else..if..then..fi..fi</a:t>
            </a:r>
            <a:r>
              <a:rPr lang="en-IN" dirty="0"/>
              <a:t>..(Nested if)</a:t>
            </a:r>
          </a:p>
          <a:p>
            <a:pPr fontAlgn="base"/>
            <a:r>
              <a:rPr lang="en-IN" dirty="0"/>
              <a:t>switch statement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7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if [ $a != $b ] </a:t>
            </a:r>
          </a:p>
          <a:p>
            <a:pPr marL="0" indent="0" fontAlgn="base">
              <a:buNone/>
            </a:pPr>
            <a:r>
              <a:rPr lang="en-US" dirty="0"/>
              <a:t>then </a:t>
            </a:r>
          </a:p>
          <a:p>
            <a:pPr marL="0" indent="0" fontAlgn="base">
              <a:buNone/>
            </a:pPr>
            <a:r>
              <a:rPr lang="en-US" dirty="0"/>
              <a:t>    echo "a is not equal to b"</a:t>
            </a:r>
          </a:p>
          <a:p>
            <a:pPr marL="0" indent="0" fontAlgn="base">
              <a:buNone/>
            </a:pPr>
            <a:r>
              <a:rPr lang="en-US" dirty="0"/>
              <a:t>fi </a:t>
            </a: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328" y="1953491"/>
            <a:ext cx="2746060" cy="13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71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 – else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if [ $a == $b ] </a:t>
            </a:r>
          </a:p>
          <a:p>
            <a:pPr marL="0" indent="0" fontAlgn="base">
              <a:buNone/>
            </a:pPr>
            <a:r>
              <a:rPr lang="en-US" dirty="0"/>
              <a:t>then </a:t>
            </a:r>
          </a:p>
          <a:p>
            <a:pPr marL="0" indent="0" fontAlgn="base">
              <a:buNone/>
            </a:pPr>
            <a:r>
              <a:rPr lang="en-US" dirty="0"/>
              <a:t>    #If they are equal then print this </a:t>
            </a:r>
          </a:p>
          <a:p>
            <a:pPr marL="0" indent="0" fontAlgn="base">
              <a:buNone/>
            </a:pPr>
            <a:r>
              <a:rPr lang="en-US" dirty="0"/>
              <a:t>    echo "a is equal to b"</a:t>
            </a:r>
          </a:p>
          <a:p>
            <a:pPr marL="0" indent="0" fontAlgn="base">
              <a:buNone/>
            </a:pPr>
            <a:r>
              <a:rPr lang="en-US" dirty="0"/>
              <a:t>else</a:t>
            </a:r>
          </a:p>
          <a:p>
            <a:pPr marL="0" indent="0" fontAlgn="base">
              <a:buNone/>
            </a:pPr>
            <a:r>
              <a:rPr lang="en-US" dirty="0"/>
              <a:t>    #else print this </a:t>
            </a:r>
          </a:p>
          <a:p>
            <a:pPr marL="0" indent="0" fontAlgn="base">
              <a:buNone/>
            </a:pPr>
            <a:r>
              <a:rPr lang="en-US" dirty="0"/>
              <a:t>    echo "a is not equal to b"</a:t>
            </a:r>
          </a:p>
          <a:p>
            <a:pPr marL="0" indent="0" fontAlgn="base">
              <a:buNone/>
            </a:pPr>
            <a:r>
              <a:rPr lang="en-US" dirty="0"/>
              <a:t>fi </a:t>
            </a:r>
          </a:p>
          <a:p>
            <a:pPr marL="0" indent="0" fontAlgn="base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77" y="2549236"/>
            <a:ext cx="4205202" cy="221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00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elif</a:t>
            </a:r>
            <a:r>
              <a:rPr lang="en-IN" dirty="0" smtClean="0"/>
              <a:t>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a=5</a:t>
            </a:r>
          </a:p>
          <a:p>
            <a:pPr marL="0" indent="0" fontAlgn="base">
              <a:buNone/>
            </a:pPr>
            <a:r>
              <a:rPr lang="en-US" dirty="0"/>
              <a:t>if [ $a -</a:t>
            </a:r>
            <a:r>
              <a:rPr lang="en-US" dirty="0" err="1"/>
              <a:t>gt</a:t>
            </a:r>
            <a:r>
              <a:rPr lang="en-US" dirty="0"/>
              <a:t> 0 ]</a:t>
            </a:r>
          </a:p>
          <a:p>
            <a:pPr marL="0" indent="0" fontAlgn="base">
              <a:buNone/>
            </a:pPr>
            <a:r>
              <a:rPr lang="en-US" dirty="0"/>
              <a:t>then</a:t>
            </a:r>
          </a:p>
          <a:p>
            <a:pPr marL="0" indent="0" fontAlgn="base">
              <a:buNone/>
            </a:pPr>
            <a:r>
              <a:rPr lang="en-US" dirty="0"/>
              <a:t>    echo "positive"</a:t>
            </a:r>
          </a:p>
          <a:p>
            <a:pPr marL="0" indent="0" fontAlgn="base">
              <a:buNone/>
            </a:pPr>
            <a:r>
              <a:rPr lang="en-US" dirty="0" err="1"/>
              <a:t>elif</a:t>
            </a:r>
            <a:r>
              <a:rPr lang="en-US" dirty="0"/>
              <a:t> [ $a -</a:t>
            </a:r>
            <a:r>
              <a:rPr lang="en-US" dirty="0" err="1"/>
              <a:t>lt</a:t>
            </a:r>
            <a:r>
              <a:rPr lang="en-US" dirty="0"/>
              <a:t> 0 ]</a:t>
            </a:r>
          </a:p>
          <a:p>
            <a:pPr marL="0" indent="0" fontAlgn="base">
              <a:buNone/>
            </a:pPr>
            <a:r>
              <a:rPr lang="en-US" dirty="0"/>
              <a:t>then</a:t>
            </a:r>
          </a:p>
          <a:p>
            <a:pPr marL="0" indent="0" fontAlgn="base">
              <a:buNone/>
            </a:pPr>
            <a:r>
              <a:rPr lang="en-US" dirty="0"/>
              <a:t>    echo "Negative"</a:t>
            </a:r>
          </a:p>
          <a:p>
            <a:pPr marL="0" indent="0" fontAlgn="base">
              <a:buNone/>
            </a:pPr>
            <a:r>
              <a:rPr lang="en-US" dirty="0"/>
              <a:t>else</a:t>
            </a:r>
          </a:p>
          <a:p>
            <a:pPr marL="0" indent="0" fontAlgn="base">
              <a:buNone/>
            </a:pPr>
            <a:r>
              <a:rPr lang="en-US" dirty="0"/>
              <a:t>    echo "Zero"</a:t>
            </a:r>
          </a:p>
          <a:p>
            <a:pPr marL="0" indent="0" fontAlgn="base">
              <a:buNone/>
            </a:pPr>
            <a:r>
              <a:rPr lang="en-US" dirty="0"/>
              <a:t>fi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865" y="3263611"/>
            <a:ext cx="2650321" cy="1207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006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Switch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CARS="</a:t>
            </a:r>
            <a:r>
              <a:rPr lang="en-US" dirty="0" err="1"/>
              <a:t>bmw</a:t>
            </a:r>
            <a:r>
              <a:rPr lang="en-US" dirty="0"/>
              <a:t>"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#Pass the variable in string </a:t>
            </a:r>
          </a:p>
          <a:p>
            <a:pPr marL="0" indent="0" fontAlgn="base">
              <a:buNone/>
            </a:pPr>
            <a:r>
              <a:rPr lang="en-US" dirty="0"/>
              <a:t>case "$CARS" in </a:t>
            </a:r>
          </a:p>
          <a:p>
            <a:pPr marL="0" indent="0" fontAlgn="base">
              <a:buNone/>
            </a:pPr>
            <a:r>
              <a:rPr lang="en-US" dirty="0"/>
              <a:t>	#case 1 </a:t>
            </a:r>
          </a:p>
          <a:p>
            <a:pPr marL="0" indent="0" fontAlgn="base">
              <a:buNone/>
            </a:pPr>
            <a:r>
              <a:rPr lang="en-US" dirty="0"/>
              <a:t>	"</a:t>
            </a:r>
            <a:r>
              <a:rPr lang="en-US" dirty="0" err="1"/>
              <a:t>mercedes</a:t>
            </a:r>
            <a:r>
              <a:rPr lang="en-US" dirty="0"/>
              <a:t>") echo "Headquarters - </a:t>
            </a:r>
            <a:r>
              <a:rPr lang="en-US" dirty="0" err="1"/>
              <a:t>Affalterbach</a:t>
            </a:r>
            <a:r>
              <a:rPr lang="en-US" dirty="0"/>
              <a:t>, Germany" ;; 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</a:p>
          <a:p>
            <a:pPr marL="0" indent="0" fontAlgn="base">
              <a:buNone/>
            </a:pPr>
            <a:r>
              <a:rPr lang="en-US" dirty="0"/>
              <a:t>	#case 2 </a:t>
            </a:r>
          </a:p>
          <a:p>
            <a:pPr marL="0" indent="0" fontAlgn="base">
              <a:buNone/>
            </a:pPr>
            <a:r>
              <a:rPr lang="en-US" dirty="0"/>
              <a:t>	"</a:t>
            </a:r>
            <a:r>
              <a:rPr lang="en-US" dirty="0" err="1"/>
              <a:t>audi</a:t>
            </a:r>
            <a:r>
              <a:rPr lang="en-US" dirty="0"/>
              <a:t>") echo "Headquarters - Ingolstadt, Germany" ;; 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</a:p>
          <a:p>
            <a:pPr marL="0" indent="0" fontAlgn="base">
              <a:buNone/>
            </a:pPr>
            <a:r>
              <a:rPr lang="en-US" dirty="0"/>
              <a:t>	#case 3 </a:t>
            </a:r>
          </a:p>
          <a:p>
            <a:pPr marL="0" indent="0" fontAlgn="base">
              <a:buNone/>
            </a:pPr>
            <a:r>
              <a:rPr lang="en-US" dirty="0"/>
              <a:t>	"</a:t>
            </a:r>
            <a:r>
              <a:rPr lang="en-US" dirty="0" err="1"/>
              <a:t>bmw</a:t>
            </a:r>
            <a:r>
              <a:rPr lang="en-US" dirty="0"/>
              <a:t>") echo "Headquarters - Chennai, Tamil Nadu, India" ;; </a:t>
            </a:r>
          </a:p>
          <a:p>
            <a:pPr marL="0" indent="0" fontAlgn="base">
              <a:buNone/>
            </a:pPr>
            <a:r>
              <a:rPr lang="en-US" dirty="0" err="1"/>
              <a:t>esac</a:t>
            </a:r>
            <a:r>
              <a:rPr lang="en-US" dirty="0"/>
              <a:t> </a:t>
            </a: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3" y="2369127"/>
            <a:ext cx="5730773" cy="165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416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0A5386-A7C5-0DB8-3000-E9650CDC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CC22DD-FC5B-E5C9-58D4-99E18A0A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while</a:t>
            </a:r>
            <a:r>
              <a:rPr lang="en-US" dirty="0"/>
              <a:t> loop</a:t>
            </a:r>
          </a:p>
          <a:p>
            <a:r>
              <a:rPr lang="en-US" dirty="0"/>
              <a:t>The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  <a:p>
            <a:r>
              <a:rPr lang="en-US" dirty="0"/>
              <a:t>The </a:t>
            </a:r>
            <a:r>
              <a:rPr lang="en-US" b="1" dirty="0"/>
              <a:t>until</a:t>
            </a:r>
            <a:r>
              <a:rPr lang="en-US" dirty="0"/>
              <a:t> loop</a:t>
            </a:r>
          </a:p>
          <a:p>
            <a:r>
              <a:rPr lang="en-US" dirty="0"/>
              <a:t>The </a:t>
            </a:r>
            <a:r>
              <a:rPr lang="en-US" b="1" dirty="0"/>
              <a:t>select</a:t>
            </a:r>
            <a:r>
              <a:rPr lang="en-US" dirty="0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229078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i in {1..6};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    echo "This is iteration $i"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823855"/>
            <a:ext cx="767595" cy="249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83482" y="160963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2800" dirty="0"/>
              <a:t>for (( c=1; c&lt;=5; </a:t>
            </a:r>
            <a:r>
              <a:rPr lang="en-US" sz="2800" dirty="0" err="1"/>
              <a:t>c++</a:t>
            </a:r>
            <a:r>
              <a:rPr lang="en-US" sz="2800" dirty="0"/>
              <a:t> ))</a:t>
            </a:r>
          </a:p>
          <a:p>
            <a:pPr fontAlgn="base"/>
            <a:r>
              <a:rPr lang="en-US" sz="2800" dirty="0"/>
              <a:t>do </a:t>
            </a:r>
          </a:p>
          <a:p>
            <a:pPr fontAlgn="base"/>
            <a:r>
              <a:rPr lang="en-US" sz="2800" dirty="0"/>
              <a:t>   echo "Welcome $c times"</a:t>
            </a:r>
          </a:p>
          <a:p>
            <a:pPr fontAlgn="base"/>
            <a:r>
              <a:rPr lang="en-US" sz="2800" dirty="0"/>
              <a:t>done</a:t>
            </a:r>
            <a:endParaRPr lang="en-US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111" y="3425519"/>
            <a:ext cx="2461028" cy="2664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77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While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count=1</a:t>
            </a:r>
          </a:p>
          <a:p>
            <a:pPr marL="0" indent="0">
              <a:buNone/>
            </a:pPr>
            <a:r>
              <a:rPr lang="en-US" dirty="0"/>
              <a:t>while [ $count -le 5 ]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    echo "Count is: $count"</a:t>
            </a:r>
          </a:p>
          <a:p>
            <a:pPr marL="0" indent="0">
              <a:buNone/>
            </a:pPr>
            <a:r>
              <a:rPr lang="en-US" dirty="0"/>
              <a:t>    count=$((count + 1))</a:t>
            </a:r>
          </a:p>
          <a:p>
            <a:pPr marL="0" indent="0">
              <a:buNone/>
            </a:pPr>
            <a:r>
              <a:rPr lang="en-US" dirty="0"/>
              <a:t>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145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Until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shell scripting, you can create a loop using the "until" construct to repeatedly execute a block of code until a specified condition becomes </a:t>
            </a:r>
            <a:r>
              <a:rPr lang="en-US" dirty="0" smtClean="0"/>
              <a:t>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count=1</a:t>
            </a:r>
          </a:p>
          <a:p>
            <a:pPr marL="0" indent="0">
              <a:buNone/>
            </a:pPr>
            <a:r>
              <a:rPr lang="en-US" dirty="0"/>
              <a:t>until [ ! $count -</a:t>
            </a:r>
            <a:r>
              <a:rPr lang="en-US" dirty="0" err="1"/>
              <a:t>lt</a:t>
            </a:r>
            <a:r>
              <a:rPr lang="en-US" dirty="0"/>
              <a:t> 5 ]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    echo "$count"</a:t>
            </a:r>
          </a:p>
          <a:p>
            <a:pPr marL="0" indent="0">
              <a:buNone/>
            </a:pPr>
            <a:r>
              <a:rPr lang="en-US" dirty="0"/>
              <a:t>    count=$(($count+1))</a:t>
            </a:r>
          </a:p>
          <a:p>
            <a:pPr marL="0" indent="0">
              <a:buNone/>
            </a:pPr>
            <a:r>
              <a:rPr lang="en-US" dirty="0"/>
              <a:t>done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52367"/>
            <a:ext cx="949036" cy="227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370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select</a:t>
            </a:r>
            <a:r>
              <a:rPr lang="en-US" dirty="0"/>
              <a:t> loop provides an easy way to create a numbered menu from which users can select options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fav</a:t>
            </a:r>
            <a:r>
              <a:rPr lang="en-US" dirty="0"/>
              <a:t> in </a:t>
            </a:r>
            <a:r>
              <a:rPr lang="en-US" dirty="0" err="1"/>
              <a:t>ubuntu</a:t>
            </a:r>
            <a:r>
              <a:rPr lang="en-US" dirty="0"/>
              <a:t> </a:t>
            </a:r>
            <a:r>
              <a:rPr lang="en-US" dirty="0" err="1"/>
              <a:t>popos</a:t>
            </a:r>
            <a:r>
              <a:rPr lang="en-US" dirty="0"/>
              <a:t> mint </a:t>
            </a:r>
            <a:r>
              <a:rPr lang="en-US" dirty="0" err="1"/>
              <a:t>kubuntu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  echo "My </a:t>
            </a:r>
            <a:r>
              <a:rPr lang="en-US" dirty="0" err="1"/>
              <a:t>fav</a:t>
            </a:r>
            <a:r>
              <a:rPr lang="en-US" dirty="0"/>
              <a:t> distribution = ${</a:t>
            </a:r>
            <a:r>
              <a:rPr lang="en-US" dirty="0" err="1"/>
              <a:t>fav</a:t>
            </a:r>
            <a:r>
              <a:rPr lang="en-US" dirty="0"/>
              <a:t>}"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751" y="3028950"/>
            <a:ext cx="426804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90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32CCE-DE14-16FD-AB18-597A6888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610869-7EF9-0B67-7396-381B1F4D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is program</a:t>
            </a:r>
          </a:p>
          <a:p>
            <a:r>
              <a:rPr lang="en-US" dirty="0"/>
              <a:t>It is used for executing program in LINUX/UNIX</a:t>
            </a:r>
          </a:p>
          <a:p>
            <a:r>
              <a:rPr lang="en-US" dirty="0"/>
              <a:t>Shell is a command line interpreter</a:t>
            </a:r>
          </a:p>
          <a:p>
            <a:r>
              <a:rPr lang="en-US" dirty="0"/>
              <a:t>By shell script  we can print text, program execution and file manipulation.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15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7FCA44-D0DB-0C84-A038-921056A2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CD4A68-BA66-8881-3AE2-E55F22493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Functions enable you to break down the overall functionality of a script into smaller, logical subsections, which can then be called upon to perform their individual tasks when needed.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Using functions to perform repetitive tasks is an excellent way to create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code reuse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 This is an important part of modern object-oriented programming principles.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Shell functions are similar to subroutines, procedures, and functions in other programming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98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EC9EEC-66E6-6EED-39AC-869B3EC4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62" y="231228"/>
            <a:ext cx="10985938" cy="5945735"/>
          </a:xfrm>
        </p:spPr>
        <p:txBody>
          <a:bodyPr/>
          <a:lstStyle/>
          <a:p>
            <a:r>
              <a:rPr lang="en-US" dirty="0"/>
              <a:t>Creating functions</a:t>
            </a:r>
          </a:p>
          <a:p>
            <a:pPr marL="0" indent="0">
              <a:buNone/>
            </a:pPr>
            <a:r>
              <a:rPr lang="en-US" b="1" dirty="0"/>
              <a:t>Syntax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/>
              <a:t>add() {</a:t>
            </a:r>
          </a:p>
          <a:p>
            <a:pPr marL="0" indent="0">
              <a:buNone/>
            </a:pPr>
            <a:r>
              <a:rPr lang="en-US" dirty="0"/>
              <a:t>    local result=$(( $1 + $2 +$3))</a:t>
            </a:r>
          </a:p>
          <a:p>
            <a:pPr marL="0" indent="0">
              <a:buNone/>
            </a:pPr>
            <a:r>
              <a:rPr lang="en-US" dirty="0"/>
              <a:t>    return $result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3 4 5</a:t>
            </a:r>
          </a:p>
          <a:p>
            <a:pPr marL="0" indent="0">
              <a:buNone/>
            </a:pPr>
            <a:r>
              <a:rPr lang="en-US" dirty="0"/>
              <a:t>result=$?</a:t>
            </a:r>
          </a:p>
          <a:p>
            <a:pPr marL="0" indent="0">
              <a:buNone/>
            </a:pPr>
            <a:r>
              <a:rPr lang="en-US" dirty="0"/>
              <a:t>echo "The result is $result"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121" y="3228109"/>
            <a:ext cx="4769450" cy="101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07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4FF44E-52E4-F551-F883-ED2FFA986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559" y="409903"/>
            <a:ext cx="10786241" cy="57670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Pass parameter to a function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	we can define a function that will accept parameters while calling the function. These parameters would be represented by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$1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,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$2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and so on.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Returning Values from Functions</a:t>
            </a:r>
          </a:p>
          <a:p>
            <a:pPr algn="just"/>
            <a:r>
              <a:rPr lang="en-US" b="1" dirty="0"/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If you execute an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exit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command from inside a function, its effect is not only to terminate execution of the function but also of the shell program that called the function.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If you instead want to just terminate execution of the function, then there is way to come out of a defined function.</a:t>
            </a:r>
          </a:p>
          <a:p>
            <a:pPr marL="0" indent="0">
              <a:buNone/>
            </a:pPr>
            <a:r>
              <a:rPr lang="en-US" b="1" dirty="0"/>
              <a:t>Syntax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highlight>
                  <a:srgbClr val="FFFF00"/>
                </a:highlight>
              </a:rPr>
              <a:t>return code</a:t>
            </a:r>
          </a:p>
        </p:txBody>
      </p:sp>
    </p:spTree>
    <p:extLst>
      <p:ext uri="{BB962C8B-B14F-4D97-AF65-F5344CB8AC3E}">
        <p14:creationId xmlns:p14="http://schemas.microsoft.com/office/powerpoint/2010/main" val="1551108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08105E-F91A-E4D9-6085-F8B56911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2" y="273269"/>
            <a:ext cx="10996448" cy="590369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Nested Functions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	One of the more interesting features of functions is that they can call themselves and also other functions. A function that calls itself is known as a </a:t>
            </a:r>
            <a:r>
              <a:rPr lang="en-US" b="1" i="1" dirty="0">
                <a:solidFill>
                  <a:srgbClr val="000000"/>
                </a:solidFill>
                <a:effectLst/>
                <a:latin typeface="Nunito" pitchFamily="2" charset="0"/>
              </a:rPr>
              <a:t>recursive 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Function call from prompt</a:t>
            </a:r>
          </a:p>
          <a:p>
            <a:pPr algn="just"/>
            <a:r>
              <a:rPr lang="en-US" b="1" dirty="0">
                <a:solidFill>
                  <a:srgbClr val="000000"/>
                </a:solidFill>
                <a:latin typeface="Nunito" pitchFamily="2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You can put definitions for commonly used functions inside your </a:t>
            </a:r>
            <a:r>
              <a:rPr lang="en-US" b="1" i="1" dirty="0">
                <a:solidFill>
                  <a:srgbClr val="000000"/>
                </a:solidFill>
                <a:effectLst/>
                <a:latin typeface="Nunito" pitchFamily="2" charset="0"/>
              </a:rPr>
              <a:t>.profile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 These definitions will be available whenever you log in and you can use them at the command prompt.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Alternatively, you can group the definitions in a file, say </a:t>
            </a:r>
            <a:r>
              <a:rPr lang="en-US" b="1" i="1" dirty="0">
                <a:solidFill>
                  <a:srgbClr val="000000"/>
                </a:solidFill>
                <a:effectLst/>
                <a:latin typeface="Nunito" pitchFamily="2" charset="0"/>
              </a:rPr>
              <a:t>test.sh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, and then execute the file in the current shell by typing −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$. </a:t>
            </a:r>
            <a:r>
              <a:rPr lang="en-US" b="1" dirty="0">
                <a:solidFill>
                  <a:srgbClr val="000000"/>
                </a:solidFill>
                <a:latin typeface="Nunito" pitchFamily="2" charset="0"/>
              </a:rPr>
              <a:t>t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est.sh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To remove the definition of a function from the shell, use the unset command with the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.f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option. This command is also used to remove the definition of a variable to the shell.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$ unset –</a:t>
            </a:r>
            <a:r>
              <a:rPr lang="en-US">
                <a:solidFill>
                  <a:srgbClr val="000000"/>
                </a:solidFill>
                <a:latin typeface="Nunito" pitchFamily="2" charset="0"/>
              </a:rPr>
              <a:t>function_name</a:t>
            </a:r>
            <a:endParaRPr lang="en-US" b="1" i="0" dirty="0">
              <a:solidFill>
                <a:srgbClr val="000000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39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A542D6-A48C-9FF6-AF48-DEAB4769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957A66-3905-E4F3-7497-193BE06B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7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C5063D-A2B0-951E-CD06-FC9E5CD0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87A889-7086-C6BB-CAA9-2EAE9E21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print text– echo “text”</a:t>
            </a:r>
          </a:p>
          <a:p>
            <a:r>
              <a:rPr lang="en-US" dirty="0"/>
              <a:t>To read and print the input –echo “ enter your age”</a:t>
            </a:r>
          </a:p>
          <a:p>
            <a:pPr marL="0" indent="0">
              <a:buNone/>
            </a:pPr>
            <a:r>
              <a:rPr lang="en-US" dirty="0"/>
              <a:t>				         read  age</a:t>
            </a:r>
          </a:p>
          <a:p>
            <a:pPr marL="0" indent="0">
              <a:buNone/>
            </a:pPr>
            <a:r>
              <a:rPr lang="en-US" dirty="0"/>
              <a:t>				         echo “your age is $ age”</a:t>
            </a:r>
          </a:p>
          <a:p>
            <a:r>
              <a:rPr lang="en-US" dirty="0"/>
              <a:t>The shell program extension is  </a:t>
            </a:r>
            <a:r>
              <a:rPr lang="en-US" b="1" dirty="0"/>
              <a:t>.</a:t>
            </a:r>
            <a:r>
              <a:rPr lang="en-US" b="1" dirty="0" err="1"/>
              <a:t>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393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A35265-2294-1F4F-FA50-E854DCCB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363894"/>
            <a:ext cx="10765971" cy="5813069"/>
          </a:xfrm>
        </p:spPr>
        <p:txBody>
          <a:bodyPr/>
          <a:lstStyle/>
          <a:p>
            <a:pPr marL="0" indent="0">
              <a:buNone/>
            </a:pPr>
            <a:r>
              <a:rPr lang="en-US" sz="3200" b="1" u="sng" dirty="0"/>
              <a:t>Operators</a:t>
            </a:r>
          </a:p>
          <a:p>
            <a:pPr marL="0" indent="0">
              <a:buNone/>
            </a:pPr>
            <a:r>
              <a:rPr lang="en-US" dirty="0"/>
              <a:t>There are various type of operator in each shell.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Arithmetic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Relational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Boolean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String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File Test Operators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1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8E5C12-A963-087A-ECA2-2379EF393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2" y="410158"/>
            <a:ext cx="10859278" cy="5747755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Arithmetic Operators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6609AB6-38EC-2138-7433-F7E6B10C3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407022"/>
              </p:ext>
            </p:extLst>
          </p:nvPr>
        </p:nvGraphicFramePr>
        <p:xfrm>
          <a:off x="1014282" y="1039356"/>
          <a:ext cx="10072817" cy="5025834"/>
        </p:xfrm>
        <a:graphic>
          <a:graphicData uri="http://schemas.openxmlformats.org/drawingml/2006/table">
            <a:tbl>
              <a:tblPr/>
              <a:tblGrid>
                <a:gridCol w="1753411">
                  <a:extLst>
                    <a:ext uri="{9D8B030D-6E8A-4147-A177-3AD203B41FA5}">
                      <a16:colId xmlns:a16="http://schemas.microsoft.com/office/drawing/2014/main" xmlns="" val="399452087"/>
                    </a:ext>
                  </a:extLst>
                </a:gridCol>
                <a:gridCol w="5255666">
                  <a:extLst>
                    <a:ext uri="{9D8B030D-6E8A-4147-A177-3AD203B41FA5}">
                      <a16:colId xmlns:a16="http://schemas.microsoft.com/office/drawing/2014/main" xmlns="" val="1635384599"/>
                    </a:ext>
                  </a:extLst>
                </a:gridCol>
                <a:gridCol w="3063740">
                  <a:extLst>
                    <a:ext uri="{9D8B030D-6E8A-4147-A177-3AD203B41FA5}">
                      <a16:colId xmlns:a16="http://schemas.microsoft.com/office/drawing/2014/main" xmlns="" val="3943207749"/>
                    </a:ext>
                  </a:extLst>
                </a:gridCol>
              </a:tblGrid>
              <a:tr h="2669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Operator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Example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5632729"/>
                  </a:ext>
                </a:extLst>
              </a:tr>
              <a:tr h="52119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+ (Addition)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Adds values on either side of the operator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`expr $a + $b` will give 30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5690618"/>
                  </a:ext>
                </a:extLst>
              </a:tr>
              <a:tr h="6194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 (Subtraction)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Subtracts right hand operand from left hand operand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`expr $a - $b` will give -10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973340"/>
                  </a:ext>
                </a:extLst>
              </a:tr>
              <a:tr h="6194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* (Multiplication)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Multiplies values on either side of the operator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`expr $a </a:t>
                      </a:r>
                      <a:r>
                        <a:rPr lang="en-US" sz="1800" dirty="0" smtClean="0">
                          <a:effectLst/>
                        </a:rPr>
                        <a:t>* </a:t>
                      </a:r>
                      <a:r>
                        <a:rPr lang="en-US" sz="1800" dirty="0">
                          <a:effectLst/>
                        </a:rPr>
                        <a:t>$b` will give 200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41065269"/>
                  </a:ext>
                </a:extLst>
              </a:tr>
              <a:tr h="43959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/ (Division)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Divides left hand operand by right hand operand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`expr $b / $a` will give 2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6794473"/>
                  </a:ext>
                </a:extLst>
              </a:tr>
              <a:tr h="6194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% (Modulus)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Divides left hand operand by right hand operand and returns remainder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`expr $b % $a` will give 0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5291751"/>
                  </a:ext>
                </a:extLst>
              </a:tr>
              <a:tr h="6194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= (Assignment)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Assigns right operand in left operand</a:t>
                      </a:r>
                    </a:p>
                  </a:txBody>
                  <a:tcPr marL="35813" marR="35813" marT="35813" marB="3581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 = $b assign value of b into a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50940846"/>
                  </a:ext>
                </a:extLst>
              </a:tr>
              <a:tr h="6194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== (Equality)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Compares two numbers, if both are same then returns true.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[ $a == $b ] would return false.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2698681"/>
                  </a:ext>
                </a:extLst>
              </a:tr>
              <a:tr h="6194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!= (Not Equality)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Compares two numbers, if both are different then returns true.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[ $a != $b ] would return true.</a:t>
                      </a:r>
                    </a:p>
                  </a:txBody>
                  <a:tcPr marL="35813" marR="35813" marT="35813" marB="358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5140824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A7165C11-A284-AB4E-13B4-03B3DF40A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987" y="1427848"/>
            <a:ext cx="445639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F1A53A2-572A-71B9-13BE-4913D488564C}"/>
              </a:ext>
            </a:extLst>
          </p:cNvPr>
          <p:cNvSpPr txBox="1"/>
          <p:nvPr/>
        </p:nvSpPr>
        <p:spPr>
          <a:xfrm>
            <a:off x="1014281" y="6076188"/>
            <a:ext cx="10072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Nunito" pitchFamily="2" charset="0"/>
              </a:rPr>
              <a:t>Note: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conditional expressions should be inside square braces with spaces around them,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Eg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: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[ $a == $b ]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is correct whereas,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[$a==$b]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is incorrect.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8227C-FA8E-D299-8BFC-EE2B91AA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FDB9C01-0905-C1B2-4929-AC40919C9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62909"/>
              </p:ext>
            </p:extLst>
          </p:nvPr>
        </p:nvGraphicFramePr>
        <p:xfrm>
          <a:off x="729343" y="1497324"/>
          <a:ext cx="11255826" cy="4747030"/>
        </p:xfrm>
        <a:graphic>
          <a:graphicData uri="http://schemas.openxmlformats.org/drawingml/2006/table">
            <a:tbl>
              <a:tblPr/>
              <a:tblGrid>
                <a:gridCol w="1230086">
                  <a:extLst>
                    <a:ext uri="{9D8B030D-6E8A-4147-A177-3AD203B41FA5}">
                      <a16:colId xmlns:a16="http://schemas.microsoft.com/office/drawing/2014/main" xmlns="" val="35566831"/>
                    </a:ext>
                  </a:extLst>
                </a:gridCol>
                <a:gridCol w="7215662">
                  <a:extLst>
                    <a:ext uri="{9D8B030D-6E8A-4147-A177-3AD203B41FA5}">
                      <a16:colId xmlns:a16="http://schemas.microsoft.com/office/drawing/2014/main" xmlns="" val="2945609335"/>
                    </a:ext>
                  </a:extLst>
                </a:gridCol>
                <a:gridCol w="2810078">
                  <a:extLst>
                    <a:ext uri="{9D8B030D-6E8A-4147-A177-3AD203B41FA5}">
                      <a16:colId xmlns:a16="http://schemas.microsoft.com/office/drawing/2014/main" xmlns="" val="2785830873"/>
                    </a:ext>
                  </a:extLst>
                </a:gridCol>
              </a:tblGrid>
              <a:tr h="1381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Operator</a:t>
                      </a: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5447177"/>
                  </a:ext>
                </a:extLst>
              </a:tr>
              <a:tr h="624498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-eq</a:t>
                      </a:r>
                      <a:endParaRPr lang="en-US" sz="1800" dirty="0">
                        <a:effectLst/>
                      </a:endParaRP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Checks if the value of two operands are equal or not; if yes, then the condition becomes true.</a:t>
                      </a: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[ $a -eq $b ] is not true.</a:t>
                      </a: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35733711"/>
                  </a:ext>
                </a:extLst>
              </a:tr>
              <a:tr h="721764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-ne</a:t>
                      </a:r>
                      <a:endParaRPr lang="en-US" sz="1800">
                        <a:effectLst/>
                      </a:endParaRP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 of two operands are equal or not; if values are not equal, then the condition becomes true.</a:t>
                      </a: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[ $a -ne $b ] is true.</a:t>
                      </a:r>
                    </a:p>
                  </a:txBody>
                  <a:tcPr marL="22430" marR="22430" marT="22430" marB="2243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1850454"/>
                  </a:ext>
                </a:extLst>
              </a:tr>
              <a:tr h="721764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-</a:t>
                      </a:r>
                      <a:r>
                        <a:rPr lang="en-US" sz="1800" b="1" dirty="0" err="1">
                          <a:effectLst/>
                        </a:rPr>
                        <a:t>gt</a:t>
                      </a:r>
                      <a:endParaRPr lang="en-US" sz="1800" dirty="0">
                        <a:effectLst/>
                      </a:endParaRP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 of left operand is greater than the value of right operand; if yes, then the condition becomes true.</a:t>
                      </a: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[ $a -gt $b ] is not true.</a:t>
                      </a:r>
                    </a:p>
                  </a:txBody>
                  <a:tcPr marL="22430" marR="22430" marT="22430" marB="2243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8776921"/>
                  </a:ext>
                </a:extLst>
              </a:tr>
              <a:tr h="721764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-</a:t>
                      </a:r>
                      <a:r>
                        <a:rPr lang="en-US" sz="1800" b="1" dirty="0" err="1">
                          <a:effectLst/>
                        </a:rPr>
                        <a:t>lt</a:t>
                      </a:r>
                      <a:endParaRPr lang="en-US" sz="1800" dirty="0">
                        <a:effectLst/>
                      </a:endParaRP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 of left operand is less than the value of right operand; if yes, then the condition becomes true.</a:t>
                      </a: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[ $a -lt $b ] is true.</a:t>
                      </a:r>
                    </a:p>
                  </a:txBody>
                  <a:tcPr marL="22430" marR="22430" marT="22430" marB="2243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9813080"/>
                  </a:ext>
                </a:extLst>
              </a:tr>
              <a:tr h="81903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-</a:t>
                      </a:r>
                      <a:r>
                        <a:rPr lang="en-US" sz="1800" b="1" dirty="0" err="1">
                          <a:effectLst/>
                        </a:rPr>
                        <a:t>ge</a:t>
                      </a:r>
                      <a:endParaRPr lang="en-US" sz="1800" dirty="0">
                        <a:effectLst/>
                      </a:endParaRP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 of left operand is greater than or equal to the value of right operand; if yes, then the condition becomes true.</a:t>
                      </a: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[ $a -ge $b ] is not true.</a:t>
                      </a:r>
                    </a:p>
                  </a:txBody>
                  <a:tcPr marL="22430" marR="22430" marT="22430" marB="2243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45163313"/>
                  </a:ext>
                </a:extLst>
              </a:tr>
              <a:tr h="81903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-le</a:t>
                      </a:r>
                      <a:endParaRPr lang="en-US" sz="1800" dirty="0">
                        <a:effectLst/>
                      </a:endParaRP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 of left operand is less than or equal to the value of right operand; if yes, then the condition becomes true.</a:t>
                      </a:r>
                    </a:p>
                  </a:txBody>
                  <a:tcPr marL="22430" marR="22430" marT="22430" marB="22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</a:rPr>
                        <a:t>[ $a -le $b ] is true.</a:t>
                      </a:r>
                    </a:p>
                  </a:txBody>
                  <a:tcPr marL="22430" marR="22430" marT="22430" marB="2243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6063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46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86629-D1EE-80EC-B0D9-FF2EF411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Boolean Operators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A4D31F3-AEE6-B99D-B683-3FF1B6890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70190"/>
              </p:ext>
            </p:extLst>
          </p:nvPr>
        </p:nvGraphicFramePr>
        <p:xfrm>
          <a:off x="631371" y="1253331"/>
          <a:ext cx="10602687" cy="4552747"/>
        </p:xfrm>
        <a:graphic>
          <a:graphicData uri="http://schemas.openxmlformats.org/drawingml/2006/table">
            <a:tbl>
              <a:tblPr/>
              <a:tblGrid>
                <a:gridCol w="1415143">
                  <a:extLst>
                    <a:ext uri="{9D8B030D-6E8A-4147-A177-3AD203B41FA5}">
                      <a16:colId xmlns:a16="http://schemas.microsoft.com/office/drawing/2014/main" xmlns="" val="227060354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38706491"/>
                    </a:ext>
                  </a:extLst>
                </a:gridCol>
                <a:gridCol w="3929744">
                  <a:extLst>
                    <a:ext uri="{9D8B030D-6E8A-4147-A177-3AD203B41FA5}">
                      <a16:colId xmlns:a16="http://schemas.microsoft.com/office/drawing/2014/main" xmlns="" val="2641581869"/>
                    </a:ext>
                  </a:extLst>
                </a:gridCol>
              </a:tblGrid>
              <a:tr h="3660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Operator</a:t>
                      </a:r>
                    </a:p>
                  </a:txBody>
                  <a:tcPr marL="54392" marR="54392" marT="54392" marB="543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Description</a:t>
                      </a:r>
                    </a:p>
                  </a:txBody>
                  <a:tcPr marL="54392" marR="54392" marT="54392" marB="543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Example</a:t>
                      </a:r>
                    </a:p>
                  </a:txBody>
                  <a:tcPr marL="54392" marR="54392" marT="54392" marB="543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0477618"/>
                  </a:ext>
                </a:extLst>
              </a:tr>
              <a:tr h="1379721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!</a:t>
                      </a:r>
                      <a:endParaRPr lang="en-US" sz="2000" dirty="0">
                        <a:effectLst/>
                      </a:endParaRPr>
                    </a:p>
                  </a:txBody>
                  <a:tcPr marL="54392" marR="54392" marT="54392" marB="543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This is logical negation. This inverts a true condition into false and vice versa.</a:t>
                      </a:r>
                    </a:p>
                  </a:txBody>
                  <a:tcPr marL="54392" marR="54392" marT="54392" marB="543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effectLst/>
                        </a:rPr>
                        <a:t>[ ! false ] is true.</a:t>
                      </a:r>
                    </a:p>
                  </a:txBody>
                  <a:tcPr marL="54392" marR="54392" marT="54392" marB="5439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2149346"/>
                  </a:ext>
                </a:extLst>
              </a:tr>
              <a:tr h="1379721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-o</a:t>
                      </a:r>
                      <a:endParaRPr lang="en-US" sz="2000">
                        <a:effectLst/>
                      </a:endParaRPr>
                    </a:p>
                  </a:txBody>
                  <a:tcPr marL="54392" marR="54392" marT="54392" marB="543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This is logical </a:t>
                      </a:r>
                      <a:r>
                        <a:rPr lang="en-US" sz="2000" b="1" dirty="0">
                          <a:effectLst/>
                        </a:rPr>
                        <a:t>OR</a:t>
                      </a:r>
                      <a:r>
                        <a:rPr lang="en-US" sz="2000" dirty="0">
                          <a:effectLst/>
                        </a:rPr>
                        <a:t>. If one of the operands is true, then the condition becomes true.</a:t>
                      </a:r>
                    </a:p>
                  </a:txBody>
                  <a:tcPr marL="54392" marR="54392" marT="54392" marB="543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 $a -lt 20 -o $b -gt 100 ] is true.</a:t>
                      </a:r>
                    </a:p>
                  </a:txBody>
                  <a:tcPr marL="54392" marR="54392" marT="54392" marB="543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4451039"/>
                  </a:ext>
                </a:extLst>
              </a:tr>
              <a:tr h="1379721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-a</a:t>
                      </a:r>
                      <a:endParaRPr lang="en-US" sz="2000">
                        <a:effectLst/>
                      </a:endParaRPr>
                    </a:p>
                  </a:txBody>
                  <a:tcPr marL="54392" marR="54392" marT="54392" marB="543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This is logical </a:t>
                      </a:r>
                      <a:r>
                        <a:rPr lang="en-US" sz="2000" b="1">
                          <a:effectLst/>
                        </a:rPr>
                        <a:t>AND</a:t>
                      </a:r>
                      <a:r>
                        <a:rPr lang="en-US" sz="2000">
                          <a:effectLst/>
                        </a:rPr>
                        <a:t>. If both the operands are true, then the condition becomes true otherwise false.</a:t>
                      </a:r>
                    </a:p>
                  </a:txBody>
                  <a:tcPr marL="54392" marR="54392" marT="54392" marB="5439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[ $a -</a:t>
                      </a:r>
                      <a:r>
                        <a:rPr lang="en-US" sz="2000" dirty="0" err="1">
                          <a:effectLst/>
                        </a:rPr>
                        <a:t>lt</a:t>
                      </a:r>
                      <a:r>
                        <a:rPr lang="en-US" sz="2000" dirty="0">
                          <a:effectLst/>
                        </a:rPr>
                        <a:t> 20 -a $b -</a:t>
                      </a:r>
                      <a:r>
                        <a:rPr lang="en-US" sz="2000" dirty="0" err="1">
                          <a:effectLst/>
                        </a:rPr>
                        <a:t>gt</a:t>
                      </a:r>
                      <a:r>
                        <a:rPr lang="en-US" sz="2000" dirty="0">
                          <a:effectLst/>
                        </a:rPr>
                        <a:t> 100 ] is false.</a:t>
                      </a:r>
                    </a:p>
                  </a:txBody>
                  <a:tcPr marL="54392" marR="54392" marT="54392" marB="5439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3168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38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046B17-1699-26E3-419C-7919F5B2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537F0641-6523-97AA-21DD-DAEBEAA876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572030"/>
              </p:ext>
            </p:extLst>
          </p:nvPr>
        </p:nvGraphicFramePr>
        <p:xfrm>
          <a:off x="653143" y="1382487"/>
          <a:ext cx="10831285" cy="4911174"/>
        </p:xfrm>
        <a:graphic>
          <a:graphicData uri="http://schemas.openxmlformats.org/drawingml/2006/table">
            <a:tbl>
              <a:tblPr/>
              <a:tblGrid>
                <a:gridCol w="1024093">
                  <a:extLst>
                    <a:ext uri="{9D8B030D-6E8A-4147-A177-3AD203B41FA5}">
                      <a16:colId xmlns:a16="http://schemas.microsoft.com/office/drawing/2014/main" xmlns="" val="171017206"/>
                    </a:ext>
                  </a:extLst>
                </a:gridCol>
                <a:gridCol w="6277217">
                  <a:extLst>
                    <a:ext uri="{9D8B030D-6E8A-4147-A177-3AD203B41FA5}">
                      <a16:colId xmlns:a16="http://schemas.microsoft.com/office/drawing/2014/main" xmlns="" val="2719849372"/>
                    </a:ext>
                  </a:extLst>
                </a:gridCol>
                <a:gridCol w="3529975">
                  <a:extLst>
                    <a:ext uri="{9D8B030D-6E8A-4147-A177-3AD203B41FA5}">
                      <a16:colId xmlns:a16="http://schemas.microsoft.com/office/drawing/2014/main" xmlns="" val="1675721738"/>
                    </a:ext>
                  </a:extLst>
                </a:gridCol>
              </a:tblGrid>
              <a:tr h="2186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Operator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212576"/>
                  </a:ext>
                </a:extLst>
              </a:tr>
              <a:tr h="97571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=</a:t>
                      </a:r>
                      <a:endParaRPr lang="en-US" sz="1800" dirty="0">
                        <a:effectLst/>
                      </a:endParaRP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 of two operands are equal or not; if yes, then the condition becomes true.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[ $a = $b ] is not true.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9674373"/>
                  </a:ext>
                </a:extLst>
              </a:tr>
              <a:tr h="11271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!=</a:t>
                      </a:r>
                      <a:endParaRPr lang="en-US" sz="1800" dirty="0">
                        <a:effectLst/>
                      </a:endParaRP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 of two operands are equal or not; if values are not equal then the condition becomes true.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[ $a != $b ] is true.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7503249"/>
                  </a:ext>
                </a:extLst>
              </a:tr>
              <a:tr h="8243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-z</a:t>
                      </a:r>
                      <a:endParaRPr lang="en-US" sz="1800" dirty="0">
                        <a:effectLst/>
                      </a:endParaRP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given string operand size is zero; if it is zero length, then it returns true.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[ -z $a ] is not true.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47201108"/>
                  </a:ext>
                </a:extLst>
              </a:tr>
              <a:tr h="97571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-n</a:t>
                      </a:r>
                      <a:endParaRPr lang="en-US" sz="1800" dirty="0">
                        <a:effectLst/>
                      </a:endParaRP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given string operand size is non-zero; if it is nonzero length, then it returns true.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[ -n $a ] is not false.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7278589"/>
                  </a:ext>
                </a:extLst>
              </a:tr>
              <a:tr h="672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str</a:t>
                      </a:r>
                      <a:endParaRPr lang="en-US" sz="1800" dirty="0">
                        <a:effectLst/>
                      </a:endParaRP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 </a:t>
                      </a:r>
                      <a:r>
                        <a:rPr lang="en-US" sz="1800" b="1">
                          <a:effectLst/>
                        </a:rPr>
                        <a:t>str</a:t>
                      </a:r>
                      <a:r>
                        <a:rPr lang="en-US" sz="1800">
                          <a:effectLst/>
                        </a:rPr>
                        <a:t> is not the empty string; if it is empty, then it returns false.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[ $a ] is not false.</a:t>
                      </a:r>
                    </a:p>
                  </a:txBody>
                  <a:tcPr marL="30536" marR="30536" marT="30536" marB="3053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1026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41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DCAE1B-8F10-12E3-F838-DE50BA9B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9532"/>
          </a:xfrm>
        </p:spPr>
        <p:txBody>
          <a:bodyPr>
            <a:normAutofit fontScale="90000"/>
          </a:bodyPr>
          <a:lstStyle/>
          <a:p>
            <a:r>
              <a:rPr lang="en-US" dirty="0"/>
              <a:t>File test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BF37304-EDDD-3FDB-1469-0A84424FCF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129407"/>
              </p:ext>
            </p:extLst>
          </p:nvPr>
        </p:nvGraphicFramePr>
        <p:xfrm>
          <a:off x="468086" y="1410155"/>
          <a:ext cx="11179628" cy="374967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4063691522"/>
                    </a:ext>
                  </a:extLst>
                </a:gridCol>
                <a:gridCol w="7259894">
                  <a:extLst>
                    <a:ext uri="{9D8B030D-6E8A-4147-A177-3AD203B41FA5}">
                      <a16:colId xmlns:a16="http://schemas.microsoft.com/office/drawing/2014/main" xmlns="" val="2143726644"/>
                    </a:ext>
                  </a:extLst>
                </a:gridCol>
                <a:gridCol w="2548134">
                  <a:extLst>
                    <a:ext uri="{9D8B030D-6E8A-4147-A177-3AD203B41FA5}">
                      <a16:colId xmlns:a16="http://schemas.microsoft.com/office/drawing/2014/main" xmlns="" val="3522701937"/>
                    </a:ext>
                  </a:extLst>
                </a:gridCol>
              </a:tblGrid>
              <a:tr h="3849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Operator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Example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9175152"/>
                  </a:ext>
                </a:extLst>
              </a:tr>
              <a:tr h="736651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-d file</a:t>
                      </a:r>
                      <a:endParaRPr lang="en-US" sz="1800" dirty="0">
                        <a:effectLst/>
                      </a:endParaRP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Checks if file is a directory; if yes, then the condition becomes true.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[ -d $file ] is not true.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32027467"/>
                  </a:ext>
                </a:extLst>
              </a:tr>
              <a:tr h="38493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-r file</a:t>
                      </a:r>
                      <a:endParaRPr lang="en-US" sz="1800" dirty="0">
                        <a:effectLst/>
                      </a:endParaRP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Checks if file is readable; if yes, then the condition becomes true.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[ -r $file ] is true.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3572393"/>
                  </a:ext>
                </a:extLst>
              </a:tr>
              <a:tr h="384930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-w file</a:t>
                      </a:r>
                      <a:endParaRPr lang="en-US" sz="1800">
                        <a:effectLst/>
                      </a:endParaRP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file is writable; if yes, then the condition becomes true.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[ -w $file ] is true.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8991001"/>
                  </a:ext>
                </a:extLst>
              </a:tr>
              <a:tr h="736651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-x file</a:t>
                      </a:r>
                      <a:endParaRPr lang="en-US" sz="1800">
                        <a:effectLst/>
                      </a:endParaRP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file is executable; if yes, then the condition becomes true.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[ -x $file ] is true.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1358457"/>
                  </a:ext>
                </a:extLst>
              </a:tr>
              <a:tr h="736651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-s file</a:t>
                      </a:r>
                      <a:endParaRPr lang="en-US" sz="1800">
                        <a:effectLst/>
                      </a:endParaRP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file has size greater than 0; if yes, then condition becomes true.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[ -s $file ] is true.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01496068"/>
                  </a:ext>
                </a:extLst>
              </a:tr>
              <a:tr h="384930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-e file</a:t>
                      </a:r>
                      <a:endParaRPr lang="en-US" sz="1800">
                        <a:effectLst/>
                      </a:endParaRP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file exists; is true even if file is a directory but exists.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[ -e $file ] is true.</a:t>
                      </a:r>
                    </a:p>
                  </a:txBody>
                  <a:tcPr marL="12950" marR="12950" marT="12950" marB="1295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45029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2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1265</Words>
  <Application>Microsoft Office PowerPoint</Application>
  <PresentationFormat>Custom</PresentationFormat>
  <Paragraphs>243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SHELL PROGRAMMING</vt:lpstr>
      <vt:lpstr>WHAT IS SHELL</vt:lpstr>
      <vt:lpstr>PowerPoint Presentation</vt:lpstr>
      <vt:lpstr>PowerPoint Presentation</vt:lpstr>
      <vt:lpstr>PowerPoint Presentation</vt:lpstr>
      <vt:lpstr>Relational Operator</vt:lpstr>
      <vt:lpstr>Boolean Operators</vt:lpstr>
      <vt:lpstr>String operator</vt:lpstr>
      <vt:lpstr>File test operators</vt:lpstr>
      <vt:lpstr>Conditional Statements</vt:lpstr>
      <vt:lpstr>If statement</vt:lpstr>
      <vt:lpstr>If – else statement</vt:lpstr>
      <vt:lpstr>elif statement</vt:lpstr>
      <vt:lpstr>Switch statement</vt:lpstr>
      <vt:lpstr>LOOPS</vt:lpstr>
      <vt:lpstr>For loop</vt:lpstr>
      <vt:lpstr>While Loop</vt:lpstr>
      <vt:lpstr>Until Loop</vt:lpstr>
      <vt:lpstr>Select Loop</vt:lpstr>
      <vt:lpstr>Shell functions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PROGRAMMING</dc:title>
  <dc:creator>Vijitha Chandrasekaran</dc:creator>
  <cp:lastModifiedBy>VJ</cp:lastModifiedBy>
  <cp:revision>9</cp:revision>
  <dcterms:created xsi:type="dcterms:W3CDTF">2022-11-22T17:13:13Z</dcterms:created>
  <dcterms:modified xsi:type="dcterms:W3CDTF">2023-10-30T20:42:36Z</dcterms:modified>
</cp:coreProperties>
</file>