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35"/>
  </p:notesMasterIdLst>
  <p:sldIdLst>
    <p:sldId id="401" r:id="rId5"/>
    <p:sldId id="402" r:id="rId6"/>
    <p:sldId id="433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32" r:id="rId28"/>
    <p:sldId id="423" r:id="rId29"/>
    <p:sldId id="424" r:id="rId30"/>
    <p:sldId id="425" r:id="rId31"/>
    <p:sldId id="426" r:id="rId32"/>
    <p:sldId id="431" r:id="rId33"/>
    <p:sldId id="43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08" autoAdjust="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=""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=""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=""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=""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=""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=""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=""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=""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=""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=""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=""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=""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=""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=""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=""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=""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=""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=""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Lifecycle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8AD45-2FF5-3705-4B90-ABC06859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7214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  <a:latin typeface="+mj-lt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React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'react'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  <a:latin typeface="+mj-lt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ReactDOM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'react-</a:t>
            </a:r>
            <a:r>
              <a:rPr lang="en-IN" dirty="0" err="1">
                <a:solidFill>
                  <a:srgbClr val="A31515"/>
                </a:solidFill>
                <a:latin typeface="+mj-lt"/>
              </a:rPr>
              <a:t>dom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/client'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/>
            </a:r>
            <a:br>
              <a:rPr lang="en-IN" dirty="0">
                <a:solidFill>
                  <a:srgbClr val="000000"/>
                </a:solidFill>
                <a:latin typeface="+mj-lt"/>
              </a:rPr>
            </a:br>
            <a:r>
              <a:rPr lang="en-IN" dirty="0">
                <a:solidFill>
                  <a:srgbClr val="0000FF"/>
                </a:solidFill>
                <a:latin typeface="+mj-lt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Header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extends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React.Component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constructor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(props)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super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(props);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.state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= {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"red"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};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getDerivedStateFromProps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(props, state)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props.favcol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};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render()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(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&lt;h1&gt;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My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Favorite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Color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is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.state.favoritecolor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&lt;/h1&gt;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} 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/>
            </a:r>
            <a:br>
              <a:rPr lang="en-IN" dirty="0">
                <a:solidFill>
                  <a:srgbClr val="000000"/>
                </a:solidFill>
                <a:latin typeface="+mj-lt"/>
              </a:rPr>
            </a:br>
            <a:r>
              <a:rPr lang="en-IN" dirty="0" err="1">
                <a:solidFill>
                  <a:srgbClr val="0000FF"/>
                </a:solidFill>
                <a:latin typeface="+mj-lt"/>
              </a:rPr>
              <a:t>const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root =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ReactDOM.createRoot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document.getElementById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'root'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));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00"/>
                </a:solidFill>
                <a:latin typeface="+mj-lt"/>
              </a:rPr>
              <a:t>root.render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&lt;Header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E50000"/>
                </a:solidFill>
                <a:latin typeface="+mj-lt"/>
              </a:rPr>
              <a:t>favcol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"yellow"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/&gt;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);</a:t>
            </a:r>
            <a:endParaRPr lang="en-IN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0AA93-AD76-8C41-87F4-7B11BF1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8AD45-2FF5-3705-4B90-ABC06859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1034252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render</a:t>
            </a:r>
            <a:r>
              <a:rPr lang="en-US" sz="2400" dirty="0"/>
              <a:t>() </a:t>
            </a:r>
            <a:r>
              <a:rPr lang="en-US" sz="2400" dirty="0" smtClean="0"/>
              <a:t>is </a:t>
            </a:r>
            <a:r>
              <a:rPr lang="en-US" sz="2400" dirty="0"/>
              <a:t>the method that actually outputs the HTML to the DOM.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0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0AA93-AD76-8C41-87F4-7B11BF15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715530"/>
          </a:xfrm>
        </p:spPr>
        <p:txBody>
          <a:bodyPr/>
          <a:lstStyle/>
          <a:p>
            <a:r>
              <a:rPr lang="en-US" b="1" i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8AD45-2FF5-3705-4B90-ABC06859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7"/>
            <a:ext cx="10515600" cy="5832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FF"/>
                </a:solidFill>
                <a:latin typeface="+mj-lt"/>
              </a:rPr>
              <a:t>class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Header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extends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React.Component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render()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2000" dirty="0">
                <a:solidFill>
                  <a:srgbClr val="800000"/>
                </a:solidFill>
                <a:latin typeface="+mj-lt"/>
              </a:rPr>
              <a:t>&lt;h1&gt;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This is the content of the Header component</a:t>
            </a:r>
            <a:r>
              <a:rPr lang="en-IN" sz="2000" dirty="0">
                <a:solidFill>
                  <a:srgbClr val="800000"/>
                </a:solidFill>
                <a:latin typeface="+mj-lt"/>
              </a:rPr>
              <a:t>&lt;/h1&gt;</a:t>
            </a:r>
            <a:endParaRPr lang="en-IN" sz="200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 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} </a:t>
            </a:r>
            <a:r>
              <a:rPr lang="en-IN" sz="20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2000" dirty="0" err="1">
                <a:solidFill>
                  <a:srgbClr val="0000FF"/>
                </a:solidFill>
                <a:latin typeface="+mj-lt"/>
              </a:rPr>
              <a:t>const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root =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ReactDOM.createRoot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document.getElementById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+mj-lt"/>
              </a:rPr>
              <a:t>'root'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));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000000"/>
                </a:solidFill>
                <a:latin typeface="+mj-lt"/>
              </a:rPr>
              <a:t>root.render</a:t>
            </a:r>
            <a:r>
              <a:rPr lang="en-IN" sz="20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IN" sz="2000" dirty="0" smtClean="0">
                <a:solidFill>
                  <a:srgbClr val="800000"/>
                </a:solidFill>
                <a:latin typeface="+mj-lt"/>
              </a:rPr>
              <a:t>&lt;Header/&gt;</a:t>
            </a:r>
            <a:r>
              <a:rPr lang="en-IN" sz="2000" dirty="0" smtClean="0">
                <a:solidFill>
                  <a:srgbClr val="000000"/>
                </a:solidFill>
                <a:latin typeface="+mj-lt"/>
              </a:rPr>
              <a:t>);</a:t>
            </a:r>
            <a:endParaRPr lang="en-IN" sz="2000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0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0AA93-AD76-8C41-87F4-7B11BF1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/>
              <a:t>componentDidMount</a:t>
            </a:r>
            <a:r>
              <a:rPr lang="en-US" b="1" i="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8AD45-2FF5-3705-4B90-ABC06859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Will be immediately invoked after the render function is executed.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If we need to interact with the browser directly, this is where we do 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0AA93-AD76-8C41-87F4-7B11BF15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1977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8AD45-2FF5-3705-4B90-ABC06859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060"/>
            <a:ext cx="11353800" cy="6040939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FF"/>
                </a:solidFill>
                <a:latin typeface="+mj-lt"/>
              </a:rPr>
              <a:t>export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default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Header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extends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React.Component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constructor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(props)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super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(props);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8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.state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= {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+mj-lt"/>
              </a:rPr>
              <a:t>"red"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};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componentDidMount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setTimeout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(()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18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.setState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({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+mj-lt"/>
              </a:rPr>
              <a:t>"yellow"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})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}, </a:t>
            </a:r>
            <a:r>
              <a:rPr lang="en-IN" sz="1800" dirty="0">
                <a:solidFill>
                  <a:srgbClr val="098658"/>
                </a:solidFill>
                <a:latin typeface="+mj-lt"/>
              </a:rPr>
              <a:t>3000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render()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(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&lt;h1&gt;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My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Favorite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Color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+mj-lt"/>
              </a:rPr>
              <a:t>is </a:t>
            </a:r>
            <a:r>
              <a:rPr lang="en-IN" sz="1800" dirty="0" smtClean="0">
                <a:solidFill>
                  <a:srgbClr val="0000FF"/>
                </a:solidFill>
                <a:latin typeface="+mj-lt"/>
              </a:rPr>
              <a:t>{</a:t>
            </a:r>
            <a:r>
              <a:rPr lang="en-IN" sz="1800" dirty="0" err="1" smtClean="0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800" dirty="0" err="1" smtClean="0">
                <a:solidFill>
                  <a:srgbClr val="000000"/>
                </a:solidFill>
                <a:latin typeface="+mj-lt"/>
              </a:rPr>
              <a:t>.state.favoritecolor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&lt;/h1</a:t>
            </a:r>
            <a:r>
              <a:rPr lang="en-IN" sz="1800" dirty="0" smtClean="0">
                <a:solidFill>
                  <a:srgbClr val="800000"/>
                </a:solidFill>
                <a:latin typeface="+mj-lt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      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} </a:t>
            </a:r>
            <a:endParaRPr lang="en-IN" sz="18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1800" dirty="0" smtClean="0">
                <a:solidFill>
                  <a:srgbClr val="000000"/>
                </a:solidFill>
                <a:latin typeface="+mj-lt"/>
              </a:rPr>
              <a:t>}</a:t>
            </a:r>
            <a:endParaRPr lang="en-IN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>
            <a:off x="6515100" y="817060"/>
            <a:ext cx="0" cy="604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0AA93-AD76-8C41-87F4-7B11BF15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304"/>
            <a:ext cx="10515600" cy="858991"/>
          </a:xfrm>
        </p:spPr>
        <p:txBody>
          <a:bodyPr/>
          <a:lstStyle/>
          <a:p>
            <a:pPr algn="ctr"/>
            <a:r>
              <a:rPr lang="en-US" b="1" i="0" dirty="0"/>
              <a:t>3. Updating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8AD45-2FF5-3705-4B90-ABC06859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5"/>
            <a:ext cx="11211232" cy="512864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component is updated whenever there is a change in the component's state or props.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These changes can occur within the component or through the backend.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React has five built-in methods that gets called, in this order, when a component is updated:</a:t>
            </a:r>
          </a:p>
          <a:p>
            <a:pPr marL="1260475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getDerivedStateFromProps</a:t>
            </a:r>
            <a:r>
              <a:rPr lang="en-US" sz="2400" dirty="0"/>
              <a:t>()</a:t>
            </a:r>
          </a:p>
          <a:p>
            <a:pPr marL="1260475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shouldComponentUpdate</a:t>
            </a:r>
            <a:r>
              <a:rPr lang="en-US" sz="2400" dirty="0"/>
              <a:t>()</a:t>
            </a:r>
          </a:p>
          <a:p>
            <a:pPr marL="1260475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render()</a:t>
            </a:r>
          </a:p>
          <a:p>
            <a:pPr marL="1260475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getSnapshotBeforeUpdate</a:t>
            </a:r>
            <a:r>
              <a:rPr lang="en-US" sz="2400" dirty="0"/>
              <a:t>()</a:t>
            </a:r>
          </a:p>
          <a:p>
            <a:pPr marL="1260475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componentDidUpdate</a:t>
            </a:r>
            <a:r>
              <a:rPr lang="en-US" sz="2400" dirty="0"/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0CCEA-4A87-6E3A-6D2A-E1BF141C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/>
              <a:t>getDerivedStateFromProp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F5283-0D7B-10BA-51B3-3481C43F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58738" algn="l"/>
              </a:tabLst>
            </a:pPr>
            <a:r>
              <a:rPr lang="en-US" sz="2300" dirty="0"/>
              <a:t>This method is the same method used in the mounting phase.</a:t>
            </a:r>
          </a:p>
          <a:p>
            <a:pPr>
              <a:lnSpc>
                <a:spcPct val="150000"/>
              </a:lnSpc>
              <a:tabLst>
                <a:tab pos="58738" algn="l"/>
              </a:tabLst>
            </a:pPr>
            <a:r>
              <a:rPr lang="en-US" sz="2300" dirty="0"/>
              <a:t> signature of the API is as follows:</a:t>
            </a:r>
          </a:p>
          <a:p>
            <a:pPr>
              <a:lnSpc>
                <a:spcPct val="150000"/>
              </a:lnSpc>
              <a:tabLst>
                <a:tab pos="58738" algn="l"/>
              </a:tabLst>
            </a:pPr>
            <a:endParaRPr lang="en-US" sz="2300" dirty="0"/>
          </a:p>
          <a:p>
            <a:pPr marL="627063" indent="0">
              <a:lnSpc>
                <a:spcPct val="150000"/>
              </a:lnSpc>
              <a:buNone/>
              <a:tabLst>
                <a:tab pos="58738" algn="l"/>
              </a:tabLst>
            </a:pPr>
            <a:r>
              <a:rPr lang="en-US" sz="2300" dirty="0">
                <a:highlight>
                  <a:srgbClr val="FFFF00"/>
                </a:highlight>
              </a:rPr>
              <a:t>static </a:t>
            </a:r>
            <a:r>
              <a:rPr lang="en-US" sz="2300" dirty="0" err="1">
                <a:highlight>
                  <a:srgbClr val="FFFF00"/>
                </a:highlight>
              </a:rPr>
              <a:t>getDerivedStateFromProps</a:t>
            </a:r>
            <a:r>
              <a:rPr lang="en-US" sz="2300" dirty="0">
                <a:highlight>
                  <a:srgbClr val="FFFF00"/>
                </a:highlight>
              </a:rPr>
              <a:t>(props, state)</a:t>
            </a:r>
          </a:p>
          <a:p>
            <a:pPr marL="627063" indent="0">
              <a:lnSpc>
                <a:spcPct val="150000"/>
              </a:lnSpc>
              <a:buNone/>
              <a:tabLst>
                <a:tab pos="58738" algn="l"/>
              </a:tabLst>
            </a:pPr>
            <a:r>
              <a:rPr lang="en-US" sz="2300" dirty="0"/>
              <a:t>props − current properties of the component</a:t>
            </a:r>
          </a:p>
          <a:p>
            <a:pPr marL="627063" indent="0">
              <a:lnSpc>
                <a:spcPct val="150000"/>
              </a:lnSpc>
              <a:buNone/>
              <a:tabLst>
                <a:tab pos="58738" algn="l"/>
              </a:tabLst>
            </a:pPr>
            <a:r>
              <a:rPr lang="en-US" sz="2300" dirty="0"/>
              <a:t>state − Current state of the component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F5283-0D7B-10BA-51B3-3481C43F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 numCol="1"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  <a:latin typeface="+mj-lt"/>
              </a:rPr>
              <a:t>export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default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Header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extends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React.Component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constructor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(props)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super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(props);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.state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= {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"red"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};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getDerivedStateFromProps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(props, state)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props.favcol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};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changeColor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= ()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.setState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({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"blue"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render()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(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&lt;div&gt;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&lt;h1&gt;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My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Favorite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Color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is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.state.favoritecolor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&lt;/h1&gt;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&lt;button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E50000"/>
                </a:solidFill>
                <a:latin typeface="+mj-lt"/>
              </a:rPr>
              <a:t>type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"button"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E50000"/>
                </a:solidFill>
                <a:latin typeface="+mj-lt"/>
              </a:rPr>
              <a:t>onClick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.changeColor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Change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color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&lt;/button&gt;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&lt;/div&gt;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}   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ReactDOM.render</a:t>
            </a:r>
            <a:r>
              <a:rPr lang="en-US" dirty="0">
                <a:latin typeface="+mj-lt"/>
              </a:rPr>
              <a:t>(&lt;Header </a:t>
            </a:r>
            <a:r>
              <a:rPr lang="en-US" dirty="0" err="1">
                <a:latin typeface="+mj-lt"/>
              </a:rPr>
              <a:t>favcol</a:t>
            </a:r>
            <a:r>
              <a:rPr lang="en-US" dirty="0">
                <a:latin typeface="+mj-lt"/>
              </a:rPr>
              <a:t>="yellow"/&gt;, </a:t>
            </a:r>
            <a:r>
              <a:rPr lang="en-US" dirty="0" err="1">
                <a:latin typeface="+mj-lt"/>
              </a:rPr>
              <a:t>document.getElementById</a:t>
            </a:r>
            <a:r>
              <a:rPr lang="en-US" dirty="0">
                <a:latin typeface="+mj-lt"/>
              </a:rPr>
              <a:t>('root'));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6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0CCEA-4A87-6E3A-6D2A-E1BF141C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E8DCE18-651C-42FC-D011-188BD679E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11707"/>
            <a:ext cx="5029200" cy="1095375"/>
          </a:xfr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E159837-17A5-F099-A5A0-7BC0EFA307B6}"/>
              </a:ext>
            </a:extLst>
          </p:cNvPr>
          <p:cNvSpPr txBox="1"/>
          <p:nvPr/>
        </p:nvSpPr>
        <p:spPr>
          <a:xfrm>
            <a:off x="1066800" y="4674928"/>
            <a:ext cx="1112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click on change color button the color will not change because </a:t>
            </a:r>
            <a:r>
              <a:rPr lang="en-US" b="1" i="0" dirty="0" err="1"/>
              <a:t>getDerivedStateFromProp</a:t>
            </a:r>
            <a:r>
              <a:rPr lang="en-US" dirty="0" err="1"/>
              <a:t>s</a:t>
            </a:r>
            <a:r>
              <a:rPr lang="en-US" dirty="0"/>
              <a:t> is called after render </a:t>
            </a:r>
            <a:r>
              <a:rPr lang="en-US" dirty="0" err="1"/>
              <a:t>soo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2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0CCEA-4A87-6E3A-6D2A-E1BF141C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/>
              <a:t>shouldComponentUpdate</a:t>
            </a:r>
            <a:endParaRPr lang="en-US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F5283-0D7B-10BA-51B3-3481C43F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300" dirty="0"/>
              <a:t>It is invoked when a component decides any changes/</a:t>
            </a:r>
            <a:r>
              <a:rPr lang="en-US" sz="2300" dirty="0" err="1"/>
              <a:t>updation</a:t>
            </a:r>
            <a:r>
              <a:rPr lang="en-US" sz="2300" dirty="0"/>
              <a:t> to the DOM. </a:t>
            </a:r>
          </a:p>
          <a:p>
            <a:pPr>
              <a:lnSpc>
                <a:spcPct val="200000"/>
              </a:lnSpc>
            </a:pPr>
            <a:r>
              <a:rPr lang="en-US" sz="2300" dirty="0"/>
              <a:t>It allows to control the component's behavior of updating itself. </a:t>
            </a:r>
          </a:p>
          <a:p>
            <a:pPr>
              <a:lnSpc>
                <a:spcPct val="200000"/>
              </a:lnSpc>
            </a:pPr>
            <a:r>
              <a:rPr lang="en-US" sz="2300" dirty="0"/>
              <a:t>If this method returns true, the component will update. </a:t>
            </a:r>
          </a:p>
          <a:p>
            <a:pPr>
              <a:lnSpc>
                <a:spcPct val="200000"/>
              </a:lnSpc>
            </a:pPr>
            <a:r>
              <a:rPr lang="en-US" sz="2300" dirty="0"/>
              <a:t>Otherwise, the component will skip the updating.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6D5E6771-196D-8AB9-298A-A13278C5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/>
              <a:t>React Component Life-Cycle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FFDB0CE1-F4AE-BC79-CE54-D7FF6032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827774" cy="46988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Every component creation process involves various lifecycle methods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These lifecycle methods are termed as component's lifecycle.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Lifecycle of the component is divided into four phases.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114776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Initial Phase</a:t>
            </a:r>
          </a:p>
          <a:p>
            <a:pPr marL="114776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Mounting Phase</a:t>
            </a:r>
          </a:p>
          <a:p>
            <a:pPr marL="114776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Updating Phase</a:t>
            </a:r>
          </a:p>
          <a:p>
            <a:pPr marL="114776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Unmounting Phase</a:t>
            </a:r>
          </a:p>
        </p:txBody>
      </p:sp>
    </p:spTree>
    <p:extLst>
      <p:ext uri="{BB962C8B-B14F-4D97-AF65-F5344CB8AC3E}">
        <p14:creationId xmlns:p14="http://schemas.microsoft.com/office/powerpoint/2010/main" val="31506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0CCEA-4A87-6E3A-6D2A-E1BF141C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320675"/>
          </a:xfrm>
        </p:spPr>
        <p:txBody>
          <a:bodyPr>
            <a:normAutofit fontScale="90000"/>
          </a:bodyPr>
          <a:lstStyle/>
          <a:p>
            <a:r>
              <a:rPr lang="en-US" b="1" i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F5283-0D7B-10BA-51B3-3481C43F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82" y="637765"/>
            <a:ext cx="10515600" cy="5718585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IN" sz="1800" dirty="0" smtClean="0">
                <a:solidFill>
                  <a:srgbClr val="0000FF"/>
                </a:solidFill>
                <a:latin typeface="+mj-lt"/>
              </a:rPr>
              <a:t>class</a:t>
            </a:r>
            <a:r>
              <a:rPr lang="en-IN" sz="1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Header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extends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React.Component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constructor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(props)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super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(props);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8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.state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= {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+mj-lt"/>
              </a:rPr>
              <a:t>"red"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};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FF0000"/>
                </a:solidFill>
                <a:latin typeface="+mj-lt"/>
              </a:rPr>
              <a:t>  </a:t>
            </a:r>
            <a:r>
              <a:rPr lang="en-IN" sz="1800" dirty="0" err="1">
                <a:solidFill>
                  <a:srgbClr val="FF0000"/>
                </a:solidFill>
                <a:latin typeface="+mj-lt"/>
              </a:rPr>
              <a:t>shouldComponentUpdate</a:t>
            </a:r>
            <a:r>
              <a:rPr lang="en-IN" sz="1800" dirty="0">
                <a:solidFill>
                  <a:srgbClr val="FF0000"/>
                </a:solidFill>
                <a:latin typeface="+mj-lt"/>
              </a:rPr>
              <a:t>() </a:t>
            </a:r>
            <a:r>
              <a:rPr lang="en-IN" sz="1800" dirty="0" smtClean="0">
                <a:solidFill>
                  <a:srgbClr val="FF0000"/>
                </a:solidFill>
                <a:latin typeface="+mj-lt"/>
              </a:rPr>
              <a:t>{  </a:t>
            </a:r>
            <a:r>
              <a:rPr lang="en-IN" sz="1800" dirty="0">
                <a:solidFill>
                  <a:srgbClr val="FF0000"/>
                </a:solidFill>
                <a:latin typeface="+mj-lt"/>
              </a:rPr>
              <a:t>    return true;      //return </a:t>
            </a:r>
            <a:r>
              <a:rPr lang="en-IN" sz="1800" dirty="0" smtClean="0">
                <a:solidFill>
                  <a:srgbClr val="FF0000"/>
                </a:solidFill>
                <a:latin typeface="+mj-lt"/>
              </a:rPr>
              <a:t>false  </a:t>
            </a:r>
            <a:r>
              <a:rPr lang="en-IN" sz="1800" dirty="0">
                <a:solidFill>
                  <a:srgbClr val="FF0000"/>
                </a:solidFill>
                <a:latin typeface="+mj-lt"/>
              </a:rPr>
              <a:t> 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changeColor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= ()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8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.setState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({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+mj-lt"/>
              </a:rPr>
              <a:t>"blue</a:t>
            </a:r>
            <a:r>
              <a:rPr lang="en-IN" sz="1800" dirty="0" smtClean="0">
                <a:solidFill>
                  <a:srgbClr val="A31515"/>
                </a:solidFill>
                <a:latin typeface="+mj-lt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+mj-lt"/>
              </a:rPr>
              <a:t>});   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 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render()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(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&lt;div&gt;</a:t>
            </a:r>
            <a:endParaRPr lang="en-IN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&lt;h1&gt;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My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Favorite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Color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is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sz="18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.state.favoritecolor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&lt;/h1&gt;</a:t>
            </a:r>
            <a:endParaRPr lang="en-IN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&lt;button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>
                <a:solidFill>
                  <a:srgbClr val="E50000"/>
                </a:solidFill>
                <a:latin typeface="+mj-lt"/>
              </a:rPr>
              <a:t>type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dirty="0">
                <a:solidFill>
                  <a:srgbClr val="A31515"/>
                </a:solidFill>
                <a:latin typeface="+mj-lt"/>
              </a:rPr>
              <a:t>"button"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 err="1">
                <a:solidFill>
                  <a:srgbClr val="E50000"/>
                </a:solidFill>
                <a:latin typeface="+mj-lt"/>
              </a:rPr>
              <a:t>onClick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sz="18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.changeColor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Change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color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&lt;/button&gt;</a:t>
            </a:r>
            <a:endParaRPr lang="en-IN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&lt;/div&gt;</a:t>
            </a:r>
            <a:endParaRPr lang="en-IN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);   } }</a:t>
            </a:r>
            <a:endParaRPr lang="en-IN" sz="1800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91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0CCEA-4A87-6E3A-6D2A-E1BF141C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when true color will be updated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6737BB4-A6C1-5711-48A3-0DB51C5E2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52" y="1951831"/>
            <a:ext cx="3829050" cy="1381125"/>
          </a:xfr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3CE0C41-6BDD-EEA9-469B-CD99D866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27" y="3831815"/>
            <a:ext cx="34671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3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0CCEA-4A87-6E3A-6D2A-E1BF141C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/>
              <a:t>getSnapshotBeforeUpdate</a:t>
            </a:r>
            <a:endParaRPr lang="en-US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F5283-0D7B-10BA-51B3-3481C43F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300" dirty="0"/>
              <a:t>We have access to the props and state before the update, meaning that even after the update, we can check what the values were before the update.</a:t>
            </a:r>
          </a:p>
          <a:p>
            <a:pPr algn="just">
              <a:lnSpc>
                <a:spcPct val="200000"/>
              </a:lnSpc>
            </a:pPr>
            <a:r>
              <a:rPr lang="en-US" sz="2300" dirty="0"/>
              <a:t>If the </a:t>
            </a:r>
            <a:r>
              <a:rPr lang="en-US" sz="2300" dirty="0" err="1"/>
              <a:t>getSnapshotBeforeUpdate</a:t>
            </a:r>
            <a:r>
              <a:rPr lang="en-US" sz="2300" dirty="0"/>
              <a:t>() method is present, </a:t>
            </a:r>
            <a:r>
              <a:rPr lang="en-US" sz="2300" dirty="0" smtClean="0"/>
              <a:t>we </a:t>
            </a:r>
            <a:r>
              <a:rPr lang="en-US" sz="2300" dirty="0"/>
              <a:t>should also include the </a:t>
            </a:r>
            <a:r>
              <a:rPr lang="en-US" sz="2300" dirty="0" err="1"/>
              <a:t>componentDidUpdate</a:t>
            </a:r>
            <a:r>
              <a:rPr lang="en-US" sz="2300" dirty="0"/>
              <a:t>() method, otherwise we will get an error.</a:t>
            </a:r>
          </a:p>
          <a:p>
            <a:pPr algn="just">
              <a:lnSpc>
                <a:spcPct val="200000"/>
              </a:lnSpc>
            </a:pPr>
            <a:endParaRPr lang="en-US" sz="23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F5283-0D7B-10BA-51B3-3481C43F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13" y="0"/>
            <a:ext cx="10515600" cy="6858000"/>
          </a:xfrm>
        </p:spPr>
        <p:txBody>
          <a:bodyPr numCol="2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FF"/>
                </a:solidFill>
                <a:latin typeface="+mj-lt"/>
              </a:rPr>
              <a:t>export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500" dirty="0">
                <a:solidFill>
                  <a:srgbClr val="0000FF"/>
                </a:solidFill>
                <a:latin typeface="+mj-lt"/>
              </a:rPr>
              <a:t>default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500" dirty="0">
                <a:solidFill>
                  <a:srgbClr val="0000FF"/>
                </a:solidFill>
                <a:latin typeface="+mj-lt"/>
              </a:rPr>
              <a:t>class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Header </a:t>
            </a:r>
            <a:r>
              <a:rPr lang="en-IN" sz="1500" dirty="0">
                <a:solidFill>
                  <a:srgbClr val="0000FF"/>
                </a:solidFill>
                <a:latin typeface="+mj-lt"/>
              </a:rPr>
              <a:t>extends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React.Component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1500" dirty="0">
                <a:solidFill>
                  <a:srgbClr val="0000FF"/>
                </a:solidFill>
                <a:latin typeface="+mj-lt"/>
              </a:rPr>
              <a:t>constructor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(props)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500" dirty="0">
                <a:solidFill>
                  <a:srgbClr val="0000FF"/>
                </a:solidFill>
                <a:latin typeface="+mj-lt"/>
              </a:rPr>
              <a:t>super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(props);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5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.state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= {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sz="1500" dirty="0">
                <a:solidFill>
                  <a:srgbClr val="A31515"/>
                </a:solidFill>
                <a:latin typeface="+mj-lt"/>
              </a:rPr>
              <a:t>"red"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componentDidMount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setTimeout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(() </a:t>
            </a:r>
            <a:r>
              <a:rPr lang="en-IN" sz="1500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5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.setState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({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sz="1500" dirty="0">
                <a:solidFill>
                  <a:srgbClr val="A31515"/>
                </a:solidFill>
                <a:latin typeface="+mj-lt"/>
              </a:rPr>
              <a:t>"yellow"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})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}, </a:t>
            </a:r>
            <a:r>
              <a:rPr lang="en-IN" sz="1500" dirty="0">
                <a:solidFill>
                  <a:srgbClr val="098658"/>
                </a:solidFill>
                <a:latin typeface="+mj-lt"/>
              </a:rPr>
              <a:t>1000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15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IN" sz="15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getSnapshotBeforeUpdate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prevProps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prevState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document.getElementById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sz="1500" dirty="0">
                <a:solidFill>
                  <a:srgbClr val="A31515"/>
                </a:solidFill>
                <a:latin typeface="+mj-lt"/>
              </a:rPr>
              <a:t>"div1"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).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innerHTML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500" dirty="0">
                <a:solidFill>
                  <a:srgbClr val="A31515"/>
                </a:solidFill>
                <a:latin typeface="+mj-lt"/>
              </a:rPr>
              <a:t>"Before the update, the </a:t>
            </a:r>
            <a:r>
              <a:rPr lang="en-IN" sz="1500" dirty="0" err="1">
                <a:solidFill>
                  <a:srgbClr val="A31515"/>
                </a:solidFill>
                <a:latin typeface="+mj-lt"/>
              </a:rPr>
              <a:t>favorite</a:t>
            </a:r>
            <a:r>
              <a:rPr lang="en-IN" sz="1500" dirty="0">
                <a:solidFill>
                  <a:srgbClr val="A31515"/>
                </a:solidFill>
                <a:latin typeface="+mj-lt"/>
              </a:rPr>
              <a:t> was "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prevState.favoritecolor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15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IN" sz="15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componentDidUpdate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document.getElementById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sz="1500" dirty="0">
                <a:solidFill>
                  <a:srgbClr val="A31515"/>
                </a:solidFill>
                <a:latin typeface="+mj-lt"/>
              </a:rPr>
              <a:t>"div2"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).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innerHTML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500" dirty="0">
                <a:solidFill>
                  <a:srgbClr val="A31515"/>
                </a:solidFill>
                <a:latin typeface="+mj-lt"/>
              </a:rPr>
              <a:t>"The updated </a:t>
            </a:r>
            <a:r>
              <a:rPr lang="en-IN" sz="1500" dirty="0" err="1">
                <a:solidFill>
                  <a:srgbClr val="A31515"/>
                </a:solidFill>
                <a:latin typeface="+mj-lt"/>
              </a:rPr>
              <a:t>favorite</a:t>
            </a:r>
            <a:r>
              <a:rPr lang="en-IN" sz="1500" dirty="0">
                <a:solidFill>
                  <a:srgbClr val="A31515"/>
                </a:solidFill>
                <a:latin typeface="+mj-lt"/>
              </a:rPr>
              <a:t> is "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IN" sz="15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.state.favoritecolor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15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5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15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render()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5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500" dirty="0">
                <a:solidFill>
                  <a:srgbClr val="800000"/>
                </a:solidFill>
                <a:latin typeface="+mj-lt"/>
              </a:rPr>
              <a:t>&lt;div&gt;</a:t>
            </a:r>
            <a:endParaRPr lang="en-IN" sz="15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1500" dirty="0">
                <a:solidFill>
                  <a:srgbClr val="800000"/>
                </a:solidFill>
                <a:latin typeface="+mj-lt"/>
              </a:rPr>
              <a:t>&lt;h1&gt;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My 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Favorite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Color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is </a:t>
            </a:r>
            <a:r>
              <a:rPr lang="en-IN" sz="15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sz="15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500" dirty="0" err="1">
                <a:solidFill>
                  <a:srgbClr val="000000"/>
                </a:solidFill>
                <a:latin typeface="+mj-lt"/>
              </a:rPr>
              <a:t>.state.favoritecolor</a:t>
            </a:r>
            <a:r>
              <a:rPr lang="en-IN" sz="1500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sz="1500" dirty="0">
                <a:solidFill>
                  <a:srgbClr val="800000"/>
                </a:solidFill>
                <a:latin typeface="+mj-lt"/>
              </a:rPr>
              <a:t>&lt;/h1&gt;</a:t>
            </a:r>
            <a:endParaRPr lang="en-IN" sz="15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1500" dirty="0">
                <a:solidFill>
                  <a:srgbClr val="800000"/>
                </a:solidFill>
                <a:latin typeface="+mj-lt"/>
              </a:rPr>
              <a:t>&lt;div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500" dirty="0">
                <a:solidFill>
                  <a:srgbClr val="E50000"/>
                </a:solidFill>
                <a:latin typeface="+mj-lt"/>
              </a:rPr>
              <a:t>id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500" dirty="0">
                <a:solidFill>
                  <a:srgbClr val="A31515"/>
                </a:solidFill>
                <a:latin typeface="+mj-lt"/>
              </a:rPr>
              <a:t>"div1"</a:t>
            </a:r>
            <a:r>
              <a:rPr lang="en-IN" sz="1500" dirty="0">
                <a:solidFill>
                  <a:srgbClr val="800000"/>
                </a:solidFill>
                <a:latin typeface="+mj-lt"/>
              </a:rPr>
              <a:t>&gt;&lt;/div&gt;</a:t>
            </a:r>
            <a:endParaRPr lang="en-IN" sz="15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1500" dirty="0">
                <a:solidFill>
                  <a:srgbClr val="800000"/>
                </a:solidFill>
                <a:latin typeface="+mj-lt"/>
              </a:rPr>
              <a:t>&lt;div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500" dirty="0">
                <a:solidFill>
                  <a:srgbClr val="E50000"/>
                </a:solidFill>
                <a:latin typeface="+mj-lt"/>
              </a:rPr>
              <a:t>id</a:t>
            </a:r>
            <a:r>
              <a:rPr lang="en-IN" sz="15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500" dirty="0">
                <a:solidFill>
                  <a:srgbClr val="A31515"/>
                </a:solidFill>
                <a:latin typeface="+mj-lt"/>
              </a:rPr>
              <a:t>"div2"</a:t>
            </a:r>
            <a:r>
              <a:rPr lang="en-IN" sz="1500" dirty="0">
                <a:solidFill>
                  <a:srgbClr val="800000"/>
                </a:solidFill>
                <a:latin typeface="+mj-lt"/>
              </a:rPr>
              <a:t>&gt;&lt;/div&gt;</a:t>
            </a:r>
            <a:endParaRPr lang="en-IN" sz="15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500" dirty="0">
                <a:solidFill>
                  <a:srgbClr val="800000"/>
                </a:solidFill>
                <a:latin typeface="+mj-lt"/>
              </a:rPr>
              <a:t>&lt;/div&gt;</a:t>
            </a:r>
            <a:endParaRPr lang="en-IN" sz="15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  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 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500" dirty="0">
                <a:solidFill>
                  <a:srgbClr val="000000"/>
                </a:solidFill>
                <a:latin typeface="+mj-lt"/>
              </a:rPr>
              <a:t>}</a:t>
            </a:r>
            <a:endParaRPr lang="en-IN" sz="1500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4" name="Straight Connector 3"/>
          <p:cNvCxnSpPr>
            <a:stCxn id="3" idx="0"/>
            <a:endCxn id="3" idx="2"/>
          </p:cNvCxnSpPr>
          <p:nvPr/>
        </p:nvCxnSpPr>
        <p:spPr>
          <a:xfrm>
            <a:off x="552081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D2DBC-A8C0-7F3D-1F14-7F93991A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C7B9AB5A-148E-120F-A79D-CB7C6BB01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845" y="3278161"/>
            <a:ext cx="8176871" cy="1928020"/>
          </a:xfr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3E8344-D843-5F8A-E097-EC38FEC5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0CCEA-4A87-6E3A-6D2A-E1BF141C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componentDidUpdate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F5283-0D7B-10BA-51B3-3481C43F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Is called after the component is updated in the DOM.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6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F5283-0D7B-10BA-51B3-3481C43F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721475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latin typeface="+mj-lt"/>
              </a:rPr>
              <a:t>export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+mj-lt"/>
              </a:rPr>
              <a:t>default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+mj-lt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Header </a:t>
            </a:r>
            <a:r>
              <a:rPr lang="en-IN" sz="1400" dirty="0">
                <a:solidFill>
                  <a:srgbClr val="0000FF"/>
                </a:solidFill>
                <a:latin typeface="+mj-lt"/>
              </a:rPr>
              <a:t>extends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React.Component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400" dirty="0">
                <a:solidFill>
                  <a:srgbClr val="0000FF"/>
                </a:solidFill>
                <a:latin typeface="+mj-lt"/>
              </a:rPr>
              <a:t>constructor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(props)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400" dirty="0">
                <a:solidFill>
                  <a:srgbClr val="0000FF"/>
                </a:solidFill>
                <a:latin typeface="+mj-lt"/>
              </a:rPr>
              <a:t>super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(props);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this.state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= {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: "red"};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componentDidMount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setTimeout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(() </a:t>
            </a:r>
            <a:r>
              <a:rPr lang="en-IN" sz="1400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14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.setState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({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favoritecolor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IN" sz="1400" dirty="0">
                <a:solidFill>
                  <a:srgbClr val="A31515"/>
                </a:solidFill>
                <a:latin typeface="+mj-lt"/>
              </a:rPr>
              <a:t>"yellow</a:t>
            </a:r>
            <a:r>
              <a:rPr lang="en-IN" sz="1400" dirty="0" smtClean="0">
                <a:solidFill>
                  <a:srgbClr val="A31515"/>
                </a:solidFill>
                <a:latin typeface="+mj-lt"/>
              </a:rPr>
              <a:t>"</a:t>
            </a:r>
            <a:r>
              <a:rPr lang="en-IN" sz="1400" dirty="0" smtClean="0">
                <a:solidFill>
                  <a:srgbClr val="000000"/>
                </a:solidFill>
                <a:latin typeface="+mj-lt"/>
              </a:rPr>
              <a:t>})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      }, </a:t>
            </a:r>
            <a:r>
              <a:rPr lang="en-IN" sz="1400" dirty="0">
                <a:solidFill>
                  <a:srgbClr val="098658"/>
                </a:solidFill>
                <a:latin typeface="+mj-lt"/>
              </a:rPr>
              <a:t>1000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componentDidUpdate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document.getElementById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+mj-lt"/>
              </a:rPr>
              <a:t>"</a:t>
            </a:r>
            <a:r>
              <a:rPr lang="en-IN" sz="1400" dirty="0" err="1">
                <a:solidFill>
                  <a:srgbClr val="A31515"/>
                </a:solidFill>
                <a:latin typeface="+mj-lt"/>
              </a:rPr>
              <a:t>mydiv</a:t>
            </a:r>
            <a:r>
              <a:rPr lang="en-IN" sz="1400" dirty="0">
                <a:solidFill>
                  <a:srgbClr val="A31515"/>
                </a:solidFill>
                <a:latin typeface="+mj-lt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).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innerHTML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=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400" dirty="0">
                <a:solidFill>
                  <a:srgbClr val="A31515"/>
                </a:solidFill>
                <a:latin typeface="+mj-lt"/>
              </a:rPr>
              <a:t>"The updated </a:t>
            </a:r>
            <a:r>
              <a:rPr lang="en-IN" sz="1400" dirty="0" err="1">
                <a:solidFill>
                  <a:srgbClr val="A31515"/>
                </a:solidFill>
                <a:latin typeface="+mj-lt"/>
              </a:rPr>
              <a:t>favorite</a:t>
            </a:r>
            <a:r>
              <a:rPr lang="en-IN" sz="1400" dirty="0">
                <a:solidFill>
                  <a:srgbClr val="A31515"/>
                </a:solidFill>
                <a:latin typeface="+mj-lt"/>
              </a:rPr>
              <a:t> is "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IN" sz="14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.state.favoritecolor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render()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(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1400" dirty="0">
                <a:solidFill>
                  <a:srgbClr val="800000"/>
                </a:solidFill>
                <a:latin typeface="+mj-lt"/>
              </a:rPr>
              <a:t>&lt;div&gt;</a:t>
            </a:r>
            <a:endParaRPr lang="en-IN" sz="14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1400" dirty="0">
                <a:solidFill>
                  <a:srgbClr val="800000"/>
                </a:solidFill>
                <a:latin typeface="+mj-lt"/>
              </a:rPr>
              <a:t>&lt;h1&gt;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My 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Favorite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Color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is </a:t>
            </a:r>
            <a:r>
              <a:rPr lang="en-IN" sz="14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sz="14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400" dirty="0" err="1">
                <a:solidFill>
                  <a:srgbClr val="000000"/>
                </a:solidFill>
                <a:latin typeface="+mj-lt"/>
              </a:rPr>
              <a:t>.state.favoritecolor</a:t>
            </a:r>
            <a:r>
              <a:rPr lang="en-IN" sz="1400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sz="1400" dirty="0">
                <a:solidFill>
                  <a:srgbClr val="800000"/>
                </a:solidFill>
                <a:latin typeface="+mj-lt"/>
              </a:rPr>
              <a:t>&lt;/h1&gt;</a:t>
            </a:r>
            <a:endParaRPr lang="en-IN" sz="14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1400" dirty="0">
                <a:solidFill>
                  <a:srgbClr val="800000"/>
                </a:solidFill>
                <a:latin typeface="+mj-lt"/>
              </a:rPr>
              <a:t>&lt;div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400" dirty="0">
                <a:solidFill>
                  <a:srgbClr val="E50000"/>
                </a:solidFill>
                <a:latin typeface="+mj-lt"/>
              </a:rPr>
              <a:t>id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400" dirty="0">
                <a:solidFill>
                  <a:srgbClr val="A31515"/>
                </a:solidFill>
                <a:latin typeface="+mj-lt"/>
              </a:rPr>
              <a:t>"</a:t>
            </a:r>
            <a:r>
              <a:rPr lang="en-IN" sz="1400" dirty="0" err="1">
                <a:solidFill>
                  <a:srgbClr val="A31515"/>
                </a:solidFill>
                <a:latin typeface="+mj-lt"/>
              </a:rPr>
              <a:t>mydiv</a:t>
            </a:r>
            <a:r>
              <a:rPr lang="en-IN" sz="1400" dirty="0">
                <a:solidFill>
                  <a:srgbClr val="A31515"/>
                </a:solidFill>
                <a:latin typeface="+mj-lt"/>
              </a:rPr>
              <a:t>"</a:t>
            </a:r>
            <a:r>
              <a:rPr lang="en-IN" sz="1400" dirty="0">
                <a:solidFill>
                  <a:srgbClr val="800000"/>
                </a:solidFill>
                <a:latin typeface="+mj-lt"/>
              </a:rPr>
              <a:t>&gt;&lt;/div&gt;</a:t>
            </a:r>
            <a:endParaRPr lang="en-IN" sz="14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1400" dirty="0">
                <a:solidFill>
                  <a:srgbClr val="800000"/>
                </a:solidFill>
                <a:latin typeface="+mj-lt"/>
              </a:rPr>
              <a:t>&lt;/div&gt;</a:t>
            </a:r>
            <a:endParaRPr lang="en-IN" sz="14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400" dirty="0" smtClean="0">
                <a:solidFill>
                  <a:srgbClr val="000000"/>
                </a:solidFill>
                <a:latin typeface="+mj-lt"/>
              </a:rPr>
              <a:t>);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   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+mj-lt"/>
              </a:rPr>
              <a:t>  </a:t>
            </a:r>
            <a:endParaRPr lang="en-IN" sz="1400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5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0CCEA-4A87-6E3A-6D2A-E1BF141C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/>
              <a:t>4. Unmounting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F5283-0D7B-10BA-51B3-3481C43F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It is the final phase of the react component lifecycle. 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It is called when a component instance is destroyed and unmounted from the DOM. 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This phase contains only one method and is given below.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200" dirty="0"/>
              <a:t>    </a:t>
            </a:r>
            <a:r>
              <a:rPr lang="en-US" sz="2200" dirty="0">
                <a:highlight>
                  <a:srgbClr val="FFFF00"/>
                </a:highlight>
              </a:rPr>
              <a:t>  </a:t>
            </a:r>
            <a:r>
              <a:rPr lang="en-US" sz="2200" dirty="0" err="1">
                <a:highlight>
                  <a:srgbClr val="FFFF00"/>
                </a:highlight>
              </a:rPr>
              <a:t>componentWillUnmount</a:t>
            </a:r>
            <a:r>
              <a:rPr lang="en-US" sz="2200" dirty="0"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4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0CCEA-4A87-6E3A-6D2A-E1BF141C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/>
              <a:t>componentWillUnmount</a:t>
            </a:r>
            <a:r>
              <a:rPr lang="en-US" b="1" i="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F5283-0D7B-10BA-51B3-3481C43F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6502"/>
            <a:ext cx="10515600" cy="391569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This method is invoked immediately before a component is destroyed and unmounted permanently.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performs any necessary cleanup related task such as invalidating timers, event listener, canceling network requests, or cleaning up DOM elements.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If a component instance is unmounted, we cannot mount it again.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4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0CCEA-4A87-6E3A-6D2A-E1BF141C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62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F5283-0D7B-10BA-51B3-3481C43F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140"/>
            <a:ext cx="10515600" cy="63478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+mj-lt"/>
              </a:rPr>
              <a:t>class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 App1 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extends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+mj-lt"/>
              </a:rPr>
              <a:t>React.Component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constructor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super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6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600" dirty="0" err="1">
                <a:solidFill>
                  <a:srgbClr val="000000"/>
                </a:solidFill>
                <a:latin typeface="+mj-lt"/>
              </a:rPr>
              <a:t>.state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 =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   delete: 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false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};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}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render()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 (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   </a:t>
            </a:r>
            <a:r>
              <a:rPr lang="en-IN" sz="1600" dirty="0">
                <a:solidFill>
                  <a:srgbClr val="800000"/>
                </a:solidFill>
                <a:latin typeface="+mj-lt"/>
              </a:rPr>
              <a:t>&lt;div&gt;</a:t>
            </a:r>
            <a:endParaRPr lang="en-IN" sz="16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      </a:t>
            </a:r>
            <a:r>
              <a:rPr lang="en-IN" sz="1600" dirty="0">
                <a:solidFill>
                  <a:srgbClr val="800000"/>
                </a:solidFill>
                <a:latin typeface="+mj-lt"/>
              </a:rPr>
              <a:t>&lt;h1&gt;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User List</a:t>
            </a:r>
            <a:r>
              <a:rPr lang="en-IN" sz="1600" dirty="0">
                <a:solidFill>
                  <a:srgbClr val="800000"/>
                </a:solidFill>
                <a:latin typeface="+mj-lt"/>
              </a:rPr>
              <a:t>&lt;/h1&gt;</a:t>
            </a:r>
            <a:endParaRPr lang="en-IN" sz="16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      </a:t>
            </a:r>
            <a:r>
              <a:rPr lang="en-IN" sz="1600" dirty="0">
                <a:solidFill>
                  <a:srgbClr val="800000"/>
                </a:solidFill>
                <a:latin typeface="+mj-lt"/>
              </a:rPr>
              <a:t>&lt;button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600" dirty="0" err="1">
                <a:solidFill>
                  <a:srgbClr val="E50000"/>
                </a:solidFill>
                <a:latin typeface="+mj-lt"/>
              </a:rPr>
              <a:t>onClick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() 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6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600" dirty="0" err="1">
                <a:solidFill>
                  <a:srgbClr val="000000"/>
                </a:solidFill>
                <a:latin typeface="+mj-lt"/>
              </a:rPr>
              <a:t>.setState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({ delete: 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 })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sz="1600" dirty="0">
                <a:solidFill>
                  <a:srgbClr val="800000"/>
                </a:solidFill>
                <a:latin typeface="+mj-lt"/>
              </a:rPr>
              <a:t>&gt;</a:t>
            </a:r>
            <a:endParaRPr lang="en-IN" sz="16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         Delete Users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      </a:t>
            </a:r>
            <a:r>
              <a:rPr lang="en-IN" sz="1600" dirty="0">
                <a:solidFill>
                  <a:srgbClr val="800000"/>
                </a:solidFill>
                <a:latin typeface="+mj-lt"/>
              </a:rPr>
              <a:t>&lt;/button&gt;</a:t>
            </a:r>
            <a:endParaRPr lang="en-IN" sz="16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      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sz="1600" dirty="0" err="1">
                <a:solidFill>
                  <a:srgbClr val="0000FF"/>
                </a:solidFill>
                <a:latin typeface="+mj-lt"/>
              </a:rPr>
              <a:t>this</a:t>
            </a:r>
            <a:r>
              <a:rPr lang="en-IN" sz="1600" dirty="0" err="1">
                <a:solidFill>
                  <a:srgbClr val="000000"/>
                </a:solidFill>
                <a:latin typeface="+mj-lt"/>
              </a:rPr>
              <a:t>.state.delete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 ? 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null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 : </a:t>
            </a:r>
            <a:r>
              <a:rPr lang="en-IN" sz="1600" dirty="0">
                <a:solidFill>
                  <a:srgbClr val="800000"/>
                </a:solidFill>
                <a:latin typeface="+mj-lt"/>
              </a:rPr>
              <a:t>&lt;User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600" dirty="0">
                <a:solidFill>
                  <a:srgbClr val="800000"/>
                </a:solidFill>
                <a:latin typeface="+mj-lt"/>
              </a:rPr>
              <a:t>/&gt;</a:t>
            </a:r>
            <a:r>
              <a:rPr lang="en-IN" sz="1600" dirty="0">
                <a:solidFill>
                  <a:srgbClr val="0000FF"/>
                </a:solidFill>
                <a:latin typeface="+mj-lt"/>
              </a:rPr>
              <a:t>}</a:t>
            </a:r>
            <a:endParaRPr lang="en-IN" sz="16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   </a:t>
            </a:r>
            <a:r>
              <a:rPr lang="en-IN" sz="1600" dirty="0">
                <a:solidFill>
                  <a:srgbClr val="800000"/>
                </a:solidFill>
                <a:latin typeface="+mj-lt"/>
              </a:rPr>
              <a:t>&lt;/div&gt;</a:t>
            </a:r>
            <a:endParaRPr lang="en-IN" sz="16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600" dirty="0" smtClean="0">
                <a:solidFill>
                  <a:srgbClr val="000000"/>
                </a:solidFill>
                <a:latin typeface="+mj-lt"/>
              </a:rPr>
              <a:t>);  </a:t>
            </a:r>
            <a:r>
              <a:rPr lang="en-IN" sz="1600" dirty="0">
                <a:solidFill>
                  <a:srgbClr val="000000"/>
                </a:solidFill>
                <a:latin typeface="+mj-lt"/>
              </a:rPr>
              <a:t>   </a:t>
            </a:r>
            <a:r>
              <a:rPr lang="en-IN" sz="1600" dirty="0" smtClean="0">
                <a:solidFill>
                  <a:srgbClr val="000000"/>
                </a:solidFill>
                <a:latin typeface="+mj-lt"/>
              </a:rPr>
              <a:t>}  }</a:t>
            </a:r>
            <a:endParaRPr lang="en-IN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25F76C-EA3F-AB78-98F8-2496769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5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760395"/>
            <a:ext cx="9066998" cy="54997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421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052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1800" dirty="0">
                <a:solidFill>
                  <a:srgbClr val="0000FF"/>
                </a:solidFill>
                <a:latin typeface="+mj-lt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User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extends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React.Component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componentWillUnmount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alert(</a:t>
            </a:r>
            <a:r>
              <a:rPr lang="en-IN" sz="1800" dirty="0">
                <a:solidFill>
                  <a:srgbClr val="A31515"/>
                </a:solidFill>
                <a:latin typeface="+mj-lt"/>
              </a:rPr>
              <a:t>'Deleted User successfully'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}</a:t>
            </a: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render() {</a:t>
            </a: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(</a:t>
            </a: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   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&lt;div&gt;</a:t>
            </a:r>
            <a:endParaRPr lang="en-IN" sz="1800" dirty="0">
              <a:solidFill>
                <a:srgbClr val="000000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      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&lt;h3&gt;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Username: </a:t>
            </a:r>
            <a:r>
              <a:rPr lang="en-IN" sz="1800" dirty="0" err="1">
                <a:solidFill>
                  <a:srgbClr val="000000"/>
                </a:solidFill>
                <a:latin typeface="+mj-lt"/>
              </a:rPr>
              <a:t>Akash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&lt;/h3&gt;</a:t>
            </a:r>
            <a:endParaRPr lang="en-IN" sz="1800" dirty="0">
              <a:solidFill>
                <a:srgbClr val="000000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      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&lt;h3&gt;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Email: Akash@gmail.com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&lt;/h3&gt;</a:t>
            </a:r>
            <a:endParaRPr lang="en-IN" sz="1800" dirty="0">
              <a:solidFill>
                <a:srgbClr val="000000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   </a:t>
            </a:r>
            <a:r>
              <a:rPr lang="en-IN" sz="1800" dirty="0">
                <a:solidFill>
                  <a:srgbClr val="800000"/>
                </a:solidFill>
                <a:latin typeface="+mj-lt"/>
              </a:rPr>
              <a:t>&lt;/div&gt;</a:t>
            </a:r>
            <a:endParaRPr lang="en-IN" sz="1800" dirty="0">
              <a:solidFill>
                <a:srgbClr val="000000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   );</a:t>
            </a: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   }</a:t>
            </a:r>
          </a:p>
          <a:p>
            <a:pPr marL="0" lv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0" lvl="0" indent="0">
              <a:buNone/>
            </a:pPr>
            <a:r>
              <a:rPr lang="en-IN" sz="1800" dirty="0">
                <a:solidFill>
                  <a:srgbClr val="0000FF"/>
                </a:solidFill>
                <a:latin typeface="+mj-lt"/>
              </a:rPr>
              <a:t>export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+mj-lt"/>
              </a:rPr>
              <a:t>default</a:t>
            </a:r>
            <a:r>
              <a:rPr lang="en-IN" sz="1800" dirty="0">
                <a:solidFill>
                  <a:srgbClr val="000000"/>
                </a:solidFill>
                <a:latin typeface="+mj-lt"/>
              </a:rPr>
              <a:t> App1</a:t>
            </a:r>
            <a:r>
              <a:rPr lang="en-IN" sz="1800" dirty="0" smtClean="0">
                <a:solidFill>
                  <a:srgbClr val="000000"/>
                </a:solidFill>
                <a:latin typeface="+mj-lt"/>
              </a:rPr>
              <a:t>;</a:t>
            </a:r>
            <a:endParaRPr lang="en-IN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5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0AA93-AD76-8C41-87F4-7B11BF15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080217"/>
          </a:xfrm>
        </p:spPr>
        <p:txBody>
          <a:bodyPr/>
          <a:lstStyle/>
          <a:p>
            <a:pPr algn="ctr"/>
            <a:r>
              <a:rPr lang="en-US" b="1" i="0" dirty="0"/>
              <a:t>1. Initial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8AD45-2FF5-3705-4B90-ABC06859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6348"/>
            <a:ext cx="11225981" cy="54716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Here component starts its journey on a way to the DOM.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In this phase, a component contains the </a:t>
            </a:r>
            <a:r>
              <a:rPr lang="en-US" sz="2400" b="1" dirty="0">
                <a:highlight>
                  <a:srgbClr val="FFFF00"/>
                </a:highlight>
              </a:rPr>
              <a:t>default Props and initial State. 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default </a:t>
            </a:r>
            <a:r>
              <a:rPr lang="en-US" sz="2400" dirty="0"/>
              <a:t>properties are done in the constructor of a component. </a:t>
            </a:r>
          </a:p>
          <a:p>
            <a:pPr>
              <a:lnSpc>
                <a:spcPct val="160000"/>
              </a:lnSpc>
            </a:pPr>
            <a:r>
              <a:rPr lang="en-US" sz="2400" smtClean="0"/>
              <a:t>initial </a:t>
            </a:r>
            <a:r>
              <a:rPr lang="en-US" sz="2400" dirty="0"/>
              <a:t>phase only occurs once and consists of the following methods.</a:t>
            </a:r>
          </a:p>
          <a:p>
            <a:pPr>
              <a:lnSpc>
                <a:spcPct val="160000"/>
              </a:lnSpc>
            </a:pPr>
            <a:endParaRPr lang="en-US" sz="2400" dirty="0"/>
          </a:p>
          <a:p>
            <a:pPr marL="1031875" indent="-234950">
              <a:lnSpc>
                <a:spcPct val="160000"/>
              </a:lnSpc>
            </a:pPr>
            <a:r>
              <a:rPr lang="en-US" sz="2400" b="1" dirty="0" err="1"/>
              <a:t>getDefaultProps</a:t>
            </a:r>
            <a:r>
              <a:rPr lang="en-US" sz="2400" b="1" dirty="0"/>
              <a:t>()</a:t>
            </a:r>
          </a:p>
          <a:p>
            <a:pPr marL="1031875" indent="-234950">
              <a:lnSpc>
                <a:spcPct val="160000"/>
              </a:lnSpc>
              <a:buNone/>
            </a:pPr>
            <a:r>
              <a:rPr lang="en-US" sz="2400" dirty="0"/>
              <a:t>	It is used to specify the default value of </a:t>
            </a:r>
            <a:r>
              <a:rPr lang="en-US" sz="2400" dirty="0" err="1"/>
              <a:t>this.props</a:t>
            </a:r>
            <a:r>
              <a:rPr lang="en-US" sz="2400" dirty="0"/>
              <a:t>. </a:t>
            </a:r>
          </a:p>
          <a:p>
            <a:pPr marL="1031875" indent="-234950">
              <a:lnSpc>
                <a:spcPct val="160000"/>
              </a:lnSpc>
            </a:pPr>
            <a:r>
              <a:rPr lang="en-US" sz="2400" b="1" dirty="0" err="1"/>
              <a:t>getInitialState</a:t>
            </a:r>
            <a:r>
              <a:rPr lang="en-US" sz="2400" b="1" dirty="0"/>
              <a:t>()</a:t>
            </a:r>
          </a:p>
          <a:p>
            <a:pPr marL="1031875" indent="-234950">
              <a:lnSpc>
                <a:spcPct val="160000"/>
              </a:lnSpc>
              <a:buNone/>
            </a:pPr>
            <a:r>
              <a:rPr lang="en-US" sz="2400" dirty="0"/>
              <a:t>	It is used to specify the default value of </a:t>
            </a:r>
            <a:r>
              <a:rPr lang="en-US" sz="2400" dirty="0" err="1"/>
              <a:t>this.state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0AA93-AD76-8C41-87F4-7B11BF1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/>
              <a:t>2. Mounting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8AD45-2FF5-3705-4B90-ABC06859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1107994" cy="41605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Mounting means putting elements into the DOM.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React has four built-in methods that gets called, in this order, when mounting a component:</a:t>
            </a:r>
          </a:p>
          <a:p>
            <a:pPr marL="154781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constructor()</a:t>
            </a:r>
          </a:p>
          <a:p>
            <a:pPr marL="154781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getDerivedStateFromProps</a:t>
            </a:r>
            <a:r>
              <a:rPr lang="en-US" sz="2400" dirty="0"/>
              <a:t>()</a:t>
            </a:r>
          </a:p>
          <a:p>
            <a:pPr marL="154781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render()</a:t>
            </a:r>
          </a:p>
          <a:p>
            <a:pPr marL="154781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componentDidMount</a:t>
            </a:r>
            <a:r>
              <a:rPr lang="en-US" sz="2400" dirty="0"/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AE1C95D-12C9-8934-328A-0CCD841D5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26" y="0"/>
            <a:ext cx="8922774" cy="68092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0AA93-AD76-8C41-87F4-7B11BF1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8AD45-2FF5-3705-4B90-ABC06859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Before the start of the mounting phase, we may need to initialize our component using a constructor() method.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 Used to set initial state and properties of the component.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0AA93-AD76-8C41-87F4-7B11BF1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/>
              <a:t>static </a:t>
            </a:r>
            <a:r>
              <a:rPr lang="en-US" b="1" i="0" dirty="0" err="1"/>
              <a:t>getDerivedStateFromProps</a:t>
            </a:r>
            <a:r>
              <a:rPr lang="en-US" b="1" i="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8AD45-2FF5-3705-4B90-ABC06859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/>
              <a:t>Allows a component to update its states based on changes to its props.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Rarely used and should be used with caution as it can cause errors.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general rule as a beginner, we probably don’t need it and should avoid using it.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8AD45-2FF5-3705-4B90-ABC06859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example below starts with the favorite color being "red", but the </a:t>
            </a:r>
            <a:r>
              <a:rPr lang="en-US" sz="2400" dirty="0" err="1"/>
              <a:t>getDerivedStateFromProps</a:t>
            </a:r>
            <a:r>
              <a:rPr lang="en-US" sz="2400" dirty="0"/>
              <a:t>() method updates the favorite color based on the </a:t>
            </a:r>
            <a:r>
              <a:rPr lang="en-US" sz="2400" dirty="0" err="1"/>
              <a:t>favcol</a:t>
            </a:r>
            <a:r>
              <a:rPr lang="en-US" sz="2400" dirty="0"/>
              <a:t> attribute: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7366A-B753-30DA-5A6D-8CCD01D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">
  <a:themeElements>
    <a:clrScheme name="Custom 10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002060"/>
      </a:accent1>
      <a:accent2>
        <a:srgbClr val="A6778D"/>
      </a:accent2>
      <a:accent3>
        <a:srgbClr val="72E23A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433</TotalTime>
  <Words>709</Words>
  <Application>Microsoft Office PowerPoint</Application>
  <PresentationFormat>Widescreen</PresentationFormat>
  <Paragraphs>274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Brush</vt:lpstr>
      <vt:lpstr>React Lifecycle</vt:lpstr>
      <vt:lpstr>React Component Life-Cycle</vt:lpstr>
      <vt:lpstr>PowerPoint Presentation</vt:lpstr>
      <vt:lpstr>1. Initial Phase</vt:lpstr>
      <vt:lpstr>2. Mounting Phase</vt:lpstr>
      <vt:lpstr>PowerPoint Presentation</vt:lpstr>
      <vt:lpstr>constructor</vt:lpstr>
      <vt:lpstr>static getDerivedStateFromProps()</vt:lpstr>
      <vt:lpstr>PowerPoint Presentation</vt:lpstr>
      <vt:lpstr>PowerPoint Presentation</vt:lpstr>
      <vt:lpstr>render</vt:lpstr>
      <vt:lpstr>Example</vt:lpstr>
      <vt:lpstr>componentDidMount()</vt:lpstr>
      <vt:lpstr>Example</vt:lpstr>
      <vt:lpstr>3. Updating Phase</vt:lpstr>
      <vt:lpstr>getDerivedStateFromProps</vt:lpstr>
      <vt:lpstr>PowerPoint Presentation</vt:lpstr>
      <vt:lpstr>Output</vt:lpstr>
      <vt:lpstr>shouldComponentUpdate</vt:lpstr>
      <vt:lpstr>Example</vt:lpstr>
      <vt:lpstr>Output when true color will be updated</vt:lpstr>
      <vt:lpstr>getSnapshotBeforeUpdate</vt:lpstr>
      <vt:lpstr>PowerPoint Presentation</vt:lpstr>
      <vt:lpstr>Output</vt:lpstr>
      <vt:lpstr>componentDidUpdate</vt:lpstr>
      <vt:lpstr>PowerPoint Presentation</vt:lpstr>
      <vt:lpstr>4. Unmounting Phase</vt:lpstr>
      <vt:lpstr>componentWillUnmount()</vt:lpstr>
      <vt:lpstr>Example 1</vt:lpstr>
      <vt:lpstr>Contd…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Lifecycle</dc:title>
  <dc:creator>Manoj R</dc:creator>
  <cp:lastModifiedBy>Microsoft account</cp:lastModifiedBy>
  <cp:revision>30</cp:revision>
  <dcterms:created xsi:type="dcterms:W3CDTF">2022-10-28T08:17:00Z</dcterms:created>
  <dcterms:modified xsi:type="dcterms:W3CDTF">2023-03-27T09:37:34Z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