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0"/>
  </p:notesMasterIdLst>
  <p:sldIdLst>
    <p:sldId id="282" r:id="rId2"/>
    <p:sldId id="283" r:id="rId3"/>
    <p:sldId id="284" r:id="rId4"/>
    <p:sldId id="285" r:id="rId5"/>
    <p:sldId id="286" r:id="rId6"/>
    <p:sldId id="256" r:id="rId7"/>
    <p:sldId id="257" r:id="rId8"/>
    <p:sldId id="263" r:id="rId9"/>
    <p:sldId id="287" r:id="rId10"/>
    <p:sldId id="288" r:id="rId11"/>
    <p:sldId id="289" r:id="rId12"/>
    <p:sldId id="262" r:id="rId13"/>
    <p:sldId id="268" r:id="rId14"/>
    <p:sldId id="258" r:id="rId15"/>
    <p:sldId id="259" r:id="rId16"/>
    <p:sldId id="260" r:id="rId17"/>
    <p:sldId id="261" r:id="rId18"/>
    <p:sldId id="269" r:id="rId19"/>
    <p:sldId id="279" r:id="rId20"/>
    <p:sldId id="280" r:id="rId21"/>
    <p:sldId id="281" r:id="rId22"/>
    <p:sldId id="270" r:id="rId23"/>
    <p:sldId id="271" r:id="rId24"/>
    <p:sldId id="272" r:id="rId25"/>
    <p:sldId id="273" r:id="rId26"/>
    <p:sldId id="274" r:id="rId27"/>
    <p:sldId id="276"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747" autoAdjust="0"/>
  </p:normalViewPr>
  <p:slideViewPr>
    <p:cSldViewPr snapToGrid="0">
      <p:cViewPr varScale="1">
        <p:scale>
          <a:sx n="53" d="100"/>
          <a:sy n="53" d="100"/>
        </p:scale>
        <p:origin x="11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DE3A0-2F60-48BE-A056-20013B9943E9}"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902B9-E9D9-472D-8A21-201D1AD4AD2C}" type="slidenum">
              <a:rPr lang="en-IN" smtClean="0"/>
              <a:t>‹#›</a:t>
            </a:fld>
            <a:endParaRPr lang="en-IN"/>
          </a:p>
        </p:txBody>
      </p:sp>
    </p:spTree>
    <p:extLst>
      <p:ext uri="{BB962C8B-B14F-4D97-AF65-F5344CB8AC3E}">
        <p14:creationId xmlns:p14="http://schemas.microsoft.com/office/powerpoint/2010/main" val="151116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fallback UI?</a:t>
            </a:r>
          </a:p>
          <a:p>
            <a:r>
              <a:rPr lang="en-US" dirty="0" smtClean="0"/>
              <a:t>A React fallback UI is a component rendered when an error occurs within React component tree</a:t>
            </a:r>
            <a:endParaRPr lang="en-IN" dirty="0"/>
          </a:p>
        </p:txBody>
      </p:sp>
      <p:sp>
        <p:nvSpPr>
          <p:cNvPr id="4" name="Slide Number Placeholder 3"/>
          <p:cNvSpPr>
            <a:spLocks noGrp="1"/>
          </p:cNvSpPr>
          <p:nvPr>
            <p:ph type="sldNum" sz="quarter" idx="10"/>
          </p:nvPr>
        </p:nvSpPr>
        <p:spPr/>
        <p:txBody>
          <a:bodyPr/>
          <a:lstStyle/>
          <a:p>
            <a:fld id="{3B8902B9-E9D9-472D-8A21-201D1AD4AD2C}" type="slidenum">
              <a:rPr lang="en-IN" smtClean="0"/>
              <a:t>12</a:t>
            </a:fld>
            <a:endParaRPr lang="en-IN"/>
          </a:p>
        </p:txBody>
      </p:sp>
    </p:spTree>
    <p:extLst>
      <p:ext uri="{BB962C8B-B14F-4D97-AF65-F5344CB8AC3E}">
        <p14:creationId xmlns:p14="http://schemas.microsoft.com/office/powerpoint/2010/main" val="72587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11/16/2023</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11/16/2023</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i="0" dirty="0" smtClean="0"/>
              <a:t>Handling Logical Errors In React</a:t>
            </a:r>
            <a:endParaRPr lang="en-IN" b="1" i="0" dirty="0"/>
          </a:p>
        </p:txBody>
      </p:sp>
      <p:sp>
        <p:nvSpPr>
          <p:cNvPr id="5" name="Content Placeholder 4"/>
          <p:cNvSpPr>
            <a:spLocks noGrp="1"/>
          </p:cNvSpPr>
          <p:nvPr>
            <p:ph idx="1"/>
          </p:nvPr>
        </p:nvSpPr>
        <p:spPr/>
        <p:txBody>
          <a:bodyPr>
            <a:normAutofit/>
          </a:bodyPr>
          <a:lstStyle/>
          <a:p>
            <a:pPr algn="just">
              <a:lnSpc>
                <a:spcPct val="150000"/>
              </a:lnSpc>
            </a:pPr>
            <a:r>
              <a:rPr lang="en-US" sz="2400" dirty="0" smtClean="0"/>
              <a:t> Logical errors, also known as </a:t>
            </a:r>
            <a:r>
              <a:rPr lang="en-US" sz="2400" dirty="0" smtClean="0">
                <a:solidFill>
                  <a:srgbClr val="FF0000"/>
                </a:solidFill>
              </a:rPr>
              <a:t>runtime errors</a:t>
            </a:r>
          </a:p>
          <a:p>
            <a:pPr algn="just">
              <a:lnSpc>
                <a:spcPct val="150000"/>
              </a:lnSpc>
            </a:pPr>
            <a:r>
              <a:rPr lang="en-US" sz="2400" dirty="0" smtClean="0"/>
              <a:t>Involves identifying and correcting errors that arise from </a:t>
            </a:r>
            <a:r>
              <a:rPr lang="en-US" sz="2400" dirty="0" smtClean="0">
                <a:solidFill>
                  <a:srgbClr val="FF0000"/>
                </a:solidFill>
              </a:rPr>
              <a:t>incorrect logic within the code</a:t>
            </a:r>
          </a:p>
          <a:p>
            <a:pPr algn="just">
              <a:lnSpc>
                <a:spcPct val="150000"/>
              </a:lnSpc>
            </a:pPr>
            <a:r>
              <a:rPr lang="en-US" sz="2400" dirty="0" smtClean="0"/>
              <a:t>These errors can manifest in various ways, such as unexpected behavior, incorrect data processing, or rendering issues.</a:t>
            </a:r>
            <a:endParaRPr lang="en-IN" sz="2400" dirty="0"/>
          </a:p>
        </p:txBody>
      </p:sp>
    </p:spTree>
    <p:extLst>
      <p:ext uri="{BB962C8B-B14F-4D97-AF65-F5344CB8AC3E}">
        <p14:creationId xmlns:p14="http://schemas.microsoft.com/office/powerpoint/2010/main" val="368048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dirty="0"/>
              <a:t>Benefits of Using Error </a:t>
            </a:r>
            <a:r>
              <a:rPr lang="en-US" b="1" i="0" dirty="0" smtClean="0"/>
              <a:t>Boundaries</a:t>
            </a:r>
            <a:endParaRPr lang="en-IN" b="1" i="0" dirty="0"/>
          </a:p>
        </p:txBody>
      </p:sp>
      <p:sp>
        <p:nvSpPr>
          <p:cNvPr id="3" name="Content Placeholder 2"/>
          <p:cNvSpPr>
            <a:spLocks noGrp="1"/>
          </p:cNvSpPr>
          <p:nvPr>
            <p:ph idx="1"/>
          </p:nvPr>
        </p:nvSpPr>
        <p:spPr/>
        <p:txBody>
          <a:bodyPr>
            <a:normAutofit/>
          </a:bodyPr>
          <a:lstStyle/>
          <a:p>
            <a:pPr>
              <a:lnSpc>
                <a:spcPct val="150000"/>
              </a:lnSpc>
            </a:pPr>
            <a:endParaRPr lang="en-US" sz="2400" b="1" dirty="0"/>
          </a:p>
          <a:p>
            <a:pPr>
              <a:lnSpc>
                <a:spcPct val="150000"/>
              </a:lnSpc>
            </a:pPr>
            <a:r>
              <a:rPr lang="en-US" sz="2400" dirty="0" smtClean="0"/>
              <a:t>Prevents </a:t>
            </a:r>
            <a:r>
              <a:rPr lang="en-US" sz="2400" dirty="0"/>
              <a:t>errors from crashing the entire application.</a:t>
            </a:r>
          </a:p>
          <a:p>
            <a:pPr>
              <a:lnSpc>
                <a:spcPct val="150000"/>
              </a:lnSpc>
            </a:pPr>
            <a:r>
              <a:rPr lang="en-US" sz="2400" dirty="0"/>
              <a:t>Makes it easier to debug errors.</a:t>
            </a:r>
          </a:p>
          <a:p>
            <a:pPr>
              <a:lnSpc>
                <a:spcPct val="150000"/>
              </a:lnSpc>
            </a:pPr>
            <a:r>
              <a:rPr lang="en-US" sz="2400" dirty="0"/>
              <a:t>Provides a better user experience by preventing sudden crashes.</a:t>
            </a:r>
            <a:endParaRPr lang="en-IN" sz="2400" dirty="0"/>
          </a:p>
        </p:txBody>
      </p:sp>
    </p:spTree>
    <p:extLst>
      <p:ext uri="{BB962C8B-B14F-4D97-AF65-F5344CB8AC3E}">
        <p14:creationId xmlns:p14="http://schemas.microsoft.com/office/powerpoint/2010/main" val="2490158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dirty="0"/>
              <a:t>When to Use Error </a:t>
            </a:r>
            <a:r>
              <a:rPr lang="en-US" b="1" i="0" dirty="0" smtClean="0"/>
              <a:t>Boundaries</a:t>
            </a:r>
            <a:endParaRPr lang="en-IN" b="1" i="0" dirty="0"/>
          </a:p>
        </p:txBody>
      </p:sp>
      <p:sp>
        <p:nvSpPr>
          <p:cNvPr id="3" name="Content Placeholder 2"/>
          <p:cNvSpPr>
            <a:spLocks noGrp="1"/>
          </p:cNvSpPr>
          <p:nvPr>
            <p:ph idx="1"/>
          </p:nvPr>
        </p:nvSpPr>
        <p:spPr/>
        <p:txBody>
          <a:bodyPr>
            <a:normAutofit/>
          </a:bodyPr>
          <a:lstStyle/>
          <a:p>
            <a:pPr algn="just">
              <a:lnSpc>
                <a:spcPct val="150000"/>
              </a:lnSpc>
            </a:pPr>
            <a:endParaRPr lang="en-US" sz="2400" dirty="0"/>
          </a:p>
          <a:p>
            <a:pPr algn="just">
              <a:lnSpc>
                <a:spcPct val="150000"/>
              </a:lnSpc>
            </a:pPr>
            <a:r>
              <a:rPr lang="en-US" sz="2400" dirty="0" smtClean="0"/>
              <a:t>Can use </a:t>
            </a:r>
            <a:r>
              <a:rPr lang="en-US" sz="2400" dirty="0"/>
              <a:t>error boundaries for any component that has the potential to throw an error. </a:t>
            </a:r>
            <a:endParaRPr lang="en-US" sz="2400" dirty="0" smtClean="0"/>
          </a:p>
          <a:p>
            <a:pPr algn="just">
              <a:lnSpc>
                <a:spcPct val="150000"/>
              </a:lnSpc>
            </a:pPr>
            <a:r>
              <a:rPr lang="en-US" sz="2400" dirty="0" smtClean="0"/>
              <a:t>This </a:t>
            </a:r>
            <a:r>
              <a:rPr lang="en-US" sz="2400" dirty="0"/>
              <a:t>includes components that make network requests, access external data sources, or perform complex calculations.</a:t>
            </a:r>
            <a:endParaRPr lang="en-IN" sz="2400" dirty="0"/>
          </a:p>
        </p:txBody>
      </p:sp>
    </p:spTree>
    <p:extLst>
      <p:ext uri="{BB962C8B-B14F-4D97-AF65-F5344CB8AC3E}">
        <p14:creationId xmlns:p14="http://schemas.microsoft.com/office/powerpoint/2010/main" val="194762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339CE8-80B8-E4FB-DA71-268981CBEF22}"/>
              </a:ext>
            </a:extLst>
          </p:cNvPr>
          <p:cNvSpPr>
            <a:spLocks noGrp="1"/>
          </p:cNvSpPr>
          <p:nvPr>
            <p:ph idx="1"/>
          </p:nvPr>
        </p:nvSpPr>
        <p:spPr>
          <a:xfrm>
            <a:off x="838199" y="424543"/>
            <a:ext cx="10863943" cy="6291943"/>
          </a:xfrm>
        </p:spPr>
        <p:txBody>
          <a:bodyPr>
            <a:normAutofit fontScale="92500" lnSpcReduction="10000"/>
          </a:bodyPr>
          <a:lstStyle/>
          <a:p>
            <a:pPr marL="0" indent="0">
              <a:lnSpc>
                <a:spcPct val="150000"/>
              </a:lnSpc>
              <a:buNone/>
            </a:pPr>
            <a:r>
              <a:rPr lang="en-US" sz="2400" dirty="0"/>
              <a:t>The error boundary class component should also have at least three methods </a:t>
            </a:r>
            <a:r>
              <a:rPr lang="en-US" sz="2400" dirty="0" smtClean="0"/>
              <a:t>:</a:t>
            </a:r>
          </a:p>
          <a:p>
            <a:pPr marL="0" indent="0">
              <a:lnSpc>
                <a:spcPct val="150000"/>
              </a:lnSpc>
              <a:buNone/>
            </a:pPr>
            <a:endParaRPr lang="en-US" sz="2400" dirty="0"/>
          </a:p>
          <a:p>
            <a:pPr>
              <a:lnSpc>
                <a:spcPct val="150000"/>
              </a:lnSpc>
            </a:pPr>
            <a:r>
              <a:rPr lang="en-US" sz="2400" dirty="0" err="1">
                <a:solidFill>
                  <a:srgbClr val="FF0000"/>
                </a:solidFill>
              </a:rPr>
              <a:t>getDerivedStateFromError</a:t>
            </a:r>
            <a:r>
              <a:rPr lang="en-US" sz="2400" dirty="0"/>
              <a:t>: This will be a static method that is used to update the error boundary state </a:t>
            </a:r>
            <a:r>
              <a:rPr lang="en-US" sz="2400" dirty="0" err="1"/>
              <a:t>i.e</a:t>
            </a:r>
            <a:r>
              <a:rPr lang="en-US" sz="2400" dirty="0"/>
              <a:t> </a:t>
            </a:r>
            <a:r>
              <a:rPr lang="en-US" sz="2400" dirty="0" err="1"/>
              <a:t>hasError</a:t>
            </a:r>
            <a:r>
              <a:rPr lang="en-US" sz="2400" dirty="0"/>
              <a:t> state variable</a:t>
            </a:r>
            <a:r>
              <a:rPr lang="en-US" sz="2400" dirty="0" smtClean="0"/>
              <a:t>.</a:t>
            </a:r>
          </a:p>
          <a:p>
            <a:pPr>
              <a:lnSpc>
                <a:spcPct val="150000"/>
              </a:lnSpc>
            </a:pPr>
            <a:endParaRPr lang="en-US" sz="2400" dirty="0"/>
          </a:p>
          <a:p>
            <a:pPr>
              <a:lnSpc>
                <a:spcPct val="150000"/>
              </a:lnSpc>
            </a:pPr>
            <a:r>
              <a:rPr lang="en-US" sz="2400" dirty="0" err="1">
                <a:solidFill>
                  <a:srgbClr val="FF0000"/>
                </a:solidFill>
              </a:rPr>
              <a:t>componentDidCatch</a:t>
            </a:r>
            <a:r>
              <a:rPr lang="en-US" sz="2400" dirty="0"/>
              <a:t>:  called after the component catches an error. It provides an opportunity to log the error or perform any side effects. The error parameter contains the actual JavaScript error, and the info parameter is an object with a </a:t>
            </a:r>
            <a:r>
              <a:rPr lang="en-US" sz="2400" dirty="0" smtClean="0"/>
              <a:t>component Stack </a:t>
            </a:r>
            <a:r>
              <a:rPr lang="en-US" sz="2400" dirty="0"/>
              <a:t>property indicating the component stack at the time of the error</a:t>
            </a:r>
            <a:r>
              <a:rPr lang="en-US" sz="2400" dirty="0" smtClean="0"/>
              <a:t>..</a:t>
            </a:r>
          </a:p>
          <a:p>
            <a:pPr>
              <a:lnSpc>
                <a:spcPct val="150000"/>
              </a:lnSpc>
            </a:pPr>
            <a:endParaRPr lang="en-US" sz="2400" dirty="0" smtClean="0"/>
          </a:p>
          <a:p>
            <a:pPr>
              <a:lnSpc>
                <a:spcPct val="150000"/>
              </a:lnSpc>
            </a:pPr>
            <a:r>
              <a:rPr lang="en-US" sz="2400" dirty="0" smtClean="0">
                <a:solidFill>
                  <a:srgbClr val="FF0000"/>
                </a:solidFill>
              </a:rPr>
              <a:t>render</a:t>
            </a:r>
            <a:r>
              <a:rPr lang="en-US" sz="2400" dirty="0">
                <a:solidFill>
                  <a:srgbClr val="FF0000"/>
                </a:solidFill>
              </a:rPr>
              <a:t>: </a:t>
            </a:r>
            <a:r>
              <a:rPr lang="en-US" sz="2400" dirty="0"/>
              <a:t>This method is used to render the fallback UI when an error occurs.</a:t>
            </a:r>
          </a:p>
        </p:txBody>
      </p:sp>
    </p:spTree>
    <p:extLst>
      <p:ext uri="{BB962C8B-B14F-4D97-AF65-F5344CB8AC3E}">
        <p14:creationId xmlns:p14="http://schemas.microsoft.com/office/powerpoint/2010/main" val="3270576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2479675"/>
            <a:ext cx="10515600" cy="1325563"/>
          </a:xfrm>
        </p:spPr>
        <p:txBody>
          <a:bodyPr/>
          <a:lstStyle/>
          <a:p>
            <a:pPr algn="ctr"/>
            <a:r>
              <a:rPr lang="en-US" b="1" i="0" dirty="0" smtClean="0"/>
              <a:t>Example 1</a:t>
            </a:r>
            <a:endParaRPr lang="en-IN" b="1" i="0" dirty="0"/>
          </a:p>
        </p:txBody>
      </p:sp>
    </p:spTree>
    <p:extLst>
      <p:ext uri="{BB962C8B-B14F-4D97-AF65-F5344CB8AC3E}">
        <p14:creationId xmlns:p14="http://schemas.microsoft.com/office/powerpoint/2010/main" val="4132915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92F89-6745-B5F2-BA45-B4F98C5B239E}"/>
              </a:ext>
            </a:extLst>
          </p:cNvPr>
          <p:cNvSpPr>
            <a:spLocks noGrp="1"/>
          </p:cNvSpPr>
          <p:nvPr>
            <p:ph type="title"/>
          </p:nvPr>
        </p:nvSpPr>
        <p:spPr/>
        <p:txBody>
          <a:bodyPr/>
          <a:lstStyle/>
          <a:p>
            <a:r>
              <a:rPr lang="en-US" b="1" i="0" dirty="0"/>
              <a:t>Car.js</a:t>
            </a:r>
          </a:p>
        </p:txBody>
      </p:sp>
      <p:sp>
        <p:nvSpPr>
          <p:cNvPr id="3" name="Content Placeholder 2">
            <a:extLst>
              <a:ext uri="{FF2B5EF4-FFF2-40B4-BE49-F238E27FC236}">
                <a16:creationId xmlns:a16="http://schemas.microsoft.com/office/drawing/2014/main" xmlns="" id="{DFF8345C-1FD5-B986-26C9-EBA6E2AD7CE4}"/>
              </a:ext>
            </a:extLst>
          </p:cNvPr>
          <p:cNvSpPr>
            <a:spLocks noGrp="1"/>
          </p:cNvSpPr>
          <p:nvPr>
            <p:ph idx="1"/>
          </p:nvPr>
        </p:nvSpPr>
        <p:spPr>
          <a:xfrm>
            <a:off x="838200" y="1646555"/>
            <a:ext cx="10515600" cy="4846320"/>
          </a:xfrm>
        </p:spPr>
        <p:txBody>
          <a:bodyPr>
            <a:normAutofit fontScale="92500" lnSpcReduction="10000"/>
          </a:bodyPr>
          <a:lstStyle/>
          <a:p>
            <a:pPr marL="0" indent="0">
              <a:lnSpc>
                <a:spcPct val="150000"/>
              </a:lnSpc>
              <a:buNone/>
            </a:pPr>
            <a:r>
              <a:rPr lang="en-US" sz="2400" b="0" dirty="0">
                <a:solidFill>
                  <a:srgbClr val="AF00DB"/>
                </a:solidFill>
                <a:effectLst/>
                <a:latin typeface="+mj-lt"/>
              </a:rPr>
              <a:t>import</a:t>
            </a:r>
            <a:r>
              <a:rPr lang="en-US" sz="2400" b="0" dirty="0">
                <a:solidFill>
                  <a:srgbClr val="000000"/>
                </a:solidFill>
                <a:effectLst/>
                <a:latin typeface="+mj-lt"/>
              </a:rPr>
              <a:t> </a:t>
            </a:r>
            <a:r>
              <a:rPr lang="en-US" sz="2400" b="0" dirty="0">
                <a:solidFill>
                  <a:srgbClr val="001080"/>
                </a:solidFill>
                <a:effectLst/>
                <a:latin typeface="+mj-lt"/>
              </a:rPr>
              <a:t>React</a:t>
            </a:r>
            <a:r>
              <a:rPr lang="en-US" sz="2400" b="0" dirty="0">
                <a:solidFill>
                  <a:srgbClr val="000000"/>
                </a:solidFill>
                <a:effectLst/>
                <a:latin typeface="+mj-lt"/>
              </a:rPr>
              <a:t> </a:t>
            </a:r>
            <a:r>
              <a:rPr lang="en-US" sz="2400" b="0" dirty="0">
                <a:solidFill>
                  <a:srgbClr val="AF00DB"/>
                </a:solidFill>
                <a:effectLst/>
                <a:latin typeface="+mj-lt"/>
              </a:rPr>
              <a:t>from</a:t>
            </a:r>
            <a:r>
              <a:rPr lang="en-US" sz="2400" b="0" dirty="0">
                <a:solidFill>
                  <a:srgbClr val="000000"/>
                </a:solidFill>
                <a:effectLst/>
                <a:latin typeface="+mj-lt"/>
              </a:rPr>
              <a:t> </a:t>
            </a:r>
            <a:r>
              <a:rPr lang="en-US" sz="2400" b="0" dirty="0">
                <a:solidFill>
                  <a:srgbClr val="A31515"/>
                </a:solidFill>
                <a:effectLst/>
                <a:latin typeface="+mj-lt"/>
              </a:rPr>
              <a:t>"react"</a:t>
            </a:r>
            <a:r>
              <a:rPr lang="en-US" sz="2400" b="0" dirty="0">
                <a:solidFill>
                  <a:srgbClr val="000000"/>
                </a:solidFill>
                <a:effectLst/>
                <a:latin typeface="+mj-lt"/>
              </a:rPr>
              <a:t>;</a:t>
            </a:r>
          </a:p>
          <a:p>
            <a:pPr marL="0" indent="0">
              <a:lnSpc>
                <a:spcPct val="150000"/>
              </a:lnSpc>
              <a:buNone/>
            </a:pPr>
            <a:r>
              <a:rPr lang="en-US" sz="2400" b="0" dirty="0">
                <a:solidFill>
                  <a:srgbClr val="0000FF"/>
                </a:solidFill>
                <a:effectLst/>
                <a:latin typeface="+mj-lt"/>
              </a:rPr>
              <a:t>function</a:t>
            </a:r>
            <a:r>
              <a:rPr lang="en-US" sz="2400" b="0" dirty="0">
                <a:solidFill>
                  <a:srgbClr val="000000"/>
                </a:solidFill>
                <a:effectLst/>
                <a:latin typeface="+mj-lt"/>
              </a:rPr>
              <a:t> </a:t>
            </a:r>
            <a:r>
              <a:rPr lang="en-US" sz="2400" b="0" dirty="0">
                <a:solidFill>
                  <a:srgbClr val="795E26"/>
                </a:solidFill>
                <a:effectLst/>
                <a:latin typeface="+mj-lt"/>
              </a:rPr>
              <a:t>Car</a:t>
            </a:r>
            <a:r>
              <a:rPr lang="en-US" sz="2400" b="0" dirty="0">
                <a:solidFill>
                  <a:srgbClr val="000000"/>
                </a:solidFill>
                <a:effectLst/>
                <a:latin typeface="+mj-lt"/>
              </a:rPr>
              <a:t>({ </a:t>
            </a:r>
            <a:r>
              <a:rPr lang="en-US" sz="2400" b="0" dirty="0" err="1">
                <a:solidFill>
                  <a:srgbClr val="001080"/>
                </a:solidFill>
                <a:effectLst/>
                <a:latin typeface="+mj-lt"/>
              </a:rPr>
              <a:t>carName</a:t>
            </a:r>
            <a:r>
              <a:rPr lang="en-US" sz="2400" b="0" dirty="0">
                <a:solidFill>
                  <a:srgbClr val="000000"/>
                </a:solidFill>
                <a:effectLst/>
                <a:latin typeface="+mj-lt"/>
              </a:rPr>
              <a:t> }) {</a:t>
            </a:r>
          </a:p>
          <a:p>
            <a:pPr marL="0" indent="0">
              <a:lnSpc>
                <a:spcPct val="150000"/>
              </a:lnSpc>
              <a:buNone/>
            </a:pPr>
            <a:r>
              <a:rPr lang="en-US" sz="2400" b="0" dirty="0">
                <a:solidFill>
                  <a:srgbClr val="000000"/>
                </a:solidFill>
                <a:effectLst/>
                <a:latin typeface="+mj-lt"/>
              </a:rPr>
              <a:t>  </a:t>
            </a:r>
            <a:r>
              <a:rPr lang="en-US" sz="2400" b="0" dirty="0">
                <a:solidFill>
                  <a:srgbClr val="AF00DB"/>
                </a:solidFill>
                <a:effectLst/>
                <a:latin typeface="+mj-lt"/>
              </a:rPr>
              <a:t>if</a:t>
            </a:r>
            <a:r>
              <a:rPr lang="en-US" sz="2400" b="0" dirty="0">
                <a:solidFill>
                  <a:srgbClr val="000000"/>
                </a:solidFill>
                <a:effectLst/>
                <a:latin typeface="+mj-lt"/>
              </a:rPr>
              <a:t> (</a:t>
            </a:r>
            <a:r>
              <a:rPr lang="en-US" sz="2400" b="0" dirty="0" err="1">
                <a:solidFill>
                  <a:srgbClr val="001080"/>
                </a:solidFill>
                <a:effectLst/>
                <a:latin typeface="+mj-lt"/>
              </a:rPr>
              <a:t>carName</a:t>
            </a:r>
            <a:r>
              <a:rPr lang="en-US" sz="2400" b="0" dirty="0">
                <a:solidFill>
                  <a:srgbClr val="000000"/>
                </a:solidFill>
                <a:effectLst/>
                <a:latin typeface="+mj-lt"/>
              </a:rPr>
              <a:t> === </a:t>
            </a:r>
            <a:r>
              <a:rPr lang="en-US" sz="2400" b="0" dirty="0">
                <a:solidFill>
                  <a:srgbClr val="A31515"/>
                </a:solidFill>
                <a:effectLst/>
                <a:latin typeface="+mj-lt"/>
              </a:rPr>
              <a:t>"JCB"</a:t>
            </a:r>
            <a:r>
              <a:rPr lang="en-US" sz="2400" b="0" dirty="0">
                <a:solidFill>
                  <a:srgbClr val="000000"/>
                </a:solidFill>
                <a:effectLst/>
                <a:latin typeface="+mj-lt"/>
              </a:rPr>
              <a:t>) {</a:t>
            </a:r>
          </a:p>
          <a:p>
            <a:pPr marL="0" indent="0">
              <a:lnSpc>
                <a:spcPct val="150000"/>
              </a:lnSpc>
              <a:buNone/>
            </a:pPr>
            <a:r>
              <a:rPr lang="en-US" sz="2400" b="0" dirty="0">
                <a:solidFill>
                  <a:srgbClr val="000000"/>
                </a:solidFill>
                <a:effectLst/>
                <a:latin typeface="+mj-lt"/>
              </a:rPr>
              <a:t>    </a:t>
            </a:r>
            <a:r>
              <a:rPr lang="en-US" sz="2400" b="0" dirty="0">
                <a:solidFill>
                  <a:srgbClr val="AF00DB"/>
                </a:solidFill>
                <a:effectLst/>
                <a:latin typeface="+mj-lt"/>
              </a:rPr>
              <a:t>throw</a:t>
            </a:r>
            <a:r>
              <a:rPr lang="en-US" sz="2400" b="0" dirty="0">
                <a:solidFill>
                  <a:srgbClr val="000000"/>
                </a:solidFill>
                <a:effectLst/>
                <a:latin typeface="+mj-lt"/>
              </a:rPr>
              <a:t> </a:t>
            </a:r>
            <a:r>
              <a:rPr lang="en-US" sz="2400" b="0" dirty="0">
                <a:solidFill>
                  <a:srgbClr val="0000FF"/>
                </a:solidFill>
                <a:effectLst/>
                <a:latin typeface="+mj-lt"/>
              </a:rPr>
              <a:t>new</a:t>
            </a:r>
            <a:r>
              <a:rPr lang="en-US" sz="2400" b="0" dirty="0">
                <a:solidFill>
                  <a:srgbClr val="000000"/>
                </a:solidFill>
                <a:effectLst/>
                <a:latin typeface="+mj-lt"/>
              </a:rPr>
              <a:t> </a:t>
            </a:r>
            <a:r>
              <a:rPr lang="en-US" sz="2400" b="0" dirty="0">
                <a:solidFill>
                  <a:srgbClr val="267F99"/>
                </a:solidFill>
                <a:effectLst/>
                <a:latin typeface="+mj-lt"/>
              </a:rPr>
              <a:t>Error</a:t>
            </a:r>
            <a:r>
              <a:rPr lang="en-US" sz="2400" b="0" dirty="0">
                <a:solidFill>
                  <a:srgbClr val="000000"/>
                </a:solidFill>
                <a:effectLst/>
                <a:latin typeface="+mj-lt"/>
              </a:rPr>
              <a:t>(</a:t>
            </a:r>
            <a:r>
              <a:rPr lang="en-US" sz="2400" b="0" dirty="0">
                <a:solidFill>
                  <a:srgbClr val="A31515"/>
                </a:solidFill>
                <a:effectLst/>
                <a:latin typeface="+mj-lt"/>
              </a:rPr>
              <a:t>"Not a Car"</a:t>
            </a:r>
            <a:r>
              <a:rPr lang="en-US" sz="2400" b="0" dirty="0">
                <a:solidFill>
                  <a:srgbClr val="000000"/>
                </a:solidFill>
                <a:effectLst/>
                <a:latin typeface="+mj-lt"/>
              </a:rPr>
              <a:t>);</a:t>
            </a:r>
          </a:p>
          <a:p>
            <a:pPr marL="0" indent="0">
              <a:lnSpc>
                <a:spcPct val="150000"/>
              </a:lnSpc>
              <a:buNone/>
            </a:pPr>
            <a:r>
              <a:rPr lang="en-US" sz="2400" b="0" dirty="0">
                <a:solidFill>
                  <a:srgbClr val="000000"/>
                </a:solidFill>
                <a:effectLst/>
                <a:latin typeface="+mj-lt"/>
              </a:rPr>
              <a:t>  }</a:t>
            </a:r>
          </a:p>
          <a:p>
            <a:pPr marL="0" indent="0">
              <a:lnSpc>
                <a:spcPct val="150000"/>
              </a:lnSpc>
              <a:buNone/>
            </a:pPr>
            <a:r>
              <a:rPr lang="en-US" sz="2400" b="0" dirty="0">
                <a:solidFill>
                  <a:srgbClr val="000000"/>
                </a:solidFill>
                <a:effectLst/>
                <a:latin typeface="+mj-lt"/>
              </a:rPr>
              <a:t>  </a:t>
            </a:r>
            <a:r>
              <a:rPr lang="en-US" sz="2400" b="0" dirty="0">
                <a:solidFill>
                  <a:srgbClr val="AF00DB"/>
                </a:solidFill>
                <a:effectLst/>
                <a:latin typeface="+mj-lt"/>
              </a:rPr>
              <a:t>return</a:t>
            </a:r>
            <a:r>
              <a:rPr lang="en-US" sz="2400" b="0" dirty="0">
                <a:solidFill>
                  <a:srgbClr val="000000"/>
                </a:solidFill>
                <a:effectLst/>
                <a:latin typeface="+mj-lt"/>
              </a:rPr>
              <a:t> </a:t>
            </a:r>
            <a:r>
              <a:rPr lang="en-US" sz="2400" b="0" dirty="0">
                <a:solidFill>
                  <a:srgbClr val="800000"/>
                </a:solidFill>
                <a:effectLst/>
                <a:latin typeface="+mj-lt"/>
              </a:rPr>
              <a:t>&lt;div&gt;</a:t>
            </a:r>
            <a:r>
              <a:rPr lang="en-US" sz="2400" b="0" dirty="0">
                <a:solidFill>
                  <a:srgbClr val="0000FF"/>
                </a:solidFill>
                <a:effectLst/>
                <a:latin typeface="+mj-lt"/>
              </a:rPr>
              <a:t>{</a:t>
            </a:r>
            <a:r>
              <a:rPr lang="en-US" sz="2400" b="0" dirty="0" err="1">
                <a:solidFill>
                  <a:srgbClr val="001080"/>
                </a:solidFill>
                <a:effectLst/>
                <a:latin typeface="+mj-lt"/>
              </a:rPr>
              <a:t>carName</a:t>
            </a:r>
            <a:r>
              <a:rPr lang="en-US" sz="2400" b="0" dirty="0">
                <a:solidFill>
                  <a:srgbClr val="0000FF"/>
                </a:solidFill>
                <a:effectLst/>
                <a:latin typeface="+mj-lt"/>
              </a:rPr>
              <a:t>}</a:t>
            </a:r>
            <a:r>
              <a:rPr lang="en-US" sz="2400" b="0" dirty="0">
                <a:solidFill>
                  <a:srgbClr val="800000"/>
                </a:solidFill>
                <a:effectLst/>
                <a:latin typeface="+mj-lt"/>
              </a:rPr>
              <a:t>&lt;/div&gt;</a:t>
            </a:r>
            <a:r>
              <a:rPr lang="en-US" sz="2400" b="0" dirty="0">
                <a:solidFill>
                  <a:srgbClr val="000000"/>
                </a:solidFill>
                <a:effectLst/>
                <a:latin typeface="+mj-lt"/>
              </a:rPr>
              <a:t>;</a:t>
            </a:r>
          </a:p>
          <a:p>
            <a:pPr marL="0" indent="0">
              <a:lnSpc>
                <a:spcPct val="150000"/>
              </a:lnSpc>
              <a:buNone/>
            </a:pPr>
            <a:r>
              <a:rPr lang="en-US" sz="2400" b="0" dirty="0">
                <a:solidFill>
                  <a:srgbClr val="000000"/>
                </a:solidFill>
                <a:effectLst/>
                <a:latin typeface="+mj-lt"/>
              </a:rPr>
              <a:t>}</a:t>
            </a:r>
          </a:p>
          <a:p>
            <a:pPr marL="0" indent="0">
              <a:lnSpc>
                <a:spcPct val="150000"/>
              </a:lnSpc>
              <a:buNone/>
            </a:pPr>
            <a:r>
              <a:rPr lang="en-US" sz="2400" b="0" dirty="0">
                <a:solidFill>
                  <a:srgbClr val="AF00DB"/>
                </a:solidFill>
                <a:effectLst/>
                <a:latin typeface="+mj-lt"/>
              </a:rPr>
              <a:t>export</a:t>
            </a:r>
            <a:r>
              <a:rPr lang="en-US" sz="2400" b="0" dirty="0">
                <a:solidFill>
                  <a:srgbClr val="000000"/>
                </a:solidFill>
                <a:effectLst/>
                <a:latin typeface="+mj-lt"/>
              </a:rPr>
              <a:t> </a:t>
            </a:r>
            <a:r>
              <a:rPr lang="en-US" sz="2400" b="0" dirty="0">
                <a:solidFill>
                  <a:srgbClr val="AF00DB"/>
                </a:solidFill>
                <a:effectLst/>
                <a:latin typeface="+mj-lt"/>
              </a:rPr>
              <a:t>default</a:t>
            </a:r>
            <a:r>
              <a:rPr lang="en-US" sz="2400" b="0" dirty="0">
                <a:solidFill>
                  <a:srgbClr val="000000"/>
                </a:solidFill>
                <a:effectLst/>
                <a:latin typeface="+mj-lt"/>
              </a:rPr>
              <a:t> </a:t>
            </a:r>
            <a:r>
              <a:rPr lang="en-US" sz="2400" b="0" dirty="0">
                <a:solidFill>
                  <a:srgbClr val="795E26"/>
                </a:solidFill>
                <a:effectLst/>
                <a:latin typeface="+mj-lt"/>
              </a:rPr>
              <a:t>Car</a:t>
            </a:r>
            <a:r>
              <a:rPr lang="en-US" sz="2400" b="0" dirty="0">
                <a:solidFill>
                  <a:srgbClr val="000000"/>
                </a:solidFill>
                <a:effectLst/>
                <a:latin typeface="+mj-lt"/>
              </a:rPr>
              <a:t>;</a:t>
            </a:r>
          </a:p>
          <a:p>
            <a:pPr marL="0" indent="0">
              <a:lnSpc>
                <a:spcPct val="150000"/>
              </a:lnSpc>
              <a:buNone/>
            </a:pPr>
            <a:endParaRPr lang="en-US" sz="2400" dirty="0">
              <a:latin typeface="+mj-lt"/>
            </a:endParaRPr>
          </a:p>
        </p:txBody>
      </p:sp>
    </p:spTree>
    <p:extLst>
      <p:ext uri="{BB962C8B-B14F-4D97-AF65-F5344CB8AC3E}">
        <p14:creationId xmlns:p14="http://schemas.microsoft.com/office/powerpoint/2010/main" val="162768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9079D-6F57-B899-DAB8-CD2EFC764E83}"/>
              </a:ext>
            </a:extLst>
          </p:cNvPr>
          <p:cNvSpPr>
            <a:spLocks noGrp="1"/>
          </p:cNvSpPr>
          <p:nvPr>
            <p:ph type="title"/>
          </p:nvPr>
        </p:nvSpPr>
        <p:spPr>
          <a:xfrm>
            <a:off x="838200" y="0"/>
            <a:ext cx="10515600" cy="505030"/>
          </a:xfrm>
        </p:spPr>
        <p:txBody>
          <a:bodyPr>
            <a:normAutofit fontScale="90000"/>
          </a:bodyPr>
          <a:lstStyle/>
          <a:p>
            <a:r>
              <a:rPr lang="en-US" b="1" i="0" dirty="0"/>
              <a:t>ErrorBoundary.js</a:t>
            </a:r>
          </a:p>
        </p:txBody>
      </p:sp>
      <p:sp>
        <p:nvSpPr>
          <p:cNvPr id="3" name="Content Placeholder 2">
            <a:extLst>
              <a:ext uri="{FF2B5EF4-FFF2-40B4-BE49-F238E27FC236}">
                <a16:creationId xmlns:a16="http://schemas.microsoft.com/office/drawing/2014/main" xmlns="" id="{233B463E-46AF-9371-254D-1217598A32EA}"/>
              </a:ext>
            </a:extLst>
          </p:cNvPr>
          <p:cNvSpPr>
            <a:spLocks noGrp="1"/>
          </p:cNvSpPr>
          <p:nvPr>
            <p:ph idx="1"/>
          </p:nvPr>
        </p:nvSpPr>
        <p:spPr>
          <a:xfrm>
            <a:off x="0" y="505030"/>
            <a:ext cx="12049432" cy="6352970"/>
          </a:xfrm>
        </p:spPr>
        <p:txBody>
          <a:bodyPr numCol="2">
            <a:normAutofit/>
          </a:bodyPr>
          <a:lstStyle/>
          <a:p>
            <a:pPr marL="0" indent="0">
              <a:buNone/>
            </a:pPr>
            <a:r>
              <a:rPr lang="en-US" sz="2300" b="0" dirty="0">
                <a:solidFill>
                  <a:srgbClr val="AF00DB"/>
                </a:solidFill>
                <a:effectLst/>
                <a:latin typeface="+mj-lt"/>
              </a:rPr>
              <a:t>import</a:t>
            </a:r>
            <a:r>
              <a:rPr lang="en-US" sz="2300" b="0" dirty="0">
                <a:solidFill>
                  <a:srgbClr val="000000"/>
                </a:solidFill>
                <a:effectLst/>
                <a:latin typeface="+mj-lt"/>
              </a:rPr>
              <a:t> </a:t>
            </a:r>
            <a:r>
              <a:rPr lang="en-US" sz="2300" b="0" dirty="0">
                <a:solidFill>
                  <a:srgbClr val="001080"/>
                </a:solidFill>
                <a:effectLst/>
                <a:latin typeface="+mj-lt"/>
              </a:rPr>
              <a:t>React</a:t>
            </a:r>
            <a:r>
              <a:rPr lang="en-US" sz="2300" b="0" dirty="0">
                <a:solidFill>
                  <a:srgbClr val="000000"/>
                </a:solidFill>
                <a:effectLst/>
                <a:latin typeface="+mj-lt"/>
              </a:rPr>
              <a:t>, { </a:t>
            </a:r>
            <a:r>
              <a:rPr lang="en-US" sz="2300" b="0" dirty="0">
                <a:solidFill>
                  <a:srgbClr val="001080"/>
                </a:solidFill>
                <a:effectLst/>
                <a:latin typeface="+mj-lt"/>
              </a:rPr>
              <a:t>Component</a:t>
            </a:r>
            <a:r>
              <a:rPr lang="en-US" sz="2300" b="0" dirty="0">
                <a:solidFill>
                  <a:srgbClr val="000000"/>
                </a:solidFill>
                <a:effectLst/>
                <a:latin typeface="+mj-lt"/>
              </a:rPr>
              <a:t> } </a:t>
            </a:r>
            <a:r>
              <a:rPr lang="en-US" sz="2300" b="0" dirty="0">
                <a:solidFill>
                  <a:srgbClr val="AF00DB"/>
                </a:solidFill>
                <a:effectLst/>
                <a:latin typeface="+mj-lt"/>
              </a:rPr>
              <a:t>from</a:t>
            </a:r>
            <a:r>
              <a:rPr lang="en-US" sz="2300" b="0" dirty="0">
                <a:solidFill>
                  <a:srgbClr val="000000"/>
                </a:solidFill>
                <a:effectLst/>
                <a:latin typeface="+mj-lt"/>
              </a:rPr>
              <a:t> </a:t>
            </a:r>
            <a:r>
              <a:rPr lang="en-US" sz="2300" b="0" dirty="0">
                <a:solidFill>
                  <a:srgbClr val="A31515"/>
                </a:solidFill>
                <a:effectLst/>
                <a:latin typeface="+mj-lt"/>
              </a:rPr>
              <a:t>"react"</a:t>
            </a:r>
            <a:r>
              <a:rPr lang="en-US" sz="2300" b="0" dirty="0">
                <a:solidFill>
                  <a:srgbClr val="000000"/>
                </a:solidFill>
                <a:effectLst/>
                <a:latin typeface="+mj-lt"/>
              </a:rPr>
              <a:t>;</a:t>
            </a:r>
          </a:p>
          <a:p>
            <a:pPr marL="0" indent="0">
              <a:buNone/>
            </a:pPr>
            <a:r>
              <a:rPr lang="en-US" sz="2300" b="0" dirty="0">
                <a:solidFill>
                  <a:srgbClr val="0000FF"/>
                </a:solidFill>
                <a:effectLst/>
                <a:latin typeface="+mj-lt"/>
              </a:rPr>
              <a:t>class</a:t>
            </a:r>
            <a:r>
              <a:rPr lang="en-US" sz="2300" b="0" dirty="0">
                <a:solidFill>
                  <a:srgbClr val="000000"/>
                </a:solidFill>
                <a:effectLst/>
                <a:latin typeface="+mj-lt"/>
              </a:rPr>
              <a:t> </a:t>
            </a:r>
            <a:r>
              <a:rPr lang="en-US" sz="2300" b="0" dirty="0" err="1">
                <a:solidFill>
                  <a:srgbClr val="267F99"/>
                </a:solidFill>
                <a:effectLst/>
                <a:latin typeface="+mj-lt"/>
              </a:rPr>
              <a:t>ErrorBoundary</a:t>
            </a:r>
            <a:r>
              <a:rPr lang="en-US" sz="2300" b="0" dirty="0">
                <a:solidFill>
                  <a:srgbClr val="000000"/>
                </a:solidFill>
                <a:effectLst/>
                <a:latin typeface="+mj-lt"/>
              </a:rPr>
              <a:t> </a:t>
            </a:r>
            <a:r>
              <a:rPr lang="en-US" sz="2300" b="0" dirty="0">
                <a:solidFill>
                  <a:srgbClr val="0000FF"/>
                </a:solidFill>
                <a:effectLst/>
                <a:latin typeface="+mj-lt"/>
              </a:rPr>
              <a:t>extends</a:t>
            </a:r>
            <a:r>
              <a:rPr lang="en-US" sz="2300" b="0" dirty="0">
                <a:solidFill>
                  <a:srgbClr val="000000"/>
                </a:solidFill>
                <a:effectLst/>
                <a:latin typeface="+mj-lt"/>
              </a:rPr>
              <a:t> </a:t>
            </a:r>
            <a:r>
              <a:rPr lang="en-US" sz="2300" b="0" dirty="0">
                <a:solidFill>
                  <a:srgbClr val="267F99"/>
                </a:solidFill>
                <a:effectLst/>
                <a:latin typeface="+mj-lt"/>
              </a:rPr>
              <a:t>Component</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0000FF"/>
                </a:solidFill>
                <a:effectLst/>
                <a:latin typeface="+mj-lt"/>
              </a:rPr>
              <a:t>constructor</a:t>
            </a:r>
            <a:r>
              <a:rPr lang="en-US" sz="2300" b="0" dirty="0">
                <a:solidFill>
                  <a:srgbClr val="000000"/>
                </a:solidFill>
                <a:effectLst/>
                <a:latin typeface="+mj-lt"/>
              </a:rPr>
              <a:t>(</a:t>
            </a:r>
            <a:r>
              <a:rPr lang="en-US" sz="2300" b="0" dirty="0">
                <a:solidFill>
                  <a:srgbClr val="001080"/>
                </a:solidFill>
                <a:effectLst/>
                <a:latin typeface="+mj-lt"/>
              </a:rPr>
              <a:t>props</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0000FF"/>
                </a:solidFill>
                <a:effectLst/>
                <a:latin typeface="+mj-lt"/>
              </a:rPr>
              <a:t>super</a:t>
            </a:r>
            <a:r>
              <a:rPr lang="en-US" sz="2300" b="0" dirty="0">
                <a:solidFill>
                  <a:srgbClr val="000000"/>
                </a:solidFill>
                <a:effectLst/>
                <a:latin typeface="+mj-lt"/>
              </a:rPr>
              <a:t>(</a:t>
            </a:r>
            <a:r>
              <a:rPr lang="en-US" sz="2300" b="0" dirty="0">
                <a:solidFill>
                  <a:srgbClr val="001080"/>
                </a:solidFill>
                <a:effectLst/>
                <a:latin typeface="+mj-lt"/>
              </a:rPr>
              <a:t>props</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r>
              <a:rPr lang="en-US" sz="2300" b="0" dirty="0" err="1">
                <a:solidFill>
                  <a:srgbClr val="0000FF"/>
                </a:solidFill>
                <a:effectLst/>
                <a:latin typeface="+mj-lt"/>
              </a:rPr>
              <a:t>this</a:t>
            </a:r>
            <a:r>
              <a:rPr lang="en-US" sz="2300" b="0" dirty="0" err="1">
                <a:solidFill>
                  <a:srgbClr val="000000"/>
                </a:solidFill>
                <a:effectLst/>
                <a:latin typeface="+mj-lt"/>
              </a:rPr>
              <a:t>.</a:t>
            </a:r>
            <a:r>
              <a:rPr lang="en-US" sz="2300" b="0" dirty="0" err="1">
                <a:solidFill>
                  <a:srgbClr val="001080"/>
                </a:solidFill>
                <a:effectLst/>
                <a:latin typeface="+mj-lt"/>
              </a:rPr>
              <a:t>state</a:t>
            </a:r>
            <a:r>
              <a:rPr lang="en-US" sz="2300" b="0" dirty="0">
                <a:solidFill>
                  <a:srgbClr val="000000"/>
                </a:solidFill>
                <a:effectLst/>
                <a:latin typeface="+mj-lt"/>
              </a:rPr>
              <a:t> = {</a:t>
            </a:r>
          </a:p>
          <a:p>
            <a:pPr marL="0" indent="0">
              <a:buNone/>
            </a:pPr>
            <a:r>
              <a:rPr lang="en-US" sz="2300" b="0" dirty="0">
                <a:solidFill>
                  <a:srgbClr val="000000"/>
                </a:solidFill>
                <a:effectLst/>
                <a:latin typeface="+mj-lt"/>
              </a:rPr>
              <a:t>          </a:t>
            </a:r>
            <a:r>
              <a:rPr lang="en-US" sz="2300" b="0" dirty="0" err="1">
                <a:solidFill>
                  <a:srgbClr val="001080"/>
                </a:solidFill>
                <a:effectLst/>
                <a:latin typeface="+mj-lt"/>
              </a:rPr>
              <a:t>hasError</a:t>
            </a:r>
            <a:r>
              <a:rPr lang="en-US" sz="2300" b="0" dirty="0">
                <a:solidFill>
                  <a:srgbClr val="001080"/>
                </a:solidFill>
                <a:effectLst/>
                <a:latin typeface="+mj-lt"/>
              </a:rPr>
              <a:t>:</a:t>
            </a:r>
            <a:r>
              <a:rPr lang="en-US" sz="2300" b="0" dirty="0">
                <a:solidFill>
                  <a:srgbClr val="000000"/>
                </a:solidFill>
                <a:effectLst/>
                <a:latin typeface="+mj-lt"/>
              </a:rPr>
              <a:t> </a:t>
            </a:r>
            <a:r>
              <a:rPr lang="en-US" sz="2300" b="0" dirty="0">
                <a:solidFill>
                  <a:srgbClr val="0000FF"/>
                </a:solidFill>
                <a:effectLst/>
                <a:latin typeface="+mj-lt"/>
              </a:rPr>
              <a:t>false</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0000FF"/>
                </a:solidFill>
                <a:effectLst/>
                <a:latin typeface="+mj-lt"/>
              </a:rPr>
              <a:t>static</a:t>
            </a:r>
            <a:r>
              <a:rPr lang="en-US" sz="2300" b="0" dirty="0">
                <a:solidFill>
                  <a:srgbClr val="000000"/>
                </a:solidFill>
                <a:effectLst/>
                <a:latin typeface="+mj-lt"/>
              </a:rPr>
              <a:t> </a:t>
            </a:r>
            <a:r>
              <a:rPr lang="en-US" sz="2300" b="0" dirty="0" err="1">
                <a:solidFill>
                  <a:srgbClr val="795E26"/>
                </a:solidFill>
                <a:effectLst/>
                <a:latin typeface="+mj-lt"/>
              </a:rPr>
              <a:t>getDerivedStateFromError</a:t>
            </a:r>
            <a:r>
              <a:rPr lang="en-US" sz="2300" b="0" dirty="0">
                <a:solidFill>
                  <a:srgbClr val="000000"/>
                </a:solidFill>
                <a:effectLst/>
                <a:latin typeface="+mj-lt"/>
              </a:rPr>
              <a:t>(</a:t>
            </a:r>
            <a:r>
              <a:rPr lang="en-US" sz="2300" b="0" dirty="0">
                <a:solidFill>
                  <a:srgbClr val="001080"/>
                </a:solidFill>
                <a:effectLst/>
                <a:latin typeface="+mj-lt"/>
              </a:rPr>
              <a:t>error</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AF00DB"/>
                </a:solidFill>
                <a:effectLst/>
                <a:latin typeface="+mj-lt"/>
              </a:rPr>
              <a:t>return</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err="1">
                <a:solidFill>
                  <a:srgbClr val="001080"/>
                </a:solidFill>
                <a:effectLst/>
                <a:latin typeface="+mj-lt"/>
              </a:rPr>
              <a:t>hasError</a:t>
            </a:r>
            <a:r>
              <a:rPr lang="en-US" sz="2300" b="0" dirty="0">
                <a:solidFill>
                  <a:srgbClr val="001080"/>
                </a:solidFill>
                <a:effectLst/>
                <a:latin typeface="+mj-lt"/>
              </a:rPr>
              <a:t>:</a:t>
            </a:r>
            <a:r>
              <a:rPr lang="en-US" sz="2300" b="0" dirty="0">
                <a:solidFill>
                  <a:srgbClr val="000000"/>
                </a:solidFill>
                <a:effectLst/>
                <a:latin typeface="+mj-lt"/>
              </a:rPr>
              <a:t> </a:t>
            </a:r>
            <a:r>
              <a:rPr lang="en-US" sz="2300" b="0" dirty="0">
                <a:solidFill>
                  <a:srgbClr val="0000FF"/>
                </a:solidFill>
                <a:effectLst/>
                <a:latin typeface="+mj-lt"/>
              </a:rPr>
              <a:t>true</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err="1">
                <a:solidFill>
                  <a:srgbClr val="795E26"/>
                </a:solidFill>
                <a:effectLst/>
                <a:latin typeface="+mj-lt"/>
              </a:rPr>
              <a:t>componentDidCatch</a:t>
            </a:r>
            <a:r>
              <a:rPr lang="en-US" sz="2300" b="0" dirty="0">
                <a:solidFill>
                  <a:srgbClr val="000000"/>
                </a:solidFill>
                <a:effectLst/>
                <a:latin typeface="+mj-lt"/>
              </a:rPr>
              <a:t>(</a:t>
            </a:r>
            <a:r>
              <a:rPr lang="en-US" sz="2300" b="0" dirty="0">
                <a:solidFill>
                  <a:srgbClr val="001080"/>
                </a:solidFill>
                <a:effectLst/>
                <a:latin typeface="+mj-lt"/>
              </a:rPr>
              <a:t>error</a:t>
            </a:r>
            <a:r>
              <a:rPr lang="en-US" sz="2300" b="0" dirty="0">
                <a:solidFill>
                  <a:srgbClr val="000000"/>
                </a:solidFill>
                <a:effectLst/>
                <a:latin typeface="+mj-lt"/>
              </a:rPr>
              <a:t>, </a:t>
            </a:r>
            <a:r>
              <a:rPr lang="en-US" sz="2300" b="0" dirty="0">
                <a:solidFill>
                  <a:srgbClr val="001080"/>
                </a:solidFill>
                <a:effectLst/>
                <a:latin typeface="+mj-lt"/>
              </a:rPr>
              <a:t>info</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001080"/>
                </a:solidFill>
                <a:effectLst/>
                <a:latin typeface="+mj-lt"/>
              </a:rPr>
              <a:t>console</a:t>
            </a:r>
            <a:r>
              <a:rPr lang="en-US" sz="2300" b="0" dirty="0">
                <a:solidFill>
                  <a:srgbClr val="000000"/>
                </a:solidFill>
                <a:effectLst/>
                <a:latin typeface="+mj-lt"/>
              </a:rPr>
              <a:t>.</a:t>
            </a:r>
            <a:r>
              <a:rPr lang="en-US" sz="2300" b="0" dirty="0">
                <a:solidFill>
                  <a:srgbClr val="795E26"/>
                </a:solidFill>
                <a:effectLst/>
                <a:latin typeface="+mj-lt"/>
              </a:rPr>
              <a:t>log</a:t>
            </a:r>
            <a:r>
              <a:rPr lang="en-US" sz="2300" b="0" dirty="0">
                <a:solidFill>
                  <a:srgbClr val="000000"/>
                </a:solidFill>
                <a:effectLst/>
                <a:latin typeface="+mj-lt"/>
              </a:rPr>
              <a:t>(</a:t>
            </a:r>
            <a:r>
              <a:rPr lang="en-US" sz="2300" b="0" dirty="0">
                <a:solidFill>
                  <a:srgbClr val="001080"/>
                </a:solidFill>
                <a:effectLst/>
                <a:latin typeface="+mj-lt"/>
              </a:rPr>
              <a:t>error</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r>
              <a:rPr lang="en-US" sz="2300" b="0" dirty="0">
                <a:solidFill>
                  <a:srgbClr val="001080"/>
                </a:solidFill>
                <a:effectLst/>
                <a:latin typeface="+mj-lt"/>
              </a:rPr>
              <a:t>console</a:t>
            </a:r>
            <a:r>
              <a:rPr lang="en-US" sz="2300" b="0" dirty="0">
                <a:solidFill>
                  <a:srgbClr val="000000"/>
                </a:solidFill>
                <a:effectLst/>
                <a:latin typeface="+mj-lt"/>
              </a:rPr>
              <a:t>.</a:t>
            </a:r>
            <a:r>
              <a:rPr lang="en-US" sz="2300" b="0" dirty="0">
                <a:solidFill>
                  <a:srgbClr val="795E26"/>
                </a:solidFill>
                <a:effectLst/>
                <a:latin typeface="+mj-lt"/>
              </a:rPr>
              <a:t>log</a:t>
            </a:r>
            <a:r>
              <a:rPr lang="en-US" sz="2300" b="0" dirty="0">
                <a:solidFill>
                  <a:srgbClr val="000000"/>
                </a:solidFill>
                <a:effectLst/>
                <a:latin typeface="+mj-lt"/>
              </a:rPr>
              <a:t>(</a:t>
            </a:r>
            <a:r>
              <a:rPr lang="en-US" sz="2300" b="0" dirty="0">
                <a:solidFill>
                  <a:srgbClr val="001080"/>
                </a:solidFill>
                <a:effectLst/>
                <a:latin typeface="+mj-lt"/>
              </a:rPr>
              <a:t>info</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795E26"/>
                </a:solidFill>
                <a:effectLst/>
                <a:latin typeface="+mj-lt"/>
              </a:rPr>
              <a:t>render</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AF00DB"/>
                </a:solidFill>
                <a:effectLst/>
                <a:latin typeface="+mj-lt"/>
              </a:rPr>
              <a:t>if</a:t>
            </a:r>
            <a:r>
              <a:rPr lang="en-US" sz="2300" b="0" dirty="0">
                <a:solidFill>
                  <a:srgbClr val="000000"/>
                </a:solidFill>
                <a:effectLst/>
                <a:latin typeface="+mj-lt"/>
              </a:rPr>
              <a:t> (</a:t>
            </a:r>
            <a:r>
              <a:rPr lang="en-US" sz="2300" b="0" dirty="0" err="1">
                <a:solidFill>
                  <a:srgbClr val="0000FF"/>
                </a:solidFill>
                <a:effectLst/>
                <a:latin typeface="+mj-lt"/>
              </a:rPr>
              <a:t>this</a:t>
            </a:r>
            <a:r>
              <a:rPr lang="en-US" sz="2300" b="0" dirty="0" err="1">
                <a:solidFill>
                  <a:srgbClr val="000000"/>
                </a:solidFill>
                <a:effectLst/>
                <a:latin typeface="+mj-lt"/>
              </a:rPr>
              <a:t>.</a:t>
            </a:r>
            <a:r>
              <a:rPr lang="en-US" sz="2300" b="0" dirty="0" err="1">
                <a:solidFill>
                  <a:srgbClr val="001080"/>
                </a:solidFill>
                <a:effectLst/>
                <a:latin typeface="+mj-lt"/>
              </a:rPr>
              <a:t>state</a:t>
            </a:r>
            <a:r>
              <a:rPr lang="en-US" sz="2300" b="0" dirty="0" err="1">
                <a:solidFill>
                  <a:srgbClr val="000000"/>
                </a:solidFill>
                <a:effectLst/>
                <a:latin typeface="+mj-lt"/>
              </a:rPr>
              <a:t>.</a:t>
            </a:r>
            <a:r>
              <a:rPr lang="en-US" sz="2300" b="0" dirty="0" err="1">
                <a:solidFill>
                  <a:srgbClr val="001080"/>
                </a:solidFill>
                <a:effectLst/>
                <a:latin typeface="+mj-lt"/>
              </a:rPr>
              <a:t>hasError</a:t>
            </a: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AF00DB"/>
                </a:solidFill>
                <a:effectLst/>
                <a:latin typeface="+mj-lt"/>
              </a:rPr>
              <a:t>return</a:t>
            </a:r>
            <a:r>
              <a:rPr lang="en-US" sz="2300" b="0" dirty="0">
                <a:solidFill>
                  <a:srgbClr val="000000"/>
                </a:solidFill>
                <a:effectLst/>
                <a:latin typeface="+mj-lt"/>
              </a:rPr>
              <a:t> </a:t>
            </a:r>
            <a:r>
              <a:rPr lang="en-US" sz="2300" b="0" dirty="0">
                <a:solidFill>
                  <a:srgbClr val="800000"/>
                </a:solidFill>
                <a:effectLst/>
                <a:latin typeface="+mj-lt"/>
              </a:rPr>
              <a:t>&lt;h1&gt;</a:t>
            </a:r>
            <a:r>
              <a:rPr lang="en-US" sz="2300" b="0" dirty="0">
                <a:solidFill>
                  <a:srgbClr val="000000"/>
                </a:solidFill>
                <a:effectLst/>
                <a:latin typeface="+mj-lt"/>
              </a:rPr>
              <a:t>Something went wrong!</a:t>
            </a:r>
            <a:r>
              <a:rPr lang="en-US" sz="2300" b="0" dirty="0">
                <a:solidFill>
                  <a:srgbClr val="800000"/>
                </a:solidFill>
                <a:effectLst/>
                <a:latin typeface="+mj-lt"/>
              </a:rPr>
              <a:t>&lt;/h1&gt;</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AF00DB"/>
                </a:solidFill>
                <a:effectLst/>
                <a:latin typeface="+mj-lt"/>
              </a:rPr>
              <a:t>return</a:t>
            </a:r>
            <a:r>
              <a:rPr lang="en-US" sz="2300" b="0" dirty="0">
                <a:solidFill>
                  <a:srgbClr val="000000"/>
                </a:solidFill>
                <a:effectLst/>
                <a:latin typeface="+mj-lt"/>
              </a:rPr>
              <a:t> </a:t>
            </a:r>
            <a:r>
              <a:rPr lang="en-US" sz="2300" b="0" dirty="0" err="1">
                <a:solidFill>
                  <a:srgbClr val="0000FF"/>
                </a:solidFill>
                <a:effectLst/>
                <a:latin typeface="+mj-lt"/>
              </a:rPr>
              <a:t>this</a:t>
            </a:r>
            <a:r>
              <a:rPr lang="en-US" sz="2300" b="0" dirty="0" err="1">
                <a:solidFill>
                  <a:srgbClr val="000000"/>
                </a:solidFill>
                <a:effectLst/>
                <a:latin typeface="+mj-lt"/>
              </a:rPr>
              <a:t>.</a:t>
            </a:r>
            <a:r>
              <a:rPr lang="en-US" sz="2300" b="0" dirty="0" err="1">
                <a:solidFill>
                  <a:srgbClr val="0070C1"/>
                </a:solidFill>
                <a:effectLst/>
                <a:latin typeface="+mj-lt"/>
              </a:rPr>
              <a:t>props</a:t>
            </a:r>
            <a:r>
              <a:rPr lang="en-US" sz="2300" b="0" dirty="0" err="1">
                <a:solidFill>
                  <a:srgbClr val="000000"/>
                </a:solidFill>
                <a:effectLst/>
                <a:latin typeface="+mj-lt"/>
              </a:rPr>
              <a:t>.</a:t>
            </a:r>
            <a:r>
              <a:rPr lang="en-US" sz="2300" b="0" dirty="0" err="1">
                <a:solidFill>
                  <a:srgbClr val="001080"/>
                </a:solidFill>
                <a:effectLst/>
                <a:latin typeface="+mj-lt"/>
              </a:rPr>
              <a:t>children</a:t>
            </a:r>
            <a:r>
              <a:rPr lang="en-US" sz="2300" b="0" dirty="0">
                <a:solidFill>
                  <a:srgbClr val="000000"/>
                </a:solidFill>
                <a:effectLst/>
                <a:latin typeface="+mj-lt"/>
              </a:rPr>
              <a:t>;</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p>
          <a:p>
            <a:pPr marL="0" indent="0">
              <a:buNone/>
            </a:pPr>
            <a:r>
              <a:rPr lang="en-US" sz="2300" b="0" dirty="0">
                <a:solidFill>
                  <a:srgbClr val="000000"/>
                </a:solidFill>
                <a:effectLst/>
                <a:latin typeface="+mj-lt"/>
              </a:rPr>
              <a:t>  </a:t>
            </a:r>
            <a:r>
              <a:rPr lang="en-US" sz="2300" b="0" dirty="0">
                <a:solidFill>
                  <a:srgbClr val="AF00DB"/>
                </a:solidFill>
                <a:effectLst/>
                <a:latin typeface="+mj-lt"/>
              </a:rPr>
              <a:t>export</a:t>
            </a:r>
            <a:r>
              <a:rPr lang="en-US" sz="2300" b="0" dirty="0">
                <a:solidFill>
                  <a:srgbClr val="000000"/>
                </a:solidFill>
                <a:effectLst/>
                <a:latin typeface="+mj-lt"/>
              </a:rPr>
              <a:t> </a:t>
            </a:r>
            <a:r>
              <a:rPr lang="en-US" sz="2300" b="0" dirty="0">
                <a:solidFill>
                  <a:srgbClr val="AF00DB"/>
                </a:solidFill>
                <a:effectLst/>
                <a:latin typeface="+mj-lt"/>
              </a:rPr>
              <a:t>default</a:t>
            </a:r>
            <a:r>
              <a:rPr lang="en-US" sz="2300" b="0" dirty="0">
                <a:solidFill>
                  <a:srgbClr val="000000"/>
                </a:solidFill>
                <a:effectLst/>
                <a:latin typeface="+mj-lt"/>
              </a:rPr>
              <a:t> </a:t>
            </a:r>
            <a:r>
              <a:rPr lang="en-US" sz="2300" b="0" dirty="0" err="1">
                <a:solidFill>
                  <a:srgbClr val="267F99"/>
                </a:solidFill>
                <a:effectLst/>
                <a:latin typeface="+mj-lt"/>
              </a:rPr>
              <a:t>ErrorBoundary</a:t>
            </a:r>
            <a:r>
              <a:rPr lang="en-US" sz="2300" b="0" dirty="0">
                <a:solidFill>
                  <a:srgbClr val="000000"/>
                </a:solidFill>
                <a:effectLst/>
                <a:latin typeface="+mj-lt"/>
              </a:rPr>
              <a:t>;</a:t>
            </a:r>
          </a:p>
        </p:txBody>
      </p:sp>
      <p:cxnSp>
        <p:nvCxnSpPr>
          <p:cNvPr id="5" name="Straight Connector 4">
            <a:extLst>
              <a:ext uri="{FF2B5EF4-FFF2-40B4-BE49-F238E27FC236}">
                <a16:creationId xmlns:a16="http://schemas.microsoft.com/office/drawing/2014/main" xmlns="" id="{36CE9EE1-4953-BDA0-D9B9-291EF0FA5DB8}"/>
              </a:ext>
            </a:extLst>
          </p:cNvPr>
          <p:cNvCxnSpPr>
            <a:endCxn id="3" idx="2"/>
          </p:cNvCxnSpPr>
          <p:nvPr/>
        </p:nvCxnSpPr>
        <p:spPr>
          <a:xfrm>
            <a:off x="5973097" y="505030"/>
            <a:ext cx="51619" cy="63529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983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0D0C8-A786-CE8F-1655-05B5932AB6A1}"/>
              </a:ext>
            </a:extLst>
          </p:cNvPr>
          <p:cNvSpPr>
            <a:spLocks noGrp="1"/>
          </p:cNvSpPr>
          <p:nvPr>
            <p:ph type="title"/>
          </p:nvPr>
        </p:nvSpPr>
        <p:spPr>
          <a:xfrm>
            <a:off x="838200" y="143899"/>
            <a:ext cx="10515600" cy="320675"/>
          </a:xfrm>
        </p:spPr>
        <p:txBody>
          <a:bodyPr>
            <a:normAutofit fontScale="90000"/>
          </a:bodyPr>
          <a:lstStyle/>
          <a:p>
            <a:r>
              <a:rPr lang="en-US" b="1" i="0" dirty="0"/>
              <a:t>App.js</a:t>
            </a:r>
          </a:p>
        </p:txBody>
      </p:sp>
      <p:sp>
        <p:nvSpPr>
          <p:cNvPr id="3" name="Content Placeholder 2">
            <a:extLst>
              <a:ext uri="{FF2B5EF4-FFF2-40B4-BE49-F238E27FC236}">
                <a16:creationId xmlns:a16="http://schemas.microsoft.com/office/drawing/2014/main" xmlns="" id="{1DFBD4BC-0F44-A73B-A204-E1288D629FE0}"/>
              </a:ext>
            </a:extLst>
          </p:cNvPr>
          <p:cNvSpPr>
            <a:spLocks noGrp="1"/>
          </p:cNvSpPr>
          <p:nvPr>
            <p:ph idx="1"/>
          </p:nvPr>
        </p:nvSpPr>
        <p:spPr>
          <a:xfrm>
            <a:off x="838200" y="988142"/>
            <a:ext cx="10515600" cy="5869858"/>
          </a:xfrm>
        </p:spPr>
        <p:txBody>
          <a:bodyPr>
            <a:normAutofit fontScale="70000" lnSpcReduction="20000"/>
          </a:bodyPr>
          <a:lstStyle/>
          <a:p>
            <a:pPr marL="0" indent="0">
              <a:buNone/>
            </a:pPr>
            <a:r>
              <a:rPr lang="en-US" b="0" dirty="0">
                <a:solidFill>
                  <a:srgbClr val="AF00DB"/>
                </a:solidFill>
                <a:effectLst/>
                <a:latin typeface="+mj-lt"/>
              </a:rPr>
              <a:t>import</a:t>
            </a:r>
            <a:r>
              <a:rPr lang="en-US" b="0" dirty="0">
                <a:solidFill>
                  <a:srgbClr val="000000"/>
                </a:solidFill>
                <a:effectLst/>
                <a:latin typeface="+mj-lt"/>
              </a:rPr>
              <a:t> </a:t>
            </a:r>
            <a:r>
              <a:rPr lang="en-US" b="0" dirty="0">
                <a:solidFill>
                  <a:srgbClr val="001080"/>
                </a:solidFill>
                <a:effectLst/>
                <a:latin typeface="+mj-lt"/>
              </a:rPr>
              <a:t>React</a:t>
            </a:r>
            <a:r>
              <a:rPr lang="en-US" b="0" dirty="0">
                <a:solidFill>
                  <a:srgbClr val="000000"/>
                </a:solidFill>
                <a:effectLst/>
                <a:latin typeface="+mj-lt"/>
              </a:rPr>
              <a:t> </a:t>
            </a:r>
            <a:r>
              <a:rPr lang="en-US" b="0" dirty="0">
                <a:solidFill>
                  <a:srgbClr val="AF00DB"/>
                </a:solidFill>
                <a:effectLst/>
                <a:latin typeface="+mj-lt"/>
              </a:rPr>
              <a:t>from</a:t>
            </a:r>
            <a:r>
              <a:rPr lang="en-US" b="0" dirty="0">
                <a:solidFill>
                  <a:srgbClr val="000000"/>
                </a:solidFill>
                <a:effectLst/>
                <a:latin typeface="+mj-lt"/>
              </a:rPr>
              <a:t> </a:t>
            </a:r>
            <a:r>
              <a:rPr lang="en-US" b="0" dirty="0">
                <a:solidFill>
                  <a:srgbClr val="A31515"/>
                </a:solidFill>
                <a:effectLst/>
                <a:latin typeface="+mj-lt"/>
              </a:rPr>
              <a:t>"react"</a:t>
            </a:r>
            <a:r>
              <a:rPr lang="en-US" b="0" dirty="0">
                <a:solidFill>
                  <a:srgbClr val="000000"/>
                </a:solidFill>
                <a:effectLst/>
                <a:latin typeface="+mj-lt"/>
              </a:rPr>
              <a:t>;</a:t>
            </a:r>
          </a:p>
          <a:p>
            <a:pPr marL="0" indent="0">
              <a:buNone/>
            </a:pPr>
            <a:r>
              <a:rPr lang="en-US" b="0" dirty="0">
                <a:solidFill>
                  <a:srgbClr val="AF00DB"/>
                </a:solidFill>
                <a:effectLst/>
                <a:latin typeface="+mj-lt"/>
              </a:rPr>
              <a:t>import</a:t>
            </a:r>
            <a:r>
              <a:rPr lang="en-US" b="0" dirty="0">
                <a:solidFill>
                  <a:srgbClr val="000000"/>
                </a:solidFill>
                <a:effectLst/>
                <a:latin typeface="+mj-lt"/>
              </a:rPr>
              <a:t> </a:t>
            </a:r>
            <a:r>
              <a:rPr lang="en-US" b="0" dirty="0" err="1">
                <a:solidFill>
                  <a:srgbClr val="001080"/>
                </a:solidFill>
                <a:effectLst/>
                <a:latin typeface="+mj-lt"/>
              </a:rPr>
              <a:t>ErrorBoundary</a:t>
            </a:r>
            <a:r>
              <a:rPr lang="en-US" b="0" dirty="0">
                <a:solidFill>
                  <a:srgbClr val="000000"/>
                </a:solidFill>
                <a:effectLst/>
                <a:latin typeface="+mj-lt"/>
              </a:rPr>
              <a:t> </a:t>
            </a:r>
            <a:r>
              <a:rPr lang="en-US" b="0" dirty="0">
                <a:solidFill>
                  <a:srgbClr val="AF00DB"/>
                </a:solidFill>
                <a:effectLst/>
                <a:latin typeface="+mj-lt"/>
              </a:rPr>
              <a:t>from</a:t>
            </a:r>
            <a:r>
              <a:rPr lang="en-US" b="0" dirty="0">
                <a:solidFill>
                  <a:srgbClr val="000000"/>
                </a:solidFill>
                <a:effectLst/>
                <a:latin typeface="+mj-lt"/>
              </a:rPr>
              <a:t> </a:t>
            </a:r>
            <a:r>
              <a:rPr lang="en-US" b="0" dirty="0">
                <a:solidFill>
                  <a:srgbClr val="A31515"/>
                </a:solidFill>
                <a:effectLst/>
                <a:latin typeface="+mj-lt"/>
              </a:rPr>
              <a:t>"./ErrorBoundary.js"</a:t>
            </a:r>
            <a:r>
              <a:rPr lang="en-US" b="0" dirty="0">
                <a:solidFill>
                  <a:srgbClr val="000000"/>
                </a:solidFill>
                <a:effectLst/>
                <a:latin typeface="+mj-lt"/>
              </a:rPr>
              <a:t>;</a:t>
            </a:r>
          </a:p>
          <a:p>
            <a:pPr marL="0" indent="0">
              <a:buNone/>
            </a:pPr>
            <a:r>
              <a:rPr lang="en-US" b="0" dirty="0">
                <a:solidFill>
                  <a:srgbClr val="AF00DB"/>
                </a:solidFill>
                <a:effectLst/>
                <a:latin typeface="+mj-lt"/>
              </a:rPr>
              <a:t>import</a:t>
            </a:r>
            <a:r>
              <a:rPr lang="en-US" b="0" dirty="0">
                <a:solidFill>
                  <a:srgbClr val="000000"/>
                </a:solidFill>
                <a:effectLst/>
                <a:latin typeface="+mj-lt"/>
              </a:rPr>
              <a:t> </a:t>
            </a:r>
            <a:r>
              <a:rPr lang="en-US" b="0" dirty="0">
                <a:solidFill>
                  <a:srgbClr val="001080"/>
                </a:solidFill>
                <a:effectLst/>
                <a:latin typeface="+mj-lt"/>
              </a:rPr>
              <a:t>Car</a:t>
            </a:r>
            <a:r>
              <a:rPr lang="en-US" b="0" dirty="0">
                <a:solidFill>
                  <a:srgbClr val="000000"/>
                </a:solidFill>
                <a:effectLst/>
                <a:latin typeface="+mj-lt"/>
              </a:rPr>
              <a:t> </a:t>
            </a:r>
            <a:r>
              <a:rPr lang="en-US" b="0" dirty="0">
                <a:solidFill>
                  <a:srgbClr val="AF00DB"/>
                </a:solidFill>
                <a:effectLst/>
                <a:latin typeface="+mj-lt"/>
              </a:rPr>
              <a:t>from</a:t>
            </a:r>
            <a:r>
              <a:rPr lang="en-US" b="0" dirty="0">
                <a:solidFill>
                  <a:srgbClr val="000000"/>
                </a:solidFill>
                <a:effectLst/>
                <a:latin typeface="+mj-lt"/>
              </a:rPr>
              <a:t> </a:t>
            </a:r>
            <a:r>
              <a:rPr lang="en-US" b="0" dirty="0">
                <a:solidFill>
                  <a:srgbClr val="A31515"/>
                </a:solidFill>
                <a:effectLst/>
                <a:latin typeface="+mj-lt"/>
              </a:rPr>
              <a:t>"./Film.js"</a:t>
            </a:r>
            <a:r>
              <a:rPr lang="en-US" b="0" dirty="0">
                <a:solidFill>
                  <a:srgbClr val="000000"/>
                </a:solidFill>
                <a:effectLst/>
                <a:latin typeface="+mj-lt"/>
              </a:rPr>
              <a:t>;</a:t>
            </a:r>
          </a:p>
          <a:p>
            <a:pPr marL="0" indent="0">
              <a:buNone/>
            </a:pPr>
            <a:r>
              <a:rPr lang="en-US" b="0" dirty="0">
                <a:solidFill>
                  <a:srgbClr val="000000"/>
                </a:solidFill>
                <a:effectLst/>
                <a:latin typeface="+mj-lt"/>
              </a:rPr>
              <a:t/>
            </a:r>
            <a:br>
              <a:rPr lang="en-US" b="0" dirty="0">
                <a:solidFill>
                  <a:srgbClr val="000000"/>
                </a:solidFill>
                <a:effectLst/>
                <a:latin typeface="+mj-lt"/>
              </a:rPr>
            </a:br>
            <a:r>
              <a:rPr lang="en-US" b="0" dirty="0">
                <a:solidFill>
                  <a:srgbClr val="0000FF"/>
                </a:solidFill>
                <a:effectLst/>
                <a:latin typeface="+mj-lt"/>
              </a:rPr>
              <a:t>function</a:t>
            </a:r>
            <a:r>
              <a:rPr lang="en-US" b="0" dirty="0">
                <a:solidFill>
                  <a:srgbClr val="000000"/>
                </a:solidFill>
                <a:effectLst/>
                <a:latin typeface="+mj-lt"/>
              </a:rPr>
              <a:t> </a:t>
            </a:r>
            <a:r>
              <a:rPr lang="en-US" b="0" dirty="0">
                <a:solidFill>
                  <a:srgbClr val="795E26"/>
                </a:solidFill>
                <a:effectLst/>
                <a:latin typeface="+mj-lt"/>
              </a:rPr>
              <a:t>App</a:t>
            </a:r>
            <a:r>
              <a:rPr lang="en-US" b="0" dirty="0">
                <a:solidFill>
                  <a:srgbClr val="000000"/>
                </a:solidFill>
                <a:effectLst/>
                <a:latin typeface="+mj-lt"/>
              </a:rPr>
              <a:t>() {</a:t>
            </a:r>
          </a:p>
          <a:p>
            <a:pPr marL="0" indent="0">
              <a:buNone/>
            </a:pPr>
            <a:r>
              <a:rPr lang="en-US" b="0" dirty="0">
                <a:solidFill>
                  <a:srgbClr val="000000"/>
                </a:solidFill>
                <a:effectLst/>
                <a:latin typeface="+mj-lt"/>
              </a:rPr>
              <a:t>  </a:t>
            </a:r>
            <a:r>
              <a:rPr lang="en-US" b="0" dirty="0">
                <a:solidFill>
                  <a:srgbClr val="AF00DB"/>
                </a:solidFill>
                <a:effectLst/>
                <a:latin typeface="+mj-lt"/>
              </a:rPr>
              <a:t>return</a:t>
            </a:r>
            <a:r>
              <a:rPr lang="en-US" b="0" dirty="0">
                <a:solidFill>
                  <a:srgbClr val="000000"/>
                </a:solidFill>
                <a:effectLst/>
                <a:latin typeface="+mj-lt"/>
              </a:rPr>
              <a:t> (</a:t>
            </a:r>
          </a:p>
          <a:p>
            <a:pPr marL="0" indent="0">
              <a:buNone/>
            </a:pPr>
            <a:r>
              <a:rPr lang="en-US" b="0" dirty="0">
                <a:solidFill>
                  <a:srgbClr val="000000"/>
                </a:solidFill>
                <a:effectLst/>
                <a:latin typeface="+mj-lt"/>
              </a:rPr>
              <a:t>    </a:t>
            </a:r>
            <a:r>
              <a:rPr lang="en-US" b="0" dirty="0">
                <a:solidFill>
                  <a:srgbClr val="800000"/>
                </a:solidFill>
                <a:effectLst/>
                <a:latin typeface="+mj-lt"/>
              </a:rPr>
              <a:t>&lt;div</a:t>
            </a:r>
            <a:r>
              <a:rPr lang="en-US" b="0" dirty="0">
                <a:solidFill>
                  <a:srgbClr val="000000"/>
                </a:solidFill>
                <a:effectLst/>
                <a:latin typeface="+mj-lt"/>
              </a:rPr>
              <a:t> </a:t>
            </a:r>
            <a:r>
              <a:rPr lang="en-US" b="0" dirty="0" err="1">
                <a:solidFill>
                  <a:srgbClr val="E50000"/>
                </a:solidFill>
                <a:effectLst/>
                <a:latin typeface="+mj-lt"/>
              </a:rPr>
              <a:t>classname</a:t>
            </a:r>
            <a:r>
              <a:rPr lang="en-US" b="0" dirty="0">
                <a:solidFill>
                  <a:srgbClr val="000000"/>
                </a:solidFill>
                <a:effectLst/>
                <a:latin typeface="+mj-lt"/>
              </a:rPr>
              <a:t>=</a:t>
            </a:r>
            <a:r>
              <a:rPr lang="en-US" b="0" dirty="0">
                <a:solidFill>
                  <a:srgbClr val="A31515"/>
                </a:solidFill>
                <a:effectLst/>
                <a:latin typeface="+mj-lt"/>
              </a:rPr>
              <a:t>"App"</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a:t>
            </a:r>
            <a:r>
              <a:rPr lang="en-US" b="0" dirty="0" err="1">
                <a:solidFill>
                  <a:srgbClr val="267F99"/>
                </a:solidFill>
                <a:effectLst/>
                <a:latin typeface="+mj-lt"/>
              </a:rPr>
              <a:t>ErrorBoundary</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a:t>
            </a:r>
            <a:r>
              <a:rPr lang="en-US" b="0" dirty="0">
                <a:solidFill>
                  <a:srgbClr val="267F99"/>
                </a:solidFill>
                <a:effectLst/>
                <a:latin typeface="+mj-lt"/>
              </a:rPr>
              <a:t>Car</a:t>
            </a:r>
            <a:r>
              <a:rPr lang="en-US" b="0" dirty="0">
                <a:solidFill>
                  <a:srgbClr val="000000"/>
                </a:solidFill>
                <a:effectLst/>
                <a:latin typeface="+mj-lt"/>
              </a:rPr>
              <a:t> </a:t>
            </a:r>
            <a:r>
              <a:rPr lang="en-US" b="0" dirty="0" err="1">
                <a:solidFill>
                  <a:srgbClr val="E50000"/>
                </a:solidFill>
                <a:effectLst/>
                <a:latin typeface="+mj-lt"/>
              </a:rPr>
              <a:t>carName</a:t>
            </a:r>
            <a:r>
              <a:rPr lang="en-US" b="0" dirty="0">
                <a:solidFill>
                  <a:srgbClr val="000000"/>
                </a:solidFill>
                <a:effectLst/>
                <a:latin typeface="+mj-lt"/>
              </a:rPr>
              <a:t>=</a:t>
            </a:r>
            <a:r>
              <a:rPr lang="en-US" b="0" dirty="0">
                <a:solidFill>
                  <a:srgbClr val="A31515"/>
                </a:solidFill>
                <a:effectLst/>
                <a:latin typeface="+mj-lt"/>
              </a:rPr>
              <a:t>"Batman"</a:t>
            </a:r>
            <a:r>
              <a:rPr lang="en-US" b="0" dirty="0">
                <a:solidFill>
                  <a:srgbClr val="000000"/>
                </a:solidFill>
                <a:effectLst/>
                <a:latin typeface="+mj-lt"/>
              </a:rPr>
              <a:t> </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a:t>
            </a:r>
            <a:r>
              <a:rPr lang="en-US" b="0" dirty="0">
                <a:solidFill>
                  <a:srgbClr val="267F99"/>
                </a:solidFill>
                <a:effectLst/>
                <a:latin typeface="+mj-lt"/>
              </a:rPr>
              <a:t>Car</a:t>
            </a:r>
            <a:r>
              <a:rPr lang="en-US" b="0" dirty="0">
                <a:solidFill>
                  <a:srgbClr val="000000"/>
                </a:solidFill>
                <a:effectLst/>
                <a:latin typeface="+mj-lt"/>
              </a:rPr>
              <a:t> </a:t>
            </a:r>
            <a:r>
              <a:rPr lang="en-US" b="0" dirty="0" err="1">
                <a:solidFill>
                  <a:srgbClr val="E50000"/>
                </a:solidFill>
                <a:effectLst/>
                <a:latin typeface="+mj-lt"/>
              </a:rPr>
              <a:t>carName</a:t>
            </a:r>
            <a:r>
              <a:rPr lang="en-US" b="0" dirty="0">
                <a:solidFill>
                  <a:srgbClr val="000000"/>
                </a:solidFill>
                <a:effectLst/>
                <a:latin typeface="+mj-lt"/>
              </a:rPr>
              <a:t>=</a:t>
            </a:r>
            <a:r>
              <a:rPr lang="en-US" b="0" dirty="0">
                <a:solidFill>
                  <a:srgbClr val="A31515"/>
                </a:solidFill>
                <a:effectLst/>
                <a:latin typeface="+mj-lt"/>
              </a:rPr>
              <a:t>"Superman"</a:t>
            </a:r>
            <a:r>
              <a:rPr lang="en-US" b="0" dirty="0">
                <a:solidFill>
                  <a:srgbClr val="000000"/>
                </a:solidFill>
                <a:effectLst/>
                <a:latin typeface="+mj-lt"/>
              </a:rPr>
              <a:t> </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a:t>
            </a:r>
            <a:r>
              <a:rPr lang="en-US" b="0" dirty="0">
                <a:solidFill>
                  <a:srgbClr val="267F99"/>
                </a:solidFill>
                <a:effectLst/>
                <a:latin typeface="+mj-lt"/>
              </a:rPr>
              <a:t>Car</a:t>
            </a:r>
            <a:r>
              <a:rPr lang="en-US" b="0" dirty="0">
                <a:solidFill>
                  <a:srgbClr val="000000"/>
                </a:solidFill>
                <a:effectLst/>
                <a:latin typeface="+mj-lt"/>
              </a:rPr>
              <a:t> </a:t>
            </a:r>
            <a:r>
              <a:rPr lang="en-US" b="0" dirty="0" err="1">
                <a:solidFill>
                  <a:srgbClr val="E50000"/>
                </a:solidFill>
                <a:effectLst/>
                <a:latin typeface="+mj-lt"/>
              </a:rPr>
              <a:t>carName</a:t>
            </a:r>
            <a:r>
              <a:rPr lang="en-US" b="0" dirty="0">
                <a:solidFill>
                  <a:srgbClr val="000000"/>
                </a:solidFill>
                <a:effectLst/>
                <a:latin typeface="+mj-lt"/>
              </a:rPr>
              <a:t>=</a:t>
            </a:r>
            <a:r>
              <a:rPr lang="en-US" b="0" dirty="0">
                <a:solidFill>
                  <a:srgbClr val="A31515"/>
                </a:solidFill>
                <a:effectLst/>
                <a:latin typeface="+mj-lt"/>
              </a:rPr>
              <a:t>"JCB"</a:t>
            </a:r>
            <a:r>
              <a:rPr lang="en-US" b="0" dirty="0">
                <a:solidFill>
                  <a:srgbClr val="000000"/>
                </a:solidFill>
                <a:effectLst/>
                <a:latin typeface="+mj-lt"/>
              </a:rPr>
              <a:t> </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a:t>
            </a:r>
            <a:r>
              <a:rPr lang="en-US" b="0" dirty="0" err="1">
                <a:solidFill>
                  <a:srgbClr val="267F99"/>
                </a:solidFill>
                <a:effectLst/>
                <a:latin typeface="+mj-lt"/>
              </a:rPr>
              <a:t>ErrorBoundary</a:t>
            </a:r>
            <a:r>
              <a:rPr lang="en-US" b="0" dirty="0">
                <a:solidFill>
                  <a:srgbClr val="800000"/>
                </a:solidFill>
                <a:effectLst/>
                <a:latin typeface="+mj-lt"/>
              </a:rPr>
              <a:t>&gt;</a:t>
            </a:r>
            <a:endParaRPr lang="en-US" b="0" dirty="0">
              <a:solidFill>
                <a:srgbClr val="000000"/>
              </a:solidFill>
              <a:effectLst/>
              <a:latin typeface="+mj-lt"/>
            </a:endParaRPr>
          </a:p>
          <a:p>
            <a:pPr marL="0" indent="0">
              <a:buNone/>
            </a:pPr>
            <a:r>
              <a:rPr lang="en-US" b="0" dirty="0">
                <a:solidFill>
                  <a:srgbClr val="000000"/>
                </a:solidFill>
                <a:effectLst/>
                <a:latin typeface="+mj-lt"/>
              </a:rPr>
              <a:t>  </a:t>
            </a:r>
            <a:r>
              <a:rPr lang="en-US" b="0" dirty="0">
                <a:solidFill>
                  <a:srgbClr val="800000"/>
                </a:solidFill>
                <a:effectLst/>
                <a:latin typeface="+mj-lt"/>
              </a:rPr>
              <a:t>&lt;/div&gt;</a:t>
            </a:r>
            <a:endParaRPr lang="en-US" b="0" dirty="0">
              <a:solidFill>
                <a:srgbClr val="000000"/>
              </a:solidFill>
              <a:effectLst/>
              <a:latin typeface="+mj-lt"/>
            </a:endParaRPr>
          </a:p>
          <a:p>
            <a:pPr marL="0" indent="0">
              <a:buNone/>
            </a:pPr>
            <a:r>
              <a:rPr lang="en-US" b="0" dirty="0">
                <a:solidFill>
                  <a:srgbClr val="000000"/>
                </a:solidFill>
                <a:effectLst/>
                <a:latin typeface="+mj-lt"/>
              </a:rPr>
              <a:t>  );</a:t>
            </a:r>
          </a:p>
          <a:p>
            <a:pPr marL="0" indent="0">
              <a:buNone/>
            </a:pPr>
            <a:r>
              <a:rPr lang="en-US" b="0" dirty="0">
                <a:solidFill>
                  <a:srgbClr val="000000"/>
                </a:solidFill>
                <a:effectLst/>
                <a:latin typeface="+mj-lt"/>
              </a:rPr>
              <a:t>}</a:t>
            </a:r>
          </a:p>
          <a:p>
            <a:pPr marL="0" indent="0">
              <a:buNone/>
            </a:pPr>
            <a:r>
              <a:rPr lang="en-US" b="0" dirty="0">
                <a:solidFill>
                  <a:srgbClr val="AF00DB"/>
                </a:solidFill>
                <a:effectLst/>
                <a:latin typeface="+mj-lt"/>
              </a:rPr>
              <a:t>export</a:t>
            </a:r>
            <a:r>
              <a:rPr lang="en-US" b="0" dirty="0">
                <a:solidFill>
                  <a:srgbClr val="000000"/>
                </a:solidFill>
                <a:effectLst/>
                <a:latin typeface="+mj-lt"/>
              </a:rPr>
              <a:t> </a:t>
            </a:r>
            <a:r>
              <a:rPr lang="en-US" b="0" dirty="0">
                <a:solidFill>
                  <a:srgbClr val="AF00DB"/>
                </a:solidFill>
                <a:effectLst/>
                <a:latin typeface="+mj-lt"/>
              </a:rPr>
              <a:t>default</a:t>
            </a:r>
            <a:r>
              <a:rPr lang="en-US" b="0" dirty="0">
                <a:solidFill>
                  <a:srgbClr val="000000"/>
                </a:solidFill>
                <a:effectLst/>
                <a:latin typeface="+mj-lt"/>
              </a:rPr>
              <a:t> </a:t>
            </a:r>
            <a:r>
              <a:rPr lang="en-US" b="0" dirty="0">
                <a:solidFill>
                  <a:srgbClr val="795E26"/>
                </a:solidFill>
                <a:effectLst/>
                <a:latin typeface="+mj-lt"/>
              </a:rPr>
              <a:t>App</a:t>
            </a:r>
            <a:r>
              <a:rPr lang="en-US" b="0" dirty="0">
                <a:solidFill>
                  <a:srgbClr val="000000"/>
                </a:solidFill>
                <a:effectLst/>
                <a:latin typeface="+mj-lt"/>
              </a:rPr>
              <a:t>;</a:t>
            </a:r>
          </a:p>
          <a:p>
            <a:pPr marL="0" indent="0">
              <a:buNone/>
            </a:pPr>
            <a:endParaRPr lang="en-US" dirty="0">
              <a:latin typeface="+mj-lt"/>
            </a:endParaRPr>
          </a:p>
        </p:txBody>
      </p:sp>
    </p:spTree>
    <p:extLst>
      <p:ext uri="{BB962C8B-B14F-4D97-AF65-F5344CB8AC3E}">
        <p14:creationId xmlns:p14="http://schemas.microsoft.com/office/powerpoint/2010/main" val="2749046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E8490-8291-BF45-10AF-E6BBFF2FFA70}"/>
              </a:ext>
            </a:extLst>
          </p:cNvPr>
          <p:cNvSpPr>
            <a:spLocks noGrp="1"/>
          </p:cNvSpPr>
          <p:nvPr>
            <p:ph type="title"/>
          </p:nvPr>
        </p:nvSpPr>
        <p:spPr>
          <a:xfrm>
            <a:off x="838200" y="365126"/>
            <a:ext cx="10515600" cy="741004"/>
          </a:xfrm>
        </p:spPr>
        <p:txBody>
          <a:bodyPr/>
          <a:lstStyle/>
          <a:p>
            <a:r>
              <a:rPr lang="en-US" b="1" i="0" dirty="0"/>
              <a:t>index.js</a:t>
            </a:r>
          </a:p>
        </p:txBody>
      </p:sp>
      <p:sp>
        <p:nvSpPr>
          <p:cNvPr id="3" name="Content Placeholder 2">
            <a:extLst>
              <a:ext uri="{FF2B5EF4-FFF2-40B4-BE49-F238E27FC236}">
                <a16:creationId xmlns:a16="http://schemas.microsoft.com/office/drawing/2014/main" xmlns="" id="{506497E4-D23E-31C5-1350-D8A9E93F8B43}"/>
              </a:ext>
            </a:extLst>
          </p:cNvPr>
          <p:cNvSpPr>
            <a:spLocks noGrp="1"/>
          </p:cNvSpPr>
          <p:nvPr>
            <p:ph idx="1"/>
          </p:nvPr>
        </p:nvSpPr>
        <p:spPr>
          <a:xfrm>
            <a:off x="838200" y="1327355"/>
            <a:ext cx="10515600" cy="4844845"/>
          </a:xfrm>
        </p:spPr>
        <p:txBody>
          <a:bodyPr>
            <a:normAutofit/>
          </a:bodyPr>
          <a:lstStyle/>
          <a:p>
            <a:pPr marL="0" indent="0">
              <a:lnSpc>
                <a:spcPct val="150000"/>
              </a:lnSpc>
              <a:buNone/>
            </a:pPr>
            <a:r>
              <a:rPr lang="en-US" sz="2400" b="0" dirty="0">
                <a:solidFill>
                  <a:srgbClr val="AF00DB"/>
                </a:solidFill>
                <a:effectLst/>
                <a:latin typeface="+mj-lt"/>
              </a:rPr>
              <a:t>import</a:t>
            </a:r>
            <a:r>
              <a:rPr lang="en-US" sz="2400" b="0" dirty="0">
                <a:solidFill>
                  <a:srgbClr val="000000"/>
                </a:solidFill>
                <a:effectLst/>
                <a:latin typeface="+mj-lt"/>
              </a:rPr>
              <a:t> </a:t>
            </a:r>
            <a:r>
              <a:rPr lang="en-US" sz="2400" b="0" dirty="0">
                <a:solidFill>
                  <a:srgbClr val="001080"/>
                </a:solidFill>
                <a:effectLst/>
                <a:latin typeface="+mj-lt"/>
              </a:rPr>
              <a:t>React</a:t>
            </a:r>
            <a:r>
              <a:rPr lang="en-US" sz="2400" b="0" dirty="0">
                <a:solidFill>
                  <a:srgbClr val="000000"/>
                </a:solidFill>
                <a:effectLst/>
                <a:latin typeface="+mj-lt"/>
              </a:rPr>
              <a:t> </a:t>
            </a:r>
            <a:r>
              <a:rPr lang="en-US" sz="2400" b="0" dirty="0">
                <a:solidFill>
                  <a:srgbClr val="AF00DB"/>
                </a:solidFill>
                <a:effectLst/>
                <a:latin typeface="+mj-lt"/>
              </a:rPr>
              <a:t>from</a:t>
            </a:r>
            <a:r>
              <a:rPr lang="en-US" sz="2400" b="0" dirty="0">
                <a:solidFill>
                  <a:srgbClr val="000000"/>
                </a:solidFill>
                <a:effectLst/>
                <a:latin typeface="+mj-lt"/>
              </a:rPr>
              <a:t> </a:t>
            </a:r>
            <a:r>
              <a:rPr lang="en-US" sz="2400" b="0" dirty="0">
                <a:solidFill>
                  <a:srgbClr val="A31515"/>
                </a:solidFill>
                <a:effectLst/>
                <a:latin typeface="+mj-lt"/>
              </a:rPr>
              <a:t>'react'</a:t>
            </a:r>
            <a:r>
              <a:rPr lang="en-US" sz="2400" b="0" dirty="0">
                <a:solidFill>
                  <a:srgbClr val="000000"/>
                </a:solidFill>
                <a:effectLst/>
                <a:latin typeface="+mj-lt"/>
              </a:rPr>
              <a:t>;</a:t>
            </a:r>
          </a:p>
          <a:p>
            <a:pPr marL="0" indent="0">
              <a:lnSpc>
                <a:spcPct val="150000"/>
              </a:lnSpc>
              <a:buNone/>
            </a:pPr>
            <a:r>
              <a:rPr lang="en-US" sz="2400" b="0" dirty="0">
                <a:solidFill>
                  <a:srgbClr val="AF00DB"/>
                </a:solidFill>
                <a:effectLst/>
                <a:latin typeface="+mj-lt"/>
              </a:rPr>
              <a:t>import</a:t>
            </a:r>
            <a:r>
              <a:rPr lang="en-US" sz="2400" b="0" dirty="0">
                <a:solidFill>
                  <a:srgbClr val="000000"/>
                </a:solidFill>
                <a:effectLst/>
                <a:latin typeface="+mj-lt"/>
              </a:rPr>
              <a:t> </a:t>
            </a:r>
            <a:r>
              <a:rPr lang="en-US" sz="2400" b="0" dirty="0" err="1">
                <a:solidFill>
                  <a:srgbClr val="001080"/>
                </a:solidFill>
                <a:effectLst/>
                <a:latin typeface="+mj-lt"/>
              </a:rPr>
              <a:t>ReactDOM</a:t>
            </a:r>
            <a:r>
              <a:rPr lang="en-US" sz="2400" b="0" dirty="0">
                <a:solidFill>
                  <a:srgbClr val="000000"/>
                </a:solidFill>
                <a:effectLst/>
                <a:latin typeface="+mj-lt"/>
              </a:rPr>
              <a:t> </a:t>
            </a:r>
            <a:r>
              <a:rPr lang="en-US" sz="2400" b="0" dirty="0">
                <a:solidFill>
                  <a:srgbClr val="AF00DB"/>
                </a:solidFill>
                <a:effectLst/>
                <a:latin typeface="+mj-lt"/>
              </a:rPr>
              <a:t>from</a:t>
            </a:r>
            <a:r>
              <a:rPr lang="en-US" sz="2400" b="0" dirty="0">
                <a:solidFill>
                  <a:srgbClr val="000000"/>
                </a:solidFill>
                <a:effectLst/>
                <a:latin typeface="+mj-lt"/>
              </a:rPr>
              <a:t> </a:t>
            </a:r>
            <a:r>
              <a:rPr lang="en-US" sz="2400" b="0" dirty="0">
                <a:solidFill>
                  <a:srgbClr val="A31515"/>
                </a:solidFill>
                <a:effectLst/>
                <a:latin typeface="+mj-lt"/>
              </a:rPr>
              <a:t>'react-</a:t>
            </a:r>
            <a:r>
              <a:rPr lang="en-US" sz="2400" b="0" dirty="0" err="1">
                <a:solidFill>
                  <a:srgbClr val="A31515"/>
                </a:solidFill>
                <a:effectLst/>
                <a:latin typeface="+mj-lt"/>
              </a:rPr>
              <a:t>dom</a:t>
            </a:r>
            <a:r>
              <a:rPr lang="en-US" sz="2400" b="0" dirty="0">
                <a:solidFill>
                  <a:srgbClr val="A31515"/>
                </a:solidFill>
                <a:effectLst/>
                <a:latin typeface="+mj-lt"/>
              </a:rPr>
              <a:t>/client'</a:t>
            </a:r>
            <a:r>
              <a:rPr lang="en-US" sz="2400" b="0" dirty="0">
                <a:solidFill>
                  <a:srgbClr val="000000"/>
                </a:solidFill>
                <a:effectLst/>
                <a:latin typeface="+mj-lt"/>
              </a:rPr>
              <a:t>;</a:t>
            </a:r>
          </a:p>
          <a:p>
            <a:pPr marL="0" indent="0">
              <a:lnSpc>
                <a:spcPct val="150000"/>
              </a:lnSpc>
              <a:buNone/>
            </a:pPr>
            <a:r>
              <a:rPr lang="en-US" sz="2400" b="0" dirty="0">
                <a:solidFill>
                  <a:srgbClr val="AF00DB"/>
                </a:solidFill>
                <a:effectLst/>
                <a:latin typeface="+mj-lt"/>
              </a:rPr>
              <a:t>import</a:t>
            </a:r>
            <a:r>
              <a:rPr lang="en-US" sz="2400" b="0" dirty="0">
                <a:solidFill>
                  <a:srgbClr val="000000"/>
                </a:solidFill>
                <a:effectLst/>
                <a:latin typeface="+mj-lt"/>
              </a:rPr>
              <a:t> </a:t>
            </a:r>
            <a:r>
              <a:rPr lang="en-US" sz="2400" b="0" dirty="0">
                <a:solidFill>
                  <a:srgbClr val="001080"/>
                </a:solidFill>
                <a:effectLst/>
                <a:latin typeface="+mj-lt"/>
              </a:rPr>
              <a:t>App</a:t>
            </a:r>
            <a:r>
              <a:rPr lang="en-US" sz="2400" b="0" dirty="0">
                <a:solidFill>
                  <a:srgbClr val="000000"/>
                </a:solidFill>
                <a:effectLst/>
                <a:latin typeface="+mj-lt"/>
              </a:rPr>
              <a:t> </a:t>
            </a:r>
            <a:r>
              <a:rPr lang="en-US" sz="2400" b="0" dirty="0">
                <a:solidFill>
                  <a:srgbClr val="AF00DB"/>
                </a:solidFill>
                <a:effectLst/>
                <a:latin typeface="+mj-lt"/>
              </a:rPr>
              <a:t>from</a:t>
            </a:r>
            <a:r>
              <a:rPr lang="en-US" sz="2400" b="0" dirty="0">
                <a:solidFill>
                  <a:srgbClr val="000000"/>
                </a:solidFill>
                <a:effectLst/>
                <a:latin typeface="+mj-lt"/>
              </a:rPr>
              <a:t> </a:t>
            </a:r>
            <a:r>
              <a:rPr lang="en-US" sz="2400" b="0" dirty="0">
                <a:solidFill>
                  <a:srgbClr val="A31515"/>
                </a:solidFill>
                <a:effectLst/>
                <a:latin typeface="+mj-lt"/>
              </a:rPr>
              <a:t>'./App.js'</a:t>
            </a:r>
            <a:endParaRPr lang="en-US" sz="2400" b="0" dirty="0">
              <a:solidFill>
                <a:srgbClr val="000000"/>
              </a:solidFill>
              <a:effectLst/>
              <a:latin typeface="+mj-lt"/>
            </a:endParaRPr>
          </a:p>
          <a:p>
            <a:pPr marL="0" indent="0">
              <a:lnSpc>
                <a:spcPct val="150000"/>
              </a:lnSpc>
              <a:buNone/>
            </a:pPr>
            <a:r>
              <a:rPr lang="en-US" sz="2400" b="0" dirty="0">
                <a:solidFill>
                  <a:srgbClr val="000000"/>
                </a:solidFill>
                <a:effectLst/>
                <a:latin typeface="+mj-lt"/>
              </a:rPr>
              <a:t/>
            </a:r>
            <a:br>
              <a:rPr lang="en-US" sz="2400" b="0" dirty="0">
                <a:solidFill>
                  <a:srgbClr val="000000"/>
                </a:solidFill>
                <a:effectLst/>
                <a:latin typeface="+mj-lt"/>
              </a:rPr>
            </a:br>
            <a:r>
              <a:rPr lang="en-US" sz="2400" b="0" dirty="0">
                <a:solidFill>
                  <a:srgbClr val="0000FF"/>
                </a:solidFill>
                <a:effectLst/>
                <a:latin typeface="+mj-lt"/>
              </a:rPr>
              <a:t>const</a:t>
            </a:r>
            <a:r>
              <a:rPr lang="en-US" sz="2400" b="0" dirty="0">
                <a:solidFill>
                  <a:srgbClr val="000000"/>
                </a:solidFill>
                <a:effectLst/>
                <a:latin typeface="+mj-lt"/>
              </a:rPr>
              <a:t> </a:t>
            </a:r>
            <a:r>
              <a:rPr lang="en-US" sz="2400" b="0" dirty="0">
                <a:solidFill>
                  <a:srgbClr val="0070C1"/>
                </a:solidFill>
                <a:effectLst/>
                <a:latin typeface="+mj-lt"/>
              </a:rPr>
              <a:t>root</a:t>
            </a:r>
            <a:r>
              <a:rPr lang="en-US" sz="2400" b="0" dirty="0">
                <a:solidFill>
                  <a:srgbClr val="000000"/>
                </a:solidFill>
                <a:effectLst/>
                <a:latin typeface="+mj-lt"/>
              </a:rPr>
              <a:t>=</a:t>
            </a:r>
            <a:r>
              <a:rPr lang="en-US" sz="2400" b="0" dirty="0" err="1">
                <a:solidFill>
                  <a:srgbClr val="001080"/>
                </a:solidFill>
                <a:effectLst/>
                <a:latin typeface="+mj-lt"/>
              </a:rPr>
              <a:t>ReactDOM</a:t>
            </a:r>
            <a:r>
              <a:rPr lang="en-US" sz="2400" b="0" dirty="0" err="1">
                <a:solidFill>
                  <a:srgbClr val="000000"/>
                </a:solidFill>
                <a:effectLst/>
                <a:latin typeface="+mj-lt"/>
              </a:rPr>
              <a:t>.</a:t>
            </a:r>
            <a:r>
              <a:rPr lang="en-US" sz="2400" b="0" dirty="0" err="1">
                <a:solidFill>
                  <a:srgbClr val="795E26"/>
                </a:solidFill>
                <a:effectLst/>
                <a:latin typeface="+mj-lt"/>
              </a:rPr>
              <a:t>createRoot</a:t>
            </a:r>
            <a:r>
              <a:rPr lang="en-US" sz="2400" b="0" dirty="0">
                <a:solidFill>
                  <a:srgbClr val="000000"/>
                </a:solidFill>
                <a:effectLst/>
                <a:latin typeface="+mj-lt"/>
              </a:rPr>
              <a:t>(</a:t>
            </a:r>
            <a:r>
              <a:rPr lang="en-US" sz="2400" b="0" dirty="0" err="1">
                <a:solidFill>
                  <a:srgbClr val="267F99"/>
                </a:solidFill>
                <a:effectLst/>
                <a:latin typeface="+mj-lt"/>
              </a:rPr>
              <a:t>document</a:t>
            </a:r>
            <a:r>
              <a:rPr lang="en-US" sz="2400" b="0" dirty="0" err="1">
                <a:solidFill>
                  <a:srgbClr val="000000"/>
                </a:solidFill>
                <a:effectLst/>
                <a:latin typeface="+mj-lt"/>
              </a:rPr>
              <a:t>.</a:t>
            </a:r>
            <a:r>
              <a:rPr lang="en-US" sz="2400" b="0" dirty="0" err="1">
                <a:solidFill>
                  <a:srgbClr val="795E26"/>
                </a:solidFill>
                <a:effectLst/>
                <a:latin typeface="+mj-lt"/>
              </a:rPr>
              <a:t>getElementById</a:t>
            </a:r>
            <a:r>
              <a:rPr lang="en-US" sz="2400" b="0" dirty="0">
                <a:solidFill>
                  <a:srgbClr val="000000"/>
                </a:solidFill>
                <a:effectLst/>
                <a:latin typeface="+mj-lt"/>
              </a:rPr>
              <a:t>(</a:t>
            </a:r>
            <a:r>
              <a:rPr lang="en-US" sz="2400" b="0" dirty="0">
                <a:solidFill>
                  <a:srgbClr val="A31515"/>
                </a:solidFill>
                <a:effectLst/>
                <a:latin typeface="+mj-lt"/>
              </a:rPr>
              <a:t>'root'</a:t>
            </a:r>
            <a:r>
              <a:rPr lang="en-US" sz="2400" b="0" dirty="0">
                <a:solidFill>
                  <a:srgbClr val="000000"/>
                </a:solidFill>
                <a:effectLst/>
                <a:latin typeface="+mj-lt"/>
              </a:rPr>
              <a:t>))</a:t>
            </a:r>
          </a:p>
          <a:p>
            <a:pPr marL="0" indent="0">
              <a:lnSpc>
                <a:spcPct val="150000"/>
              </a:lnSpc>
              <a:buNone/>
            </a:pPr>
            <a:r>
              <a:rPr lang="en-US" sz="2400" b="0" dirty="0" err="1">
                <a:solidFill>
                  <a:srgbClr val="0070C1"/>
                </a:solidFill>
                <a:effectLst/>
                <a:latin typeface="+mj-lt"/>
              </a:rPr>
              <a:t>root</a:t>
            </a:r>
            <a:r>
              <a:rPr lang="en-US" sz="2400" b="0" dirty="0" err="1">
                <a:solidFill>
                  <a:srgbClr val="000000"/>
                </a:solidFill>
                <a:effectLst/>
                <a:latin typeface="+mj-lt"/>
              </a:rPr>
              <a:t>.</a:t>
            </a:r>
            <a:r>
              <a:rPr lang="en-US" sz="2400" b="0" dirty="0" err="1">
                <a:solidFill>
                  <a:srgbClr val="795E26"/>
                </a:solidFill>
                <a:effectLst/>
                <a:latin typeface="+mj-lt"/>
              </a:rPr>
              <a:t>render</a:t>
            </a:r>
            <a:r>
              <a:rPr lang="en-US" sz="2400" b="0" dirty="0">
                <a:solidFill>
                  <a:srgbClr val="000000"/>
                </a:solidFill>
                <a:effectLst/>
                <a:latin typeface="+mj-lt"/>
              </a:rPr>
              <a:t>(</a:t>
            </a:r>
            <a:r>
              <a:rPr lang="en-US" sz="2400" b="0" dirty="0">
                <a:solidFill>
                  <a:srgbClr val="800000"/>
                </a:solidFill>
                <a:effectLst/>
                <a:latin typeface="+mj-lt"/>
              </a:rPr>
              <a:t>&lt;</a:t>
            </a:r>
            <a:r>
              <a:rPr lang="en-US" sz="2400" b="0" dirty="0">
                <a:solidFill>
                  <a:srgbClr val="267F99"/>
                </a:solidFill>
                <a:effectLst/>
                <a:latin typeface="+mj-lt"/>
              </a:rPr>
              <a:t>App</a:t>
            </a:r>
            <a:r>
              <a:rPr lang="en-US" sz="2400" b="0" dirty="0">
                <a:solidFill>
                  <a:srgbClr val="000000"/>
                </a:solidFill>
                <a:effectLst/>
                <a:latin typeface="+mj-lt"/>
              </a:rPr>
              <a:t> </a:t>
            </a:r>
            <a:r>
              <a:rPr lang="en-US" sz="2400" b="0" dirty="0">
                <a:solidFill>
                  <a:srgbClr val="800000"/>
                </a:solidFill>
                <a:effectLst/>
                <a:latin typeface="+mj-lt"/>
              </a:rPr>
              <a:t>/&gt;</a:t>
            </a:r>
            <a:r>
              <a:rPr lang="en-US" sz="2400" b="0" dirty="0">
                <a:solidFill>
                  <a:srgbClr val="000000"/>
                </a:solidFill>
                <a:effectLst/>
                <a:latin typeface="+mj-lt"/>
              </a:rPr>
              <a:t>)</a:t>
            </a:r>
          </a:p>
        </p:txBody>
      </p:sp>
    </p:spTree>
    <p:extLst>
      <p:ext uri="{BB962C8B-B14F-4D97-AF65-F5344CB8AC3E}">
        <p14:creationId xmlns:p14="http://schemas.microsoft.com/office/powerpoint/2010/main" val="2112105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81" y="2492308"/>
            <a:ext cx="10515600" cy="1325563"/>
          </a:xfrm>
        </p:spPr>
        <p:txBody>
          <a:bodyPr/>
          <a:lstStyle/>
          <a:p>
            <a:pPr algn="ctr"/>
            <a:r>
              <a:rPr lang="en-US" b="1" i="0" dirty="0" smtClean="0"/>
              <a:t>Try Catch Example</a:t>
            </a:r>
            <a:endParaRPr lang="en-IN" b="1" i="0" dirty="0"/>
          </a:p>
        </p:txBody>
      </p:sp>
    </p:spTree>
    <p:extLst>
      <p:ext uri="{BB962C8B-B14F-4D97-AF65-F5344CB8AC3E}">
        <p14:creationId xmlns:p14="http://schemas.microsoft.com/office/powerpoint/2010/main" val="2854957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261" y="211756"/>
            <a:ext cx="11608067" cy="6646244"/>
          </a:xfrm>
        </p:spPr>
        <p:txBody>
          <a:bodyPr numCol="2">
            <a:noAutofit/>
          </a:bodyPr>
          <a:lstStyle/>
          <a:p>
            <a:pPr marL="0" indent="0">
              <a:buNone/>
            </a:pPr>
            <a:r>
              <a:rPr lang="en-IN" sz="2000" dirty="0">
                <a:solidFill>
                  <a:srgbClr val="0000FF"/>
                </a:solidFill>
                <a:latin typeface="+mj-lt"/>
              </a:rPr>
              <a:t>export</a:t>
            </a:r>
            <a:r>
              <a:rPr lang="en-IN" sz="2000" dirty="0">
                <a:solidFill>
                  <a:srgbClr val="000000"/>
                </a:solidFill>
                <a:latin typeface="+mj-lt"/>
              </a:rPr>
              <a:t> </a:t>
            </a:r>
            <a:r>
              <a:rPr lang="en-IN" sz="2000" dirty="0">
                <a:solidFill>
                  <a:srgbClr val="0000FF"/>
                </a:solidFill>
                <a:latin typeface="+mj-lt"/>
              </a:rPr>
              <a:t>default</a:t>
            </a:r>
            <a:r>
              <a:rPr lang="en-IN" sz="2000" dirty="0">
                <a:solidFill>
                  <a:srgbClr val="000000"/>
                </a:solidFill>
                <a:latin typeface="+mj-lt"/>
              </a:rPr>
              <a:t> </a:t>
            </a:r>
            <a:r>
              <a:rPr lang="en-IN" sz="2000" dirty="0">
                <a:solidFill>
                  <a:srgbClr val="0000FF"/>
                </a:solidFill>
                <a:latin typeface="+mj-lt"/>
              </a:rPr>
              <a:t>function</a:t>
            </a:r>
            <a:r>
              <a:rPr lang="en-IN" sz="2000" dirty="0">
                <a:solidFill>
                  <a:srgbClr val="000000"/>
                </a:solidFill>
                <a:latin typeface="+mj-lt"/>
              </a:rPr>
              <a:t> </a:t>
            </a:r>
            <a:r>
              <a:rPr lang="en-IN" sz="2000" dirty="0" err="1">
                <a:solidFill>
                  <a:srgbClr val="000000"/>
                </a:solidFill>
                <a:latin typeface="+mj-lt"/>
              </a:rPr>
              <a:t>TryCatch</a:t>
            </a:r>
            <a:r>
              <a:rPr lang="en-IN" sz="2000" dirty="0">
                <a:solidFill>
                  <a:srgbClr val="000000"/>
                </a:solidFill>
                <a:latin typeface="+mj-lt"/>
              </a:rPr>
              <a:t>(props)</a:t>
            </a:r>
          </a:p>
          <a:p>
            <a:pPr marL="0" indent="0">
              <a:buNone/>
            </a:pPr>
            <a:r>
              <a:rPr lang="en-IN" sz="2000" dirty="0">
                <a:solidFill>
                  <a:srgbClr val="000000"/>
                </a:solidFill>
                <a:latin typeface="+mj-lt"/>
              </a:rPr>
              <a:t>{</a:t>
            </a:r>
          </a:p>
          <a:p>
            <a:pPr marL="0" indent="0">
              <a:buNone/>
            </a:pPr>
            <a:r>
              <a:rPr lang="en-IN" sz="2000" dirty="0">
                <a:solidFill>
                  <a:srgbClr val="000000"/>
                </a:solidFill>
                <a:latin typeface="+mj-lt"/>
              </a:rPr>
              <a:t>    </a:t>
            </a:r>
            <a:r>
              <a:rPr lang="en-IN" sz="2000" dirty="0">
                <a:solidFill>
                  <a:srgbClr val="0000FF"/>
                </a:solidFill>
                <a:latin typeface="+mj-lt"/>
              </a:rPr>
              <a:t>try</a:t>
            </a:r>
            <a:r>
              <a:rPr lang="en-IN" sz="2000" dirty="0">
                <a:solidFill>
                  <a:srgbClr val="000000"/>
                </a:solidFill>
                <a:latin typeface="+mj-lt"/>
              </a:rPr>
              <a:t>{</a:t>
            </a:r>
          </a:p>
          <a:p>
            <a:pPr marL="0" indent="0">
              <a:buNone/>
            </a:pPr>
            <a:r>
              <a:rPr lang="en-IN" sz="2000" dirty="0">
                <a:solidFill>
                  <a:srgbClr val="000000"/>
                </a:solidFill>
                <a:latin typeface="+mj-lt"/>
              </a:rPr>
              <a:t>        </a:t>
            </a:r>
            <a:r>
              <a:rPr lang="en-IN" sz="2000" dirty="0">
                <a:solidFill>
                  <a:srgbClr val="0000FF"/>
                </a:solidFill>
                <a:latin typeface="+mj-lt"/>
              </a:rPr>
              <a:t>if</a:t>
            </a:r>
            <a:r>
              <a:rPr lang="en-IN" sz="2000" dirty="0">
                <a:solidFill>
                  <a:srgbClr val="000000"/>
                </a:solidFill>
                <a:latin typeface="+mj-lt"/>
              </a:rPr>
              <a:t>(props.name === </a:t>
            </a:r>
            <a:r>
              <a:rPr lang="en-IN" sz="2000" dirty="0">
                <a:solidFill>
                  <a:srgbClr val="A31515"/>
                </a:solidFill>
                <a:latin typeface="+mj-lt"/>
              </a:rPr>
              <a:t>"</a:t>
            </a:r>
            <a:r>
              <a:rPr lang="en-IN" sz="2000" dirty="0" err="1">
                <a:solidFill>
                  <a:srgbClr val="A31515"/>
                </a:solidFill>
                <a:latin typeface="+mj-lt"/>
              </a:rPr>
              <a:t>sachin</a:t>
            </a:r>
            <a:r>
              <a:rPr lang="en-IN" sz="2000" dirty="0">
                <a:solidFill>
                  <a:srgbClr val="A31515"/>
                </a:solidFill>
                <a:latin typeface="+mj-lt"/>
              </a:rPr>
              <a:t>"</a:t>
            </a:r>
            <a:r>
              <a:rPr lang="en-IN" sz="2000" dirty="0">
                <a:solidFill>
                  <a:srgbClr val="000000"/>
                </a:solidFill>
                <a:latin typeface="+mj-lt"/>
              </a:rPr>
              <a:t>)</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t>
            </a:r>
            <a:r>
              <a:rPr lang="en-IN" sz="2000" dirty="0">
                <a:solidFill>
                  <a:srgbClr val="0000FF"/>
                </a:solidFill>
                <a:latin typeface="+mj-lt"/>
              </a:rPr>
              <a:t>throw</a:t>
            </a:r>
            <a:r>
              <a:rPr lang="en-IN" sz="2000" dirty="0">
                <a:solidFill>
                  <a:srgbClr val="000000"/>
                </a:solidFill>
                <a:latin typeface="+mj-lt"/>
              </a:rPr>
              <a:t> </a:t>
            </a:r>
            <a:r>
              <a:rPr lang="en-IN" sz="2000" dirty="0">
                <a:solidFill>
                  <a:srgbClr val="0000FF"/>
                </a:solidFill>
                <a:latin typeface="+mj-lt"/>
              </a:rPr>
              <a:t>new</a:t>
            </a:r>
            <a:r>
              <a:rPr lang="en-IN" sz="2000" dirty="0">
                <a:solidFill>
                  <a:srgbClr val="000000"/>
                </a:solidFill>
                <a:latin typeface="+mj-lt"/>
              </a:rPr>
              <a:t> Error(</a:t>
            </a:r>
            <a:r>
              <a:rPr lang="en-IN" sz="2000" dirty="0">
                <a:solidFill>
                  <a:srgbClr val="A31515"/>
                </a:solidFill>
                <a:latin typeface="+mj-lt"/>
              </a:rPr>
              <a:t>"Not </a:t>
            </a:r>
            <a:r>
              <a:rPr lang="en-IN" sz="2000" dirty="0" err="1">
                <a:solidFill>
                  <a:srgbClr val="A31515"/>
                </a:solidFill>
                <a:latin typeface="+mj-lt"/>
              </a:rPr>
              <a:t>accpted</a:t>
            </a:r>
            <a:r>
              <a:rPr lang="en-IN" sz="2000" dirty="0">
                <a:solidFill>
                  <a:srgbClr val="A31515"/>
                </a:solidFill>
                <a:latin typeface="+mj-lt"/>
              </a:rPr>
              <a:t>"</a:t>
            </a:r>
            <a:r>
              <a:rPr lang="en-IN" sz="2000" dirty="0">
                <a:solidFill>
                  <a:srgbClr val="000000"/>
                </a:solidFill>
                <a:latin typeface="+mj-lt"/>
              </a:rPr>
              <a:t>)</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t>
            </a:r>
            <a:r>
              <a:rPr lang="en-IN" sz="2000" dirty="0">
                <a:solidFill>
                  <a:srgbClr val="0000FF"/>
                </a:solidFill>
                <a:latin typeface="+mj-lt"/>
              </a:rPr>
              <a:t>catch</a:t>
            </a:r>
            <a:r>
              <a:rPr lang="en-IN" sz="2000" dirty="0">
                <a:solidFill>
                  <a:srgbClr val="000000"/>
                </a:solidFill>
                <a:latin typeface="+mj-lt"/>
              </a:rPr>
              <a:t>(error)</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console.log(error)</a:t>
            </a:r>
          </a:p>
          <a:p>
            <a:pPr marL="0" indent="0">
              <a:buNone/>
            </a:pPr>
            <a:r>
              <a:rPr lang="en-IN" sz="2000" dirty="0">
                <a:solidFill>
                  <a:srgbClr val="000000"/>
                </a:solidFill>
                <a:latin typeface="+mj-lt"/>
              </a:rPr>
              <a:t>        </a:t>
            </a:r>
            <a:r>
              <a:rPr lang="en-IN" sz="2000" dirty="0" err="1">
                <a:solidFill>
                  <a:srgbClr val="000000"/>
                </a:solidFill>
                <a:latin typeface="+mj-lt"/>
              </a:rPr>
              <a:t>document.write</a:t>
            </a:r>
            <a:r>
              <a:rPr lang="en-IN" sz="2000" dirty="0" smtClean="0">
                <a:solidFill>
                  <a:srgbClr val="000000"/>
                </a:solidFill>
                <a:latin typeface="+mj-lt"/>
              </a:rPr>
              <a:t>(</a:t>
            </a:r>
            <a:r>
              <a:rPr lang="en-IN" sz="2000" dirty="0" smtClean="0">
                <a:solidFill>
                  <a:srgbClr val="A31515"/>
                </a:solidFill>
                <a:latin typeface="+mj-lt"/>
              </a:rPr>
              <a:t>“</a:t>
            </a:r>
            <a:r>
              <a:rPr lang="en-IN" sz="2000" dirty="0" err="1" smtClean="0">
                <a:solidFill>
                  <a:srgbClr val="A31515"/>
                </a:solidFill>
                <a:latin typeface="+mj-lt"/>
              </a:rPr>
              <a:t>sachin</a:t>
            </a:r>
            <a:r>
              <a:rPr lang="en-IN" sz="2000" dirty="0" smtClean="0">
                <a:solidFill>
                  <a:srgbClr val="A31515"/>
                </a:solidFill>
                <a:latin typeface="+mj-lt"/>
              </a:rPr>
              <a:t> </a:t>
            </a:r>
            <a:r>
              <a:rPr lang="en-IN" sz="2000" dirty="0">
                <a:solidFill>
                  <a:srgbClr val="A31515"/>
                </a:solidFill>
                <a:latin typeface="+mj-lt"/>
              </a:rPr>
              <a:t>name is not accepted"</a:t>
            </a:r>
            <a:r>
              <a:rPr lang="en-IN" sz="2000" dirty="0">
                <a:solidFill>
                  <a:srgbClr val="000000"/>
                </a:solidFill>
                <a:latin typeface="+mj-lt"/>
              </a:rPr>
              <a:t>)</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t>
            </a:r>
            <a:r>
              <a:rPr lang="en-IN" sz="2000" dirty="0">
                <a:solidFill>
                  <a:srgbClr val="0000FF"/>
                </a:solidFill>
                <a:latin typeface="+mj-lt"/>
              </a:rPr>
              <a:t>finally</a:t>
            </a:r>
            <a:endParaRPr lang="en-IN" sz="2000" dirty="0">
              <a:solidFill>
                <a:srgbClr val="000000"/>
              </a:solidFill>
              <a:latin typeface="+mj-lt"/>
            </a:endParaRP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t>
            </a:r>
            <a:r>
              <a:rPr lang="en-IN" sz="2000" dirty="0" err="1">
                <a:solidFill>
                  <a:srgbClr val="000000"/>
                </a:solidFill>
                <a:latin typeface="+mj-lt"/>
              </a:rPr>
              <a:t>document.write</a:t>
            </a:r>
            <a:r>
              <a:rPr lang="en-IN" sz="2000" dirty="0">
                <a:solidFill>
                  <a:srgbClr val="000000"/>
                </a:solidFill>
                <a:latin typeface="+mj-lt"/>
              </a:rPr>
              <a:t>(</a:t>
            </a:r>
            <a:r>
              <a:rPr lang="en-IN" sz="2000" dirty="0">
                <a:solidFill>
                  <a:srgbClr val="A31515"/>
                </a:solidFill>
                <a:latin typeface="+mj-lt"/>
              </a:rPr>
              <a:t>"I am always executed"</a:t>
            </a:r>
            <a:r>
              <a:rPr lang="en-IN" sz="2000" dirty="0">
                <a:solidFill>
                  <a:srgbClr val="000000"/>
                </a:solidFill>
                <a:latin typeface="+mj-lt"/>
              </a:rPr>
              <a:t>)</a:t>
            </a: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
            </a:r>
            <a:br>
              <a:rPr lang="en-IN" sz="2000" dirty="0">
                <a:solidFill>
                  <a:srgbClr val="000000"/>
                </a:solidFill>
                <a:latin typeface="+mj-lt"/>
              </a:rPr>
            </a:br>
            <a:r>
              <a:rPr lang="en-IN" sz="2000" dirty="0">
                <a:solidFill>
                  <a:srgbClr val="000000"/>
                </a:solidFill>
                <a:latin typeface="+mj-lt"/>
              </a:rPr>
              <a:t>    </a:t>
            </a:r>
            <a:r>
              <a:rPr lang="en-IN" sz="2000" dirty="0">
                <a:solidFill>
                  <a:srgbClr val="0000FF"/>
                </a:solidFill>
                <a:latin typeface="+mj-lt"/>
              </a:rPr>
              <a:t>return</a:t>
            </a:r>
            <a:r>
              <a:rPr lang="en-IN" sz="2000" dirty="0">
                <a:solidFill>
                  <a:srgbClr val="000000"/>
                </a:solidFill>
                <a:latin typeface="+mj-lt"/>
              </a:rPr>
              <a:t>(</a:t>
            </a:r>
          </a:p>
          <a:p>
            <a:pPr marL="0" indent="0">
              <a:buNone/>
            </a:pPr>
            <a:r>
              <a:rPr lang="en-IN" sz="2000" dirty="0">
                <a:solidFill>
                  <a:srgbClr val="000000"/>
                </a:solidFill>
                <a:latin typeface="+mj-lt"/>
              </a:rPr>
              <a:t>        </a:t>
            </a:r>
            <a:r>
              <a:rPr lang="en-IN" sz="2000" dirty="0">
                <a:solidFill>
                  <a:srgbClr val="800000"/>
                </a:solidFill>
                <a:latin typeface="+mj-lt"/>
              </a:rPr>
              <a:t>&lt;&gt;</a:t>
            </a:r>
            <a:endParaRPr lang="en-IN" sz="2000" dirty="0">
              <a:solidFill>
                <a:srgbClr val="000000"/>
              </a:solidFill>
              <a:latin typeface="+mj-lt"/>
            </a:endParaRPr>
          </a:p>
          <a:p>
            <a:pPr marL="0" indent="0">
              <a:buNone/>
            </a:pPr>
            <a:r>
              <a:rPr lang="en-IN" sz="2000" dirty="0">
                <a:solidFill>
                  <a:srgbClr val="000000"/>
                </a:solidFill>
                <a:latin typeface="+mj-lt"/>
              </a:rPr>
              <a:t>        </a:t>
            </a:r>
            <a:r>
              <a:rPr lang="en-IN" sz="2000" dirty="0">
                <a:solidFill>
                  <a:srgbClr val="800000"/>
                </a:solidFill>
                <a:latin typeface="+mj-lt"/>
              </a:rPr>
              <a:t>&lt;p&gt;</a:t>
            </a:r>
            <a:r>
              <a:rPr lang="en-IN" sz="2000" dirty="0">
                <a:solidFill>
                  <a:srgbClr val="0000FF"/>
                </a:solidFill>
                <a:latin typeface="+mj-lt"/>
              </a:rPr>
              <a:t>{</a:t>
            </a:r>
            <a:r>
              <a:rPr lang="en-IN" sz="2000" dirty="0">
                <a:solidFill>
                  <a:srgbClr val="000000"/>
                </a:solidFill>
                <a:latin typeface="+mj-lt"/>
              </a:rPr>
              <a:t>props.name</a:t>
            </a:r>
            <a:r>
              <a:rPr lang="en-IN" sz="2000" dirty="0">
                <a:solidFill>
                  <a:srgbClr val="0000FF"/>
                </a:solidFill>
                <a:latin typeface="+mj-lt"/>
              </a:rPr>
              <a:t>}</a:t>
            </a:r>
            <a:r>
              <a:rPr lang="en-IN" sz="2000" dirty="0">
                <a:solidFill>
                  <a:srgbClr val="800000"/>
                </a:solidFill>
                <a:latin typeface="+mj-lt"/>
              </a:rPr>
              <a:t>&lt;/p&gt;</a:t>
            </a:r>
            <a:endParaRPr lang="en-IN" sz="2000" dirty="0">
              <a:solidFill>
                <a:srgbClr val="000000"/>
              </a:solidFill>
              <a:latin typeface="+mj-lt"/>
            </a:endParaRPr>
          </a:p>
          <a:p>
            <a:pPr marL="0" indent="0">
              <a:buNone/>
            </a:pPr>
            <a:r>
              <a:rPr lang="en-IN" sz="2000" dirty="0">
                <a:solidFill>
                  <a:srgbClr val="000000"/>
                </a:solidFill>
                <a:latin typeface="+mj-lt"/>
              </a:rPr>
              <a:t>        </a:t>
            </a:r>
            <a:r>
              <a:rPr lang="en-IN" sz="2000" dirty="0">
                <a:solidFill>
                  <a:srgbClr val="800000"/>
                </a:solidFill>
                <a:latin typeface="+mj-lt"/>
              </a:rPr>
              <a:t>&lt;/&gt;</a:t>
            </a:r>
            <a:endParaRPr lang="en-IN" sz="2000" dirty="0">
              <a:solidFill>
                <a:srgbClr val="000000"/>
              </a:solidFill>
              <a:latin typeface="+mj-lt"/>
            </a:endParaRPr>
          </a:p>
          <a:p>
            <a:pPr marL="0" indent="0">
              <a:buNone/>
            </a:pPr>
            <a:r>
              <a:rPr lang="en-IN" sz="2000" dirty="0">
                <a:solidFill>
                  <a:srgbClr val="000000"/>
                </a:solidFill>
                <a:latin typeface="+mj-lt"/>
              </a:rPr>
              <a:t>    )</a:t>
            </a:r>
          </a:p>
          <a:p>
            <a:pPr marL="0" indent="0">
              <a:buNone/>
            </a:pPr>
            <a:r>
              <a:rPr lang="en-IN" sz="2000" dirty="0">
                <a:solidFill>
                  <a:srgbClr val="000000"/>
                </a:solidFill>
                <a:latin typeface="+mj-lt"/>
              </a:rPr>
              <a:t>}</a:t>
            </a:r>
          </a:p>
          <a:p>
            <a:pPr marL="0" indent="0">
              <a:buNone/>
            </a:pPr>
            <a:endParaRPr lang="en-IN" sz="2000" dirty="0">
              <a:latin typeface="+mj-lt"/>
            </a:endParaRPr>
          </a:p>
        </p:txBody>
      </p:sp>
      <p:cxnSp>
        <p:nvCxnSpPr>
          <p:cNvPr id="5" name="Straight Connector 4"/>
          <p:cNvCxnSpPr/>
          <p:nvPr/>
        </p:nvCxnSpPr>
        <p:spPr>
          <a:xfrm>
            <a:off x="5986914" y="211756"/>
            <a:ext cx="0" cy="664624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94761" y="-76382"/>
            <a:ext cx="1577676" cy="369332"/>
          </a:xfrm>
          <a:prstGeom prst="rect">
            <a:avLst/>
          </a:prstGeom>
        </p:spPr>
        <p:txBody>
          <a:bodyPr wrap="none">
            <a:spAutoFit/>
          </a:bodyPr>
          <a:lstStyle/>
          <a:p>
            <a:r>
              <a:rPr lang="en-IN" dirty="0">
                <a:solidFill>
                  <a:srgbClr val="0070C0"/>
                </a:solidFill>
                <a:latin typeface="Consolas" panose="020B0609020204030204" pitchFamily="49" charset="0"/>
              </a:rPr>
              <a:t>t</a:t>
            </a:r>
            <a:r>
              <a:rPr lang="en-IN" dirty="0" smtClean="0">
                <a:solidFill>
                  <a:srgbClr val="0070C0"/>
                </a:solidFill>
                <a:latin typeface="Consolas" panose="020B0609020204030204" pitchFamily="49" charset="0"/>
              </a:rPr>
              <a:t>rycatch.js</a:t>
            </a:r>
            <a:endParaRPr lang="en-IN" dirty="0">
              <a:solidFill>
                <a:srgbClr val="0070C0"/>
              </a:solidFill>
            </a:endParaRPr>
          </a:p>
        </p:txBody>
      </p:sp>
    </p:spTree>
    <p:extLst>
      <p:ext uri="{BB962C8B-B14F-4D97-AF65-F5344CB8AC3E}">
        <p14:creationId xmlns:p14="http://schemas.microsoft.com/office/powerpoint/2010/main" val="16825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i="0" dirty="0"/>
              <a:t>To effectively handle logical errors in React, consider the following </a:t>
            </a:r>
            <a:r>
              <a:rPr lang="en-US" sz="2400" b="1" i="0" dirty="0" smtClean="0"/>
              <a:t>strategies</a:t>
            </a:r>
            <a:endParaRPr lang="en-IN" sz="2400" b="1" i="0" dirty="0"/>
          </a:p>
        </p:txBody>
      </p:sp>
      <p:sp>
        <p:nvSpPr>
          <p:cNvPr id="5" name="Content Placeholder 4"/>
          <p:cNvSpPr>
            <a:spLocks noGrp="1"/>
          </p:cNvSpPr>
          <p:nvPr>
            <p:ph idx="1"/>
          </p:nvPr>
        </p:nvSpPr>
        <p:spPr/>
        <p:txBody>
          <a:bodyPr>
            <a:normAutofit/>
          </a:bodyPr>
          <a:lstStyle/>
          <a:p>
            <a:pPr marL="0" indent="0">
              <a:lnSpc>
                <a:spcPct val="150000"/>
              </a:lnSpc>
              <a:buNone/>
            </a:pPr>
            <a:r>
              <a:rPr lang="en-US" sz="2400" b="1" dirty="0"/>
              <a:t>Implement Error Boundaries:</a:t>
            </a:r>
          </a:p>
          <a:p>
            <a:pPr>
              <a:lnSpc>
                <a:spcPct val="150000"/>
              </a:lnSpc>
            </a:pPr>
            <a:r>
              <a:rPr lang="en-US" sz="2400" dirty="0" smtClean="0"/>
              <a:t>Designed </a:t>
            </a:r>
            <a:r>
              <a:rPr lang="en-US" sz="2400" dirty="0"/>
              <a:t>to catch errors within their child components, preventing them from affecting the entire application and allowing for the display of a user-friendly fallback UI instead of a complete crash.</a:t>
            </a:r>
            <a:endParaRPr lang="en-IN" sz="2400" dirty="0"/>
          </a:p>
        </p:txBody>
      </p:sp>
    </p:spTree>
    <p:extLst>
      <p:ext uri="{BB962C8B-B14F-4D97-AF65-F5344CB8AC3E}">
        <p14:creationId xmlns:p14="http://schemas.microsoft.com/office/powerpoint/2010/main" val="2477591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618"/>
            <a:ext cx="10515600" cy="789907"/>
          </a:xfrm>
        </p:spPr>
        <p:txBody>
          <a:bodyPr/>
          <a:lstStyle/>
          <a:p>
            <a:r>
              <a:rPr lang="en-US" dirty="0" smtClean="0"/>
              <a:t>App.js</a:t>
            </a:r>
            <a:endParaRPr lang="en-IN" dirty="0"/>
          </a:p>
        </p:txBody>
      </p:sp>
      <p:sp>
        <p:nvSpPr>
          <p:cNvPr id="3" name="Content Placeholder 2"/>
          <p:cNvSpPr>
            <a:spLocks noGrp="1"/>
          </p:cNvSpPr>
          <p:nvPr>
            <p:ph idx="1"/>
          </p:nvPr>
        </p:nvSpPr>
        <p:spPr>
          <a:xfrm>
            <a:off x="838200" y="885525"/>
            <a:ext cx="10515600" cy="5534526"/>
          </a:xfrm>
        </p:spPr>
        <p:txBody>
          <a:bodyPr>
            <a:normAutofit fontScale="62500" lnSpcReduction="20000"/>
          </a:bodyPr>
          <a:lstStyle/>
          <a:p>
            <a:pPr marL="0" indent="0">
              <a:lnSpc>
                <a:spcPct val="170000"/>
              </a:lnSpc>
              <a:buNone/>
            </a:pPr>
            <a:r>
              <a:rPr lang="en-IN" dirty="0">
                <a:solidFill>
                  <a:srgbClr val="0000FF"/>
                </a:solidFill>
                <a:latin typeface="+mj-lt"/>
              </a:rPr>
              <a:t>import</a:t>
            </a:r>
            <a:r>
              <a:rPr lang="en-IN" dirty="0">
                <a:solidFill>
                  <a:srgbClr val="000000"/>
                </a:solidFill>
                <a:latin typeface="+mj-lt"/>
              </a:rPr>
              <a:t> </a:t>
            </a:r>
            <a:r>
              <a:rPr lang="en-IN" dirty="0" err="1">
                <a:solidFill>
                  <a:srgbClr val="000000"/>
                </a:solidFill>
                <a:latin typeface="+mj-lt"/>
              </a:rPr>
              <a:t>TryCatch</a:t>
            </a:r>
            <a:r>
              <a:rPr lang="en-IN" dirty="0">
                <a:solidFill>
                  <a:srgbClr val="000000"/>
                </a:solidFill>
                <a:latin typeface="+mj-lt"/>
              </a:rPr>
              <a:t> </a:t>
            </a:r>
            <a:r>
              <a:rPr lang="en-IN" dirty="0">
                <a:solidFill>
                  <a:srgbClr val="0000FF"/>
                </a:solidFill>
                <a:latin typeface="+mj-lt"/>
              </a:rPr>
              <a:t>from</a:t>
            </a:r>
            <a:r>
              <a:rPr lang="en-IN" dirty="0">
                <a:solidFill>
                  <a:srgbClr val="000000"/>
                </a:solidFill>
                <a:latin typeface="+mj-lt"/>
              </a:rPr>
              <a:t> </a:t>
            </a:r>
            <a:r>
              <a:rPr lang="en-IN" dirty="0">
                <a:solidFill>
                  <a:srgbClr val="A31515"/>
                </a:solidFill>
                <a:latin typeface="+mj-lt"/>
              </a:rPr>
              <a:t>'./</a:t>
            </a:r>
            <a:r>
              <a:rPr lang="en-IN" dirty="0" err="1">
                <a:solidFill>
                  <a:srgbClr val="A31515"/>
                </a:solidFill>
                <a:latin typeface="+mj-lt"/>
              </a:rPr>
              <a:t>ComponentsExa</a:t>
            </a:r>
            <a:r>
              <a:rPr lang="en-IN" dirty="0">
                <a:solidFill>
                  <a:srgbClr val="A31515"/>
                </a:solidFill>
                <a:latin typeface="+mj-lt"/>
              </a:rPr>
              <a:t>/</a:t>
            </a:r>
            <a:r>
              <a:rPr lang="en-IN" dirty="0" err="1">
                <a:solidFill>
                  <a:srgbClr val="A31515"/>
                </a:solidFill>
                <a:latin typeface="+mj-lt"/>
              </a:rPr>
              <a:t>trycatch</a:t>
            </a:r>
            <a:r>
              <a:rPr lang="en-IN" dirty="0">
                <a:solidFill>
                  <a:srgbClr val="A31515"/>
                </a:solidFill>
                <a:latin typeface="+mj-lt"/>
              </a:rPr>
              <a:t>'</a:t>
            </a:r>
            <a:r>
              <a:rPr lang="en-IN" dirty="0">
                <a:solidFill>
                  <a:srgbClr val="000000"/>
                </a:solidFill>
                <a:latin typeface="+mj-lt"/>
              </a:rPr>
              <a:t>;</a:t>
            </a:r>
          </a:p>
          <a:p>
            <a:pPr marL="0" indent="0">
              <a:lnSpc>
                <a:spcPct val="170000"/>
              </a:lnSpc>
              <a:buNone/>
            </a:pPr>
            <a:r>
              <a:rPr lang="en-IN" dirty="0">
                <a:solidFill>
                  <a:srgbClr val="0000FF"/>
                </a:solidFill>
                <a:latin typeface="+mj-lt"/>
              </a:rPr>
              <a:t>function</a:t>
            </a:r>
            <a:r>
              <a:rPr lang="en-IN" dirty="0">
                <a:solidFill>
                  <a:srgbClr val="000000"/>
                </a:solidFill>
                <a:latin typeface="+mj-lt"/>
              </a:rPr>
              <a:t> App() </a:t>
            </a:r>
          </a:p>
          <a:p>
            <a:pPr marL="0" indent="0">
              <a:lnSpc>
                <a:spcPct val="170000"/>
              </a:lnSpc>
              <a:buNone/>
            </a:pPr>
            <a:r>
              <a:rPr lang="en-IN" dirty="0">
                <a:solidFill>
                  <a:srgbClr val="000000"/>
                </a:solidFill>
                <a:latin typeface="+mj-lt"/>
              </a:rPr>
              <a:t>{</a:t>
            </a:r>
          </a:p>
          <a:p>
            <a:pPr marL="0" indent="0">
              <a:lnSpc>
                <a:spcPct val="170000"/>
              </a:lnSpc>
              <a:buNone/>
            </a:pPr>
            <a:r>
              <a:rPr lang="en-IN" dirty="0">
                <a:solidFill>
                  <a:srgbClr val="000000"/>
                </a:solidFill>
                <a:latin typeface="+mj-lt"/>
              </a:rPr>
              <a:t>  </a:t>
            </a:r>
            <a:r>
              <a:rPr lang="en-IN" dirty="0">
                <a:solidFill>
                  <a:srgbClr val="0000FF"/>
                </a:solidFill>
                <a:latin typeface="+mj-lt"/>
              </a:rPr>
              <a:t>return</a:t>
            </a:r>
            <a:r>
              <a:rPr lang="en-IN" dirty="0">
                <a:solidFill>
                  <a:srgbClr val="000000"/>
                </a:solidFill>
                <a:latin typeface="+mj-lt"/>
              </a:rPr>
              <a:t> (</a:t>
            </a:r>
          </a:p>
          <a:p>
            <a:pPr marL="0" indent="0">
              <a:lnSpc>
                <a:spcPct val="170000"/>
              </a:lnSpc>
              <a:buNone/>
            </a:pPr>
            <a:r>
              <a:rPr lang="en-IN" dirty="0">
                <a:solidFill>
                  <a:srgbClr val="000000"/>
                </a:solidFill>
                <a:latin typeface="+mj-lt"/>
              </a:rPr>
              <a:t>            </a:t>
            </a:r>
            <a:r>
              <a:rPr lang="en-IN" dirty="0">
                <a:solidFill>
                  <a:srgbClr val="800000"/>
                </a:solidFill>
                <a:latin typeface="+mj-lt"/>
              </a:rPr>
              <a:t>&lt;&gt;</a:t>
            </a:r>
            <a:endParaRPr lang="en-IN" dirty="0">
              <a:solidFill>
                <a:srgbClr val="000000"/>
              </a:solidFill>
              <a:latin typeface="+mj-lt"/>
            </a:endParaRPr>
          </a:p>
          <a:p>
            <a:pPr marL="0" indent="0">
              <a:lnSpc>
                <a:spcPct val="170000"/>
              </a:lnSpc>
              <a:buNone/>
            </a:pPr>
            <a:r>
              <a:rPr lang="en-IN" dirty="0">
                <a:solidFill>
                  <a:srgbClr val="000000"/>
                </a:solidFill>
                <a:latin typeface="+mj-lt"/>
              </a:rPr>
              <a:t>             </a:t>
            </a:r>
            <a:r>
              <a:rPr lang="en-IN" dirty="0">
                <a:solidFill>
                  <a:srgbClr val="800000"/>
                </a:solidFill>
                <a:latin typeface="+mj-lt"/>
              </a:rPr>
              <a:t>&lt;</a:t>
            </a:r>
            <a:r>
              <a:rPr lang="en-IN" dirty="0" err="1">
                <a:solidFill>
                  <a:srgbClr val="800000"/>
                </a:solidFill>
                <a:latin typeface="+mj-lt"/>
              </a:rPr>
              <a:t>TryCatch</a:t>
            </a:r>
            <a:r>
              <a:rPr lang="en-IN" dirty="0">
                <a:solidFill>
                  <a:srgbClr val="000000"/>
                </a:solidFill>
                <a:latin typeface="+mj-lt"/>
              </a:rPr>
              <a:t> </a:t>
            </a:r>
            <a:r>
              <a:rPr lang="en-IN" dirty="0">
                <a:solidFill>
                  <a:srgbClr val="E50000"/>
                </a:solidFill>
                <a:latin typeface="+mj-lt"/>
              </a:rPr>
              <a:t>name</a:t>
            </a:r>
            <a:r>
              <a:rPr lang="en-IN" dirty="0">
                <a:solidFill>
                  <a:srgbClr val="000000"/>
                </a:solidFill>
                <a:latin typeface="+mj-lt"/>
              </a:rPr>
              <a:t>=</a:t>
            </a:r>
            <a:r>
              <a:rPr lang="en-IN" dirty="0">
                <a:solidFill>
                  <a:srgbClr val="A31515"/>
                </a:solidFill>
                <a:latin typeface="+mj-lt"/>
              </a:rPr>
              <a:t>"</a:t>
            </a:r>
            <a:r>
              <a:rPr lang="en-IN" dirty="0" err="1">
                <a:solidFill>
                  <a:srgbClr val="A31515"/>
                </a:solidFill>
                <a:latin typeface="+mj-lt"/>
              </a:rPr>
              <a:t>sachin</a:t>
            </a:r>
            <a:r>
              <a:rPr lang="en-IN" dirty="0">
                <a:solidFill>
                  <a:srgbClr val="A31515"/>
                </a:solidFill>
                <a:latin typeface="+mj-lt"/>
              </a:rPr>
              <a:t>"</a:t>
            </a:r>
            <a:r>
              <a:rPr lang="en-IN" dirty="0">
                <a:solidFill>
                  <a:srgbClr val="000000"/>
                </a:solidFill>
                <a:latin typeface="+mj-lt"/>
              </a:rPr>
              <a:t> </a:t>
            </a:r>
            <a:r>
              <a:rPr lang="en-IN" dirty="0">
                <a:solidFill>
                  <a:srgbClr val="800000"/>
                </a:solidFill>
                <a:latin typeface="+mj-lt"/>
              </a:rPr>
              <a:t>/&gt;</a:t>
            </a:r>
            <a:r>
              <a:rPr lang="en-IN" dirty="0">
                <a:solidFill>
                  <a:srgbClr val="000000"/>
                </a:solidFill>
                <a:latin typeface="+mj-lt"/>
              </a:rPr>
              <a:t>     </a:t>
            </a:r>
          </a:p>
          <a:p>
            <a:pPr marL="0" indent="0">
              <a:lnSpc>
                <a:spcPct val="170000"/>
              </a:lnSpc>
              <a:buNone/>
            </a:pPr>
            <a:r>
              <a:rPr lang="en-IN" dirty="0">
                <a:solidFill>
                  <a:srgbClr val="000000"/>
                </a:solidFill>
                <a:latin typeface="+mj-lt"/>
              </a:rPr>
              <a:t>            </a:t>
            </a:r>
            <a:r>
              <a:rPr lang="en-IN" dirty="0">
                <a:solidFill>
                  <a:srgbClr val="800000"/>
                </a:solidFill>
                <a:latin typeface="+mj-lt"/>
              </a:rPr>
              <a:t>&lt;/&gt;</a:t>
            </a:r>
            <a:endParaRPr lang="en-IN" dirty="0">
              <a:solidFill>
                <a:srgbClr val="000000"/>
              </a:solidFill>
              <a:latin typeface="+mj-lt"/>
            </a:endParaRPr>
          </a:p>
          <a:p>
            <a:pPr marL="0" indent="0">
              <a:lnSpc>
                <a:spcPct val="170000"/>
              </a:lnSpc>
              <a:buNone/>
            </a:pPr>
            <a:r>
              <a:rPr lang="en-IN" dirty="0">
                <a:solidFill>
                  <a:srgbClr val="000000"/>
                </a:solidFill>
                <a:latin typeface="+mj-lt"/>
              </a:rPr>
              <a:t>         );   </a:t>
            </a:r>
          </a:p>
          <a:p>
            <a:pPr marL="0" indent="0">
              <a:lnSpc>
                <a:spcPct val="170000"/>
              </a:lnSpc>
              <a:buNone/>
            </a:pPr>
            <a:r>
              <a:rPr lang="en-IN" dirty="0">
                <a:solidFill>
                  <a:srgbClr val="000000"/>
                </a:solidFill>
                <a:latin typeface="+mj-lt"/>
              </a:rPr>
              <a:t>}</a:t>
            </a:r>
          </a:p>
          <a:p>
            <a:pPr marL="0" indent="0">
              <a:lnSpc>
                <a:spcPct val="170000"/>
              </a:lnSpc>
              <a:buNone/>
            </a:pPr>
            <a:r>
              <a:rPr lang="en-IN" dirty="0" smtClean="0">
                <a:solidFill>
                  <a:srgbClr val="0000FF"/>
                </a:solidFill>
                <a:latin typeface="+mj-lt"/>
              </a:rPr>
              <a:t>export</a:t>
            </a:r>
            <a:r>
              <a:rPr lang="en-IN" dirty="0" smtClean="0">
                <a:solidFill>
                  <a:srgbClr val="000000"/>
                </a:solidFill>
                <a:latin typeface="+mj-lt"/>
              </a:rPr>
              <a:t> </a:t>
            </a:r>
            <a:r>
              <a:rPr lang="en-IN" dirty="0">
                <a:solidFill>
                  <a:srgbClr val="0000FF"/>
                </a:solidFill>
                <a:latin typeface="+mj-lt"/>
              </a:rPr>
              <a:t>default</a:t>
            </a:r>
            <a:r>
              <a:rPr lang="en-IN" dirty="0">
                <a:solidFill>
                  <a:srgbClr val="000000"/>
                </a:solidFill>
                <a:latin typeface="+mj-lt"/>
              </a:rPr>
              <a:t> App;</a:t>
            </a:r>
          </a:p>
          <a:p>
            <a:pPr marL="0" indent="0">
              <a:lnSpc>
                <a:spcPct val="170000"/>
              </a:lnSpc>
              <a:buNone/>
            </a:pPr>
            <a:endParaRPr lang="en-IN" dirty="0">
              <a:latin typeface="+mj-lt"/>
            </a:endParaRPr>
          </a:p>
        </p:txBody>
      </p:sp>
    </p:spTree>
    <p:extLst>
      <p:ext uri="{BB962C8B-B14F-4D97-AF65-F5344CB8AC3E}">
        <p14:creationId xmlns:p14="http://schemas.microsoft.com/office/powerpoint/2010/main" val="1400625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Content Placeholder 3"/>
          <p:cNvPicPr>
            <a:picLocks noGrp="1" noChangeAspect="1"/>
          </p:cNvPicPr>
          <p:nvPr>
            <p:ph idx="1"/>
          </p:nvPr>
        </p:nvPicPr>
        <p:blipFill>
          <a:blip r:embed="rId2"/>
          <a:stretch>
            <a:fillRect/>
          </a:stretch>
        </p:blipFill>
        <p:spPr>
          <a:xfrm>
            <a:off x="1035158" y="1982487"/>
            <a:ext cx="8811486" cy="4160837"/>
          </a:xfrm>
          <a:prstGeom prst="rect">
            <a:avLst/>
          </a:prstGeom>
        </p:spPr>
      </p:pic>
    </p:spTree>
    <p:extLst>
      <p:ext uri="{BB962C8B-B14F-4D97-AF65-F5344CB8AC3E}">
        <p14:creationId xmlns:p14="http://schemas.microsoft.com/office/powerpoint/2010/main" val="170200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2728" y="2127452"/>
            <a:ext cx="10058400" cy="1609344"/>
          </a:xfrm>
        </p:spPr>
        <p:txBody>
          <a:bodyPr>
            <a:normAutofit/>
          </a:bodyPr>
          <a:lstStyle/>
          <a:p>
            <a:pPr algn="ctr"/>
            <a:r>
              <a:rPr lang="en-IN" sz="6400" b="1" dirty="0">
                <a:solidFill>
                  <a:schemeClr val="tx1">
                    <a:lumMod val="95000"/>
                    <a:lumOff val="5000"/>
                  </a:schemeClr>
                </a:solidFill>
              </a:rPr>
              <a:t>Pure Component In React</a:t>
            </a:r>
          </a:p>
        </p:txBody>
      </p:sp>
      <p:sp>
        <p:nvSpPr>
          <p:cNvPr id="2" name="Slide Number Placeholder 1"/>
          <p:cNvSpPr>
            <a:spLocks noGrp="1"/>
          </p:cNvSpPr>
          <p:nvPr>
            <p:ph type="sldNum" sz="quarter"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136602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cap="none" dirty="0" smtClean="0">
                <a:solidFill>
                  <a:schemeClr val="tx1">
                    <a:lumMod val="95000"/>
                    <a:lumOff val="5000"/>
                  </a:schemeClr>
                </a:solidFill>
              </a:rPr>
              <a:t>Pure Component</a:t>
            </a:r>
            <a:endParaRPr lang="en-IN" b="1" cap="none" dirty="0">
              <a:solidFill>
                <a:schemeClr val="tx1">
                  <a:lumMod val="95000"/>
                  <a:lumOff val="5000"/>
                </a:schemeClr>
              </a:solidFill>
            </a:endParaRPr>
          </a:p>
        </p:txBody>
      </p:sp>
      <p:sp>
        <p:nvSpPr>
          <p:cNvPr id="4" name="Content Placeholder 3"/>
          <p:cNvSpPr>
            <a:spLocks noGrp="1"/>
          </p:cNvSpPr>
          <p:nvPr>
            <p:ph idx="1"/>
          </p:nvPr>
        </p:nvSpPr>
        <p:spPr>
          <a:xfrm>
            <a:off x="1069848" y="2121408"/>
            <a:ext cx="10881360" cy="4050792"/>
          </a:xfrm>
        </p:spPr>
        <p:txBody>
          <a:bodyPr>
            <a:normAutofit fontScale="92500" lnSpcReduction="20000"/>
          </a:bodyPr>
          <a:lstStyle/>
          <a:p>
            <a:pPr>
              <a:lnSpc>
                <a:spcPct val="150000"/>
              </a:lnSpc>
            </a:pPr>
            <a:r>
              <a:rPr lang="en-US" sz="2667" dirty="0"/>
              <a:t>By default, React will always re-render the component each time there is a change in state or props value.</a:t>
            </a:r>
          </a:p>
          <a:p>
            <a:pPr>
              <a:lnSpc>
                <a:spcPct val="150000"/>
              </a:lnSpc>
            </a:pPr>
            <a:r>
              <a:rPr lang="en-US" sz="2667" dirty="0" smtClean="0"/>
              <a:t>A </a:t>
            </a:r>
            <a:r>
              <a:rPr lang="en-US" sz="2667" dirty="0"/>
              <a:t>pure component is a component </a:t>
            </a:r>
            <a:r>
              <a:rPr lang="en-US" sz="2667" dirty="0">
                <a:solidFill>
                  <a:srgbClr val="FF0000"/>
                </a:solidFill>
              </a:rPr>
              <a:t>that only re-renders when its props or state change. </a:t>
            </a:r>
            <a:endParaRPr lang="en-US" sz="2667" dirty="0" smtClean="0">
              <a:solidFill>
                <a:srgbClr val="FF0000"/>
              </a:solidFill>
            </a:endParaRPr>
          </a:p>
          <a:p>
            <a:pPr>
              <a:lnSpc>
                <a:spcPct val="150000"/>
              </a:lnSpc>
            </a:pPr>
            <a:r>
              <a:rPr lang="en-US" sz="2667" dirty="0" smtClean="0"/>
              <a:t>This </a:t>
            </a:r>
            <a:r>
              <a:rPr lang="en-US" sz="2667" dirty="0"/>
              <a:t>means that if a pure component's props and state are the same as they were on the previous render, then the component will not re-render. </a:t>
            </a:r>
            <a:endParaRPr lang="en-US" sz="2667" dirty="0" smtClean="0"/>
          </a:p>
          <a:p>
            <a:pPr>
              <a:lnSpc>
                <a:spcPct val="150000"/>
              </a:lnSpc>
            </a:pPr>
            <a:r>
              <a:rPr lang="en-US" sz="2667" dirty="0" smtClean="0"/>
              <a:t>This </a:t>
            </a:r>
            <a:r>
              <a:rPr lang="en-US" sz="2667" dirty="0"/>
              <a:t>can </a:t>
            </a:r>
            <a:r>
              <a:rPr lang="en-US" sz="2667" dirty="0">
                <a:solidFill>
                  <a:srgbClr val="FF0000"/>
                </a:solidFill>
              </a:rPr>
              <a:t>improve the performance </a:t>
            </a:r>
            <a:r>
              <a:rPr lang="en-US" sz="2667" dirty="0"/>
              <a:t>of your React application</a:t>
            </a:r>
            <a:endParaRPr lang="en-IN" sz="2667" dirty="0">
              <a:solidFill>
                <a:srgbClr val="FF0000"/>
              </a:solidFill>
            </a:endParaRPr>
          </a:p>
        </p:txBody>
      </p:sp>
      <p:sp>
        <p:nvSpPr>
          <p:cNvPr id="2" name="Slide Number Placeholder 1"/>
          <p:cNvSpPr>
            <a:spLocks noGrp="1"/>
          </p:cNvSpPr>
          <p:nvPr>
            <p:ph type="sldNum" sz="quarter" idx="12"/>
          </p:nvPr>
        </p:nvSpPr>
        <p:spPr/>
        <p:txBody>
          <a:bodyPr/>
          <a:lstStyle/>
          <a:p>
            <a:fld id="{00000000-1234-1234-1234-123412341234}" type="slidenum">
              <a:rPr lang="en" smtClean="0"/>
              <a:pPr/>
              <a:t>23</a:t>
            </a:fld>
            <a:endParaRPr lang="en"/>
          </a:p>
        </p:txBody>
      </p:sp>
    </p:spTree>
    <p:extLst>
      <p:ext uri="{BB962C8B-B14F-4D97-AF65-F5344CB8AC3E}">
        <p14:creationId xmlns:p14="http://schemas.microsoft.com/office/powerpoint/2010/main" val="354037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9848" y="1673818"/>
            <a:ext cx="10058400" cy="4498383"/>
          </a:xfrm>
        </p:spPr>
        <p:txBody>
          <a:bodyPr>
            <a:normAutofit/>
          </a:bodyPr>
          <a:lstStyle/>
          <a:p>
            <a:pPr algn="just">
              <a:lnSpc>
                <a:spcPct val="150000"/>
              </a:lnSpc>
            </a:pPr>
            <a:r>
              <a:rPr lang="en-US" sz="2400" dirty="0"/>
              <a:t>In simple words, If the previous value of state or props and the new value of state or props is the same, the component will not re-render itself. </a:t>
            </a:r>
          </a:p>
          <a:p>
            <a:pPr algn="just">
              <a:lnSpc>
                <a:spcPct val="150000"/>
              </a:lnSpc>
            </a:pPr>
            <a:r>
              <a:rPr lang="en-US" sz="2400" dirty="0"/>
              <a:t>Since Pure Components restricts the re-rendering when there is no use of re-rendering of the component.</a:t>
            </a:r>
          </a:p>
          <a:p>
            <a:pPr algn="just">
              <a:lnSpc>
                <a:spcPct val="150000"/>
              </a:lnSpc>
            </a:pPr>
            <a:r>
              <a:rPr lang="en-US" sz="2400" dirty="0"/>
              <a:t>Pure Components are Class Components which extends </a:t>
            </a:r>
            <a:r>
              <a:rPr lang="en-US" sz="2400" dirty="0" err="1">
                <a:solidFill>
                  <a:srgbClr val="FF0000"/>
                </a:solidFill>
              </a:rPr>
              <a:t>React.PureComponent</a:t>
            </a:r>
            <a:r>
              <a:rPr lang="en-US" sz="2400" dirty="0">
                <a:solidFill>
                  <a:srgbClr val="FF0000"/>
                </a:solidFill>
              </a:rPr>
              <a:t>. </a:t>
            </a:r>
            <a:endParaRPr lang="en-IN" sz="2400" dirty="0">
              <a:solidFill>
                <a:srgbClr val="FF0000"/>
              </a:solidFill>
            </a:endParaRPr>
          </a:p>
        </p:txBody>
      </p:sp>
      <p:sp>
        <p:nvSpPr>
          <p:cNvPr id="2" name="Slide Number Placeholder 1"/>
          <p:cNvSpPr>
            <a:spLocks noGrp="1"/>
          </p:cNvSpPr>
          <p:nvPr>
            <p:ph type="sldNum" sz="quarter"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2424831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cap="none" dirty="0" smtClean="0">
                <a:solidFill>
                  <a:schemeClr val="tx1">
                    <a:lumMod val="95000"/>
                    <a:lumOff val="5000"/>
                  </a:schemeClr>
                </a:solidFill>
              </a:rPr>
              <a:t>Example 1</a:t>
            </a:r>
            <a:endParaRPr lang="en-IN" cap="none" dirty="0">
              <a:solidFill>
                <a:schemeClr val="tx1">
                  <a:lumMod val="95000"/>
                  <a:lumOff val="5000"/>
                </a:schemeClr>
              </a:solidFill>
            </a:endParaRPr>
          </a:p>
        </p:txBody>
      </p:sp>
      <p:sp>
        <p:nvSpPr>
          <p:cNvPr id="4" name="Content Placeholder 3"/>
          <p:cNvSpPr>
            <a:spLocks noGrp="1"/>
          </p:cNvSpPr>
          <p:nvPr>
            <p:ph idx="1"/>
          </p:nvPr>
        </p:nvSpPr>
        <p:spPr/>
        <p:txBody>
          <a:bodyPr>
            <a:noAutofit/>
          </a:bodyPr>
          <a:lstStyle/>
          <a:p>
            <a:pPr marL="0" indent="0">
              <a:lnSpc>
                <a:spcPct val="150000"/>
              </a:lnSpc>
              <a:buNone/>
            </a:pPr>
            <a:r>
              <a:rPr lang="en-IN" sz="2133" dirty="0">
                <a:solidFill>
                  <a:srgbClr val="0000FF"/>
                </a:solidFill>
                <a:latin typeface="+mj-lt"/>
              </a:rPr>
              <a:t>import</a:t>
            </a:r>
            <a:r>
              <a:rPr lang="en-IN" sz="2133" dirty="0">
                <a:solidFill>
                  <a:srgbClr val="000000"/>
                </a:solidFill>
                <a:latin typeface="+mj-lt"/>
              </a:rPr>
              <a:t> React </a:t>
            </a:r>
            <a:r>
              <a:rPr lang="en-IN" sz="2133" dirty="0">
                <a:solidFill>
                  <a:srgbClr val="0000FF"/>
                </a:solidFill>
                <a:latin typeface="+mj-lt"/>
              </a:rPr>
              <a:t>from</a:t>
            </a:r>
            <a:r>
              <a:rPr lang="en-IN" sz="2133" dirty="0">
                <a:solidFill>
                  <a:srgbClr val="000000"/>
                </a:solidFill>
                <a:latin typeface="+mj-lt"/>
              </a:rPr>
              <a:t> </a:t>
            </a:r>
            <a:r>
              <a:rPr lang="en-IN" sz="2133" dirty="0">
                <a:solidFill>
                  <a:srgbClr val="A31515"/>
                </a:solidFill>
                <a:latin typeface="+mj-lt"/>
              </a:rPr>
              <a:t>'react'</a:t>
            </a:r>
            <a:r>
              <a:rPr lang="en-IN" sz="2133" dirty="0">
                <a:solidFill>
                  <a:srgbClr val="000000"/>
                </a:solidFill>
                <a:latin typeface="+mj-lt"/>
              </a:rPr>
              <a:t>;</a:t>
            </a:r>
          </a:p>
          <a:p>
            <a:pPr marL="0" indent="0">
              <a:lnSpc>
                <a:spcPct val="150000"/>
              </a:lnSpc>
              <a:buNone/>
            </a:pPr>
            <a:r>
              <a:rPr lang="en-IN" sz="2133" dirty="0">
                <a:solidFill>
                  <a:srgbClr val="000000"/>
                </a:solidFill>
                <a:latin typeface="+mj-lt"/>
              </a:rPr>
              <a:t>  </a:t>
            </a:r>
          </a:p>
          <a:p>
            <a:pPr marL="0" indent="0">
              <a:lnSpc>
                <a:spcPct val="150000"/>
              </a:lnSpc>
              <a:buNone/>
            </a:pPr>
            <a:r>
              <a:rPr lang="en-IN" sz="2133" dirty="0">
                <a:solidFill>
                  <a:srgbClr val="0000FF"/>
                </a:solidFill>
                <a:latin typeface="+mj-lt"/>
              </a:rPr>
              <a:t>export</a:t>
            </a:r>
            <a:r>
              <a:rPr lang="en-IN" sz="2133" dirty="0">
                <a:solidFill>
                  <a:srgbClr val="000000"/>
                </a:solidFill>
                <a:latin typeface="+mj-lt"/>
              </a:rPr>
              <a:t> </a:t>
            </a:r>
            <a:r>
              <a:rPr lang="en-IN" sz="2133" dirty="0">
                <a:solidFill>
                  <a:srgbClr val="0000FF"/>
                </a:solidFill>
                <a:latin typeface="+mj-lt"/>
              </a:rPr>
              <a:t>default</a:t>
            </a:r>
            <a:r>
              <a:rPr lang="en-IN" sz="2133" dirty="0">
                <a:solidFill>
                  <a:srgbClr val="000000"/>
                </a:solidFill>
                <a:latin typeface="+mj-lt"/>
              </a:rPr>
              <a:t> </a:t>
            </a:r>
            <a:r>
              <a:rPr lang="en-IN" sz="2133" dirty="0">
                <a:solidFill>
                  <a:srgbClr val="0000FF"/>
                </a:solidFill>
                <a:latin typeface="+mj-lt"/>
              </a:rPr>
              <a:t>class</a:t>
            </a:r>
            <a:r>
              <a:rPr lang="en-IN" sz="2133" dirty="0">
                <a:solidFill>
                  <a:srgbClr val="000000"/>
                </a:solidFill>
                <a:latin typeface="+mj-lt"/>
              </a:rPr>
              <a:t> Example </a:t>
            </a:r>
            <a:r>
              <a:rPr lang="en-IN" sz="2133" dirty="0">
                <a:solidFill>
                  <a:srgbClr val="0000FF"/>
                </a:solidFill>
                <a:latin typeface="+mj-lt"/>
              </a:rPr>
              <a:t>extends</a:t>
            </a:r>
            <a:r>
              <a:rPr lang="en-IN" sz="2133" dirty="0">
                <a:solidFill>
                  <a:srgbClr val="000000"/>
                </a:solidFill>
                <a:latin typeface="+mj-lt"/>
              </a:rPr>
              <a:t> </a:t>
            </a:r>
            <a:r>
              <a:rPr lang="en-IN" sz="2133" dirty="0" err="1">
                <a:solidFill>
                  <a:srgbClr val="000000"/>
                </a:solidFill>
                <a:latin typeface="+mj-lt"/>
              </a:rPr>
              <a:t>React.PureComponent</a:t>
            </a:r>
            <a:r>
              <a:rPr lang="en-IN" sz="2133" dirty="0">
                <a:solidFill>
                  <a:srgbClr val="000000"/>
                </a:solidFill>
                <a:latin typeface="+mj-lt"/>
              </a:rPr>
              <a:t>{</a:t>
            </a:r>
          </a:p>
          <a:p>
            <a:pPr marL="0" indent="0">
              <a:lnSpc>
                <a:spcPct val="150000"/>
              </a:lnSpc>
              <a:buNone/>
            </a:pPr>
            <a:r>
              <a:rPr lang="en-IN" sz="2133" dirty="0">
                <a:solidFill>
                  <a:srgbClr val="000000"/>
                </a:solidFill>
                <a:latin typeface="+mj-lt"/>
              </a:rPr>
              <a:t>   render(){</a:t>
            </a:r>
          </a:p>
          <a:p>
            <a:pPr marL="0" indent="0">
              <a:lnSpc>
                <a:spcPct val="150000"/>
              </a:lnSpc>
              <a:buNone/>
            </a:pPr>
            <a:r>
              <a:rPr lang="en-IN" sz="2133" dirty="0">
                <a:solidFill>
                  <a:srgbClr val="000000"/>
                </a:solidFill>
                <a:latin typeface="+mj-lt"/>
              </a:rPr>
              <a:t>      </a:t>
            </a:r>
            <a:r>
              <a:rPr lang="en-IN" sz="2133" dirty="0">
                <a:solidFill>
                  <a:srgbClr val="0000FF"/>
                </a:solidFill>
                <a:latin typeface="+mj-lt"/>
              </a:rPr>
              <a:t>return</a:t>
            </a:r>
            <a:r>
              <a:rPr lang="en-IN" sz="2133" dirty="0">
                <a:solidFill>
                  <a:srgbClr val="000000"/>
                </a:solidFill>
                <a:latin typeface="+mj-lt"/>
              </a:rPr>
              <a:t> </a:t>
            </a:r>
            <a:r>
              <a:rPr lang="en-IN" sz="2133" dirty="0">
                <a:solidFill>
                  <a:srgbClr val="800000"/>
                </a:solidFill>
                <a:latin typeface="+mj-lt"/>
              </a:rPr>
              <a:t>&lt;h1&gt;</a:t>
            </a:r>
            <a:r>
              <a:rPr lang="en-IN" sz="2133" dirty="0">
                <a:solidFill>
                  <a:srgbClr val="000000"/>
                </a:solidFill>
                <a:latin typeface="+mj-lt"/>
              </a:rPr>
              <a:t>I Love India</a:t>
            </a:r>
            <a:r>
              <a:rPr lang="en-IN" sz="2133" dirty="0">
                <a:solidFill>
                  <a:srgbClr val="800000"/>
                </a:solidFill>
                <a:latin typeface="+mj-lt"/>
              </a:rPr>
              <a:t>&lt;/h1&gt;</a:t>
            </a:r>
            <a:r>
              <a:rPr lang="en-IN" sz="2133" dirty="0">
                <a:solidFill>
                  <a:srgbClr val="000000"/>
                </a:solidFill>
                <a:latin typeface="+mj-lt"/>
              </a:rPr>
              <a:t>;</a:t>
            </a:r>
          </a:p>
          <a:p>
            <a:pPr marL="0" indent="0">
              <a:lnSpc>
                <a:spcPct val="150000"/>
              </a:lnSpc>
              <a:buNone/>
            </a:pPr>
            <a:r>
              <a:rPr lang="en-IN" sz="2133" dirty="0">
                <a:solidFill>
                  <a:srgbClr val="000000"/>
                </a:solidFill>
                <a:latin typeface="+mj-lt"/>
              </a:rPr>
              <a:t>   }</a:t>
            </a:r>
          </a:p>
          <a:p>
            <a:pPr marL="0" indent="0">
              <a:lnSpc>
                <a:spcPct val="150000"/>
              </a:lnSpc>
              <a:buNone/>
            </a:pPr>
            <a:r>
              <a:rPr lang="en-IN" sz="2133" dirty="0">
                <a:solidFill>
                  <a:srgbClr val="000000"/>
                </a:solidFill>
                <a:latin typeface="+mj-lt"/>
              </a:rPr>
              <a:t>}</a:t>
            </a:r>
          </a:p>
          <a:p>
            <a:pPr marL="0" indent="0">
              <a:lnSpc>
                <a:spcPct val="150000"/>
              </a:lnSpc>
              <a:buNone/>
            </a:pPr>
            <a:endParaRPr lang="en-IN" sz="2133" dirty="0">
              <a:latin typeface="+mj-lt"/>
            </a:endParaRPr>
          </a:p>
        </p:txBody>
      </p:sp>
      <p:sp>
        <p:nvSpPr>
          <p:cNvPr id="2" name="Slide Number Placeholder 1"/>
          <p:cNvSpPr>
            <a:spLocks noGrp="1"/>
          </p:cNvSpPr>
          <p:nvPr>
            <p:ph type="sldNum" sz="quarter"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2403482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21508" y="1982801"/>
            <a:ext cx="10058400" cy="1609344"/>
          </a:xfrm>
        </p:spPr>
        <p:txBody>
          <a:bodyPr/>
          <a:lstStyle/>
          <a:p>
            <a:pPr algn="ctr"/>
            <a:r>
              <a:rPr lang="en-US" b="1" cap="none" dirty="0" smtClean="0">
                <a:solidFill>
                  <a:schemeClr val="tx1">
                    <a:lumMod val="95000"/>
                    <a:lumOff val="5000"/>
                  </a:schemeClr>
                </a:solidFill>
              </a:rPr>
              <a:t>Example 2</a:t>
            </a:r>
            <a:endParaRPr lang="en-IN" b="1" cap="none" dirty="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589814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47608" y="878237"/>
            <a:ext cx="10580641" cy="5293963"/>
          </a:xfrm>
        </p:spPr>
        <p:txBody>
          <a:bodyPr>
            <a:normAutofit/>
          </a:bodyPr>
          <a:lstStyle/>
          <a:p>
            <a:pPr algn="just">
              <a:lnSpc>
                <a:spcPct val="150000"/>
              </a:lnSpc>
            </a:pPr>
            <a:r>
              <a:rPr lang="en-US" sz="2400" dirty="0" err="1">
                <a:solidFill>
                  <a:srgbClr val="FF0000"/>
                </a:solidFill>
              </a:rPr>
              <a:t>setState</a:t>
            </a:r>
            <a:r>
              <a:rPr lang="en-US" sz="2400" dirty="0">
                <a:solidFill>
                  <a:srgbClr val="FF0000"/>
                </a:solidFill>
              </a:rPr>
              <a:t> </a:t>
            </a:r>
            <a:r>
              <a:rPr lang="en-US" sz="2400" dirty="0"/>
              <a:t>is called and the value of “counter” is set to the same value. </a:t>
            </a:r>
          </a:p>
          <a:p>
            <a:pPr algn="just">
              <a:lnSpc>
                <a:spcPct val="150000"/>
              </a:lnSpc>
            </a:pPr>
            <a:r>
              <a:rPr lang="en-US" sz="2400" dirty="0"/>
              <a:t>When </a:t>
            </a:r>
            <a:r>
              <a:rPr lang="en-US" sz="2400" dirty="0" err="1"/>
              <a:t>setState</a:t>
            </a:r>
            <a:r>
              <a:rPr lang="en-US" sz="2400" dirty="0"/>
              <a:t> is called, the </a:t>
            </a:r>
            <a:r>
              <a:rPr lang="en-US" sz="2400" dirty="0">
                <a:solidFill>
                  <a:srgbClr val="FF0000"/>
                </a:solidFill>
              </a:rPr>
              <a:t>component is re-rendered</a:t>
            </a:r>
            <a:r>
              <a:rPr lang="en-US" sz="2400" dirty="0"/>
              <a:t>. </a:t>
            </a:r>
          </a:p>
          <a:p>
            <a:pPr algn="just">
              <a:lnSpc>
                <a:spcPct val="150000"/>
              </a:lnSpc>
            </a:pPr>
            <a:r>
              <a:rPr lang="en-US" sz="2400" dirty="0"/>
              <a:t>In this scenario, the updated component </a:t>
            </a:r>
            <a:r>
              <a:rPr lang="en-US" sz="2400" dirty="0">
                <a:solidFill>
                  <a:srgbClr val="FF0000"/>
                </a:solidFill>
              </a:rPr>
              <a:t>view remains the same</a:t>
            </a:r>
            <a:r>
              <a:rPr lang="en-US" sz="2400" dirty="0"/>
              <a:t>. </a:t>
            </a:r>
          </a:p>
          <a:p>
            <a:pPr algn="just">
              <a:lnSpc>
                <a:spcPct val="150000"/>
              </a:lnSpc>
            </a:pPr>
            <a:r>
              <a:rPr lang="en-US" sz="2400" dirty="0"/>
              <a:t>There is effectively no difference in the UI — the new values are unchanged. Re-rendering, in this case, is an overhead.</a:t>
            </a:r>
            <a:endParaRPr lang="en-IN" sz="2400" dirty="0"/>
          </a:p>
        </p:txBody>
      </p:sp>
      <p:sp>
        <p:nvSpPr>
          <p:cNvPr id="2" name="Slide Number Placeholder 1"/>
          <p:cNvSpPr>
            <a:spLocks noGrp="1"/>
          </p:cNvSpPr>
          <p:nvPr>
            <p:ph type="sldNum" sz="quarter"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507126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58" y="0"/>
            <a:ext cx="11045591" cy="6858000"/>
          </a:xfrm>
        </p:spPr>
        <p:txBody>
          <a:bodyPr>
            <a:normAutofit fontScale="62500" lnSpcReduction="20000"/>
          </a:bodyPr>
          <a:lstStyle/>
          <a:p>
            <a:pPr marL="0" indent="0">
              <a:buNone/>
            </a:pPr>
            <a:r>
              <a:rPr lang="en-IN" dirty="0">
                <a:solidFill>
                  <a:srgbClr val="000000"/>
                </a:solidFill>
                <a:latin typeface="+mj-lt"/>
              </a:rPr>
              <a:t/>
            </a:r>
            <a:br>
              <a:rPr lang="en-IN" dirty="0">
                <a:solidFill>
                  <a:srgbClr val="000000"/>
                </a:solidFill>
                <a:latin typeface="+mj-lt"/>
              </a:rPr>
            </a:br>
            <a:r>
              <a:rPr lang="en-IN" dirty="0">
                <a:solidFill>
                  <a:srgbClr val="0000FF"/>
                </a:solidFill>
                <a:latin typeface="+mj-lt"/>
              </a:rPr>
              <a:t>class</a:t>
            </a:r>
            <a:r>
              <a:rPr lang="en-IN" dirty="0">
                <a:solidFill>
                  <a:srgbClr val="000000"/>
                </a:solidFill>
                <a:latin typeface="+mj-lt"/>
              </a:rPr>
              <a:t> </a:t>
            </a:r>
            <a:r>
              <a:rPr lang="en-IN" dirty="0" err="1">
                <a:solidFill>
                  <a:srgbClr val="000000"/>
                </a:solidFill>
                <a:latin typeface="+mj-lt"/>
              </a:rPr>
              <a:t>ImpureComponent</a:t>
            </a:r>
            <a:r>
              <a:rPr lang="en-IN" dirty="0">
                <a:solidFill>
                  <a:srgbClr val="000000"/>
                </a:solidFill>
                <a:latin typeface="+mj-lt"/>
              </a:rPr>
              <a:t> </a:t>
            </a:r>
            <a:r>
              <a:rPr lang="en-IN" dirty="0">
                <a:solidFill>
                  <a:srgbClr val="0000FF"/>
                </a:solidFill>
                <a:latin typeface="+mj-lt"/>
              </a:rPr>
              <a:t>extends</a:t>
            </a:r>
            <a:r>
              <a:rPr lang="en-IN" dirty="0">
                <a:solidFill>
                  <a:srgbClr val="000000"/>
                </a:solidFill>
                <a:latin typeface="+mj-lt"/>
              </a:rPr>
              <a:t> </a:t>
            </a:r>
            <a:r>
              <a:rPr lang="en-IN" dirty="0" err="1">
                <a:solidFill>
                  <a:srgbClr val="FF0000"/>
                </a:solidFill>
                <a:latin typeface="+mj-lt"/>
              </a:rPr>
              <a:t>React.PureComponent</a:t>
            </a:r>
            <a:r>
              <a:rPr lang="en-IN" dirty="0">
                <a:solidFill>
                  <a:srgbClr val="FF0000"/>
                </a:solidFill>
                <a:latin typeface="+mj-lt"/>
              </a:rPr>
              <a:t> </a:t>
            </a:r>
            <a:r>
              <a:rPr lang="en-IN" dirty="0">
                <a:solidFill>
                  <a:srgbClr val="000000"/>
                </a:solidFill>
                <a:latin typeface="+mj-lt"/>
              </a:rPr>
              <a:t>{</a:t>
            </a:r>
          </a:p>
          <a:p>
            <a:pPr marL="0" indent="0">
              <a:buNone/>
            </a:pPr>
            <a:r>
              <a:rPr lang="en-IN" dirty="0">
                <a:solidFill>
                  <a:srgbClr val="000000"/>
                </a:solidFill>
                <a:latin typeface="+mj-lt"/>
              </a:rPr>
              <a:t>    </a:t>
            </a:r>
            <a:r>
              <a:rPr lang="en-IN" dirty="0">
                <a:solidFill>
                  <a:srgbClr val="0000FF"/>
                </a:solidFill>
                <a:latin typeface="+mj-lt"/>
              </a:rPr>
              <a:t>constructor</a:t>
            </a:r>
            <a:r>
              <a:rPr lang="en-IN" dirty="0">
                <a:solidFill>
                  <a:srgbClr val="000000"/>
                </a:solidFill>
                <a:latin typeface="+mj-lt"/>
              </a:rPr>
              <a:t>() {</a:t>
            </a:r>
          </a:p>
          <a:p>
            <a:pPr marL="0" indent="0">
              <a:buNone/>
            </a:pPr>
            <a:r>
              <a:rPr lang="en-IN" dirty="0">
                <a:solidFill>
                  <a:srgbClr val="000000"/>
                </a:solidFill>
                <a:latin typeface="+mj-lt"/>
              </a:rPr>
              <a:t>      </a:t>
            </a:r>
            <a:r>
              <a:rPr lang="en-IN" dirty="0">
                <a:solidFill>
                  <a:srgbClr val="0000FF"/>
                </a:solidFill>
                <a:latin typeface="+mj-lt"/>
              </a:rPr>
              <a:t>super</a:t>
            </a:r>
            <a:r>
              <a:rPr lang="en-IN" dirty="0">
                <a:solidFill>
                  <a:srgbClr val="000000"/>
                </a:solidFill>
                <a:latin typeface="+mj-lt"/>
              </a:rPr>
              <a:t>();</a:t>
            </a:r>
          </a:p>
          <a:p>
            <a:pPr marL="0" indent="0">
              <a:buNone/>
            </a:pPr>
            <a:r>
              <a:rPr lang="en-IN" dirty="0">
                <a:solidFill>
                  <a:srgbClr val="000000"/>
                </a:solidFill>
                <a:latin typeface="+mj-lt"/>
              </a:rPr>
              <a:t>      </a:t>
            </a:r>
            <a:r>
              <a:rPr lang="en-IN" dirty="0" err="1">
                <a:solidFill>
                  <a:srgbClr val="0000FF"/>
                </a:solidFill>
                <a:latin typeface="+mj-lt"/>
              </a:rPr>
              <a:t>this</a:t>
            </a:r>
            <a:r>
              <a:rPr lang="en-IN" dirty="0" err="1">
                <a:solidFill>
                  <a:srgbClr val="000000"/>
                </a:solidFill>
                <a:latin typeface="+mj-lt"/>
              </a:rPr>
              <a:t>.state</a:t>
            </a:r>
            <a:r>
              <a:rPr lang="en-IN" dirty="0">
                <a:solidFill>
                  <a:srgbClr val="000000"/>
                </a:solidFill>
                <a:latin typeface="+mj-lt"/>
              </a:rPr>
              <a:t> = {</a:t>
            </a:r>
          </a:p>
          <a:p>
            <a:pPr marL="0" indent="0">
              <a:buNone/>
            </a:pPr>
            <a:r>
              <a:rPr lang="en-IN" dirty="0">
                <a:solidFill>
                  <a:srgbClr val="000000"/>
                </a:solidFill>
                <a:latin typeface="+mj-lt"/>
              </a:rPr>
              <a:t>        counter: </a:t>
            </a:r>
            <a:r>
              <a:rPr lang="en-IN" dirty="0">
                <a:solidFill>
                  <a:srgbClr val="098658"/>
                </a:solidFill>
                <a:latin typeface="+mj-lt"/>
              </a:rPr>
              <a:t>0</a:t>
            </a:r>
            <a:endParaRPr lang="en-IN" dirty="0">
              <a:solidFill>
                <a:srgbClr val="000000"/>
              </a:solidFill>
              <a:latin typeface="+mj-lt"/>
            </a:endParaRPr>
          </a:p>
          <a:p>
            <a:pPr marL="0" indent="0">
              <a:buNone/>
            </a:pPr>
            <a:r>
              <a:rPr lang="en-IN" dirty="0">
                <a:solidFill>
                  <a:srgbClr val="000000"/>
                </a:solidFill>
                <a:latin typeface="+mj-lt"/>
              </a:rPr>
              <a:t>      }</a:t>
            </a:r>
          </a:p>
          <a:p>
            <a:pPr marL="0" indent="0">
              <a:buNone/>
            </a:pPr>
            <a:r>
              <a:rPr lang="en-IN" dirty="0">
                <a:solidFill>
                  <a:srgbClr val="000000"/>
                </a:solidFill>
                <a:latin typeface="+mj-lt"/>
              </a:rPr>
              <a:t>        </a:t>
            </a:r>
            <a:r>
              <a:rPr lang="en-IN" dirty="0">
                <a:solidFill>
                  <a:srgbClr val="008000"/>
                </a:solidFill>
                <a:latin typeface="+mj-lt"/>
              </a:rPr>
              <a:t>// The value of Counter is updated to same value during continues interval</a:t>
            </a:r>
            <a:endParaRPr lang="en-IN" dirty="0">
              <a:solidFill>
                <a:srgbClr val="000000"/>
              </a:solidFill>
              <a:latin typeface="+mj-lt"/>
            </a:endParaRPr>
          </a:p>
          <a:p>
            <a:pPr marL="0" indent="0">
              <a:buNone/>
            </a:pPr>
            <a:r>
              <a:rPr lang="en-IN" dirty="0">
                <a:solidFill>
                  <a:srgbClr val="000000"/>
                </a:solidFill>
                <a:latin typeface="+mj-lt"/>
              </a:rPr>
              <a:t>      </a:t>
            </a:r>
            <a:r>
              <a:rPr lang="en-IN" dirty="0" smtClean="0">
                <a:solidFill>
                  <a:srgbClr val="000000"/>
                </a:solidFill>
                <a:latin typeface="+mj-lt"/>
              </a:rPr>
              <a:t> </a:t>
            </a:r>
            <a:r>
              <a:rPr lang="en-IN" dirty="0">
                <a:solidFill>
                  <a:srgbClr val="000000"/>
                </a:solidFill>
                <a:latin typeface="+mj-lt"/>
              </a:rPr>
              <a:t>  </a:t>
            </a:r>
            <a:r>
              <a:rPr lang="en-IN" dirty="0" err="1">
                <a:solidFill>
                  <a:srgbClr val="000000"/>
                </a:solidFill>
                <a:latin typeface="+mj-lt"/>
              </a:rPr>
              <a:t>setInterval</a:t>
            </a:r>
            <a:r>
              <a:rPr lang="en-IN" dirty="0">
                <a:solidFill>
                  <a:srgbClr val="000000"/>
                </a:solidFill>
                <a:latin typeface="+mj-lt"/>
              </a:rPr>
              <a:t>(() </a:t>
            </a:r>
            <a:r>
              <a:rPr lang="en-IN" dirty="0">
                <a:solidFill>
                  <a:srgbClr val="0000FF"/>
                </a:solidFill>
                <a:latin typeface="+mj-lt"/>
              </a:rPr>
              <a:t>=&gt;</a:t>
            </a:r>
            <a:r>
              <a:rPr lang="en-IN" dirty="0">
                <a:solidFill>
                  <a:srgbClr val="000000"/>
                </a:solidFill>
                <a:latin typeface="+mj-lt"/>
              </a:rPr>
              <a:t> {</a:t>
            </a:r>
          </a:p>
          <a:p>
            <a:pPr marL="0" indent="0">
              <a:buNone/>
            </a:pPr>
            <a:r>
              <a:rPr lang="en-IN" dirty="0">
                <a:solidFill>
                  <a:srgbClr val="000000"/>
                </a:solidFill>
                <a:latin typeface="+mj-lt"/>
              </a:rPr>
              <a:t>        </a:t>
            </a:r>
            <a:r>
              <a:rPr lang="en-IN" dirty="0" err="1">
                <a:solidFill>
                  <a:srgbClr val="0000FF"/>
                </a:solidFill>
                <a:latin typeface="+mj-lt"/>
              </a:rPr>
              <a:t>this</a:t>
            </a:r>
            <a:r>
              <a:rPr lang="en-IN" dirty="0" err="1">
                <a:solidFill>
                  <a:srgbClr val="000000"/>
                </a:solidFill>
                <a:latin typeface="+mj-lt"/>
              </a:rPr>
              <a:t>.setState</a:t>
            </a:r>
            <a:r>
              <a:rPr lang="en-IN" dirty="0">
                <a:solidFill>
                  <a:srgbClr val="000000"/>
                </a:solidFill>
                <a:latin typeface="+mj-lt"/>
              </a:rPr>
              <a:t>({</a:t>
            </a:r>
          </a:p>
          <a:p>
            <a:pPr marL="0" indent="0">
              <a:buNone/>
            </a:pPr>
            <a:r>
              <a:rPr lang="en-IN" dirty="0">
                <a:solidFill>
                  <a:srgbClr val="000000"/>
                </a:solidFill>
                <a:latin typeface="+mj-lt"/>
              </a:rPr>
              <a:t>          counter: </a:t>
            </a:r>
            <a:r>
              <a:rPr lang="en-IN" dirty="0">
                <a:solidFill>
                  <a:srgbClr val="098658"/>
                </a:solidFill>
                <a:latin typeface="+mj-lt"/>
              </a:rPr>
              <a:t>0</a:t>
            </a:r>
            <a:endParaRPr lang="en-IN" dirty="0">
              <a:solidFill>
                <a:srgbClr val="000000"/>
              </a:solidFill>
              <a:latin typeface="+mj-lt"/>
            </a:endParaRPr>
          </a:p>
          <a:p>
            <a:pPr marL="0" indent="0">
              <a:buNone/>
            </a:pPr>
            <a:r>
              <a:rPr lang="en-IN" dirty="0">
                <a:solidFill>
                  <a:srgbClr val="000000"/>
                </a:solidFill>
                <a:latin typeface="+mj-lt"/>
              </a:rPr>
              <a:t>        });</a:t>
            </a:r>
          </a:p>
          <a:p>
            <a:pPr marL="0" indent="0">
              <a:buNone/>
            </a:pPr>
            <a:r>
              <a:rPr lang="en-IN" dirty="0">
                <a:solidFill>
                  <a:srgbClr val="000000"/>
                </a:solidFill>
                <a:latin typeface="+mj-lt"/>
              </a:rPr>
              <a:t>      }, </a:t>
            </a:r>
            <a:r>
              <a:rPr lang="en-IN" dirty="0">
                <a:solidFill>
                  <a:srgbClr val="098658"/>
                </a:solidFill>
                <a:latin typeface="+mj-lt"/>
              </a:rPr>
              <a:t>1000</a:t>
            </a:r>
            <a:r>
              <a:rPr lang="en-IN" dirty="0">
                <a:solidFill>
                  <a:srgbClr val="000000"/>
                </a:solidFill>
                <a:latin typeface="+mj-lt"/>
              </a:rPr>
              <a:t>);</a:t>
            </a:r>
          </a:p>
          <a:p>
            <a:pPr marL="0" indent="0">
              <a:buNone/>
            </a:pPr>
            <a:r>
              <a:rPr lang="en-IN" dirty="0">
                <a:solidFill>
                  <a:srgbClr val="000000"/>
                </a:solidFill>
                <a:latin typeface="+mj-lt"/>
              </a:rPr>
              <a:t>    </a:t>
            </a:r>
            <a:r>
              <a:rPr lang="en-IN" dirty="0" smtClean="0">
                <a:solidFill>
                  <a:srgbClr val="000000"/>
                </a:solidFill>
                <a:latin typeface="+mj-lt"/>
              </a:rPr>
              <a:t>}</a:t>
            </a:r>
            <a:r>
              <a:rPr lang="en-IN" dirty="0">
                <a:solidFill>
                  <a:srgbClr val="000000"/>
                </a:solidFill>
                <a:latin typeface="+mj-lt"/>
              </a:rPr>
              <a:t>  </a:t>
            </a:r>
          </a:p>
          <a:p>
            <a:pPr marL="0" indent="0">
              <a:buNone/>
            </a:pPr>
            <a:r>
              <a:rPr lang="en-IN" dirty="0">
                <a:solidFill>
                  <a:srgbClr val="000000"/>
                </a:solidFill>
                <a:latin typeface="+mj-lt"/>
              </a:rPr>
              <a:t>    render() {</a:t>
            </a:r>
          </a:p>
          <a:p>
            <a:pPr marL="0" indent="0">
              <a:buNone/>
            </a:pPr>
            <a:r>
              <a:rPr lang="en-IN" dirty="0">
                <a:solidFill>
                  <a:srgbClr val="000000"/>
                </a:solidFill>
                <a:latin typeface="+mj-lt"/>
              </a:rPr>
              <a:t>      </a:t>
            </a:r>
            <a:r>
              <a:rPr lang="en-IN" dirty="0" smtClean="0">
                <a:solidFill>
                  <a:srgbClr val="008000"/>
                </a:solidFill>
                <a:latin typeface="+mj-lt"/>
              </a:rPr>
              <a:t>// </a:t>
            </a:r>
            <a:r>
              <a:rPr lang="en-IN" dirty="0">
                <a:solidFill>
                  <a:srgbClr val="008000"/>
                </a:solidFill>
                <a:latin typeface="+mj-lt"/>
              </a:rPr>
              <a:t>This function wont be re-rendered in case when the new state is same as previous</a:t>
            </a:r>
            <a:endParaRPr lang="en-IN" dirty="0">
              <a:solidFill>
                <a:srgbClr val="000000"/>
              </a:solidFill>
              <a:latin typeface="+mj-lt"/>
            </a:endParaRPr>
          </a:p>
          <a:p>
            <a:pPr marL="0" indent="0">
              <a:buNone/>
            </a:pPr>
            <a:r>
              <a:rPr lang="en-IN" dirty="0">
                <a:solidFill>
                  <a:srgbClr val="000000"/>
                </a:solidFill>
                <a:latin typeface="+mj-lt"/>
              </a:rPr>
              <a:t>        </a:t>
            </a:r>
            <a:r>
              <a:rPr lang="en-IN" dirty="0">
                <a:solidFill>
                  <a:srgbClr val="0000FF"/>
                </a:solidFill>
                <a:latin typeface="+mj-lt"/>
              </a:rPr>
              <a:t>return</a:t>
            </a:r>
            <a:r>
              <a:rPr lang="en-IN" dirty="0">
                <a:solidFill>
                  <a:srgbClr val="000000"/>
                </a:solidFill>
                <a:latin typeface="+mj-lt"/>
              </a:rPr>
              <a:t> </a:t>
            </a:r>
            <a:r>
              <a:rPr lang="en-IN" dirty="0">
                <a:solidFill>
                  <a:srgbClr val="800000"/>
                </a:solidFill>
                <a:latin typeface="+mj-lt"/>
              </a:rPr>
              <a:t>&lt;b&gt;</a:t>
            </a:r>
            <a:r>
              <a:rPr lang="en-IN" dirty="0">
                <a:solidFill>
                  <a:srgbClr val="000000"/>
                </a:solidFill>
                <a:latin typeface="+mj-lt"/>
              </a:rPr>
              <a:t>Counter Value: </a:t>
            </a:r>
            <a:r>
              <a:rPr lang="en-IN" dirty="0">
                <a:solidFill>
                  <a:srgbClr val="0000FF"/>
                </a:solidFill>
                <a:latin typeface="+mj-lt"/>
              </a:rPr>
              <a:t>{</a:t>
            </a:r>
            <a:r>
              <a:rPr lang="en-IN" dirty="0" err="1">
                <a:solidFill>
                  <a:srgbClr val="0000FF"/>
                </a:solidFill>
                <a:latin typeface="+mj-lt"/>
              </a:rPr>
              <a:t>this</a:t>
            </a:r>
            <a:r>
              <a:rPr lang="en-IN" dirty="0" err="1">
                <a:solidFill>
                  <a:srgbClr val="000000"/>
                </a:solidFill>
                <a:latin typeface="+mj-lt"/>
              </a:rPr>
              <a:t>.state.counter</a:t>
            </a:r>
            <a:r>
              <a:rPr lang="en-IN" dirty="0">
                <a:solidFill>
                  <a:srgbClr val="0000FF"/>
                </a:solidFill>
                <a:latin typeface="+mj-lt"/>
              </a:rPr>
              <a:t>}</a:t>
            </a:r>
            <a:r>
              <a:rPr lang="en-IN" dirty="0">
                <a:solidFill>
                  <a:srgbClr val="800000"/>
                </a:solidFill>
                <a:latin typeface="+mj-lt"/>
              </a:rPr>
              <a:t>&lt;/b&gt;</a:t>
            </a:r>
            <a:endParaRPr lang="en-IN" dirty="0">
              <a:solidFill>
                <a:srgbClr val="000000"/>
              </a:solidFill>
              <a:latin typeface="+mj-lt"/>
            </a:endParaRPr>
          </a:p>
          <a:p>
            <a:pPr marL="0" indent="0">
              <a:buNone/>
            </a:pPr>
            <a:r>
              <a:rPr lang="en-IN" dirty="0">
                <a:solidFill>
                  <a:srgbClr val="000000"/>
                </a:solidFill>
                <a:latin typeface="+mj-lt"/>
              </a:rPr>
              <a:t>    }</a:t>
            </a:r>
          </a:p>
          <a:p>
            <a:pPr marL="0" indent="0">
              <a:buNone/>
            </a:pPr>
            <a:r>
              <a:rPr lang="en-IN" dirty="0">
                <a:solidFill>
                  <a:srgbClr val="000000"/>
                </a:solidFill>
                <a:latin typeface="+mj-lt"/>
              </a:rPr>
              <a:t>  }</a:t>
            </a:r>
          </a:p>
        </p:txBody>
      </p:sp>
      <p:sp>
        <p:nvSpPr>
          <p:cNvPr id="4" name="Slide Number Placeholder 3"/>
          <p:cNvSpPr>
            <a:spLocks noGrp="1"/>
          </p:cNvSpPr>
          <p:nvPr>
            <p:ph type="sldNum" sz="quarter"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181436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7314" y="661850"/>
            <a:ext cx="10853058" cy="5684521"/>
          </a:xfrm>
        </p:spPr>
        <p:txBody>
          <a:bodyPr>
            <a:normAutofit fontScale="92500" lnSpcReduction="10000"/>
          </a:bodyPr>
          <a:lstStyle/>
          <a:p>
            <a:pPr marL="0" indent="0">
              <a:lnSpc>
                <a:spcPct val="150000"/>
              </a:lnSpc>
              <a:buNone/>
            </a:pPr>
            <a:r>
              <a:rPr lang="en-US" sz="2400" b="1" dirty="0"/>
              <a:t>Use Try-Catch Blocks:</a:t>
            </a:r>
          </a:p>
          <a:p>
            <a:pPr>
              <a:lnSpc>
                <a:spcPct val="150000"/>
              </a:lnSpc>
            </a:pPr>
            <a:r>
              <a:rPr lang="en-US" sz="2400" dirty="0" smtClean="0"/>
              <a:t>Allow </a:t>
            </a:r>
            <a:r>
              <a:rPr lang="en-US" sz="2400" dirty="0"/>
              <a:t>you to handle errors within specific code blocks by catching the error and executing a recovery mechanism. </a:t>
            </a:r>
            <a:endParaRPr lang="en-US" sz="2400" dirty="0" smtClean="0"/>
          </a:p>
          <a:p>
            <a:pPr>
              <a:lnSpc>
                <a:spcPct val="150000"/>
              </a:lnSpc>
            </a:pPr>
            <a:r>
              <a:rPr lang="en-US" sz="2400" dirty="0" smtClean="0"/>
              <a:t>This </a:t>
            </a:r>
            <a:r>
              <a:rPr lang="en-US" sz="2400" dirty="0"/>
              <a:t>is useful for handling synchronous errors </a:t>
            </a:r>
            <a:r>
              <a:rPr lang="en-US" sz="2400" dirty="0" smtClean="0"/>
              <a:t>in </a:t>
            </a:r>
            <a:r>
              <a:rPr lang="en-US" sz="2400" dirty="0"/>
              <a:t>specific parts of your application</a:t>
            </a:r>
            <a:r>
              <a:rPr lang="en-US" sz="2400" dirty="0" smtClean="0"/>
              <a:t>.</a:t>
            </a:r>
          </a:p>
          <a:p>
            <a:pPr marL="0" indent="0">
              <a:lnSpc>
                <a:spcPct val="150000"/>
              </a:lnSpc>
              <a:buNone/>
            </a:pPr>
            <a:endParaRPr lang="en-US" sz="2400" dirty="0" smtClean="0"/>
          </a:p>
          <a:p>
            <a:pPr marL="0" indent="0">
              <a:lnSpc>
                <a:spcPct val="150000"/>
              </a:lnSpc>
              <a:buNone/>
            </a:pPr>
            <a:r>
              <a:rPr lang="en-US" sz="2400" b="1" dirty="0" smtClean="0"/>
              <a:t> </a:t>
            </a:r>
            <a:r>
              <a:rPr lang="en-US" sz="2400" b="1" dirty="0"/>
              <a:t>Utilize Component Lifecycles:</a:t>
            </a:r>
          </a:p>
          <a:p>
            <a:pPr>
              <a:lnSpc>
                <a:spcPct val="150000"/>
              </a:lnSpc>
            </a:pPr>
            <a:r>
              <a:rPr lang="en-US" sz="2400" dirty="0" smtClean="0"/>
              <a:t>React </a:t>
            </a:r>
            <a:r>
              <a:rPr lang="en-US" sz="2400" dirty="0"/>
              <a:t>component lifecycles provide hooks for various stages of a component's lifecycle, such as mounting, updating, and </a:t>
            </a:r>
            <a:r>
              <a:rPr lang="en-US" sz="2400" dirty="0" err="1"/>
              <a:t>unmounting</a:t>
            </a:r>
            <a:r>
              <a:rPr lang="en-US" sz="2400" dirty="0"/>
              <a:t>. </a:t>
            </a:r>
            <a:endParaRPr lang="en-US" sz="2400" dirty="0" smtClean="0"/>
          </a:p>
          <a:p>
            <a:pPr>
              <a:lnSpc>
                <a:spcPct val="150000"/>
              </a:lnSpc>
            </a:pPr>
            <a:r>
              <a:rPr lang="en-US" sz="2400" dirty="0" smtClean="0"/>
              <a:t>We </a:t>
            </a:r>
            <a:r>
              <a:rPr lang="en-US" sz="2400" dirty="0"/>
              <a:t>can utilize these lifecycles to perform error handling tasks, such as logging errors or performing cleanup actions.</a:t>
            </a:r>
            <a:endParaRPr lang="en-IN" sz="2400" dirty="0"/>
          </a:p>
        </p:txBody>
      </p:sp>
    </p:spTree>
    <p:extLst>
      <p:ext uri="{BB962C8B-B14F-4D97-AF65-F5344CB8AC3E}">
        <p14:creationId xmlns:p14="http://schemas.microsoft.com/office/powerpoint/2010/main" val="147142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53143" y="650965"/>
            <a:ext cx="11125200" cy="4334691"/>
          </a:xfrm>
        </p:spPr>
        <p:txBody>
          <a:bodyPr/>
          <a:lstStyle/>
          <a:p>
            <a:pPr marL="0" indent="0">
              <a:lnSpc>
                <a:spcPct val="150000"/>
              </a:lnSpc>
              <a:buNone/>
            </a:pPr>
            <a:r>
              <a:rPr lang="en-US" dirty="0" smtClean="0"/>
              <a:t> </a:t>
            </a:r>
            <a:r>
              <a:rPr lang="en-US" sz="2400" b="1" dirty="0"/>
              <a:t>Employ Error Logging:</a:t>
            </a:r>
          </a:p>
          <a:p>
            <a:pPr>
              <a:lnSpc>
                <a:spcPct val="150000"/>
              </a:lnSpc>
            </a:pPr>
            <a:r>
              <a:rPr lang="en-US" sz="2400" dirty="0" smtClean="0"/>
              <a:t>Is </a:t>
            </a:r>
            <a:r>
              <a:rPr lang="en-US" sz="2400" dirty="0"/>
              <a:t>essential for debugging and tracking logical errors</a:t>
            </a:r>
            <a:r>
              <a:rPr lang="en-US" sz="2400" dirty="0" smtClean="0"/>
              <a:t>.</a:t>
            </a:r>
          </a:p>
          <a:p>
            <a:pPr>
              <a:lnSpc>
                <a:spcPct val="150000"/>
              </a:lnSpc>
            </a:pPr>
            <a:r>
              <a:rPr lang="en-US" sz="2400" dirty="0" smtClean="0"/>
              <a:t>Use </a:t>
            </a:r>
            <a:r>
              <a:rPr lang="en-US" sz="2400" dirty="0"/>
              <a:t>tools like </a:t>
            </a:r>
            <a:r>
              <a:rPr lang="en-US" sz="2400" dirty="0" err="1"/>
              <a:t>console.error</a:t>
            </a:r>
            <a:r>
              <a:rPr lang="en-US" sz="2400" dirty="0"/>
              <a:t>() or external logging services to capture error messages and stack traces. </a:t>
            </a:r>
            <a:endParaRPr lang="en-US" sz="2400" dirty="0" smtClean="0"/>
          </a:p>
          <a:p>
            <a:pPr>
              <a:lnSpc>
                <a:spcPct val="150000"/>
              </a:lnSpc>
            </a:pPr>
            <a:r>
              <a:rPr lang="en-US" sz="2400" dirty="0" smtClean="0"/>
              <a:t>This </a:t>
            </a:r>
            <a:r>
              <a:rPr lang="en-US" sz="2400" dirty="0"/>
              <a:t>information can help you identify the root cause of the error and take corrective measures.</a:t>
            </a:r>
            <a:endParaRPr lang="en-IN" sz="2400" dirty="0"/>
          </a:p>
        </p:txBody>
      </p:sp>
    </p:spTree>
    <p:extLst>
      <p:ext uri="{BB962C8B-B14F-4D97-AF65-F5344CB8AC3E}">
        <p14:creationId xmlns:p14="http://schemas.microsoft.com/office/powerpoint/2010/main" val="4225853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9086" y="1282337"/>
            <a:ext cx="10515600" cy="4160520"/>
          </a:xfrm>
        </p:spPr>
        <p:txBody>
          <a:bodyPr>
            <a:normAutofit/>
          </a:bodyPr>
          <a:lstStyle/>
          <a:p>
            <a:pPr marL="0" indent="0">
              <a:lnSpc>
                <a:spcPct val="150000"/>
              </a:lnSpc>
              <a:buNone/>
            </a:pPr>
            <a:r>
              <a:rPr lang="en-US" sz="2400" b="1" dirty="0"/>
              <a:t>Conduct Thorough Testing</a:t>
            </a:r>
            <a:r>
              <a:rPr lang="en-US" sz="2400" dirty="0"/>
              <a:t>:</a:t>
            </a:r>
          </a:p>
          <a:p>
            <a:pPr>
              <a:lnSpc>
                <a:spcPct val="150000"/>
              </a:lnSpc>
            </a:pPr>
            <a:r>
              <a:rPr lang="en-US" sz="2400" dirty="0" smtClean="0"/>
              <a:t> </a:t>
            </a:r>
            <a:r>
              <a:rPr lang="en-US" sz="2400" dirty="0"/>
              <a:t>Utilize unit tests, integration tests, and end-to-end tests to cover various aspects of </a:t>
            </a:r>
            <a:r>
              <a:rPr lang="en-US" sz="2400" dirty="0" smtClean="0"/>
              <a:t>our </a:t>
            </a:r>
            <a:r>
              <a:rPr lang="en-US" sz="2400" dirty="0"/>
              <a:t>application and identify potential errors before they manifest in real-world scenarios.</a:t>
            </a:r>
            <a:endParaRPr lang="en-IN" sz="2400" dirty="0"/>
          </a:p>
        </p:txBody>
      </p:sp>
    </p:spTree>
    <p:extLst>
      <p:ext uri="{BB962C8B-B14F-4D97-AF65-F5344CB8AC3E}">
        <p14:creationId xmlns:p14="http://schemas.microsoft.com/office/powerpoint/2010/main" val="4237294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34A67-858F-F91B-782F-D8EBFBDD6266}"/>
              </a:ext>
            </a:extLst>
          </p:cNvPr>
          <p:cNvSpPr>
            <a:spLocks noGrp="1"/>
          </p:cNvSpPr>
          <p:nvPr>
            <p:ph type="ctrTitle"/>
          </p:nvPr>
        </p:nvSpPr>
        <p:spPr>
          <a:xfrm>
            <a:off x="3440799" y="1001120"/>
            <a:ext cx="5705856" cy="3264408"/>
          </a:xfrm>
        </p:spPr>
        <p:txBody>
          <a:bodyPr>
            <a:normAutofit/>
          </a:bodyPr>
          <a:lstStyle/>
          <a:p>
            <a:r>
              <a:rPr lang="en-US" sz="5400" b="1" i="0" dirty="0"/>
              <a:t>Error Boundaries</a:t>
            </a:r>
          </a:p>
        </p:txBody>
      </p:sp>
    </p:spTree>
    <p:extLst>
      <p:ext uri="{BB962C8B-B14F-4D97-AF65-F5344CB8AC3E}">
        <p14:creationId xmlns:p14="http://schemas.microsoft.com/office/powerpoint/2010/main" val="1909647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01382-DFA9-C5F4-EF48-11A37774DB39}"/>
              </a:ext>
            </a:extLst>
          </p:cNvPr>
          <p:cNvSpPr>
            <a:spLocks noGrp="1"/>
          </p:cNvSpPr>
          <p:nvPr>
            <p:ph type="title"/>
          </p:nvPr>
        </p:nvSpPr>
        <p:spPr/>
        <p:txBody>
          <a:bodyPr/>
          <a:lstStyle/>
          <a:p>
            <a:pPr algn="ctr"/>
            <a:r>
              <a:rPr lang="en-US" b="1" i="0" dirty="0"/>
              <a:t>Error Boundaries</a:t>
            </a:r>
          </a:p>
        </p:txBody>
      </p:sp>
      <p:sp>
        <p:nvSpPr>
          <p:cNvPr id="3" name="Content Placeholder 2">
            <a:extLst>
              <a:ext uri="{FF2B5EF4-FFF2-40B4-BE49-F238E27FC236}">
                <a16:creationId xmlns:a16="http://schemas.microsoft.com/office/drawing/2014/main" xmlns="" id="{3CB40568-6B8B-9714-12AA-24A6E2C6907F}"/>
              </a:ext>
            </a:extLst>
          </p:cNvPr>
          <p:cNvSpPr>
            <a:spLocks noGrp="1"/>
          </p:cNvSpPr>
          <p:nvPr>
            <p:ph idx="1"/>
          </p:nvPr>
        </p:nvSpPr>
        <p:spPr/>
        <p:txBody>
          <a:bodyPr>
            <a:normAutofit/>
          </a:bodyPr>
          <a:lstStyle/>
          <a:p>
            <a:pPr>
              <a:lnSpc>
                <a:spcPct val="150000"/>
              </a:lnSpc>
            </a:pPr>
            <a:r>
              <a:rPr lang="en-US" sz="2400" dirty="0" smtClean="0"/>
              <a:t>Way </a:t>
            </a:r>
            <a:r>
              <a:rPr lang="en-US" sz="2400" dirty="0"/>
              <a:t>to handle errors in </a:t>
            </a:r>
            <a:r>
              <a:rPr lang="en-US" sz="2400" dirty="0" smtClean="0"/>
              <a:t>the </a:t>
            </a:r>
            <a:r>
              <a:rPr lang="en-US" sz="2400" dirty="0"/>
              <a:t>application</a:t>
            </a:r>
            <a:r>
              <a:rPr lang="en-US" sz="2400" dirty="0" smtClean="0"/>
              <a:t>.</a:t>
            </a:r>
          </a:p>
          <a:p>
            <a:pPr>
              <a:lnSpc>
                <a:spcPct val="150000"/>
              </a:lnSpc>
            </a:pPr>
            <a:r>
              <a:rPr lang="en-US" sz="2400" dirty="0"/>
              <a:t> </a:t>
            </a:r>
            <a:r>
              <a:rPr lang="en-US" sz="2400" dirty="0" smtClean="0"/>
              <a:t>Helps </a:t>
            </a:r>
            <a:r>
              <a:rPr lang="en-US" sz="2400" dirty="0"/>
              <a:t>to prevent errors from crashing an entire application. </a:t>
            </a:r>
          </a:p>
          <a:p>
            <a:pPr>
              <a:lnSpc>
                <a:spcPct val="150000"/>
              </a:lnSpc>
            </a:pPr>
            <a:r>
              <a:rPr lang="en-US" sz="2400" dirty="0" smtClean="0"/>
              <a:t>Are </a:t>
            </a:r>
            <a:r>
              <a:rPr lang="en-US" sz="2400" dirty="0"/>
              <a:t>React components that catch JavaScript errors in their child </a:t>
            </a:r>
            <a:r>
              <a:rPr lang="en-US" sz="2400" dirty="0" smtClean="0"/>
              <a:t>component.</a:t>
            </a:r>
            <a:endParaRPr lang="en-US" sz="2400" dirty="0"/>
          </a:p>
        </p:txBody>
      </p:sp>
    </p:spTree>
    <p:extLst>
      <p:ext uri="{BB962C8B-B14F-4D97-AF65-F5344CB8AC3E}">
        <p14:creationId xmlns:p14="http://schemas.microsoft.com/office/powerpoint/2010/main" val="2313913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17CC3-D135-9587-E355-713D94A31B44}"/>
              </a:ext>
            </a:extLst>
          </p:cNvPr>
          <p:cNvSpPr>
            <a:spLocks noGrp="1"/>
          </p:cNvSpPr>
          <p:nvPr>
            <p:ph type="title"/>
          </p:nvPr>
        </p:nvSpPr>
        <p:spPr/>
        <p:txBody>
          <a:bodyPr/>
          <a:lstStyle/>
          <a:p>
            <a:r>
              <a:rPr lang="en-US" b="1" i="0" dirty="0"/>
              <a:t>Why are error boundaries in react required?</a:t>
            </a:r>
          </a:p>
        </p:txBody>
      </p:sp>
      <p:sp>
        <p:nvSpPr>
          <p:cNvPr id="3" name="Content Placeholder 2">
            <a:extLst>
              <a:ext uri="{FF2B5EF4-FFF2-40B4-BE49-F238E27FC236}">
                <a16:creationId xmlns:a16="http://schemas.microsoft.com/office/drawing/2014/main" xmlns="" id="{FE01DA03-89FC-5F8A-C67D-37AA6996CBA3}"/>
              </a:ext>
            </a:extLst>
          </p:cNvPr>
          <p:cNvSpPr>
            <a:spLocks noGrp="1"/>
          </p:cNvSpPr>
          <p:nvPr>
            <p:ph idx="1"/>
          </p:nvPr>
        </p:nvSpPr>
        <p:spPr/>
        <p:txBody>
          <a:bodyPr/>
          <a:lstStyle/>
          <a:p>
            <a:endParaRPr lang="en-US" dirty="0"/>
          </a:p>
          <a:p>
            <a:pPr>
              <a:lnSpc>
                <a:spcPct val="150000"/>
              </a:lnSpc>
            </a:pPr>
            <a:r>
              <a:rPr lang="en-US" sz="2400" dirty="0"/>
              <a:t>Error boundaries in react basically provide a way to handle errors in application code gracefully.</a:t>
            </a:r>
          </a:p>
        </p:txBody>
      </p:sp>
    </p:spTree>
    <p:extLst>
      <p:ext uri="{BB962C8B-B14F-4D97-AF65-F5344CB8AC3E}">
        <p14:creationId xmlns:p14="http://schemas.microsoft.com/office/powerpoint/2010/main" val="887177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t>How Error Boundaries Work</a:t>
            </a:r>
          </a:p>
        </p:txBody>
      </p:sp>
      <p:sp>
        <p:nvSpPr>
          <p:cNvPr id="3" name="Content Placeholder 2"/>
          <p:cNvSpPr>
            <a:spLocks noGrp="1"/>
          </p:cNvSpPr>
          <p:nvPr>
            <p:ph idx="1"/>
          </p:nvPr>
        </p:nvSpPr>
        <p:spPr>
          <a:xfrm>
            <a:off x="838200" y="2011680"/>
            <a:ext cx="10885714" cy="4160520"/>
          </a:xfrm>
        </p:spPr>
        <p:txBody>
          <a:bodyPr>
            <a:normAutofit/>
          </a:bodyPr>
          <a:lstStyle/>
          <a:p>
            <a:pPr algn="just">
              <a:lnSpc>
                <a:spcPct val="150000"/>
              </a:lnSpc>
            </a:pPr>
            <a:r>
              <a:rPr lang="en-US" sz="2400" dirty="0"/>
              <a:t>When an error occurs in a component wrapped by an error boundary, the error is caught, and the error boundary handles it, preventing the entire application from crashing. </a:t>
            </a:r>
            <a:endParaRPr lang="en-US" sz="2400" dirty="0" smtClean="0"/>
          </a:p>
          <a:p>
            <a:pPr algn="just">
              <a:lnSpc>
                <a:spcPct val="150000"/>
              </a:lnSpc>
            </a:pPr>
            <a:r>
              <a:rPr lang="en-US" sz="2400" dirty="0" smtClean="0"/>
              <a:t>The </a:t>
            </a:r>
            <a:r>
              <a:rPr lang="en-US" sz="2400" dirty="0"/>
              <a:t>error boundary can display a user-friendly message or take other recovery actions.</a:t>
            </a:r>
            <a:endParaRPr lang="en-IN" sz="2400" dirty="0"/>
          </a:p>
        </p:txBody>
      </p:sp>
    </p:spTree>
    <p:extLst>
      <p:ext uri="{BB962C8B-B14F-4D97-AF65-F5344CB8AC3E}">
        <p14:creationId xmlns:p14="http://schemas.microsoft.com/office/powerpoint/2010/main" val="66802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ushVTI">
  <a:themeElements>
    <a:clrScheme name="Custom 11">
      <a:dk1>
        <a:sysClr val="windowText" lastClr="000000"/>
      </a:dk1>
      <a:lt1>
        <a:sysClr val="window" lastClr="FFFFFF"/>
      </a:lt1>
      <a:dk2>
        <a:srgbClr val="57495C"/>
      </a:dk2>
      <a:lt2>
        <a:srgbClr val="E7E6E6"/>
      </a:lt2>
      <a:accent1>
        <a:srgbClr val="002060"/>
      </a:accent1>
      <a:accent2>
        <a:srgbClr val="72E23A"/>
      </a:accent2>
      <a:accent3>
        <a:srgbClr val="72E23A"/>
      </a:accent3>
      <a:accent4>
        <a:srgbClr val="E8908B"/>
      </a:accent4>
      <a:accent5>
        <a:srgbClr val="C47A93"/>
      </a:accent5>
      <a:accent6>
        <a:srgbClr val="70A8DB"/>
      </a:accent6>
      <a:hlink>
        <a:srgbClr val="EB8067"/>
      </a:hlink>
      <a:folHlink>
        <a:srgbClr val="7BC7C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319</TotalTime>
  <Words>874</Words>
  <Application>Microsoft Office PowerPoint</Application>
  <PresentationFormat>Widescreen</PresentationFormat>
  <Paragraphs>193</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Times New Roman</vt:lpstr>
      <vt:lpstr>BrushVTI</vt:lpstr>
      <vt:lpstr>Handling Logical Errors In React</vt:lpstr>
      <vt:lpstr>To effectively handle logical errors in React, consider the following strategies</vt:lpstr>
      <vt:lpstr>PowerPoint Presentation</vt:lpstr>
      <vt:lpstr>PowerPoint Presentation</vt:lpstr>
      <vt:lpstr>PowerPoint Presentation</vt:lpstr>
      <vt:lpstr>Error Boundaries</vt:lpstr>
      <vt:lpstr>Error Boundaries</vt:lpstr>
      <vt:lpstr>Why are error boundaries in react required?</vt:lpstr>
      <vt:lpstr>How Error Boundaries Work</vt:lpstr>
      <vt:lpstr>Benefits of Using Error Boundaries</vt:lpstr>
      <vt:lpstr>When to Use Error Boundaries</vt:lpstr>
      <vt:lpstr>PowerPoint Presentation</vt:lpstr>
      <vt:lpstr>Example 1</vt:lpstr>
      <vt:lpstr>Car.js</vt:lpstr>
      <vt:lpstr>ErrorBoundary.js</vt:lpstr>
      <vt:lpstr>App.js</vt:lpstr>
      <vt:lpstr>index.js</vt:lpstr>
      <vt:lpstr>Try Catch Example</vt:lpstr>
      <vt:lpstr>PowerPoint Presentation</vt:lpstr>
      <vt:lpstr>App.js</vt:lpstr>
      <vt:lpstr>Output</vt:lpstr>
      <vt:lpstr>Pure Component In React</vt:lpstr>
      <vt:lpstr>Pure Component</vt:lpstr>
      <vt:lpstr>PowerPoint Presentation</vt:lpstr>
      <vt:lpstr>Example 1</vt:lpstr>
      <vt:lpstr>Example 2</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Boundaries</dc:title>
  <dc:creator>Manoj R</dc:creator>
  <cp:lastModifiedBy>Microsoft account</cp:lastModifiedBy>
  <cp:revision>35</cp:revision>
  <dcterms:created xsi:type="dcterms:W3CDTF">2022-11-08T13:17:12Z</dcterms:created>
  <dcterms:modified xsi:type="dcterms:W3CDTF">2023-11-16T06:42:22Z</dcterms:modified>
</cp:coreProperties>
</file>