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1" r:id="rId4"/>
    <p:sldId id="284" r:id="rId5"/>
    <p:sldId id="263" r:id="rId6"/>
    <p:sldId id="285" r:id="rId7"/>
    <p:sldId id="268" r:id="rId8"/>
    <p:sldId id="274" r:id="rId9"/>
    <p:sldId id="287" r:id="rId10"/>
    <p:sldId id="291" r:id="rId11"/>
    <p:sldId id="264" r:id="rId12"/>
    <p:sldId id="288" r:id="rId13"/>
    <p:sldId id="289" r:id="rId14"/>
    <p:sldId id="290" r:id="rId15"/>
    <p:sldId id="273" r:id="rId16"/>
    <p:sldId id="286" r:id="rId17"/>
    <p:sldId id="283" r:id="rId18"/>
    <p:sldId id="265" r:id="rId19"/>
    <p:sldId id="258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21386F"/>
    <a:srgbClr val="1C2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6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07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61752B7-8D10-4626-9938-06FEA1AFED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C0F852-3719-4AFE-BF7E-A351429C23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597AB-02EF-43E3-B582-A240890682E4}" type="datetimeFigureOut">
              <a:rPr lang="ru-RU" smtClean="0"/>
              <a:t>18.05.2019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3DEB77-1B8C-4AA0-8F1A-DABD1D20EE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732C0E-FC9D-483F-9FA7-30176FEC0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CD1DE-F8EE-462E-AF56-B121F7CBD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8107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pPr/>
              <a:t>18.05.2019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0531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4C88B-60CC-45B9-A0C4-B37E103D9273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Силина П.В., БПИ173, </a:t>
            </a:r>
            <a:r>
              <a:rPr lang="en-US"/>
              <a:t>GravityScience,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76538-C4C8-48B1-83EA-61A5713C8EC5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Силина П.В., БПИ173, </a:t>
            </a:r>
            <a:r>
              <a:rPr lang="en-US"/>
              <a:t>GravityScience,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9C554-9344-4C26-8B1B-425587039E35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Силина П.В., БПИ173, </a:t>
            </a:r>
            <a:r>
              <a:rPr lang="en-US"/>
              <a:t>GravityScience,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A2D2D-73E1-47AA-8E94-9B2CFFD1963B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Силина П.В., БПИ173, </a:t>
            </a:r>
            <a:r>
              <a:rPr lang="en-US"/>
              <a:t>GravityScience,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0FF88-1B11-4222-9F83-49942B71C242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Силина П.В., БПИ173, </a:t>
            </a:r>
            <a:r>
              <a:rPr lang="en-US"/>
              <a:t>GravityScience,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4A513-1F20-4A06-AE3B-5736850ED1B1}" type="datetime1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Силина П.В., БПИ173, </a:t>
            </a:r>
            <a:r>
              <a:rPr lang="en-US"/>
              <a:t>GravityScience, 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1010-125E-4853-A77F-A1EE8D5C290E}" type="datetime1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Силина П.В., БПИ173, </a:t>
            </a:r>
            <a:r>
              <a:rPr lang="en-US"/>
              <a:t>GravityScience, 2018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B3519-7C61-4DF5-9DED-F844B6D7C15A}" type="datetime1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Силина П.В., БПИ173, </a:t>
            </a:r>
            <a:r>
              <a:rPr lang="en-US"/>
              <a:t>GravityScience, 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4228B-21FC-4B08-A189-9F3B2EEB3A7E}" type="datetime1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Силина П.В., БПИ173, </a:t>
            </a:r>
            <a:r>
              <a:rPr lang="en-US"/>
              <a:t>GravityScience,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81142-754B-4FB9-ADA9-A4B26D1A8A89}" type="datetime1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Силина П.В., БПИ173, </a:t>
            </a:r>
            <a:r>
              <a:rPr lang="en-US"/>
              <a:t>GravityScience, 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33AC6-4EDF-4D21-9F3B-F7E785F79D45}" type="datetime1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Силина П.В., БПИ173, </a:t>
            </a:r>
            <a:r>
              <a:rPr lang="en-US"/>
              <a:t>GravityScience, 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6B7B65E-7840-436E-B41F-E2E214E6B872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Силина П.В., БПИ173, </a:t>
            </a:r>
            <a:r>
              <a:rPr lang="en-US"/>
              <a:t>GravityScience,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Microsoft_SQL_Server" TargetMode="External"/><Relationship Id="rId3" Type="http://schemas.openxmlformats.org/officeDocument/2006/relationships/hyperlink" Target="https://ru.wikipedia.org/wiki/C_Sharp" TargetMode="External"/><Relationship Id="rId7" Type="http://schemas.openxmlformats.org/officeDocument/2006/relationships/hyperlink" Target="https://ru.wikipedia.org/wiki/MacOS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Windows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ru.wikipedia.org/wiki/Android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ru.wikipedia.org/wiki/IOS" TargetMode="External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programming-guide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net/4.3.php" TargetMode="External"/><Relationship Id="rId5" Type="http://schemas.openxmlformats.org/officeDocument/2006/relationships/hyperlink" Target="https://sql-language.ru/" TargetMode="External"/><Relationship Id="rId4" Type="http://schemas.openxmlformats.org/officeDocument/2006/relationships/hyperlink" Target="https://university.xamarin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05274"/>
            <a:ext cx="7772400" cy="2206625"/>
          </a:xfrm>
        </p:spPr>
        <p:txBody>
          <a:bodyPr/>
          <a:lstStyle/>
          <a:p>
            <a:pPr eaLnBrk="1" hangingPunct="1"/>
            <a:r>
              <a:rPr lang="ru-RU" sz="24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Факультет компьютерных наук</a:t>
            </a:r>
            <a:br>
              <a:rPr lang="ru-RU" sz="24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400" b="1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Департамент программной инженерии</a:t>
            </a:r>
            <a:br>
              <a:rPr lang="ru-RU" sz="24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4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Курсовая работа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400" b="1" dirty="0">
                <a:ln w="0"/>
                <a:solidFill>
                  <a:srgbClr val="00B050"/>
                </a:solidFill>
                <a:latin typeface="Myriad Pro Semibold"/>
                <a:ea typeface="ＭＳ Ｐゴシック"/>
                <a:cs typeface="ＭＳ Ｐゴシック"/>
              </a:rPr>
              <a:t>Математическая викторина для двух игроков</a:t>
            </a:r>
            <a:br>
              <a:rPr lang="ru-RU" sz="2400" b="1" dirty="0">
                <a:ln w="0"/>
                <a:solidFill>
                  <a:srgbClr val="00B050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400" b="1" dirty="0">
                <a:ln w="0"/>
                <a:solidFill>
                  <a:srgbClr val="00B050"/>
                </a:solidFill>
                <a:latin typeface="Myriad Pro Semibold"/>
                <a:ea typeface="ＭＳ Ｐゴシック"/>
              </a:rPr>
              <a:t>«</a:t>
            </a:r>
            <a:r>
              <a:rPr lang="ru-RU" sz="2400" b="1" dirty="0">
                <a:ln w="0"/>
                <a:solidFill>
                  <a:srgbClr val="00B050"/>
                </a:solidFill>
                <a:latin typeface="Myriad Pro Semibold"/>
                <a:ea typeface="ＭＳ Ｐゴシック"/>
                <a:cs typeface="ＭＳ Ｐゴシック"/>
              </a:rPr>
              <a:t>математическая дуэль</a:t>
            </a:r>
            <a:r>
              <a:rPr lang="ru-RU" sz="2400" b="1" dirty="0">
                <a:ln w="0"/>
                <a:solidFill>
                  <a:srgbClr val="00B050"/>
                </a:solidFill>
                <a:latin typeface="Myriad Pro Semibold"/>
                <a:ea typeface="ＭＳ Ｐゴシック"/>
              </a:rPr>
              <a:t>»</a:t>
            </a:r>
            <a:endParaRPr lang="en-US" sz="2400" b="1" dirty="0">
              <a:ln w="0"/>
              <a:solidFill>
                <a:srgbClr val="00B050"/>
              </a:solidFill>
              <a:latin typeface="Myriad Pro Semibold"/>
              <a:ea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573955" y="3842700"/>
            <a:ext cx="6400800" cy="1821703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Выполнил студент группы </a:t>
            </a:r>
            <a:r>
              <a:rPr lang="ru-RU" sz="1800" dirty="0">
                <a:solidFill>
                  <a:srgbClr val="000066"/>
                </a:solidFill>
                <a:latin typeface="Myriad Pro"/>
                <a:ea typeface="ＭＳ Ｐゴシック"/>
              </a:rPr>
              <a:t>БПИ-</a:t>
            </a:r>
            <a:r>
              <a:rPr lang="en-US" sz="1800" dirty="0">
                <a:solidFill>
                  <a:srgbClr val="000066"/>
                </a:solidFill>
                <a:latin typeface="Myriad Pro"/>
                <a:ea typeface="ＭＳ Ｐゴシック"/>
              </a:rPr>
              <a:t>1</a:t>
            </a:r>
            <a:r>
              <a:rPr lang="ru-RU" sz="1800" dirty="0">
                <a:solidFill>
                  <a:srgbClr val="000066"/>
                </a:solidFill>
                <a:latin typeface="Myriad Pro"/>
                <a:ea typeface="ＭＳ Ｐゴシック"/>
              </a:rPr>
              <a:t>86</a:t>
            </a:r>
            <a:r>
              <a:rPr lang="en-US" sz="1800" dirty="0">
                <a:solidFill>
                  <a:srgbClr val="000066"/>
                </a:solidFill>
                <a:latin typeface="Myriad Pro"/>
                <a:ea typeface="ＭＳ Ｐゴシック"/>
              </a:rPr>
              <a:t> </a:t>
            </a:r>
            <a:endParaRPr lang="ru-RU" sz="1800" dirty="0">
              <a:solidFill>
                <a:srgbClr val="000066"/>
              </a:solidFill>
              <a:latin typeface="Myriad Pro"/>
              <a:ea typeface="ＭＳ Ｐゴシック"/>
            </a:endParaRPr>
          </a:p>
          <a:p>
            <a:pPr algn="r" eaLnBrk="1" hangingPunct="1"/>
            <a:r>
              <a:rPr lang="ru-RU" sz="1800" b="1" dirty="0">
                <a:solidFill>
                  <a:srgbClr val="000066"/>
                </a:solidFill>
                <a:latin typeface="Myriad Pro"/>
                <a:ea typeface="ＭＳ Ｐゴシック"/>
              </a:rPr>
              <a:t>Семенов Максим Алексеевич</a:t>
            </a:r>
          </a:p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Myriad Pro"/>
                <a:ea typeface="ＭＳ Ｐゴシック"/>
              </a:rPr>
              <a:t>Научный руководитель: </a:t>
            </a:r>
          </a:p>
          <a:p>
            <a:pPr algn="r" eaLnBrk="1" hangingPunct="1"/>
            <a:r>
              <a:rPr lang="ru-RU" sz="1800" dirty="0">
                <a:solidFill>
                  <a:srgbClr val="000066"/>
                </a:solidFill>
                <a:latin typeface="Myriad Pro"/>
                <a:ea typeface="ＭＳ Ｐゴシック"/>
              </a:rPr>
              <a:t>Доцент департамента программной инженерии факультета компьютерных наук, канд. </a:t>
            </a:r>
            <a:r>
              <a:rPr lang="ru-RU" sz="1800" dirty="0" err="1">
                <a:solidFill>
                  <a:srgbClr val="000066"/>
                </a:solidFill>
                <a:latin typeface="Myriad Pro"/>
                <a:ea typeface="ＭＳ Ｐゴシック"/>
              </a:rPr>
              <a:t>техн</a:t>
            </a:r>
            <a:r>
              <a:rPr lang="ru-RU" sz="1800" dirty="0">
                <a:solidFill>
                  <a:srgbClr val="000066"/>
                </a:solidFill>
                <a:latin typeface="Myriad Pro"/>
                <a:ea typeface="ＭＳ Ｐゴシック"/>
              </a:rPr>
              <a:t>. наук</a:t>
            </a:r>
          </a:p>
          <a:p>
            <a:pPr algn="r" eaLnBrk="1" hangingPunct="1"/>
            <a:r>
              <a:rPr lang="ru-RU" sz="1800" b="1" dirty="0">
                <a:solidFill>
                  <a:srgbClr val="000066"/>
                </a:solidFill>
                <a:latin typeface="Myriad Pro"/>
                <a:ea typeface="ＭＳ Ｐゴシック"/>
              </a:rPr>
              <a:t>Дударев Виктор Анатольевич</a:t>
            </a: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lang="ru-RU" sz="800" dirty="0">
              <a:solidFill>
                <a:schemeClr val="bg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BE87270-4FB7-4CA3-98DF-0CD911F2C5A2}"/>
              </a:ext>
            </a:extLst>
          </p:cNvPr>
          <p:cNvSpPr/>
          <p:nvPr/>
        </p:nvSpPr>
        <p:spPr>
          <a:xfrm rot="13448662">
            <a:off x="5064430" y="1431670"/>
            <a:ext cx="4080005" cy="4080005"/>
          </a:xfrm>
          <a:prstGeom prst="rect">
            <a:avLst/>
          </a:prstGeom>
          <a:blipFill dpi="0" rotWithShape="1">
            <a:blip r:embed="rId4">
              <a:alphaModFix amt="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EB58EB3-2D1A-400E-B77D-E7509495492F}"/>
              </a:ext>
            </a:extLst>
          </p:cNvPr>
          <p:cNvSpPr/>
          <p:nvPr/>
        </p:nvSpPr>
        <p:spPr>
          <a:xfrm rot="1234750">
            <a:off x="-258225" y="2292356"/>
            <a:ext cx="4080005" cy="4080005"/>
          </a:xfrm>
          <a:prstGeom prst="rect">
            <a:avLst/>
          </a:prstGeom>
          <a:blipFill dpi="0" rotWithShape="1">
            <a:blip r:embed="rId4">
              <a:alphaModFix amt="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221CB7-41D1-4CD6-9B19-93F7BC1C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577920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ВЫБРАННЫЕ МЕТОДЫ И АЛГОРИТМЫ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  <a:p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5FDD5AB-B2C4-4C76-B489-DBB50B023473}"/>
              </a:ext>
            </a:extLst>
          </p:cNvPr>
          <p:cNvSpPr/>
          <p:nvPr/>
        </p:nvSpPr>
        <p:spPr>
          <a:xfrm>
            <a:off x="255588" y="1410355"/>
            <a:ext cx="843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yriad Pro"/>
              </a:rPr>
              <a:t>Написание </a:t>
            </a:r>
            <a:r>
              <a:rPr lang="en-US" sz="2400" b="1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yriad Pro"/>
              </a:rPr>
              <a:t>SQL-</a:t>
            </a:r>
            <a:r>
              <a:rPr lang="ru-RU" sz="2400" b="1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yriad Pro"/>
              </a:rPr>
              <a:t>скриптов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4C400F-1068-44AF-994A-4E641628C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58" y="2572152"/>
            <a:ext cx="6991350" cy="3143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1E1791-557D-4447-ADAA-163F31FBF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48" y="3320881"/>
            <a:ext cx="8388497" cy="8141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3C28D6-F3DD-44E5-91FC-0E3EE2E3A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" y="4400270"/>
            <a:ext cx="8162925" cy="3524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E9970C-B3BF-4EE6-B0F2-2AAC2F8E0F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" y="5358187"/>
            <a:ext cx="6251297" cy="52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A02C8-7C30-48A2-82CA-578DDCED0776}"/>
              </a:ext>
            </a:extLst>
          </p:cNvPr>
          <p:cNvSpPr txBox="1"/>
          <p:nvPr/>
        </p:nvSpPr>
        <p:spPr>
          <a:xfrm>
            <a:off x="449389" y="2044663"/>
            <a:ext cx="402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Получение данных из таблицы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E5E9D-7BEE-4C92-A047-3C2ECC805A01}"/>
              </a:ext>
            </a:extLst>
          </p:cNvPr>
          <p:cNvSpPr txBox="1"/>
          <p:nvPr/>
        </p:nvSpPr>
        <p:spPr>
          <a:xfrm>
            <a:off x="430858" y="2976221"/>
            <a:ext cx="399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Добавление данных в таблицу</a:t>
            </a:r>
            <a:endParaRPr lang="ru-RU" b="1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589E444-D1E9-4AA1-BD0D-4BA083A4C7B4}"/>
              </a:ext>
            </a:extLst>
          </p:cNvPr>
          <p:cNvSpPr/>
          <p:nvPr/>
        </p:nvSpPr>
        <p:spPr>
          <a:xfrm>
            <a:off x="476448" y="3977792"/>
            <a:ext cx="4016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Обновление данных в таблице</a:t>
            </a:r>
            <a:endParaRPr lang="ru-RU" b="1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C315107-2F69-4123-97F8-99091D9A0DD2}"/>
              </a:ext>
            </a:extLst>
          </p:cNvPr>
          <p:cNvSpPr/>
          <p:nvPr/>
        </p:nvSpPr>
        <p:spPr>
          <a:xfrm>
            <a:off x="449389" y="4882562"/>
            <a:ext cx="3862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Удаление данных из таблицы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5118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ВЫБРАННЫЕ МЕТОДЫ И АЛГОРИТМЫ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0E79FDB-74D2-4733-9E3E-3C52738EC266}"/>
              </a:ext>
            </a:extLst>
          </p:cNvPr>
          <p:cNvSpPr/>
          <p:nvPr/>
        </p:nvSpPr>
        <p:spPr>
          <a:xfrm>
            <a:off x="255588" y="1517451"/>
            <a:ext cx="84312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Реализовать сервер и клиентскую часть для обмена данными</a:t>
            </a:r>
          </a:p>
          <a:p>
            <a:endParaRPr lang="ru-RU" sz="2000" b="1" dirty="0">
              <a:ln w="0"/>
              <a:solidFill>
                <a:srgbClr val="003F8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2200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использование библиотеки </a:t>
            </a:r>
            <a:r>
              <a:rPr lang="en-US" sz="2200" dirty="0" err="1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System.Net.Sockets</a:t>
            </a:r>
            <a:r>
              <a:rPr lang="ru-RU" sz="2200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и </a:t>
            </a:r>
            <a:r>
              <a:rPr lang="en-US" sz="2200" dirty="0" err="1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System.Net</a:t>
            </a:r>
            <a:endParaRPr lang="ru-RU" sz="2200" dirty="0">
              <a:ln w="0"/>
              <a:solidFill>
                <a:srgbClr val="003F8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8E6DE9-9F95-44D5-A674-7138D94CD1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49" y="3349608"/>
            <a:ext cx="6800851" cy="2593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ВЫБРАННЫЕ МЕТОДЫ И АЛГОРИТМЫ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0E79FDB-74D2-4733-9E3E-3C52738EC266}"/>
              </a:ext>
            </a:extLst>
          </p:cNvPr>
          <p:cNvSpPr/>
          <p:nvPr/>
        </p:nvSpPr>
        <p:spPr>
          <a:xfrm>
            <a:off x="255588" y="1517451"/>
            <a:ext cx="84312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Реализовать пользовательский интерфейс</a:t>
            </a:r>
          </a:p>
          <a:p>
            <a:pPr algn="ctr"/>
            <a:endParaRPr lang="ru-RU" sz="2000" b="1" dirty="0">
              <a:ln w="0"/>
              <a:solidFill>
                <a:srgbClr val="003F8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2200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 помощью </a:t>
            </a:r>
            <a:r>
              <a:rPr lang="en-US" sz="2200" dirty="0" err="1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Xamarin.Forms</a:t>
            </a:r>
            <a:r>
              <a:rPr lang="en-US" sz="2200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200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реализовать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Подсистема входа в игру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Функционал игры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Игровой процесс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38ADA68-D337-40DA-ACE5-A95C4F3F50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40842" y="3083174"/>
            <a:ext cx="2047570" cy="328421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DAB3B4B-FD2B-4B37-B810-E2A1E1D38F1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75595" y="3072131"/>
            <a:ext cx="2047570" cy="33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4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ВЫБРАННЫЕ МЕТОДЫ И АЛГОРИТМЫ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0E79FDB-74D2-4733-9E3E-3C52738EC266}"/>
              </a:ext>
            </a:extLst>
          </p:cNvPr>
          <p:cNvSpPr/>
          <p:nvPr/>
        </p:nvSpPr>
        <p:spPr>
          <a:xfrm>
            <a:off x="255588" y="1517451"/>
            <a:ext cx="843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Игровой процесс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20729E-EA13-4402-9D5D-07D5E1A307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84568" y="2255838"/>
            <a:ext cx="2175670" cy="33353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9453F02-09DA-49C2-B69A-E10DBA08B79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0914" y="2275829"/>
            <a:ext cx="2175670" cy="331534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8164726-C2F5-41B0-895C-773131B40A3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78568" y="2255838"/>
            <a:ext cx="2175670" cy="323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1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ВЫБРАННЫЕ МЕТОДЫ И АЛГОРИТМЫ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0E79FDB-74D2-4733-9E3E-3C52738EC266}"/>
              </a:ext>
            </a:extLst>
          </p:cNvPr>
          <p:cNvSpPr/>
          <p:nvPr/>
        </p:nvSpPr>
        <p:spPr>
          <a:xfrm>
            <a:off x="255588" y="1517451"/>
            <a:ext cx="843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Игровой процесс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5E3FFC0-61CF-4757-A148-4927B2D90A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4967" y="2246049"/>
            <a:ext cx="2248166" cy="357901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37A904C-C44C-4615-BA53-3425D1B299E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53105" y="2255838"/>
            <a:ext cx="2446867" cy="357901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0C1390-C122-43A5-8068-DCB1415E078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58074" y="2255838"/>
            <a:ext cx="2347726" cy="357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7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ТЕХНОЛОГИИ И ИНСТРУМЕНТЫ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1DC2DF8-722C-4DBD-9EB2-BE1F867A16CA}"/>
              </a:ext>
            </a:extLst>
          </p:cNvPr>
          <p:cNvSpPr/>
          <p:nvPr/>
        </p:nvSpPr>
        <p:spPr>
          <a:xfrm>
            <a:off x="255588" y="1536174"/>
            <a:ext cx="704532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n w="0"/>
                <a:solidFill>
                  <a:srgbClr val="003F82"/>
                </a:solidFill>
                <a:latin typeface="Myriad Pro" panose="020B0503030403020204" pitchFamily="34" charset="0"/>
              </a:rPr>
              <a:t>Microsoft SQL Server </a:t>
            </a:r>
            <a:r>
              <a:rPr lang="ru-RU" dirty="0">
                <a:solidFill>
                  <a:srgbClr val="003F82"/>
                </a:solidFill>
                <a:latin typeface="Myriad Pro" panose="020B0503030403020204" pitchFamily="34" charset="0"/>
              </a:rPr>
              <a:t>–</a:t>
            </a:r>
            <a:r>
              <a:rPr lang="en-US" dirty="0">
                <a:solidFill>
                  <a:srgbClr val="003F82"/>
                </a:solidFill>
                <a:latin typeface="Myriad Pro" panose="020B0503030403020204" pitchFamily="34" charset="0"/>
              </a:rPr>
              <a:t> </a:t>
            </a:r>
            <a:r>
              <a:rPr lang="ru-RU" dirty="0">
                <a:solidFill>
                  <a:srgbClr val="003F82"/>
                </a:solidFill>
              </a:rPr>
              <a:t>система управления реляционными базами данных, разработанная корпорацией </a:t>
            </a:r>
            <a:r>
              <a:rPr lang="ru-RU" dirty="0" err="1">
                <a:solidFill>
                  <a:srgbClr val="003F82"/>
                </a:solidFill>
              </a:rPr>
              <a:t>Microsoft</a:t>
            </a:r>
            <a:r>
              <a:rPr lang="ru-RU" dirty="0">
                <a:solidFill>
                  <a:srgbClr val="003F82"/>
                </a:solidFill>
              </a:rPr>
              <a:t>. Основной используемый язык запросов — </a:t>
            </a:r>
            <a:r>
              <a:rPr lang="ru-RU" dirty="0" err="1">
                <a:solidFill>
                  <a:srgbClr val="003F82"/>
                </a:solidFill>
              </a:rPr>
              <a:t>Transact</a:t>
            </a:r>
            <a:r>
              <a:rPr lang="ru-RU" dirty="0">
                <a:solidFill>
                  <a:srgbClr val="003F82"/>
                </a:solidFill>
              </a:rPr>
              <a:t>-SQL, создан совместно </a:t>
            </a:r>
            <a:r>
              <a:rPr lang="ru-RU" dirty="0" err="1">
                <a:solidFill>
                  <a:srgbClr val="003F82"/>
                </a:solidFill>
              </a:rPr>
              <a:t>Microsoft</a:t>
            </a:r>
            <a:r>
              <a:rPr lang="ru-RU" dirty="0">
                <a:solidFill>
                  <a:srgbClr val="003F82"/>
                </a:solidFill>
              </a:rPr>
              <a:t> и </a:t>
            </a:r>
            <a:r>
              <a:rPr lang="ru-RU" dirty="0" err="1">
                <a:solidFill>
                  <a:srgbClr val="003F82"/>
                </a:solidFill>
              </a:rPr>
              <a:t>Sybase</a:t>
            </a:r>
            <a:r>
              <a:rPr lang="ru-RU" dirty="0">
                <a:solidFill>
                  <a:srgbClr val="003F82"/>
                </a:solidFill>
              </a:rPr>
              <a:t>.</a:t>
            </a:r>
            <a:endParaRPr lang="en-US" dirty="0">
              <a:solidFill>
                <a:srgbClr val="003F82"/>
              </a:solidFill>
            </a:endParaRPr>
          </a:p>
          <a:p>
            <a:r>
              <a:rPr lang="en-US" sz="2400" b="1" dirty="0">
                <a:ln w="0"/>
                <a:solidFill>
                  <a:srgbClr val="003F82"/>
                </a:solidFill>
                <a:latin typeface="Myriad Pro" panose="020B0503030403020204" pitchFamily="34" charset="0"/>
              </a:rPr>
              <a:t>Xamarin </a:t>
            </a:r>
            <a:r>
              <a:rPr lang="ru-RU" dirty="0">
                <a:solidFill>
                  <a:srgbClr val="003F82"/>
                </a:solidFill>
                <a:latin typeface="Myriad Pro" panose="020B0503030403020204" pitchFamily="34" charset="0"/>
              </a:rPr>
              <a:t>–</a:t>
            </a:r>
            <a:r>
              <a:rPr lang="ru-RU" dirty="0">
                <a:solidFill>
                  <a:srgbClr val="003F82"/>
                </a:solidFill>
              </a:rPr>
              <a:t>инструмент для разработки приложений на языке </a:t>
            </a:r>
            <a:r>
              <a:rPr lang="ru-RU" dirty="0">
                <a:solidFill>
                  <a:srgbClr val="003F82"/>
                </a:solidFill>
                <a:hlinkClick r:id="rId3" tooltip="C Shar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C#</a:t>
            </a:r>
            <a:r>
              <a:rPr lang="ru-RU" dirty="0">
                <a:solidFill>
                  <a:srgbClr val="003F82"/>
                </a:solidFill>
              </a:rPr>
              <a:t> для </a:t>
            </a:r>
            <a:r>
              <a:rPr lang="ru-RU" dirty="0" err="1">
                <a:solidFill>
                  <a:srgbClr val="003F82"/>
                </a:solidFill>
                <a:hlinkClick r:id="rId4" tooltip="I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iOS</a:t>
            </a:r>
            <a:r>
              <a:rPr lang="ru-RU" dirty="0">
                <a:solidFill>
                  <a:srgbClr val="003F82"/>
                </a:solidFill>
              </a:rPr>
              <a:t>, </a:t>
            </a:r>
            <a:r>
              <a:rPr lang="ru-RU" dirty="0" err="1">
                <a:solidFill>
                  <a:srgbClr val="003F82"/>
                </a:solidFill>
                <a:hlinkClick r:id="rId5" tooltip="Androi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</a:t>
            </a:r>
            <a:r>
              <a:rPr lang="ru-RU" dirty="0">
                <a:solidFill>
                  <a:srgbClr val="003F82"/>
                </a:solidFill>
              </a:rPr>
              <a:t>, </a:t>
            </a:r>
            <a:r>
              <a:rPr lang="ru-RU" dirty="0" err="1">
                <a:solidFill>
                  <a:srgbClr val="003F82"/>
                </a:solidFill>
                <a:hlinkClick r:id="rId6" tooltip="Window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r>
              <a:rPr lang="ru-RU" dirty="0">
                <a:solidFill>
                  <a:srgbClr val="003F82"/>
                </a:solidFill>
              </a:rPr>
              <a:t>, </a:t>
            </a:r>
            <a:r>
              <a:rPr lang="ru-RU" dirty="0" err="1">
                <a:solidFill>
                  <a:srgbClr val="003F82"/>
                </a:solidFill>
                <a:hlinkClick r:id="rId7" tooltip="Mac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</a:t>
            </a:r>
            <a:r>
              <a:rPr lang="ru-RU" dirty="0">
                <a:solidFill>
                  <a:srgbClr val="003F82"/>
                </a:solidFill>
              </a:rPr>
              <a:t>.</a:t>
            </a:r>
            <a:endParaRPr lang="en-US" dirty="0">
              <a:solidFill>
                <a:srgbClr val="003F82"/>
              </a:solidFill>
            </a:endParaRPr>
          </a:p>
          <a:p>
            <a:r>
              <a:rPr lang="en-US" sz="2400" b="1" dirty="0" err="1">
                <a:ln w="0"/>
                <a:solidFill>
                  <a:srgbClr val="003F82"/>
                </a:solidFill>
                <a:latin typeface="Myriad Pro" panose="020B0503030403020204" pitchFamily="34" charset="0"/>
              </a:rPr>
              <a:t>VisualStudio</a:t>
            </a:r>
            <a:r>
              <a:rPr lang="ru-RU" dirty="0">
                <a:solidFill>
                  <a:srgbClr val="003F82"/>
                </a:solidFill>
                <a:latin typeface="Myriad Pro" panose="020B0503030403020204" pitchFamily="34" charset="0"/>
              </a:rPr>
              <a:t> – Интегрированная среда разработки программного обеспечения</a:t>
            </a:r>
            <a:r>
              <a:rPr lang="en-US" dirty="0">
                <a:solidFill>
                  <a:srgbClr val="003F82"/>
                </a:solidFill>
                <a:latin typeface="Myriad Pro" panose="020B0503030403020204" pitchFamily="34" charset="0"/>
              </a:rPr>
              <a:t> (2017).</a:t>
            </a:r>
          </a:p>
          <a:p>
            <a:r>
              <a:rPr lang="en-US" sz="2400" b="1" dirty="0">
                <a:solidFill>
                  <a:srgbClr val="003F82"/>
                </a:solidFill>
              </a:rPr>
              <a:t>Microsoft SQL Server Management studio</a:t>
            </a:r>
            <a:r>
              <a:rPr lang="ru-RU" sz="2400" b="1" dirty="0">
                <a:solidFill>
                  <a:srgbClr val="003F82"/>
                </a:solidFill>
              </a:rPr>
              <a:t> </a:t>
            </a:r>
            <a:r>
              <a:rPr lang="ru-RU" dirty="0">
                <a:solidFill>
                  <a:srgbClr val="003F82"/>
                </a:solidFill>
              </a:rPr>
              <a:t>—утилита из </a:t>
            </a:r>
            <a:r>
              <a:rPr lang="ru-RU" dirty="0" err="1">
                <a:solidFill>
                  <a:srgbClr val="003F82"/>
                </a:solidFill>
                <a:hlinkClick r:id="rId8" tooltip="Microsoft SQL Serv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ru-RU" dirty="0">
                <a:solidFill>
                  <a:srgbClr val="003F82"/>
                </a:solidFill>
                <a:hlinkClick r:id="rId8" tooltip="Microsoft SQL Serv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SQL </a:t>
            </a:r>
            <a:r>
              <a:rPr lang="ru-RU" dirty="0" err="1">
                <a:solidFill>
                  <a:srgbClr val="003F82"/>
                </a:solidFill>
                <a:hlinkClick r:id="rId8" tooltip="Microsoft SQL Serv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</a:t>
            </a:r>
            <a:r>
              <a:rPr lang="ru-RU" dirty="0">
                <a:solidFill>
                  <a:srgbClr val="003F82"/>
                </a:solidFill>
              </a:rPr>
              <a:t> 2005 и более поздних версий для конфигурирования, управления и администрирования всех компонентов </a:t>
            </a:r>
            <a:r>
              <a:rPr lang="ru-RU" dirty="0" err="1">
                <a:solidFill>
                  <a:srgbClr val="003F82"/>
                </a:solidFill>
              </a:rPr>
              <a:t>Microsoft</a:t>
            </a:r>
            <a:r>
              <a:rPr lang="ru-RU" dirty="0">
                <a:solidFill>
                  <a:srgbClr val="003F82"/>
                </a:solidFill>
              </a:rPr>
              <a:t> SQL </a:t>
            </a:r>
            <a:r>
              <a:rPr lang="ru-RU" dirty="0" err="1">
                <a:solidFill>
                  <a:srgbClr val="003F82"/>
                </a:solidFill>
              </a:rPr>
              <a:t>Server</a:t>
            </a:r>
            <a:r>
              <a:rPr lang="ru-RU" dirty="0">
                <a:solidFill>
                  <a:srgbClr val="003F82"/>
                </a:solidFill>
              </a:rPr>
              <a:t>.</a:t>
            </a:r>
            <a:endParaRPr lang="en-US" dirty="0">
              <a:solidFill>
                <a:srgbClr val="003F82"/>
              </a:solidFill>
            </a:endParaRPr>
          </a:p>
          <a:p>
            <a:endParaRPr lang="en-US" dirty="0">
              <a:solidFill>
                <a:srgbClr val="003F82"/>
              </a:solidFill>
              <a:latin typeface="Myriad Pro" panose="020B0503030403020204" pitchFamily="34" charset="0"/>
            </a:endParaRPr>
          </a:p>
        </p:txBody>
      </p:sp>
      <p:pic>
        <p:nvPicPr>
          <p:cNvPr id="1030" name="Picture 6" descr="ÐÐ¾ÑÐ¾Ð¶ÐµÐµ Ð¸Ð·Ð¾Ð±ÑÐ°Ð¶ÐµÐ½Ð¸Ðµ">
            <a:extLst>
              <a:ext uri="{FF2B5EF4-FFF2-40B4-BE49-F238E27FC236}">
                <a16:creationId xmlns:a16="http://schemas.microsoft.com/office/drawing/2014/main" id="{A4A2BEDE-9A7E-4DF2-9A6D-00C95A8CC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3373674"/>
            <a:ext cx="936036" cy="9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Ð°ÑÑÐ¸Ð½ÐºÐ¸ Ð¿Ð¾ Ð·Ð°Ð¿ÑÐ¾ÑÑ xamarin">
            <a:extLst>
              <a:ext uri="{FF2B5EF4-FFF2-40B4-BE49-F238E27FC236}">
                <a16:creationId xmlns:a16="http://schemas.microsoft.com/office/drawing/2014/main" id="{7BB648EF-FBCE-4EAE-A3B4-274ADBED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56" y="2444595"/>
            <a:ext cx="918046" cy="91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sql server">
            <a:extLst>
              <a:ext uri="{FF2B5EF4-FFF2-40B4-BE49-F238E27FC236}">
                <a16:creationId xmlns:a16="http://schemas.microsoft.com/office/drawing/2014/main" id="{205E2393-BCE1-4B3B-AE36-180995C2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968" y="1452816"/>
            <a:ext cx="1120080" cy="92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95772A-E28F-43F6-9C14-FBED9A0225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95056" y="4454923"/>
            <a:ext cx="1280277" cy="12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3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ВЫВОДЫ ПО РАБОТЕ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66E837E-903F-4B4D-B357-A32DF00D6F1E}"/>
              </a:ext>
            </a:extLst>
          </p:cNvPr>
          <p:cNvSpPr/>
          <p:nvPr/>
        </p:nvSpPr>
        <p:spPr>
          <a:xfrm>
            <a:off x="255588" y="1490008"/>
            <a:ext cx="88884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n w="0"/>
                <a:solidFill>
                  <a:srgbClr val="003F82"/>
                </a:solidFill>
              </a:rPr>
              <a:t>В ходе работы было разработано мобильное приложение «</a:t>
            </a:r>
            <a:r>
              <a:rPr lang="en-US" sz="2400" b="1" dirty="0" err="1">
                <a:ln w="0"/>
                <a:solidFill>
                  <a:srgbClr val="003F82"/>
                </a:solidFill>
              </a:rPr>
              <a:t>MathDuel</a:t>
            </a:r>
            <a:r>
              <a:rPr lang="ru-RU" sz="2400" b="1" dirty="0">
                <a:ln w="0"/>
                <a:solidFill>
                  <a:srgbClr val="003F82"/>
                </a:solidFill>
              </a:rPr>
              <a:t>» со следующим функционалом</a:t>
            </a:r>
            <a:r>
              <a:rPr lang="en-US" sz="2400" b="1" dirty="0">
                <a:ln w="0"/>
                <a:solidFill>
                  <a:srgbClr val="003F82"/>
                </a:solidFill>
              </a:rPr>
              <a:t>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n w="0"/>
                <a:solidFill>
                  <a:srgbClr val="003F82"/>
                </a:solidFill>
              </a:rPr>
              <a:t>Подсистема входа в игру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n w="0"/>
                <a:solidFill>
                  <a:srgbClr val="003F82"/>
                </a:solidFill>
              </a:rPr>
              <a:t>Получение статистики по решенным задачам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n w="0"/>
                <a:solidFill>
                  <a:srgbClr val="003F82"/>
                </a:solidFill>
              </a:rPr>
              <a:t>Получение списка активных пользователей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n w="0"/>
                <a:solidFill>
                  <a:srgbClr val="003F82"/>
                </a:solidFill>
              </a:rPr>
              <a:t>Возможностью играть </a:t>
            </a:r>
            <a:r>
              <a:rPr lang="en-US" sz="2400" dirty="0">
                <a:ln w="0"/>
                <a:solidFill>
                  <a:srgbClr val="003F82"/>
                </a:solidFill>
              </a:rPr>
              <a:t>online </a:t>
            </a:r>
            <a:r>
              <a:rPr lang="ru-RU" sz="2400" dirty="0">
                <a:ln w="0"/>
                <a:solidFill>
                  <a:srgbClr val="003F82"/>
                </a:solidFill>
              </a:rPr>
              <a:t>двум пользователям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AF3D5C-B195-4EFD-9B00-430268DC97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7912" y="3731140"/>
            <a:ext cx="1775055" cy="25426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429922-60C8-47EF-9245-84A0F544359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8532" y="3798332"/>
            <a:ext cx="1775055" cy="24754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2177071-E718-45BA-BAD0-B09D3DC2FDC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586200" y="3731140"/>
            <a:ext cx="1775055" cy="254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ВЫВОДЫ ПО РАБОТЕ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66E837E-903F-4B4D-B357-A32DF00D6F1E}"/>
              </a:ext>
            </a:extLst>
          </p:cNvPr>
          <p:cNvSpPr/>
          <p:nvPr/>
        </p:nvSpPr>
        <p:spPr>
          <a:xfrm>
            <a:off x="255588" y="1490008"/>
            <a:ext cx="84312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n w="0"/>
                <a:solidFill>
                  <a:srgbClr val="003F82"/>
                </a:solidFill>
              </a:rPr>
              <a:t>Пути дальнейшего развития:</a:t>
            </a:r>
          </a:p>
          <a:p>
            <a:endParaRPr lang="ru-RU" sz="2400" b="1" dirty="0">
              <a:ln w="0"/>
              <a:solidFill>
                <a:srgbClr val="003F8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3F82"/>
                </a:solidFill>
                <a:latin typeface="Myriad Pro" panose="020B0503030403020204" pitchFamily="34" charset="0"/>
              </a:rPr>
              <a:t>Увеличить список тем задач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3F82"/>
                </a:solidFill>
                <a:latin typeface="Myriad Pro" panose="020B0503030403020204" pitchFamily="34" charset="0"/>
              </a:rPr>
              <a:t>Создать рейтинг игроков согласно статистике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3F82"/>
                </a:solidFill>
                <a:latin typeface="Myriad Pro" panose="020B0503030403020204" pitchFamily="34" charset="0"/>
              </a:rPr>
              <a:t>Реализовать возможность письменного ввода ответа задачи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3F82"/>
                </a:solidFill>
                <a:latin typeface="Myriad Pro" panose="020B0503030403020204" pitchFamily="34" charset="0"/>
              </a:rPr>
              <a:t>Реализовать систему входа, используя </a:t>
            </a:r>
            <a:r>
              <a:rPr lang="en-US" dirty="0">
                <a:solidFill>
                  <a:srgbClr val="003F82"/>
                </a:solidFill>
                <a:latin typeface="Myriad Pro" panose="020B0503030403020204" pitchFamily="34" charset="0"/>
              </a:rPr>
              <a:t>email</a:t>
            </a:r>
          </a:p>
        </p:txBody>
      </p:sp>
      <p:pic>
        <p:nvPicPr>
          <p:cNvPr id="2050" name="Picture 2" descr="ÐÐ°ÑÑÐ¸Ð½ÐºÐ¸ Ð¿Ð¾ Ð·Ð°Ð¿ÑÐ¾ÑÑ ÐÐÐ Ð¬ÐÐ ÐÐÐ¯ ÐÐÐ¡Ð¢ÐÐÐ¦Ð ÐÐÐ Ð¢ÐÐÐÐ">
            <a:extLst>
              <a:ext uri="{FF2B5EF4-FFF2-40B4-BE49-F238E27FC236}">
                <a16:creationId xmlns:a16="http://schemas.microsoft.com/office/drawing/2014/main" id="{FB6F1B55-6B66-4D84-9EA0-68C8931F2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39" y="3530057"/>
            <a:ext cx="3633648" cy="27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01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СПИСОК ИСПОЛЬЗОВАННЫХ ИСТОЧНИКОВ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2021854-201A-40EB-A242-20B8A8ED37EE}"/>
              </a:ext>
            </a:extLst>
          </p:cNvPr>
          <p:cNvSpPr/>
          <p:nvPr/>
        </p:nvSpPr>
        <p:spPr>
          <a:xfrm>
            <a:off x="255588" y="1436748"/>
            <a:ext cx="84312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b="1" dirty="0">
                <a:solidFill>
                  <a:srgbClr val="003F82"/>
                </a:solidFill>
                <a:latin typeface="Myriad Pro"/>
              </a:rPr>
              <a:t>ГОСТ 19.101-77 Виды программ и программных документов. </a:t>
            </a:r>
            <a:r>
              <a:rPr lang="ru-RU" dirty="0">
                <a:solidFill>
                  <a:srgbClr val="003F82"/>
                </a:solidFill>
                <a:latin typeface="Myriad Pro"/>
              </a:rPr>
              <a:t>//Единая система программной документации. – М.: ИПК Издательство стандартов, 2001.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3F82"/>
                </a:solidFill>
              </a:rPr>
              <a:t> </a:t>
            </a:r>
            <a:r>
              <a:rPr lang="ru-RU" b="1" dirty="0">
                <a:solidFill>
                  <a:srgbClr val="003F82"/>
                </a:solidFill>
              </a:rPr>
              <a:t>Программирование на </a:t>
            </a:r>
            <a:r>
              <a:rPr lang="en-US" b="1" dirty="0">
                <a:solidFill>
                  <a:srgbClr val="003F82"/>
                </a:solidFill>
              </a:rPr>
              <a:t>C#</a:t>
            </a:r>
            <a:r>
              <a:rPr lang="ru-RU" b="1" dirty="0">
                <a:solidFill>
                  <a:srgbClr val="003F82"/>
                </a:solidFill>
              </a:rPr>
              <a:t> </a:t>
            </a:r>
            <a:r>
              <a:rPr lang="ru-RU" dirty="0">
                <a:solidFill>
                  <a:srgbClr val="003F82"/>
                </a:solidFill>
              </a:rPr>
              <a:t>[Электронный ресурс]//URL:</a:t>
            </a:r>
            <a:r>
              <a:rPr lang="en-US" dirty="0">
                <a:hlinkClick r:id="rId3"/>
              </a:rPr>
              <a:t>https://docs.microsoft.com/ru-ru/dotnet/csharp/programming-guide/</a:t>
            </a:r>
            <a:r>
              <a:rPr lang="en-US" dirty="0"/>
              <a:t> </a:t>
            </a:r>
            <a:r>
              <a:rPr lang="ru-RU" dirty="0">
                <a:solidFill>
                  <a:srgbClr val="003F82"/>
                </a:solidFill>
              </a:rPr>
              <a:t>(Дата обращения: 11.05.201</a:t>
            </a:r>
            <a:r>
              <a:rPr lang="en-US" dirty="0">
                <a:solidFill>
                  <a:srgbClr val="003F82"/>
                </a:solidFill>
              </a:rPr>
              <a:t>9</a:t>
            </a:r>
            <a:r>
              <a:rPr lang="ru-RU" dirty="0">
                <a:solidFill>
                  <a:srgbClr val="003F82"/>
                </a:solidFill>
              </a:rPr>
              <a:t>, режим доступа: свободный).</a:t>
            </a:r>
          </a:p>
          <a:p>
            <a:r>
              <a:rPr lang="en-US" b="1" dirty="0">
                <a:solidFill>
                  <a:srgbClr val="003F82"/>
                </a:solidFill>
              </a:rPr>
              <a:t>3.	</a:t>
            </a:r>
            <a:r>
              <a:rPr lang="ru-RU" b="1" dirty="0">
                <a:solidFill>
                  <a:srgbClr val="003F82"/>
                </a:solidFill>
              </a:rPr>
              <a:t>Программирование </a:t>
            </a:r>
            <a:r>
              <a:rPr lang="en-US" b="1" dirty="0">
                <a:solidFill>
                  <a:srgbClr val="003F82"/>
                </a:solidFill>
              </a:rPr>
              <a:t>Xamarin</a:t>
            </a:r>
            <a:r>
              <a:rPr lang="ru-RU" b="1" dirty="0">
                <a:solidFill>
                  <a:srgbClr val="003F82"/>
                </a:solidFill>
              </a:rPr>
              <a:t> </a:t>
            </a:r>
            <a:r>
              <a:rPr lang="ru-RU" dirty="0">
                <a:solidFill>
                  <a:srgbClr val="003F82"/>
                </a:solidFill>
              </a:rPr>
              <a:t>[Электронный ресурс ]// URL:</a:t>
            </a:r>
            <a:r>
              <a:rPr lang="en-US" dirty="0">
                <a:solidFill>
                  <a:srgbClr val="003F82"/>
                </a:solidFill>
              </a:rPr>
              <a:t> </a:t>
            </a:r>
            <a:r>
              <a:rPr lang="en-US" dirty="0">
                <a:hlinkClick r:id="rId4"/>
              </a:rPr>
              <a:t>https://university.xamarin.com/ </a:t>
            </a:r>
            <a:r>
              <a:rPr lang="ru-RU" dirty="0">
                <a:solidFill>
                  <a:srgbClr val="003F82"/>
                </a:solidFill>
              </a:rPr>
              <a:t>(Дата обращения: 11.05.201</a:t>
            </a:r>
            <a:r>
              <a:rPr lang="en-US" dirty="0">
                <a:solidFill>
                  <a:srgbClr val="003F82"/>
                </a:solidFill>
              </a:rPr>
              <a:t>9</a:t>
            </a:r>
            <a:r>
              <a:rPr lang="ru-RU" dirty="0">
                <a:solidFill>
                  <a:srgbClr val="003F82"/>
                </a:solidFill>
              </a:rPr>
              <a:t>, режим доступа: свободный).</a:t>
            </a:r>
          </a:p>
          <a:p>
            <a:r>
              <a:rPr lang="en-US" b="1" dirty="0">
                <a:solidFill>
                  <a:srgbClr val="003F82"/>
                </a:solidFill>
              </a:rPr>
              <a:t>4.	</a:t>
            </a:r>
            <a:r>
              <a:rPr lang="ru-RU" b="1" dirty="0">
                <a:solidFill>
                  <a:srgbClr val="003F82"/>
                </a:solidFill>
              </a:rPr>
              <a:t>Язык запросов </a:t>
            </a:r>
            <a:r>
              <a:rPr lang="en-US" b="1" dirty="0">
                <a:solidFill>
                  <a:srgbClr val="003F82"/>
                </a:solidFill>
              </a:rPr>
              <a:t>SQL </a:t>
            </a:r>
            <a:r>
              <a:rPr lang="ru-RU" dirty="0">
                <a:solidFill>
                  <a:srgbClr val="003F82"/>
                </a:solidFill>
              </a:rPr>
              <a:t>[Электронный ресурс] // URL: </a:t>
            </a:r>
            <a:r>
              <a:rPr lang="en-US" dirty="0">
                <a:hlinkClick r:id="rId5"/>
              </a:rPr>
              <a:t>https://sql-language.ru/ </a:t>
            </a:r>
            <a:r>
              <a:rPr lang="ru-RU" dirty="0">
                <a:solidFill>
                  <a:srgbClr val="003F82"/>
                </a:solidFill>
              </a:rPr>
              <a:t>(Дата обращения: 11.05.2019, режим доступа: свободный).</a:t>
            </a:r>
            <a:r>
              <a:rPr lang="en-US" dirty="0">
                <a:hlinkClick r:id="rId6"/>
              </a:rPr>
              <a:t> </a:t>
            </a:r>
            <a:endParaRPr lang="ru-RU" dirty="0"/>
          </a:p>
          <a:p>
            <a:r>
              <a:rPr lang="en-US" b="1" dirty="0">
                <a:solidFill>
                  <a:srgbClr val="003F82"/>
                </a:solidFill>
              </a:rPr>
              <a:t>5.	</a:t>
            </a:r>
            <a:r>
              <a:rPr lang="ru-RU" b="1" dirty="0">
                <a:solidFill>
                  <a:srgbClr val="003F82"/>
                </a:solidFill>
              </a:rPr>
              <a:t>Создание сервера </a:t>
            </a:r>
            <a:r>
              <a:rPr lang="ru-RU" dirty="0">
                <a:solidFill>
                  <a:srgbClr val="003F82"/>
                </a:solidFill>
              </a:rPr>
              <a:t>[Электронный ресурс</a:t>
            </a:r>
            <a:r>
              <a:rPr lang="en-US" dirty="0">
                <a:solidFill>
                  <a:srgbClr val="003F82"/>
                </a:solidFill>
              </a:rPr>
              <a:t>]</a:t>
            </a:r>
            <a:r>
              <a:rPr lang="ru-RU" dirty="0">
                <a:solidFill>
                  <a:srgbClr val="003F82"/>
                </a:solidFill>
              </a:rPr>
              <a:t> ]// URL: </a:t>
            </a:r>
            <a:r>
              <a:rPr lang="en-US" dirty="0">
                <a:hlinkClick r:id="rId6"/>
              </a:rPr>
              <a:t>https://metanit.com/sharp/net/4.3.php</a:t>
            </a:r>
            <a:r>
              <a:rPr lang="ru-RU" dirty="0"/>
              <a:t> </a:t>
            </a:r>
            <a:r>
              <a:rPr lang="ru-RU" dirty="0">
                <a:solidFill>
                  <a:srgbClr val="003F82"/>
                </a:solidFill>
              </a:rPr>
              <a:t>(Дата обращения: 11.05.201</a:t>
            </a:r>
            <a:r>
              <a:rPr lang="en-US" dirty="0">
                <a:solidFill>
                  <a:srgbClr val="003F82"/>
                </a:solidFill>
              </a:rPr>
              <a:t>9</a:t>
            </a:r>
            <a:r>
              <a:rPr lang="ru-RU" dirty="0">
                <a:solidFill>
                  <a:srgbClr val="003F82"/>
                </a:solidFill>
              </a:rPr>
              <a:t>, режим доступа: свободный).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b="1" dirty="0">
                <a:solidFill>
                  <a:srgbClr val="21386F"/>
                </a:solidFill>
                <a:latin typeface="Myriad Pro"/>
                <a:ea typeface="ＭＳ Ｐゴシック"/>
                <a:cs typeface="ＭＳ Ｐゴシック"/>
              </a:rPr>
              <a:t>М.А. Семенов</a:t>
            </a:r>
            <a:r>
              <a:rPr lang="ru-RU" sz="1200" dirty="0">
                <a:solidFill>
                  <a:srgbClr val="21386F"/>
                </a:solidFill>
                <a:latin typeface="Myriad Pro"/>
                <a:ea typeface="ＭＳ Ｐゴシック"/>
                <a:cs typeface="ＭＳ Ｐゴシック"/>
              </a:rPr>
              <a:t>,</a:t>
            </a:r>
            <a:endParaRPr lang="en-US" sz="1200" dirty="0">
              <a:solidFill>
                <a:srgbClr val="21386F"/>
              </a:solidFill>
              <a:latin typeface="Myriad Pro"/>
              <a:ea typeface="ＭＳ Ｐゴシック"/>
              <a:cs typeface="ＭＳ Ｐゴシック"/>
            </a:endParaRPr>
          </a:p>
          <a:p>
            <a:r>
              <a:rPr lang="en-US" sz="1200" dirty="0">
                <a:solidFill>
                  <a:srgbClr val="21386F"/>
                </a:solidFill>
                <a:latin typeface="Myriad Pro"/>
                <a:ea typeface="ＭＳ Ｐゴシック"/>
                <a:cs typeface="ＭＳ Ｐゴシック"/>
              </a:rPr>
              <a:t>masemenov_3@edu.hse.ru</a:t>
            </a:r>
          </a:p>
          <a:p>
            <a:endParaRPr lang="en-US" sz="1200" dirty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  <a:p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Москва - 2019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161804-84C8-4D74-9CE7-B4174ED4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КРАТКОЕ ОПИСАНИЕ ИГРЫ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0ED4305-12B5-4B82-A889-073F0E824F47}"/>
              </a:ext>
            </a:extLst>
          </p:cNvPr>
          <p:cNvSpPr/>
          <p:nvPr/>
        </p:nvSpPr>
        <p:spPr>
          <a:xfrm>
            <a:off x="255588" y="1517451"/>
            <a:ext cx="84312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3F82"/>
                </a:solidFill>
                <a:effectLst>
                  <a:reflection blurRad="6350" stA="55000" endA="300" endPos="45500" dir="5400000" sy="-100000" algn="bl" rotWithShape="0"/>
                </a:effectLst>
                <a:latin typeface="Myriad Pro" panose="020B0503030403020204" pitchFamily="34" charset="0"/>
              </a:rPr>
              <a:t>MathDuel</a:t>
            </a:r>
            <a:r>
              <a:rPr lang="en-US" sz="2400" b="1" dirty="0">
                <a:solidFill>
                  <a:srgbClr val="003F82"/>
                </a:solidFill>
                <a:latin typeface="Myriad Pro" panose="020B0503030403020204" pitchFamily="34" charset="0"/>
              </a:rPr>
              <a:t> </a:t>
            </a:r>
            <a:r>
              <a:rPr lang="ru-RU" sz="2400" b="1" dirty="0">
                <a:solidFill>
                  <a:srgbClr val="003F82"/>
                </a:solidFill>
                <a:latin typeface="Myriad Pro" panose="020B0503030403020204" pitchFamily="34" charset="0"/>
              </a:rPr>
              <a:t>— это игра, в основе которой лежит развитие навыков решения математических задач по различным темам.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FD68F1-E924-4AA5-99B4-965E266906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54135" y="2440781"/>
            <a:ext cx="2701131" cy="37475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000" b="1" dirty="0">
                <a:solidFill>
                  <a:schemeClr val="bg1"/>
                </a:solidFill>
                <a:latin typeface="Myriad Pro"/>
              </a:rPr>
              <a:t>ОСНОВНЫЕ ПРАВИЛА ИГРЫ</a:t>
            </a:r>
            <a:endParaRPr lang="en-US" sz="20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9C0880-CBDC-4312-8FDE-61FEEAFBE1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49404" y="3956147"/>
            <a:ext cx="1741191" cy="22272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D1A0799-5C57-4A43-B735-D95A6C69180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49404" y="1443663"/>
            <a:ext cx="1734545" cy="2227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F0B0B2-F454-4D8D-9107-F280FCFA2216}"/>
              </a:ext>
            </a:extLst>
          </p:cNvPr>
          <p:cNvSpPr txBox="1"/>
          <p:nvPr/>
        </p:nvSpPr>
        <p:spPr>
          <a:xfrm>
            <a:off x="524933" y="1806534"/>
            <a:ext cx="53932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002060"/>
                </a:solidFill>
                <a:latin typeface="Myriad Pro" panose="020B0503030403020204" pitchFamily="34" charset="0"/>
              </a:rPr>
              <a:t>1. Игрок приглашает другого пользователя для состязания в решении задач</a:t>
            </a:r>
          </a:p>
          <a:p>
            <a:endParaRPr lang="ru-RU" sz="2200" dirty="0">
              <a:solidFill>
                <a:srgbClr val="002060"/>
              </a:solidFill>
              <a:latin typeface="Myriad Pro" panose="020B0503030403020204" pitchFamily="34" charset="0"/>
            </a:endParaRPr>
          </a:p>
          <a:p>
            <a:r>
              <a:rPr lang="ru-RU" sz="2200" dirty="0">
                <a:solidFill>
                  <a:srgbClr val="002060"/>
                </a:solidFill>
                <a:latin typeface="Myriad Pro" panose="020B0503030403020204" pitchFamily="34" charset="0"/>
              </a:rPr>
              <a:t>2. Приглашающий игрок выбирает тему на 5 вопросов из которых будет состоять игра.</a:t>
            </a:r>
          </a:p>
          <a:p>
            <a:endParaRPr lang="ru-RU" sz="2200" dirty="0">
              <a:solidFill>
                <a:srgbClr val="002060"/>
              </a:solidFill>
              <a:latin typeface="Myriad Pro" panose="020B0503030403020204" pitchFamily="34" charset="0"/>
            </a:endParaRPr>
          </a:p>
          <a:p>
            <a:r>
              <a:rPr lang="ru-RU" sz="2200" dirty="0">
                <a:solidFill>
                  <a:srgbClr val="002060"/>
                </a:solidFill>
                <a:latin typeface="Myriad Pro" panose="020B0503030403020204" pitchFamily="34" charset="0"/>
              </a:rPr>
              <a:t>3. После решения задач игроки видят свои ответы, ответы противника и исход игры.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ЦЕЛЬ И ЗАДАЧИ РАБОТЫ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55588" y="1304379"/>
            <a:ext cx="853201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b="1" dirty="0">
                <a:ln w="0"/>
                <a:solidFill>
                  <a:srgbClr val="003F82"/>
                </a:solidFill>
                <a:latin typeface="Myriad Pro" panose="020B0503030403020204" pitchFamily="34" charset="0"/>
              </a:rPr>
              <a:t>Цель работы</a:t>
            </a:r>
            <a:br>
              <a:rPr lang="ru-RU" sz="2400" dirty="0">
                <a:solidFill>
                  <a:srgbClr val="003F82"/>
                </a:solidFill>
                <a:latin typeface="Myriad Pro" panose="020B0503030403020204" pitchFamily="34" charset="0"/>
              </a:rPr>
            </a:br>
            <a:r>
              <a:rPr lang="ru-RU" sz="2400" dirty="0">
                <a:solidFill>
                  <a:srgbClr val="003F82"/>
                </a:solidFill>
                <a:latin typeface="Myriad Pro" panose="020B0503030403020204" pitchFamily="34" charset="0"/>
              </a:rPr>
              <a:t>Разработка мобильного приложения </a:t>
            </a:r>
            <a:r>
              <a:rPr lang="en-US" sz="2400" dirty="0">
                <a:solidFill>
                  <a:srgbClr val="003F82"/>
                </a:solidFill>
                <a:latin typeface="Myriad Pro" panose="020B0503030403020204" pitchFamily="34" charset="0"/>
              </a:rPr>
              <a:t>“</a:t>
            </a:r>
            <a:r>
              <a:rPr lang="en-US" sz="2400" dirty="0" err="1">
                <a:solidFill>
                  <a:srgbClr val="003F82"/>
                </a:solidFill>
                <a:latin typeface="Myriad Pro" panose="020B0503030403020204" pitchFamily="34" charset="0"/>
              </a:rPr>
              <a:t>MathDuel</a:t>
            </a:r>
            <a:r>
              <a:rPr lang="en-US" sz="2400" dirty="0">
                <a:solidFill>
                  <a:srgbClr val="003F82"/>
                </a:solidFill>
                <a:latin typeface="Myriad Pro" panose="020B0503030403020204" pitchFamily="34" charset="0"/>
              </a:rPr>
              <a:t>”</a:t>
            </a:r>
            <a:r>
              <a:rPr lang="ru-RU" sz="2400" dirty="0">
                <a:solidFill>
                  <a:srgbClr val="003F82"/>
                </a:solidFill>
                <a:latin typeface="Myriad Pro" panose="020B0503030403020204" pitchFamily="34" charset="0"/>
              </a:rPr>
              <a:t> для двух игроков в режиме </a:t>
            </a:r>
            <a:r>
              <a:rPr lang="en-US" sz="2400" dirty="0">
                <a:solidFill>
                  <a:srgbClr val="003F82"/>
                </a:solidFill>
                <a:latin typeface="Myriad Pro" panose="020B0503030403020204" pitchFamily="34" charset="0"/>
              </a:rPr>
              <a:t>online</a:t>
            </a:r>
            <a:r>
              <a:rPr lang="ru-RU" sz="2400" dirty="0">
                <a:solidFill>
                  <a:srgbClr val="003F82"/>
                </a:solidFill>
                <a:latin typeface="Myriad Pro" panose="020B0503030403020204" pitchFamily="34" charset="0"/>
              </a:rPr>
              <a:t>, написание сервера для работы приложения.</a:t>
            </a:r>
            <a:endParaRPr lang="ru-RU" sz="2400" b="1" dirty="0">
              <a:ln w="0"/>
              <a:solidFill>
                <a:srgbClr val="003F82"/>
              </a:solidFill>
              <a:latin typeface="Myriad Pro" panose="020B0503030403020204" pitchFamily="34" charset="0"/>
            </a:endParaRPr>
          </a:p>
          <a:p>
            <a:r>
              <a:rPr lang="ru-RU" sz="2400" b="1" dirty="0">
                <a:ln w="0"/>
                <a:solidFill>
                  <a:srgbClr val="003F82"/>
                </a:solidFill>
                <a:latin typeface="Myriad Pro" panose="020B0503030403020204" pitchFamily="34" charset="0"/>
              </a:rPr>
              <a:t>Задачи работы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Изучить аналоги разрабатываемого приложения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Составить список задач для игры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Выбрать технологии для реализации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Разработать структуру БД</a:t>
            </a:r>
            <a:endParaRPr lang="en-US" sz="2000" dirty="0">
              <a:solidFill>
                <a:srgbClr val="003F82"/>
              </a:solidFill>
              <a:latin typeface="Myriad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Разработать </a:t>
            </a:r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SQL-</a:t>
            </a: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скрипты для работы с БД</a:t>
            </a:r>
            <a:endParaRPr lang="en-US" sz="2000" dirty="0">
              <a:solidFill>
                <a:srgbClr val="003F82"/>
              </a:solidFill>
              <a:latin typeface="Myriad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Разработка серверной и клиентской частей приложения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Разработка интерфейса приложения</a:t>
            </a:r>
            <a:endParaRPr lang="ru-RU" sz="2400" b="1" dirty="0">
              <a:solidFill>
                <a:srgbClr val="003F82"/>
              </a:solidFill>
              <a:effectLst>
                <a:reflection blurRad="6350" stA="55000" endA="300" endPos="45500" dir="5400000" sy="-100000" algn="bl" rotWithShape="0"/>
              </a:effectLst>
              <a:latin typeface="Myriad Pro" panose="020B0503030403020204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44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lang="ru-RU" sz="8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7300913" y="3967163"/>
            <a:ext cx="674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0913E3B-10FD-4F92-AC3D-FE9769839A33}"/>
              </a:ext>
            </a:extLst>
          </p:cNvPr>
          <p:cNvSpPr/>
          <p:nvPr/>
        </p:nvSpPr>
        <p:spPr>
          <a:xfrm>
            <a:off x="255588" y="1628507"/>
            <a:ext cx="84312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yriad Pro"/>
              </a:rPr>
              <a:t>На момент начала разработки на отечественном и зарубежном рынках были выявлены аналоги</a:t>
            </a:r>
            <a:endParaRPr lang="en-US" sz="2400" b="1" dirty="0">
              <a:ln w="0"/>
              <a:solidFill>
                <a:srgbClr val="003F8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yriad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21519-35B6-4FE5-9B3E-9D4D5C47BE02}"/>
              </a:ext>
            </a:extLst>
          </p:cNvPr>
          <p:cNvSpPr txBox="1"/>
          <p:nvPr/>
        </p:nvSpPr>
        <p:spPr>
          <a:xfrm>
            <a:off x="347133" y="2706170"/>
            <a:ext cx="734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003F82"/>
                </a:solidFill>
              </a:rPr>
              <a:t>Клевер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003F82"/>
                </a:solidFill>
                <a:latin typeface="Myriad Pro" panose="020B0503030403020204" pitchFamily="34" charset="0"/>
              </a:rPr>
              <a:t>Математическая игра для двоих</a:t>
            </a:r>
            <a:endParaRPr lang="en-US" sz="2000" b="1" dirty="0">
              <a:solidFill>
                <a:srgbClr val="003F82"/>
              </a:solidFill>
              <a:latin typeface="Myriad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3F82"/>
                </a:solidFill>
                <a:latin typeface="Myriad Pro" panose="020B0503030403020204" pitchFamily="34" charset="0"/>
              </a:rPr>
              <a:t>Test your mathematics skills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0AAB9F-FB85-4B70-81B8-A31850C5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448" y="2490992"/>
            <a:ext cx="2302934" cy="13919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E41AEE-D1B6-4FBC-86B8-D14F7BE73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62" y="3967163"/>
            <a:ext cx="1625071" cy="16541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DFB224-AFB9-4128-B017-233229900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433" y="4174840"/>
            <a:ext cx="1653646" cy="15686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</a:t>
            </a:r>
            <a:r>
              <a:rPr lang="en-US" sz="800" dirty="0">
                <a:solidFill>
                  <a:schemeClr val="bg1"/>
                </a:solidFill>
              </a:rPr>
              <a:t>9</a:t>
            </a:r>
            <a:endParaRPr lang="ru-RU" sz="8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АНАЛИЗ СУЩЕСТВУЮЩИХ РЕШЕНИЙ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0913E3B-10FD-4F92-AC3D-FE9769839A33}"/>
              </a:ext>
            </a:extLst>
          </p:cNvPr>
          <p:cNvSpPr/>
          <p:nvPr/>
        </p:nvSpPr>
        <p:spPr>
          <a:xfrm>
            <a:off x="356394" y="2598003"/>
            <a:ext cx="843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n w="0"/>
              <a:solidFill>
                <a:srgbClr val="003F8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yriad Pro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20FE7B-DA00-4C72-82F6-F3B7ADF84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18" y="2392246"/>
            <a:ext cx="8672994" cy="34916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EE7D18-FC85-4356-A12D-1DE76625810B}"/>
              </a:ext>
            </a:extLst>
          </p:cNvPr>
          <p:cNvSpPr txBox="1"/>
          <p:nvPr/>
        </p:nvSpPr>
        <p:spPr>
          <a:xfrm>
            <a:off x="1921884" y="1656998"/>
            <a:ext cx="495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3F82"/>
                </a:solidFill>
              </a:rPr>
              <a:t>Таблица сравнения Аналогов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17805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ВЫБРАННЫЕ МЕТОДЫ И АЛГОРИТМЫ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2F1DAB-4C9B-4621-98D8-150921DD9036}"/>
              </a:ext>
            </a:extLst>
          </p:cNvPr>
          <p:cNvSpPr/>
          <p:nvPr/>
        </p:nvSpPr>
        <p:spPr>
          <a:xfrm>
            <a:off x="255588" y="1425118"/>
            <a:ext cx="88122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yriad Pro"/>
              </a:rPr>
              <a:t>Поиск условий задач для игры</a:t>
            </a:r>
          </a:p>
          <a:p>
            <a:pPr algn="ctr"/>
            <a:endParaRPr lang="ru-RU" sz="2400" b="1" dirty="0">
              <a:ln w="0"/>
              <a:solidFill>
                <a:srgbClr val="003F8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yriad Pro"/>
            </a:endParaRPr>
          </a:p>
          <a:p>
            <a:r>
              <a:rPr lang="ru-RU" sz="2200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yriad Pro"/>
              </a:rPr>
              <a:t>использование сборников математических задач по олимпиадной математике от 7 до 11 класса.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134C9F-1AD5-4795-9980-B2A20A2A1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76" y="3570607"/>
            <a:ext cx="1255712" cy="17348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7F2AAD-3A72-4396-B8C0-95F576F34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025" y="3511868"/>
            <a:ext cx="1483087" cy="19580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887888-C6E6-4F4A-98FB-E0EEC5484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456" y="4028540"/>
            <a:ext cx="1483088" cy="18806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B06B4A-0961-4F44-870C-15DA7FD07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7275" y="4166012"/>
            <a:ext cx="1483089" cy="20955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577920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ВЫБРАННЫЕ МЕТОДЫ И АЛГОРИТМЫ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  <a:p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FF"/>
                </a:solidFill>
                <a:latin typeface="Myriad Pro"/>
              </a:rPr>
              <a:t>фото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5FDD5AB-B2C4-4C76-B489-DBB50B023473}"/>
              </a:ext>
            </a:extLst>
          </p:cNvPr>
          <p:cNvSpPr/>
          <p:nvPr/>
        </p:nvSpPr>
        <p:spPr>
          <a:xfrm>
            <a:off x="255588" y="1490008"/>
            <a:ext cx="84312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yriad Pro"/>
              </a:rPr>
              <a:t>Выбор технологии реализации</a:t>
            </a:r>
          </a:p>
          <a:p>
            <a:endParaRPr lang="ru-RU" sz="2000" b="1" dirty="0">
              <a:ln w="0"/>
              <a:solidFill>
                <a:srgbClr val="003F8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yriad Pro"/>
            </a:endParaRPr>
          </a:p>
          <a:p>
            <a:r>
              <a:rPr lang="ru-RU" sz="2200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yriad Pro"/>
              </a:rPr>
              <a:t>Использование языка </a:t>
            </a:r>
            <a:r>
              <a:rPr lang="en-US" sz="2200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yriad Pro"/>
              </a:rPr>
              <a:t>C#</a:t>
            </a:r>
            <a:r>
              <a:rPr lang="ru-RU" sz="2200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yriad Pro"/>
              </a:rPr>
              <a:t> и СУБД </a:t>
            </a:r>
            <a:r>
              <a:rPr lang="en-US" sz="2200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yriad Pro"/>
              </a:rPr>
              <a:t>Microsoft SQL Server</a:t>
            </a:r>
            <a:endParaRPr lang="ru-RU" sz="2200" dirty="0">
              <a:ln w="0"/>
              <a:solidFill>
                <a:srgbClr val="003F8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yriad Pro"/>
            </a:endParaRPr>
          </a:p>
          <a:p>
            <a:r>
              <a:rPr lang="ru-RU" sz="2200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yriad Pro"/>
              </a:rPr>
              <a:t>Использование </a:t>
            </a:r>
            <a:r>
              <a:rPr lang="en-US" sz="2200" dirty="0" err="1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yriad Pro"/>
              </a:rPr>
              <a:t>Xamarin.Forms</a:t>
            </a:r>
            <a:endParaRPr lang="ru-RU" sz="2200" dirty="0">
              <a:ln w="0"/>
              <a:solidFill>
                <a:srgbClr val="003F8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yriad Pro"/>
            </a:endParaRPr>
          </a:p>
        </p:txBody>
      </p:sp>
      <p:pic>
        <p:nvPicPr>
          <p:cNvPr id="9" name="Picture 2" descr="ÐÐ°ÑÑÐ¸Ð½ÐºÐ¸ Ð¿Ð¾ Ð·Ð°Ð¿ÑÐ¾ÑÑ xamarin">
            <a:extLst>
              <a:ext uri="{FF2B5EF4-FFF2-40B4-BE49-F238E27FC236}">
                <a16:creationId xmlns:a16="http://schemas.microsoft.com/office/drawing/2014/main" id="{1CAA7D9A-0961-4ED5-A422-CA8B43DB2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9" y="3333278"/>
            <a:ext cx="1732964" cy="173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Ð°ÑÑÐ¸Ð½ÐºÐ¸ Ð¿Ð¾ Ð·Ð°Ð¿ÑÐ¾ÑÑ microsoft sql server">
            <a:extLst>
              <a:ext uri="{FF2B5EF4-FFF2-40B4-BE49-F238E27FC236}">
                <a16:creationId xmlns:a16="http://schemas.microsoft.com/office/drawing/2014/main" id="{D7E33226-43E3-4EF4-8C44-CA8470BE7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209" y="3114863"/>
            <a:ext cx="2786592" cy="229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6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2019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577920"/>
            <a:ext cx="74328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400" b="1" dirty="0">
                <a:solidFill>
                  <a:schemeClr val="bg1"/>
                </a:solidFill>
                <a:latin typeface="Myriad Pro"/>
              </a:rPr>
              <a:t>ВЫБРАННЫЕ МЕТОДЫ И АЛГОРИТМЫ РЕАЛИЗАЦИИ</a:t>
            </a:r>
            <a:endParaRPr lang="en-US" sz="2400" b="1" dirty="0">
              <a:solidFill>
                <a:schemeClr val="bg1"/>
              </a:solidFill>
              <a:latin typeface="Myriad Pro"/>
            </a:endParaRPr>
          </a:p>
          <a:p>
            <a:endParaRPr lang="en-US" sz="24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7300913" y="2255838"/>
            <a:ext cx="67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7300913" y="5591175"/>
            <a:ext cx="67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FFFF"/>
                </a:solidFill>
                <a:latin typeface="Myriad Pro"/>
              </a:rPr>
              <a:t>фото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5FDD5AB-B2C4-4C76-B489-DBB50B023473}"/>
              </a:ext>
            </a:extLst>
          </p:cNvPr>
          <p:cNvSpPr/>
          <p:nvPr/>
        </p:nvSpPr>
        <p:spPr>
          <a:xfrm>
            <a:off x="255588" y="1410355"/>
            <a:ext cx="843121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n w="0"/>
                <a:solidFill>
                  <a:srgbClr val="003F8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yriad Pro"/>
              </a:rPr>
              <a:t>Разработка структуры БД</a:t>
            </a:r>
            <a:endParaRPr lang="ru-RU" sz="2000" dirty="0">
              <a:ln w="0"/>
              <a:solidFill>
                <a:srgbClr val="003F8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yriad Pro"/>
            </a:endParaRPr>
          </a:p>
          <a:p>
            <a:endParaRPr lang="ru-RU" sz="2200" dirty="0">
              <a:ln w="0"/>
              <a:solidFill>
                <a:srgbClr val="003F8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yriad Pro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F153DA-4F3C-48E9-BD11-9C36394FE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7" y="1930297"/>
            <a:ext cx="7785100" cy="434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0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2013</TotalTime>
  <Words>666</Words>
  <Application>Microsoft Office PowerPoint</Application>
  <PresentationFormat>Экран (4:3)</PresentationFormat>
  <Paragraphs>173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Myriad Pro</vt:lpstr>
      <vt:lpstr>Myriad Pro Semibold</vt:lpstr>
      <vt:lpstr>Wingdings</vt:lpstr>
      <vt:lpstr>Office Theme</vt:lpstr>
      <vt:lpstr>Факультет компьютерных наук Департамент программной инженерии Курсовая работа Математическая викторина для двух игроков «математическая дуэль»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КР2019</dc:title>
  <dc:creator>Максим Семенов</dc:creator>
  <cp:lastModifiedBy>Максим Семенов</cp:lastModifiedBy>
  <cp:revision>148</cp:revision>
  <dcterms:created xsi:type="dcterms:W3CDTF">2010-09-30T06:45:29Z</dcterms:created>
  <dcterms:modified xsi:type="dcterms:W3CDTF">2019-05-18T12:21:04Z</dcterms:modified>
</cp:coreProperties>
</file>