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0" r:id="rId4"/>
    <p:sldId id="266" r:id="rId5"/>
    <p:sldId id="264" r:id="rId6"/>
    <p:sldId id="268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76" autoAdjust="0"/>
  </p:normalViewPr>
  <p:slideViewPr>
    <p:cSldViewPr snapToGrid="0">
      <p:cViewPr varScale="1">
        <p:scale>
          <a:sx n="72" d="100"/>
          <a:sy n="72" d="100"/>
        </p:scale>
        <p:origin x="-104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177F6-9DE7-418D-BAA2-1885794F4361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2426-CAB7-41EA-82D9-A3EDD193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  <a:r>
              <a:rPr lang="en-US" baseline="0" dirty="0"/>
              <a:t> with portal</a:t>
            </a:r>
          </a:p>
          <a:p>
            <a:r>
              <a:rPr lang="en-US" dirty="0"/>
              <a:t>I033_A0012_D001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02426-CAB7-41EA-82D9-A3EDD193E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8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5995-0F21-4BF3-8FCE-A0DAAFD7E854}" type="datetimeFigureOut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Seizure Detection on the IEEG </a:t>
            </a:r>
            <a:r>
              <a:rPr lang="en-US" dirty="0" smtClean="0"/>
              <a:t>Portal</a:t>
            </a:r>
          </a:p>
          <a:p>
            <a:r>
              <a:rPr lang="en-US" dirty="0" smtClean="0"/>
              <a:t>Hoameng Ung</a:t>
            </a:r>
            <a:endParaRPr lang="en-US" dirty="0"/>
          </a:p>
          <a:p>
            <a:r>
              <a:rPr lang="en-US" dirty="0"/>
              <a:t>December 2,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6600" y="648866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www.tinyurl.com/aesieeg</a:t>
            </a:r>
          </a:p>
        </p:txBody>
      </p:sp>
    </p:spTree>
    <p:extLst>
      <p:ext uri="{BB962C8B-B14F-4D97-AF65-F5344CB8AC3E}">
        <p14:creationId xmlns:p14="http://schemas.microsoft.com/office/powerpoint/2010/main" val="98354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Workshop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how to use </a:t>
            </a:r>
            <a:r>
              <a:rPr lang="en-US" dirty="0" smtClean="0"/>
              <a:t>the IEEG </a:t>
            </a:r>
            <a:r>
              <a:rPr lang="en-US" dirty="0"/>
              <a:t>Portal for quantitative EEG analysis</a:t>
            </a:r>
          </a:p>
          <a:p>
            <a:r>
              <a:rPr lang="en-US" dirty="0"/>
              <a:t>Understand a framework for seizure detection on </a:t>
            </a:r>
            <a:r>
              <a:rPr lang="en-US" dirty="0" smtClean="0"/>
              <a:t>IEEG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6600" y="648866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www.tinyurl.com/aesieeg</a:t>
            </a:r>
          </a:p>
        </p:txBody>
      </p:sp>
    </p:spTree>
    <p:extLst>
      <p:ext uri="{BB962C8B-B14F-4D97-AF65-F5344CB8AC3E}">
        <p14:creationId xmlns:p14="http://schemas.microsoft.com/office/powerpoint/2010/main" val="220582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16" y="693754"/>
            <a:ext cx="975360" cy="6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9444" y="871663"/>
            <a:ext cx="848226" cy="7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27056" y="677641"/>
            <a:ext cx="163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Search: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Browser-based 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User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1039" y="66089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Tools: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Written in MATLAB,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Java, Python, …</a:t>
            </a:r>
          </a:p>
        </p:txBody>
      </p:sp>
      <p:pic>
        <p:nvPicPr>
          <p:cNvPr id="58372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2516" y="3093260"/>
            <a:ext cx="679056" cy="1343561"/>
          </a:xfrm>
          <a:prstGeom prst="rect">
            <a:avLst/>
          </a:prstGeom>
          <a:noFill/>
        </p:spPr>
      </p:pic>
      <p:pic>
        <p:nvPicPr>
          <p:cNvPr id="11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7093" y="5044823"/>
            <a:ext cx="679056" cy="1343561"/>
          </a:xfrm>
          <a:prstGeom prst="rect">
            <a:avLst/>
          </a:prstGeom>
          <a:noFill/>
        </p:spPr>
      </p:pic>
      <p:pic>
        <p:nvPicPr>
          <p:cNvPr id="12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2953" y="5044823"/>
            <a:ext cx="679056" cy="1343561"/>
          </a:xfrm>
          <a:prstGeom prst="rect">
            <a:avLst/>
          </a:prstGeom>
          <a:noFill/>
        </p:spPr>
      </p:pic>
      <p:pic>
        <p:nvPicPr>
          <p:cNvPr id="13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813" y="5044823"/>
            <a:ext cx="679056" cy="13435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32799" y="3154554"/>
            <a:ext cx="1272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  <a:cs typeface="Calibri" pitchFamily="34" charset="0"/>
              </a:rPr>
              <a:t>Application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Server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Elbow Connector 16"/>
          <p:cNvCxnSpPr>
            <a:stCxn id="65" idx="1"/>
            <a:endCxn id="58370" idx="2"/>
          </p:cNvCxnSpPr>
          <p:nvPr/>
        </p:nvCxnSpPr>
        <p:spPr bwMode="auto">
          <a:xfrm rot="10800000">
            <a:off x="2346597" y="1385269"/>
            <a:ext cx="2398589" cy="9956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55690" y="618308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Cloud</a:t>
            </a:r>
          </a:p>
        </p:txBody>
      </p:sp>
      <p:cxnSp>
        <p:nvCxnSpPr>
          <p:cNvPr id="28" name="Elbow Connector 27"/>
          <p:cNvCxnSpPr/>
          <p:nvPr/>
        </p:nvCxnSpPr>
        <p:spPr bwMode="auto">
          <a:xfrm rot="16200000" flipH="1">
            <a:off x="5216788" y="4223705"/>
            <a:ext cx="898020" cy="710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/>
          <p:cNvCxnSpPr/>
          <p:nvPr/>
        </p:nvCxnSpPr>
        <p:spPr bwMode="auto">
          <a:xfrm rot="16200000" flipV="1">
            <a:off x="5855084" y="4034228"/>
            <a:ext cx="452698" cy="154196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Can 42"/>
          <p:cNvSpPr/>
          <p:nvPr/>
        </p:nvSpPr>
        <p:spPr bwMode="auto">
          <a:xfrm>
            <a:off x="5507410" y="596806"/>
            <a:ext cx="722671" cy="54569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7" name="Elbow Connector 46"/>
          <p:cNvCxnSpPr>
            <a:stCxn id="43" idx="2"/>
            <a:endCxn id="65" idx="0"/>
          </p:cNvCxnSpPr>
          <p:nvPr/>
        </p:nvCxnSpPr>
        <p:spPr bwMode="auto">
          <a:xfrm rot="10800000" flipV="1">
            <a:off x="5354786" y="869651"/>
            <a:ext cx="152625" cy="116839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366415" y="476361"/>
            <a:ext cx="1635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Data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ts val="24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Import pipeline</a:t>
            </a:r>
          </a:p>
        </p:txBody>
      </p:sp>
      <p:sp>
        <p:nvSpPr>
          <p:cNvPr id="46" name="Can 45"/>
          <p:cNvSpPr/>
          <p:nvPr/>
        </p:nvSpPr>
        <p:spPr bwMode="auto">
          <a:xfrm>
            <a:off x="5659810" y="749206"/>
            <a:ext cx="722671" cy="54569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Shape 60"/>
          <p:cNvCxnSpPr/>
          <p:nvPr/>
        </p:nvCxnSpPr>
        <p:spPr>
          <a:xfrm rot="10800000" flipV="1">
            <a:off x="5931298" y="1248653"/>
            <a:ext cx="2805059" cy="1132294"/>
          </a:xfrm>
          <a:prstGeom prst="bentConnector3">
            <a:avLst>
              <a:gd name="adj1" fmla="val 772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745185" y="2038047"/>
            <a:ext cx="1219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8" name="Straight Arrow Connector 17"/>
          <p:cNvCxnSpPr>
            <a:stCxn id="65" idx="2"/>
            <a:endCxn id="58372" idx="0"/>
          </p:cNvCxnSpPr>
          <p:nvPr/>
        </p:nvCxnSpPr>
        <p:spPr>
          <a:xfrm flipH="1">
            <a:off x="5352044" y="2723847"/>
            <a:ext cx="2741" cy="36941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4244" y="2546552"/>
            <a:ext cx="10515600" cy="1325563"/>
          </a:xfrm>
        </p:spPr>
        <p:txBody>
          <a:bodyPr/>
          <a:lstStyle/>
          <a:p>
            <a:r>
              <a:rPr lang="en-US" dirty="0"/>
              <a:t>IEEG Portal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422" y="2966622"/>
            <a:ext cx="52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NeuroVista</a:t>
            </a:r>
            <a:r>
              <a:rPr lang="en-US" dirty="0" smtClean="0"/>
              <a:t> Canine Dataset</a:t>
            </a:r>
            <a:endParaRPr lang="en-US" dirty="0"/>
          </a:p>
        </p:txBody>
      </p:sp>
      <p:pic>
        <p:nvPicPr>
          <p:cNvPr id="5" name="Picture 4" descr="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5" y="1350635"/>
            <a:ext cx="6251374" cy="41205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2900"/>
            <a:ext cx="12065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0746" y="1344522"/>
            <a:ext cx="6929501" cy="3118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88" y="-4378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Seizure </a:t>
            </a:r>
            <a:r>
              <a:rPr lang="en-US" dirty="0" smtClean="0"/>
              <a:t>Detection Framework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182" y="1558894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Marked Seizures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9242" y="1558894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Ictal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Windows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5845" y="2249828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607905" y="2250108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2068" y="3631978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2824" y="3167859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Interictal Windows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5233" y="5147295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 Windows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07904" y="5147295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78369" y="3631979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8730" y="1363197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</a:rPr>
              <a:t>Model Training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539280" y="2116658"/>
            <a:ext cx="589962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81340" y="2116658"/>
            <a:ext cx="384505" cy="69093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7" idx="1"/>
          </p:cNvCxnSpPr>
          <p:nvPr/>
        </p:nvCxnSpPr>
        <p:spPr>
          <a:xfrm flipV="1">
            <a:off x="3374922" y="2807592"/>
            <a:ext cx="390923" cy="91803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5017943" y="2807592"/>
            <a:ext cx="589962" cy="28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1"/>
          </p:cNvCxnSpPr>
          <p:nvPr/>
        </p:nvCxnSpPr>
        <p:spPr>
          <a:xfrm>
            <a:off x="5027331" y="5705059"/>
            <a:ext cx="580573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 flipV="1">
            <a:off x="6860002" y="4189743"/>
            <a:ext cx="518367" cy="151531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15" idx="1"/>
          </p:cNvCxnSpPr>
          <p:nvPr/>
        </p:nvCxnSpPr>
        <p:spPr>
          <a:xfrm>
            <a:off x="6860003" y="2807872"/>
            <a:ext cx="518366" cy="138187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10" idx="1"/>
          </p:cNvCxnSpPr>
          <p:nvPr/>
        </p:nvCxnSpPr>
        <p:spPr>
          <a:xfrm flipV="1">
            <a:off x="8630467" y="4189742"/>
            <a:ext cx="371601" cy="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  <a:endCxn id="42" idx="1"/>
          </p:cNvCxnSpPr>
          <p:nvPr/>
        </p:nvCxnSpPr>
        <p:spPr>
          <a:xfrm>
            <a:off x="10254166" y="4189742"/>
            <a:ext cx="431892" cy="300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686058" y="3634986"/>
            <a:ext cx="1252098" cy="1115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9" y="834785"/>
            <a:ext cx="520700" cy="4699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10" y="837794"/>
            <a:ext cx="520700" cy="4699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266" y="4647275"/>
            <a:ext cx="520700" cy="4699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12" y="3131678"/>
            <a:ext cx="52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Time Domain</a:t>
            </a:r>
          </a:p>
          <a:p>
            <a:r>
              <a:rPr lang="en-US" dirty="0" smtClean="0"/>
              <a:t>Correlation coefficients + eigenvalues </a:t>
            </a:r>
            <a:r>
              <a:rPr lang="en-US" dirty="0"/>
              <a:t>*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Line Length</a:t>
            </a:r>
          </a:p>
          <a:p>
            <a:r>
              <a:rPr lang="en-US" dirty="0" smtClean="0"/>
              <a:t>Energy</a:t>
            </a:r>
          </a:p>
          <a:p>
            <a:r>
              <a:rPr lang="en-US" dirty="0" smtClean="0"/>
              <a:t>Half wave</a:t>
            </a:r>
          </a:p>
          <a:p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Frequency Domain</a:t>
            </a:r>
          </a:p>
          <a:p>
            <a:r>
              <a:rPr lang="en-US" dirty="0" smtClean="0"/>
              <a:t>FFT magnitudes from 1 – 47 Hz *</a:t>
            </a:r>
          </a:p>
          <a:p>
            <a:r>
              <a:rPr lang="en-US" dirty="0" smtClean="0"/>
              <a:t>Correlation coefficients + eigenvalues *</a:t>
            </a:r>
          </a:p>
          <a:p>
            <a:r>
              <a:rPr lang="en-US" dirty="0" smtClean="0"/>
              <a:t>Power in bands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42803" y="64886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Kaggle</a:t>
            </a:r>
            <a:r>
              <a:rPr lang="en-US" dirty="0" smtClean="0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Provided:</a:t>
            </a:r>
          </a:p>
          <a:p>
            <a:pPr lvl="1"/>
            <a:r>
              <a:rPr lang="en-US" dirty="0" err="1" smtClean="0"/>
              <a:t>IEEGTutorial.m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eegtrainfeats.m</a:t>
            </a:r>
            <a:endParaRPr lang="en-US" dirty="0"/>
          </a:p>
          <a:p>
            <a:pPr lvl="2"/>
            <a:r>
              <a:rPr lang="en-US" dirty="0"/>
              <a:t>Example seizure detection script for extended canine dataset using </a:t>
            </a:r>
            <a:r>
              <a:rPr lang="en-US" dirty="0" smtClean="0"/>
              <a:t>two paradigms</a:t>
            </a:r>
          </a:p>
          <a:p>
            <a:pPr lvl="1"/>
            <a:r>
              <a:rPr lang="en-US" dirty="0" err="1" smtClean="0"/>
              <a:t>Misc</a:t>
            </a:r>
            <a:r>
              <a:rPr lang="en-US" dirty="0" smtClean="0"/>
              <a:t> tools and 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26600" y="648866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www.tinyurl.com/aesieeg</a:t>
            </a:r>
          </a:p>
        </p:txBody>
      </p:sp>
    </p:spTree>
    <p:extLst>
      <p:ext uri="{BB962C8B-B14F-4D97-AF65-F5344CB8AC3E}">
        <p14:creationId xmlns:p14="http://schemas.microsoft.com/office/powerpoint/2010/main" val="155542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Setup:</a:t>
            </a:r>
          </a:p>
          <a:p>
            <a:pPr lvl="1"/>
            <a:r>
              <a:rPr lang="en-US" dirty="0" smtClean="0"/>
              <a:t>Download/clone </a:t>
            </a:r>
            <a:r>
              <a:rPr lang="en-US" dirty="0" err="1"/>
              <a:t>www.tinyurl.com</a:t>
            </a:r>
            <a:r>
              <a:rPr lang="en-US" dirty="0"/>
              <a:t>/</a:t>
            </a:r>
            <a:r>
              <a:rPr lang="en-US" dirty="0" err="1"/>
              <a:t>aesieeg</a:t>
            </a:r>
            <a:endParaRPr lang="en-US" dirty="0"/>
          </a:p>
          <a:p>
            <a:pPr lvl="1"/>
            <a:r>
              <a:rPr lang="en-US" dirty="0" smtClean="0"/>
              <a:t>Sign-up at </a:t>
            </a:r>
            <a:r>
              <a:rPr lang="en-US" dirty="0" err="1" smtClean="0"/>
              <a:t>main.ieeg.org</a:t>
            </a:r>
            <a:r>
              <a:rPr lang="en-US" dirty="0" smtClean="0"/>
              <a:t>, add AES2016 to “Data Use” field</a:t>
            </a:r>
          </a:p>
          <a:p>
            <a:pPr lvl="1"/>
            <a:r>
              <a:rPr lang="en-US" dirty="0" smtClean="0"/>
              <a:t>Wait for approval and addition to IEEG Portal</a:t>
            </a:r>
          </a:p>
          <a:p>
            <a:pPr lvl="1"/>
            <a:r>
              <a:rPr lang="en-US" dirty="0" smtClean="0"/>
              <a:t>Create Username/Password in MATLAB (</a:t>
            </a:r>
            <a:r>
              <a:rPr lang="en-US" dirty="0" err="1" smtClean="0"/>
              <a:t>IEEGTutorial.m</a:t>
            </a:r>
            <a:r>
              <a:rPr lang="en-US" dirty="0" smtClean="0"/>
              <a:t>)</a:t>
            </a:r>
          </a:p>
          <a:p>
            <a:r>
              <a:rPr lang="en-US" b="1" dirty="0" err="1"/>
              <a:t>ieegTrainFeats.m</a:t>
            </a:r>
            <a:endParaRPr lang="en-US" b="1" dirty="0"/>
          </a:p>
          <a:p>
            <a:pPr lvl="1"/>
            <a:r>
              <a:rPr lang="en-US" dirty="0"/>
              <a:t>Open IEEG Session</a:t>
            </a:r>
          </a:p>
          <a:p>
            <a:pPr lvl="1"/>
            <a:r>
              <a:rPr lang="en-US" dirty="0"/>
              <a:t>For each window in training set, extract features and labels</a:t>
            </a:r>
          </a:p>
          <a:p>
            <a:pPr lvl="1"/>
            <a:r>
              <a:rPr lang="en-US" dirty="0"/>
              <a:t>Train model</a:t>
            </a:r>
          </a:p>
          <a:p>
            <a:pPr lvl="1"/>
            <a:r>
              <a:rPr lang="en-US" dirty="0"/>
              <a:t>For each window in testing set, extract features and labels</a:t>
            </a:r>
          </a:p>
          <a:p>
            <a:pPr lvl="1"/>
            <a:r>
              <a:rPr lang="en-US" dirty="0"/>
              <a:t>Test model</a:t>
            </a:r>
          </a:p>
          <a:p>
            <a:pPr lvl="1"/>
            <a:r>
              <a:rPr lang="en-US" dirty="0"/>
              <a:t>Upload predictions to </a:t>
            </a:r>
            <a:r>
              <a:rPr lang="en-US" dirty="0" err="1"/>
              <a:t>ieeg.org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231</Words>
  <Application>Microsoft Macintosh PowerPoint</Application>
  <PresentationFormat>Custom</PresentationFormat>
  <Paragraphs>72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AES Workshop</vt:lpstr>
      <vt:lpstr>Interactive Workshop Goals</vt:lpstr>
      <vt:lpstr>IEEG Portal</vt:lpstr>
      <vt:lpstr>NeuroVista Canine Dataset</vt:lpstr>
      <vt:lpstr>Seizure Detection Framework</vt:lpstr>
      <vt:lpstr>A few features</vt:lpstr>
      <vt:lpstr>Workshop</vt:lpstr>
      <vt:lpstr>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Workshop</dc:title>
  <dc:creator>Hoameng</dc:creator>
  <cp:lastModifiedBy>Hoameng</cp:lastModifiedBy>
  <cp:revision>54</cp:revision>
  <dcterms:created xsi:type="dcterms:W3CDTF">2016-11-29T15:22:13Z</dcterms:created>
  <dcterms:modified xsi:type="dcterms:W3CDTF">2016-12-03T14:20:24Z</dcterms:modified>
</cp:coreProperties>
</file>