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6" r:id="rId4"/>
    <p:sldId id="260" r:id="rId5"/>
    <p:sldId id="265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76" autoAdjust="0"/>
  </p:normalViewPr>
  <p:slideViewPr>
    <p:cSldViewPr snapToGrid="0">
      <p:cViewPr varScale="1">
        <p:scale>
          <a:sx n="76" d="100"/>
          <a:sy n="76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177F6-9DE7-418D-BAA2-1885794F4361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02426-CAB7-41EA-82D9-A3EDD193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83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Interaction</a:t>
            </a:r>
            <a:r>
              <a:rPr lang="en-US" baseline="0" dirty="0"/>
              <a:t> with portal</a:t>
            </a:r>
          </a:p>
          <a:p>
            <a:r>
              <a:rPr lang="en-US" dirty="0"/>
              <a:t>I033_A0012_D001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02426-CAB7-41EA-82D9-A3EDD193E9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0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60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2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7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6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2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3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1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1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8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2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5995-0F21-4BF3-8FCE-A0DAAFD7E854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6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95995-0F21-4BF3-8FCE-A0DAAFD7E854}" type="datetimeFigureOut">
              <a:rPr lang="en-US" smtClean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7FCB4-FC9E-4B9B-B422-07D639B10B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5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AES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Seizure Detection on the IEEG Portal</a:t>
            </a:r>
          </a:p>
          <a:p>
            <a:r>
              <a:rPr lang="en-US" dirty="0"/>
              <a:t>December 2, 2016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26600" y="6488668"/>
            <a:ext cx="336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www.tinyurl.com/aesieeg</a:t>
            </a:r>
          </a:p>
        </p:txBody>
      </p:sp>
    </p:spTree>
    <p:extLst>
      <p:ext uri="{BB962C8B-B14F-4D97-AF65-F5344CB8AC3E}">
        <p14:creationId xmlns:p14="http://schemas.microsoft.com/office/powerpoint/2010/main" val="98354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how to use IEEG Portal for quantitative EEG analysis</a:t>
            </a:r>
          </a:p>
          <a:p>
            <a:r>
              <a:rPr lang="en-US" dirty="0"/>
              <a:t>Understand a framework for seizure detection on IEEG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2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EEG Analysis on the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Dataset</a:t>
            </a:r>
          </a:p>
          <a:p>
            <a:pPr lvl="1"/>
            <a:r>
              <a:rPr lang="en-US" dirty="0" err="1"/>
              <a:t>NeuroVista</a:t>
            </a:r>
            <a:endParaRPr lang="en-US" dirty="0"/>
          </a:p>
          <a:p>
            <a:r>
              <a:rPr lang="en-US" dirty="0" err="1"/>
              <a:t>Kaggle</a:t>
            </a:r>
            <a:endParaRPr lang="en-US" dirty="0"/>
          </a:p>
          <a:p>
            <a:endParaRPr lang="en-US" dirty="0"/>
          </a:p>
          <a:p>
            <a:r>
              <a:rPr lang="en-US" dirty="0"/>
              <a:t>Goal: Develop seizure detector based on features from example seizures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3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8916" y="693754"/>
            <a:ext cx="975360" cy="69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9444" y="871663"/>
            <a:ext cx="848226" cy="753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27056" y="677641"/>
            <a:ext cx="1638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latin typeface="Calibri" pitchFamily="34" charset="0"/>
                <a:cs typeface="Calibri" pitchFamily="34" charset="0"/>
              </a:rPr>
              <a:t>Search:</a:t>
            </a:r>
          </a:p>
          <a:p>
            <a:pPr algn="l"/>
            <a:r>
              <a:rPr lang="en-US" dirty="0">
                <a:latin typeface="Calibri" pitchFamily="34" charset="0"/>
                <a:cs typeface="Calibri" pitchFamily="34" charset="0"/>
              </a:rPr>
              <a:t>Browser-based </a:t>
            </a:r>
          </a:p>
          <a:p>
            <a:pPr algn="l"/>
            <a:r>
              <a:rPr lang="en-US" dirty="0">
                <a:latin typeface="Calibri" pitchFamily="34" charset="0"/>
                <a:cs typeface="Calibri" pitchFamily="34" charset="0"/>
              </a:rPr>
              <a:t>User Interface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71039" y="660898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Calibri" pitchFamily="34" charset="0"/>
                <a:cs typeface="Calibri" pitchFamily="34" charset="0"/>
              </a:rPr>
              <a:t>Tools:</a:t>
            </a:r>
          </a:p>
          <a:p>
            <a:pPr algn="l"/>
            <a:r>
              <a:rPr lang="en-US" dirty="0">
                <a:latin typeface="Calibri" pitchFamily="34" charset="0"/>
                <a:cs typeface="Calibri" pitchFamily="34" charset="0"/>
              </a:rPr>
              <a:t>Written in MATLAB,</a:t>
            </a:r>
            <a:br>
              <a:rPr lang="en-US" dirty="0">
                <a:latin typeface="Calibri" pitchFamily="34" charset="0"/>
                <a:cs typeface="Calibri" pitchFamily="34" charset="0"/>
              </a:rPr>
            </a:br>
            <a:r>
              <a:rPr lang="en-US" dirty="0">
                <a:latin typeface="Calibri" pitchFamily="34" charset="0"/>
                <a:cs typeface="Calibri" pitchFamily="34" charset="0"/>
              </a:rPr>
              <a:t>Java, Python, …</a:t>
            </a:r>
          </a:p>
        </p:txBody>
      </p:sp>
      <p:pic>
        <p:nvPicPr>
          <p:cNvPr id="58372" name="Picture 4" descr="C:\Users\zives\AppData\Local\Microsoft\Windows\Temporary Internet Files\Content.IE5\L8L9UG5H\MC900435242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2516" y="3093260"/>
            <a:ext cx="679056" cy="1343561"/>
          </a:xfrm>
          <a:prstGeom prst="rect">
            <a:avLst/>
          </a:prstGeom>
          <a:noFill/>
        </p:spPr>
      </p:pic>
      <p:pic>
        <p:nvPicPr>
          <p:cNvPr id="11" name="Picture 4" descr="C:\Users\zives\AppData\Local\Microsoft\Windows\Temporary Internet Files\Content.IE5\L8L9UG5H\MC900435242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7093" y="5044823"/>
            <a:ext cx="679056" cy="1343561"/>
          </a:xfrm>
          <a:prstGeom prst="rect">
            <a:avLst/>
          </a:prstGeom>
          <a:noFill/>
        </p:spPr>
      </p:pic>
      <p:pic>
        <p:nvPicPr>
          <p:cNvPr id="12" name="Picture 4" descr="C:\Users\zives\AppData\Local\Microsoft\Windows\Temporary Internet Files\Content.IE5\L8L9UG5H\MC900435242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2953" y="5044823"/>
            <a:ext cx="679056" cy="1343561"/>
          </a:xfrm>
          <a:prstGeom prst="rect">
            <a:avLst/>
          </a:prstGeom>
          <a:noFill/>
        </p:spPr>
      </p:pic>
      <p:pic>
        <p:nvPicPr>
          <p:cNvPr id="13" name="Picture 4" descr="C:\Users\zives\AppData\Local\Microsoft\Windows\Temporary Internet Files\Content.IE5\L8L9UG5H\MC900435242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18813" y="5044823"/>
            <a:ext cx="679056" cy="1343561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732799" y="3154554"/>
            <a:ext cx="1272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latin typeface="Calibri" pitchFamily="34" charset="0"/>
                <a:cs typeface="Calibri" pitchFamily="34" charset="0"/>
              </a:rPr>
              <a:t>Application</a:t>
            </a:r>
            <a:br>
              <a:rPr lang="en-US" b="1" dirty="0">
                <a:latin typeface="Calibri" pitchFamily="34" charset="0"/>
                <a:cs typeface="Calibri" pitchFamily="34" charset="0"/>
              </a:rPr>
            </a:br>
            <a:r>
              <a:rPr lang="en-US" b="1" dirty="0">
                <a:latin typeface="Calibri" pitchFamily="34" charset="0"/>
                <a:cs typeface="Calibri" pitchFamily="34" charset="0"/>
              </a:rPr>
              <a:t>Server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" name="Elbow Connector 16"/>
          <p:cNvCxnSpPr>
            <a:stCxn id="65" idx="1"/>
            <a:endCxn id="58370" idx="2"/>
          </p:cNvCxnSpPr>
          <p:nvPr/>
        </p:nvCxnSpPr>
        <p:spPr bwMode="auto">
          <a:xfrm rot="10800000">
            <a:off x="2346597" y="1385269"/>
            <a:ext cx="2398589" cy="99567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055690" y="6183081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  <a:cs typeface="Calibri" pitchFamily="34" charset="0"/>
              </a:rPr>
              <a:t>Cloud</a:t>
            </a:r>
          </a:p>
        </p:txBody>
      </p:sp>
      <p:cxnSp>
        <p:nvCxnSpPr>
          <p:cNvPr id="28" name="Elbow Connector 27"/>
          <p:cNvCxnSpPr/>
          <p:nvPr/>
        </p:nvCxnSpPr>
        <p:spPr bwMode="auto">
          <a:xfrm rot="16200000" flipH="1">
            <a:off x="5216788" y="4223705"/>
            <a:ext cx="898020" cy="71069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Elbow Connector 32"/>
          <p:cNvCxnSpPr/>
          <p:nvPr/>
        </p:nvCxnSpPr>
        <p:spPr bwMode="auto">
          <a:xfrm rot="16200000" flipV="1">
            <a:off x="5855084" y="4034228"/>
            <a:ext cx="452698" cy="154196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Can 42"/>
          <p:cNvSpPr/>
          <p:nvPr/>
        </p:nvSpPr>
        <p:spPr bwMode="auto">
          <a:xfrm>
            <a:off x="5507410" y="596806"/>
            <a:ext cx="722671" cy="545691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7" name="Elbow Connector 46"/>
          <p:cNvCxnSpPr>
            <a:stCxn id="43" idx="2"/>
            <a:endCxn id="65" idx="0"/>
          </p:cNvCxnSpPr>
          <p:nvPr/>
        </p:nvCxnSpPr>
        <p:spPr bwMode="auto">
          <a:xfrm rot="10800000" flipV="1">
            <a:off x="5354786" y="869651"/>
            <a:ext cx="152625" cy="116839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366415" y="476361"/>
            <a:ext cx="1635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Data</a:t>
            </a:r>
            <a:r>
              <a:rPr lang="en-US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>
              <a:lnSpc>
                <a:spcPts val="2400"/>
              </a:lnSpc>
            </a:pPr>
            <a:r>
              <a:rPr lang="en-US" dirty="0">
                <a:latin typeface="Calibri" pitchFamily="34" charset="0"/>
                <a:cs typeface="Calibri" pitchFamily="34" charset="0"/>
              </a:rPr>
              <a:t>Import pipeline</a:t>
            </a:r>
          </a:p>
        </p:txBody>
      </p:sp>
      <p:sp>
        <p:nvSpPr>
          <p:cNvPr id="46" name="Can 45"/>
          <p:cNvSpPr/>
          <p:nvPr/>
        </p:nvSpPr>
        <p:spPr bwMode="auto">
          <a:xfrm>
            <a:off x="5659810" y="749206"/>
            <a:ext cx="722671" cy="545691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1" name="Shape 60"/>
          <p:cNvCxnSpPr/>
          <p:nvPr/>
        </p:nvCxnSpPr>
        <p:spPr>
          <a:xfrm rot="10800000" flipV="1">
            <a:off x="5931298" y="1248653"/>
            <a:ext cx="2805059" cy="1132294"/>
          </a:xfrm>
          <a:prstGeom prst="bentConnector3">
            <a:avLst>
              <a:gd name="adj1" fmla="val 7721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4745185" y="2038047"/>
            <a:ext cx="1219200" cy="6858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cxnSp>
        <p:nvCxnSpPr>
          <p:cNvPr id="18" name="Straight Arrow Connector 17"/>
          <p:cNvCxnSpPr>
            <a:stCxn id="65" idx="2"/>
            <a:endCxn id="58372" idx="0"/>
          </p:cNvCxnSpPr>
          <p:nvPr/>
        </p:nvCxnSpPr>
        <p:spPr>
          <a:xfrm flipH="1">
            <a:off x="5352044" y="2723847"/>
            <a:ext cx="2741" cy="369413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94244" y="2546552"/>
            <a:ext cx="10515600" cy="1325563"/>
          </a:xfrm>
        </p:spPr>
        <p:txBody>
          <a:bodyPr/>
          <a:lstStyle/>
          <a:p>
            <a:r>
              <a:rPr lang="en-US" dirty="0"/>
              <a:t>IEEG Portal</a:t>
            </a:r>
          </a:p>
        </p:txBody>
      </p:sp>
    </p:spTree>
    <p:extLst>
      <p:ext uri="{BB962C8B-B14F-4D97-AF65-F5344CB8AC3E}">
        <p14:creationId xmlns:p14="http://schemas.microsoft.com/office/powerpoint/2010/main" val="253311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-&gt; Features -&gt; Train model -&gt; Test</a:t>
            </a:r>
          </a:p>
        </p:txBody>
      </p:sp>
    </p:spTree>
    <p:extLst>
      <p:ext uri="{BB962C8B-B14F-4D97-AF65-F5344CB8AC3E}">
        <p14:creationId xmlns:p14="http://schemas.microsoft.com/office/powerpoint/2010/main" val="247571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Seizure Detection on ieeg.org</a:t>
            </a:r>
          </a:p>
        </p:txBody>
      </p:sp>
      <p:sp>
        <p:nvSpPr>
          <p:cNvPr id="4" name="Rectangle 3"/>
          <p:cNvSpPr/>
          <p:nvPr/>
        </p:nvSpPr>
        <p:spPr>
          <a:xfrm>
            <a:off x="879666" y="2193807"/>
            <a:ext cx="1544351" cy="1544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EEG</a:t>
            </a:r>
          </a:p>
        </p:txBody>
      </p:sp>
      <p:sp>
        <p:nvSpPr>
          <p:cNvPr id="5" name="Rectangle 4"/>
          <p:cNvSpPr/>
          <p:nvPr/>
        </p:nvSpPr>
        <p:spPr>
          <a:xfrm>
            <a:off x="3611849" y="2193807"/>
            <a:ext cx="1544351" cy="1544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Marked Seizures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4032" y="2193807"/>
            <a:ext cx="1544351" cy="1544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Windows</a:t>
            </a:r>
          </a:p>
        </p:txBody>
      </p:sp>
      <p:sp>
        <p:nvSpPr>
          <p:cNvPr id="7" name="Rectangle 6"/>
          <p:cNvSpPr/>
          <p:nvPr/>
        </p:nvSpPr>
        <p:spPr>
          <a:xfrm>
            <a:off x="9034749" y="2193807"/>
            <a:ext cx="1544351" cy="1544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317123" y="4042805"/>
            <a:ext cx="1544351" cy="1544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4939" y="4042804"/>
            <a:ext cx="1544351" cy="1544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Post-processing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0931" y="4042803"/>
            <a:ext cx="1544351" cy="1544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424894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Seizure Detection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IEEG Session</a:t>
            </a:r>
          </a:p>
          <a:p>
            <a:r>
              <a:rPr lang="en-US" dirty="0"/>
              <a:t>For each window in training set, extract features and labels</a:t>
            </a:r>
          </a:p>
          <a:p>
            <a:r>
              <a:rPr lang="en-US" dirty="0"/>
              <a:t>Train model</a:t>
            </a:r>
          </a:p>
          <a:p>
            <a:r>
              <a:rPr lang="en-US" dirty="0"/>
              <a:t>For each window in testing set, extract features and labels</a:t>
            </a:r>
          </a:p>
          <a:p>
            <a:r>
              <a:rPr lang="en-US" dirty="0"/>
              <a:t>Test model</a:t>
            </a:r>
          </a:p>
          <a:p>
            <a:r>
              <a:rPr lang="en-US" dirty="0"/>
              <a:t>Upload predictions to ieeg.org</a:t>
            </a:r>
          </a:p>
        </p:txBody>
      </p:sp>
    </p:spTree>
    <p:extLst>
      <p:ext uri="{BB962C8B-B14F-4D97-AF65-F5344CB8AC3E}">
        <p14:creationId xmlns:p14="http://schemas.microsoft.com/office/powerpoint/2010/main" val="17110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136</Words>
  <Application>Microsoft Office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AES Workshop</vt:lpstr>
      <vt:lpstr>Workshop Goals</vt:lpstr>
      <vt:lpstr>Automated EEG Analysis on the Portal</vt:lpstr>
      <vt:lpstr>IEEG Portal</vt:lpstr>
      <vt:lpstr>Machine Learning</vt:lpstr>
      <vt:lpstr>Seizure Detection on ieeg.org</vt:lpstr>
      <vt:lpstr>Seizure Detection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 Workshop</dc:title>
  <dc:creator>Hoameng</dc:creator>
  <cp:lastModifiedBy>Hoameng</cp:lastModifiedBy>
  <cp:revision>12</cp:revision>
  <dcterms:created xsi:type="dcterms:W3CDTF">2016-11-29T15:22:13Z</dcterms:created>
  <dcterms:modified xsi:type="dcterms:W3CDTF">2016-11-29T22:54:28Z</dcterms:modified>
</cp:coreProperties>
</file>