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6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BCB9F7-4A9F-4DD7-AD0A-728AEA1D1F48}">
          <p14:sldIdLst>
            <p14:sldId id="256"/>
            <p14:sldId id="257"/>
            <p14:sldId id="258"/>
            <p14:sldId id="259"/>
            <p14:sldId id="267"/>
            <p14:sldId id="266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87C9"/>
    <a:srgbClr val="AECDE9"/>
    <a:srgbClr val="2E6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-29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Administrator\Downloads\sprint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94169294143879"/>
          <c:y val="3.3159313866100618E-2"/>
          <c:w val="0.86398449612403105"/>
          <c:h val="0.78487969977204197"/>
        </c:manualLayout>
      </c:layout>
      <c:barChart>
        <c:barDir val="col"/>
        <c:grouping val="clustered"/>
        <c:varyColors val="0"/>
        <c:ser>
          <c:idx val="3"/>
          <c:order val="2"/>
          <c:tx>
            <c:v>Pontos de história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'Aba auxiliar - TabelaBurnDown'!$A$4:$A$24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'Aba auxiliar - TabelaBurnDown'!$D$4:$D$24</c:f>
              <c:numCache>
                <c:formatCode>General</c:formatCode>
                <c:ptCount val="21"/>
                <c:pt idx="0">
                  <c:v>24</c:v>
                </c:pt>
                <c:pt idx="1">
                  <c:v>4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9</c:v>
                </c:pt>
                <c:pt idx="9">
                  <c:v>0</c:v>
                </c:pt>
                <c:pt idx="10">
                  <c:v>6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6</c:v>
                </c:pt>
                <c:pt idx="15">
                  <c:v>0</c:v>
                </c:pt>
                <c:pt idx="16">
                  <c:v>5</c:v>
                </c:pt>
                <c:pt idx="17">
                  <c:v>0</c:v>
                </c:pt>
                <c:pt idx="18">
                  <c:v>0</c:v>
                </c:pt>
                <c:pt idx="19">
                  <c:v>5</c:v>
                </c:pt>
                <c:pt idx="2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B07-4CC4-84DE-B3CE605F5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9196544"/>
        <c:axId val="141255232"/>
      </c:barChart>
      <c:lineChart>
        <c:grouping val="standard"/>
        <c:varyColors val="0"/>
        <c:ser>
          <c:idx val="1"/>
          <c:order val="0"/>
          <c:tx>
            <c:strRef>
              <c:f>'Aba auxiliar - TabelaBurnDown'!$B$3</c:f>
              <c:strCache>
                <c:ptCount val="1"/>
                <c:pt idx="0">
                  <c:v>Linha ideal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elete val="1"/>
          </c:dLbls>
          <c:cat>
            <c:numRef>
              <c:f>'Aba auxiliar - TabelaBurnDown'!$A$4:$A$24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'Aba auxiliar - TabelaBurnDown'!$B$4:$B$24</c:f>
              <c:numCache>
                <c:formatCode>0</c:formatCode>
                <c:ptCount val="21"/>
                <c:pt idx="0">
                  <c:v>60</c:v>
                </c:pt>
                <c:pt idx="1">
                  <c:v>57</c:v>
                </c:pt>
                <c:pt idx="2">
                  <c:v>54</c:v>
                </c:pt>
                <c:pt idx="3">
                  <c:v>51</c:v>
                </c:pt>
                <c:pt idx="4">
                  <c:v>48</c:v>
                </c:pt>
                <c:pt idx="5">
                  <c:v>45</c:v>
                </c:pt>
                <c:pt idx="6">
                  <c:v>42</c:v>
                </c:pt>
                <c:pt idx="7">
                  <c:v>39</c:v>
                </c:pt>
                <c:pt idx="8">
                  <c:v>36</c:v>
                </c:pt>
                <c:pt idx="9">
                  <c:v>33</c:v>
                </c:pt>
                <c:pt idx="10">
                  <c:v>30</c:v>
                </c:pt>
                <c:pt idx="11">
                  <c:v>27</c:v>
                </c:pt>
                <c:pt idx="12">
                  <c:v>24</c:v>
                </c:pt>
                <c:pt idx="13">
                  <c:v>21</c:v>
                </c:pt>
                <c:pt idx="14">
                  <c:v>18</c:v>
                </c:pt>
                <c:pt idx="15">
                  <c:v>15</c:v>
                </c:pt>
                <c:pt idx="16">
                  <c:v>12</c:v>
                </c:pt>
                <c:pt idx="17">
                  <c:v>9</c:v>
                </c:pt>
                <c:pt idx="18">
                  <c:v>6</c:v>
                </c:pt>
                <c:pt idx="19">
                  <c:v>3</c:v>
                </c:pt>
                <c:pt idx="2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B07-4CC4-84DE-B3CE605F5202}"/>
            </c:ext>
          </c:extLst>
        </c:ser>
        <c:ser>
          <c:idx val="2"/>
          <c:order val="1"/>
          <c:tx>
            <c:strRef>
              <c:f>'Aba auxiliar - TabelaBurnDown'!$C$3</c:f>
              <c:strCache>
                <c:ptCount val="1"/>
                <c:pt idx="0">
                  <c:v>Andamento real</c:v>
                </c:pt>
              </c:strCache>
            </c:strRef>
          </c:tx>
          <c:spPr>
            <a:ln w="38100" cap="rnd">
              <a:solidFill>
                <a:srgbClr val="244D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1"/>
          </c:dLbls>
          <c:trendline>
            <c:name>Trendlinie</c:nam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'Aba auxiliar - TabelaBurnDown'!$A$4:$A$24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'Aba auxiliar - TabelaBurnDown'!$C$4:$C$24</c:f>
              <c:numCache>
                <c:formatCode>General</c:formatCode>
                <c:ptCount val="21"/>
                <c:pt idx="0">
                  <c:v>63</c:v>
                </c:pt>
                <c:pt idx="1">
                  <c:v>39</c:v>
                </c:pt>
                <c:pt idx="2">
                  <c:v>35</c:v>
                </c:pt>
                <c:pt idx="3">
                  <c:v>31</c:v>
                </c:pt>
                <c:pt idx="4">
                  <c:v>31</c:v>
                </c:pt>
                <c:pt idx="5">
                  <c:v>31</c:v>
                </c:pt>
                <c:pt idx="6">
                  <c:v>31</c:v>
                </c:pt>
                <c:pt idx="7">
                  <c:v>31</c:v>
                </c:pt>
                <c:pt idx="8">
                  <c:v>31</c:v>
                </c:pt>
                <c:pt idx="9">
                  <c:v>22</c:v>
                </c:pt>
                <c:pt idx="10">
                  <c:v>22</c:v>
                </c:pt>
                <c:pt idx="11">
                  <c:v>16</c:v>
                </c:pt>
                <c:pt idx="12">
                  <c:v>16</c:v>
                </c:pt>
                <c:pt idx="13">
                  <c:v>16</c:v>
                </c:pt>
                <c:pt idx="14">
                  <c:v>16</c:v>
                </c:pt>
                <c:pt idx="15">
                  <c:v>10</c:v>
                </c:pt>
                <c:pt idx="16">
                  <c:v>10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DB07-4CC4-84DE-B3CE605F520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9196544"/>
        <c:axId val="141255232"/>
      </c:lineChart>
      <c:catAx>
        <c:axId val="169196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de-DE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1255232"/>
        <c:crosses val="autoZero"/>
        <c:auto val="1"/>
        <c:lblAlgn val="ctr"/>
        <c:lblOffset val="100"/>
        <c:tickLblSkip val="1"/>
        <c:noMultiLvlLbl val="0"/>
      </c:catAx>
      <c:valAx>
        <c:axId val="141255232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de-DE" sz="1100">
                    <a:latin typeface="Arial" panose="020B0604020202020204" pitchFamily="34" charset="0"/>
                    <a:cs typeface="Arial" panose="020B0604020202020204" pitchFamily="34" charset="0"/>
                  </a:rPr>
                  <a:t>Pontos de história</a:t>
                </a:r>
              </a:p>
            </c:rich>
          </c:tx>
          <c:layout>
            <c:manualLayout>
              <c:xMode val="edge"/>
              <c:yMode val="edge"/>
              <c:x val="3.7209302325581402E-2"/>
              <c:y val="0.3823134276357050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9196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085398461945576"/>
          <c:y val="8.9022812381575916E-2"/>
          <c:w val="0.31057963516715498"/>
          <c:h val="0.1426127705696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0F5-7229-439F-A7EB-C39569D88A8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B99-4FE4-460F-9523-6E99E2FF00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0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0F5-7229-439F-A7EB-C39569D88A8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B99-4FE4-460F-9523-6E99E2FF00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8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0F5-7229-439F-A7EB-C39569D88A8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B99-4FE4-460F-9523-6E99E2FF00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4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0F5-7229-439F-A7EB-C39569D88A8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B99-4FE4-460F-9523-6E99E2FF00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5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0F5-7229-439F-A7EB-C39569D88A8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B99-4FE4-460F-9523-6E99E2FF00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8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0F5-7229-439F-A7EB-C39569D88A8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B99-4FE4-460F-9523-6E99E2FF00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0F5-7229-439F-A7EB-C39569D88A8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B99-4FE4-460F-9523-6E99E2FF00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0F5-7229-439F-A7EB-C39569D88A8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B99-4FE4-460F-9523-6E99E2FF00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1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0F5-7229-439F-A7EB-C39569D88A8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B99-4FE4-460F-9523-6E99E2FF00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9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0F5-7229-439F-A7EB-C39569D88A8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B99-4FE4-460F-9523-6E99E2FF00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7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0F5-7229-439F-A7EB-C39569D88A8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B99-4FE4-460F-9523-6E99E2FF00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1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6D0F5-7229-439F-A7EB-C39569D88A8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99B99-4FE4-460F-9523-6E99E2FF00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9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43"/>
          <a:stretch/>
        </p:blipFill>
        <p:spPr>
          <a:xfrm>
            <a:off x="4452514" y="178106"/>
            <a:ext cx="3202089" cy="21056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52514" y="2406730"/>
            <a:ext cx="3202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2E6CA4"/>
                </a:solidFill>
                <a:latin typeface="Bahnschrift Condensed" panose="020B0502040204020203" pitchFamily="34" charset="0"/>
              </a:rPr>
              <a:t>ENDURANCE</a:t>
            </a:r>
            <a:endParaRPr lang="en-US" sz="700" dirty="0">
              <a:solidFill>
                <a:srgbClr val="2E6CA4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882900" y="3606800"/>
            <a:ext cx="26162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950954" y="3473450"/>
            <a:ext cx="266700" cy="2667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669508" y="3606800"/>
            <a:ext cx="26162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64496" y="4278336"/>
            <a:ext cx="43781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600" dirty="0">
                <a:solidFill>
                  <a:srgbClr val="2E6CA4"/>
                </a:solidFill>
                <a:latin typeface="Impact" panose="020B0806030902050204" pitchFamily="34" charset="0"/>
              </a:rPr>
              <a:t>SPRINT</a:t>
            </a:r>
            <a:r>
              <a:rPr lang="pt-BR" sz="9600" dirty="0">
                <a:latin typeface="Impact" panose="020B0806030902050204" pitchFamily="34" charset="0"/>
              </a:rPr>
              <a:t> </a:t>
            </a:r>
            <a:r>
              <a:rPr lang="pt-BR" sz="9600" dirty="0">
                <a:solidFill>
                  <a:srgbClr val="2E6CA4"/>
                </a:solidFill>
                <a:latin typeface="Impact" panose="020B0806030902050204" pitchFamily="34" charset="0"/>
              </a:rPr>
              <a:t>1</a:t>
            </a:r>
            <a:endParaRPr lang="en-US" sz="9600" dirty="0">
              <a:solidFill>
                <a:srgbClr val="2E6CA4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43"/>
          <a:stretch/>
        </p:blipFill>
        <p:spPr>
          <a:xfrm>
            <a:off x="10408815" y="5626406"/>
            <a:ext cx="1544558" cy="1015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" y="46933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2E6CA4"/>
                </a:solidFill>
                <a:latin typeface="Impact" panose="020B0806030902050204" pitchFamily="34" charset="0"/>
              </a:rPr>
              <a:t>AGRADECIMENTOS</a:t>
            </a:r>
            <a:endParaRPr lang="en-US" sz="6000" dirty="0">
              <a:solidFill>
                <a:srgbClr val="2E6CA4"/>
              </a:solidFill>
              <a:latin typeface="Impact" panose="020B0806030902050204" pitchFamily="34" charset="0"/>
            </a:endParaRPr>
          </a:p>
        </p:txBody>
      </p:sp>
      <p:sp>
        <p:nvSpPr>
          <p:cNvPr id="2" name="AutoShape 2" descr="data:image/png;base64,iVBORw0KGgoAAAANSUhEUgAAAMgAAADICAYAAACtWK6eAAAAAXNSR0IArs4c6QAADUZJREFUeF7tnduW2zgORaf+/6NrVsq9HJcii9zUgShZu58hkDwXAKST9Nf39/f3//xPBERgFYEvDaIyROA9AhpEdYjABgIaRHmIgAZRAyIwhoAdZAw3v7oJAhrkJkR7zDEENMgYbn51EwQ0yE2I9phjCGiQMdz86iYIaJCbEO0xxxDQIGO4+dVNENAgNyHaY44hMGSQr6+vsdUO/or+Ocx356rO86nrHkx3cznK45+EGuQF1k8V6jthVJ+3qdiDAzTIAnAKSLVgZgl11roH67+5HNWDHWQBqQZ5AEKF9KkjtwbRIKtVV4P8hcU7iHeQf0yiQYoMQoFtDo2dAanR6N1yVxkh3u1/1h3kE/QQ7SCfAMiayDTIdqWqLlCddfIZltyPBulAX4NokA6ZvMxlb34otIMgGA8LdsQae52Lv2JpkMM0jxbSIBok8lzpJX1MSMmZHzn/TXByP4fcQVIzfKoSnm0/KWNW41Odn5ojtZ+tdTUIZeUlvpogauTUfmgFTsVTKlLn1SALBKjwzvb7QvV+UoKnAtYgFIFFPAWcxtPt0fz0EYMaObUfDfLyYjvyb/OmAJwlSCq86ortHYQqYfsxgerTEcsRC73yUYGl4qlNUh1Tg3QiP6uzdG6vGZYSTErwdD/NAxaN3BqkE3kN8gBKg9z8DpKa+VN3k07/NsNoxT5bfPOAdpBtiFKEapDsJTfVcTQIReDgiuGI5Yi1lOgtf0m3g9hBemu1BulAio4QKQPO+mGxA5JfIRSfWZ2a4vnzYHHHHwqrBaBBxjoU5aX6TqpBOhmhFVKDaJBVDVBHd+rzGUbzj7TUtT1pkG2mKD6OWAs8rwSIBqFlK/fDIl35iILpHaSDFVohHbEcsdCI1aHBXSHVAq4e1ejhU5WTdvbUuvS8ND6lh8Mu6fSAND4FSCpPqoO8y5MSqgZpK+2QEau9jX0RKWGn8miQ7RFrH9vtr5M8apAXvJPAkst+m/LfEXaQ7KvaVjYNokG6/ZkyZveCg4HJQqdBNEi3DDVIJ1T0cteZNh6WIpRWJOPjVEYSjrxGRjtI5BTBJBrkAeYswwapjKTSIAsYNYgGeZWEBtEgq5XWDjL+7OyI9SIpO06240TmomASO4gdxA6yYajDDBI09ZRUqVc42nGmHHZg0REhDSxziU+GRqxLnGxjkxpkm0EN8hcfDbLD7XaQHeBd5FMNsoMoDbIDvIt8qkF2EKVBdoB3kU81yA6iNMgO8C7y6ZBBPvWSmxI8veTSH/Leaas6D9U0xaH6XHT/f+I1yAtqGuQBRnUBpEJNGZ+uq0EWiGkQDbI0kR3EDvJPYbWD7PwdpBrAVH7aUu0gdhA7yIZrNIgGiRiEvja8i6evHKnLGs1DOxo9F+101fEpfCgOdF2qQ7qf4Us63ZgGqZZ0Nj8VKo2n+qHCTu1Hg5zkFSsr7/3ZqMBovAbp5GhWZaCEOmI9CKV3tKvwuyXXoWdeWgEcsTorxknCUgVEgywIra60lDhqZFohU8Y/iS+e26A40/gUL9V5hu8gswBJGTCVhwo7hRtdNxWfwo3iQNdNFq6hEYseMOV0CtTZOkIKt5TgaZ5q/FN8aZBOZlOA01k6VRA6j3lYmAbphDpVCWmeaoKSlWctFz1vJx2HhVXjnypoSR4dsTrkZQd5gKRBOsSyBRQVEq2o1QQlK48dJPe7CeU9yWO0g6Q2Ro3T6etnWCp/Kg+9s9DzpuJTBfAqOvlpBt/01MFWS4UxsNXVJVLCTuWhOKQET/NQ/GnlT+WnebZw0CAv6FBgNci2xTRIZwm6ivCuss9O2ONhKXwcsRYIpICleejoQvPbQewgaIa/SmVICTuVhxo53ho6E6YKyFV0MnxJTxE664ehWcKuFhgVHr0jdProGZY6b0ondD8aZOcoSAsFJSgl4JTANAhFYBFPCa0mjuanAtYg24KheNLOntJb/JmXCmNW69cgD+QpDjvrpCOWBhl7vUlVVCpgDbJdKOwgnaMgFTAtFDQ/HSFmdWq6bgo3ig/Ff/olnQJLZ9QUETRPqsLTPDSeCozmp4I8G78aZMF4itBqIdH81QanhY7uJ8ULzaNBNEjKa6t5qCDtIJ100Evl2YjoPObwaw/NTyt2Kv/ZeKH7sYPYQVJesIP0IJm69NlBetDeH5PiyztIJxcU8JGWt7aV6tm18/jNsGrj01FqFv4pnaTybBE39BemKBGpCkPXpQKggDcd0TnCpQxejU8qP8WZFpak3jTIC5qUOA3yQIAanOKsQajSFvGUIFoJd27v+TklmnZAeq5Z+TVIp6JmEUSF1HmcZpgG2e44dDRKGc07SFO6Y8R1prWDdHb8jzcIFQytABRA2imqOxrFh56X4kk7Gt0/xZOOyjSe7v/nfjXy72KNLLT2DSWUCkaDbDOlQdpK1iAvGNGKRw3YpqMvIiXsVJ5ZhcsO0qeXt39jjgpYg2TvYhRPKnga3ymnX2F2EDvIP7q5yuirQTotX12pOrfxDEsJjI4udF1HrDaz0Q5yhKMrL/ttuPoiUobtW60dlTLCrDzV624hqEHa+sIRGiT7eqZBsAR/f0BHi53LNT/XIBpkFQFHrAcsGkSDaJANDWgQDaJBNMjwqx29U9B4+vp32CW9OZzvDEiNcNV3llkdhK5L6aC40f2k8qd08gef6CsWBZzGpw5OiaD7rBZGskKSs1HcqnGgnYXuR4MQdYBYSgQVngbZfgxJFVINAkRPQjXIMa95dpCFKlOVIVWxU5U8tR9qTGL6n2r69YU+oftJ5U/pxA6C6O4PrhZGypj9J3pEpgT8bt1U/ukGSW3gjICskVd93pShaJ6UQeiokzJ4Sj9bOAy9YlULhgKY2g+tbFSQqX2m8miQNgIapI0R/nefrmK0jqP/CqHGrK7w1fmH7yAUKCoYO8i2dFP4a5A2AnaQNkZ2kP8wosasrvDV+e0gHebYer3xDvIA0Eu6QlpFgFbUThifYTR/Kp7uszqeGpAWrvgrFr1T0A1Toqv3c5X8FDc6olQb4Wx3z+ERq1owlOjq/VwlP8VNg7QtP3RJrxYMJbp6P1fJT3HTIBpkFQE68mmQtpAqI7yDLNCllfAqAqYiojik4uk+q+MvZ5BqImiFp/upJnTWfui6ZxuxKO/VPA5f0quJoEDR/VQDO2s/dF0N0lbC0CW9mggN0iZuLaKal7Fd9X9Fee/PPB6pQcaxe/slFWpqC3RdO0gbeQ3SxghHUKHiBd58QNfVIG3kNUgbIxxBhYoX0CApyJp5hgzSzHryAFo56TMjPf5V8qfuCLSAUL7e4T+yfw3SoearCJgKgwpvRGBnekwY2b8G0SAdCDxCRgSmQbrhPU9gqnLSPNUVvjq/BjmPhkt3QoXtiGUHKRXk2ZJrkAcjKRwovx9/SafAUgBT8anKPytPaqR5hyflkeJA4884Ig5d0imwKcHTPFchiFZUioMGGR8RNUiH2mYZzQ6yLWxaqEfw1CAapAOBMaHOKix0VNsCQIN0yGMW0SMVr+M4z5BUBaYjYvW6GqRTBbOETQmiAus8fjOsWqhXwf+wDlJd8ehlkxKU2j8VXlPJiwB6rrMZluJTfV4NskCgumJTAWiQbQQ0CFXITsFrkOylm9JHC4gGoQhrkFXEqoU3awTVIBoEIVAtmLN12OrzegfZ2XGQegf+jBPNXy0YDfKXkejvICniql9dzjaKUEGm9k9fBamRaTwd4apx+LN/DdLBIjV+imi6Li0sGqRNvgZpY4T/BzEapAPUlZAUbqlCYQfp5JFW8hTRdN2UMOjo0gljMyyFWwoHDdKk7BFAhZoimq6bEoYG8ZLeaQ0NgoDaGZwqLKlCcdsOQi+ntJJXE71Th8/Pz3Yuuh+KA+VFgywQTj23UiLONtJQHGjBoRU+hQ/lRYNokFWtapCb30FoxaOtn1aqVIVMjRwaRINEKucsIVEjpEaaauPTQkRxoPt3xHLEihQK2pFThtUgCwRohaHxlDhKUKrjpAQ567wUN1r5kzj7R0062KIEUQFX5+844q+Qq+9HgxSNRrMq6tUFSQtCtWE1iAZBd4dqQWqQgwVJKzmtGPRZtbrCV+fXIA8ERnD2DtKhnhFg19JSI3ds7VcINT4tRFfZTxLnQwxCgaXxFBAaT0eIlKHouhS3VDw975Xw1yAvKplFNBVqqlPQdVMdR4OkkO/MQwGn8bSSU6N1HvMZpkEeUKR43MLfDmIHof78J54WhJSwU3k0yAKBFLCpPFShdhA7CNIMFSqNd8TapsMO0lmBkaoPCKZ/FmtWPDXgAdChJShu1Zf9VP6fe843tf8B/3IgYmcjmBI3K16DPBCgUqSjJs2vQRbK1CBjpYnilqrwGmSMr+dXlLhZ8XYQO8hOqY99Pkvw1Y8AY2jUfUVxtoPUcYEyU+JmxdtBPqyDIJUaLAIXRmDoFevC53XrIoAQ0CAILoPvhoAGuRvjnhchoEEQXAbfDQENcjfGPS9CQIMguAy+GwIa5G6Me16EgAZBcBl8NwQ0yN0Y97wIAQ2C4DL4bghokLsx7nkRAhoEwWXw3RD4Pz/QlreLkaP3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data:image/png;base64,iVBORw0KGgoAAAANSUhEUgAAAMgAAADICAYAAACtWK6eAAAAAXNSR0IArs4c6QAADUZJREFUeF7tnduW2zgORaf+/6NrVsq9HJcii9zUgShZu58hkDwXAKST9Nf39/f3//xPBERgFYEvDaIyROA9AhpEdYjABgIaRHmIgAZRAyIwhoAdZAw3v7oJAhrkJkR7zDEENMgYbn51EwQ0yE2I9phjCGiQMdz86iYIaJCbEO0xxxDQIGO4+dVNENAgNyHaY44hMGSQr6+vsdUO/or+Ocx356rO86nrHkx3cznK45+EGuQF1k8V6jthVJ+3qdiDAzTIAnAKSLVgZgl11roH67+5HNWDHWQBqQZ5AEKF9KkjtwbRIKtVV4P8hcU7iHeQf0yiQYoMQoFtDo2dAanR6N1yVxkh3u1/1h3kE/QQ7SCfAMiayDTIdqWqLlCddfIZltyPBulAX4NokA6ZvMxlb34otIMgGA8LdsQae52Lv2JpkMM0jxbSIBok8lzpJX1MSMmZHzn/TXByP4fcQVIzfKoSnm0/KWNW41Odn5ojtZ+tdTUIZeUlvpogauTUfmgFTsVTKlLn1SALBKjwzvb7QvV+UoKnAtYgFIFFPAWcxtPt0fz0EYMaObUfDfLyYjvyb/OmAJwlSCq86ortHYQqYfsxgerTEcsRC73yUYGl4qlNUh1Tg3QiP6uzdG6vGZYSTErwdD/NAxaN3BqkE3kN8gBKg9z8DpKa+VN3k07/NsNoxT5bfPOAdpBtiFKEapDsJTfVcTQIReDgiuGI5Yi1lOgtf0m3g9hBemu1BulAio4QKQPO+mGxA5JfIRSfWZ2a4vnzYHHHHwqrBaBBxjoU5aX6TqpBOhmhFVKDaJBVDVBHd+rzGUbzj7TUtT1pkG2mKD6OWAs8rwSIBqFlK/fDIl35iILpHaSDFVohHbEcsdCI1aHBXSHVAq4e1ejhU5WTdvbUuvS8ND6lh8Mu6fSAND4FSCpPqoO8y5MSqgZpK+2QEau9jX0RKWGn8miQ7RFrH9vtr5M8apAXvJPAkst+m/LfEXaQ7KvaVjYNokG6/ZkyZveCg4HJQqdBNEi3DDVIJ1T0cteZNh6WIpRWJOPjVEYSjrxGRjtI5BTBJBrkAeYswwapjKTSIAsYNYgGeZWEBtEgq5XWDjL+7OyI9SIpO06240TmomASO4gdxA6yYajDDBI09ZRUqVc42nGmHHZg0REhDSxziU+GRqxLnGxjkxpkm0EN8hcfDbLD7XaQHeBd5FMNsoMoDbIDvIt8qkF2EKVBdoB3kU81yA6iNMgO8C7y6ZBBPvWSmxI8veTSH/Leaas6D9U0xaH6XHT/f+I1yAtqGuQBRnUBpEJNGZ+uq0EWiGkQDbI0kR3EDvJPYbWD7PwdpBrAVH7aUu0gdhA7yIZrNIgGiRiEvja8i6evHKnLGs1DOxo9F+101fEpfCgOdF2qQ7qf4Us63ZgGqZZ0Nj8VKo2n+qHCTu1Hg5zkFSsr7/3ZqMBovAbp5GhWZaCEOmI9CKV3tKvwuyXXoWdeWgEcsTorxknCUgVEgywIra60lDhqZFohU8Y/iS+e26A40/gUL9V5hu8gswBJGTCVhwo7hRtdNxWfwo3iQNdNFq6hEYseMOV0CtTZOkIKt5TgaZ5q/FN8aZBOZlOA01k6VRA6j3lYmAbphDpVCWmeaoKSlWctFz1vJx2HhVXjnypoSR4dsTrkZQd5gKRBOsSyBRQVEq2o1QQlK48dJPe7CeU9yWO0g6Q2Ro3T6etnWCp/Kg+9s9DzpuJTBfAqOvlpBt/01MFWS4UxsNXVJVLCTuWhOKQET/NQ/GnlT+WnebZw0CAv6FBgNci2xTRIZwm6ivCuss9O2ONhKXwcsRYIpICleejoQvPbQewgaIa/SmVICTuVhxo53ho6E6YKyFV0MnxJTxE664ehWcKuFhgVHr0jdProGZY6b0ondD8aZOcoSAsFJSgl4JTANAhFYBFPCa0mjuanAtYg24KheNLOntJb/JmXCmNW69cgD+QpDjvrpCOWBhl7vUlVVCpgDbJdKOwgnaMgFTAtFDQ/HSFmdWq6bgo3ig/Ff/olnQJLZ9QUETRPqsLTPDSeCozmp4I8G78aZMF4itBqIdH81QanhY7uJ8ULzaNBNEjKa6t5qCDtIJ100Evl2YjoPObwaw/NTyt2Kv/ZeKH7sYPYQVJesIP0IJm69NlBetDeH5PiyztIJxcU8JGWt7aV6tm18/jNsGrj01FqFv4pnaTybBE39BemKBGpCkPXpQKggDcd0TnCpQxejU8qP8WZFpak3jTIC5qUOA3yQIAanOKsQajSFvGUIFoJd27v+TklmnZAeq5Z+TVIp6JmEUSF1HmcZpgG2e44dDRKGc07SFO6Y8R1prWDdHb8jzcIFQytABRA2imqOxrFh56X4kk7Gt0/xZOOyjSe7v/nfjXy72KNLLT2DSWUCkaDbDOlQdpK1iAvGNGKRw3YpqMvIiXsVJ5ZhcsO0qeXt39jjgpYg2TvYhRPKnga3ymnX2F2EDvIP7q5yuirQTotX12pOrfxDEsJjI4udF1HrDaz0Q5yhKMrL/ttuPoiUobtW60dlTLCrDzV624hqEHa+sIRGiT7eqZBsAR/f0BHi53LNT/XIBpkFQFHrAcsGkSDaJANDWgQDaJBNMjwqx29U9B4+vp32CW9OZzvDEiNcNV3llkdhK5L6aC40f2k8qd08gef6CsWBZzGpw5OiaD7rBZGskKSs1HcqnGgnYXuR4MQdYBYSgQVngbZfgxJFVINAkRPQjXIMa95dpCFKlOVIVWxU5U8tR9qTGL6n2r69YU+oftJ5U/pxA6C6O4PrhZGypj9J3pEpgT8bt1U/ukGSW3gjICskVd93pShaJ6UQeiokzJ4Sj9bOAy9YlULhgKY2g+tbFSQqX2m8miQNgIapI0R/nefrmK0jqP/CqHGrK7w1fmH7yAUKCoYO8i2dFP4a5A2AnaQNkZ2kP8wosasrvDV+e0gHebYer3xDvIA0Eu6QlpFgFbUThifYTR/Kp7uszqeGpAWrvgrFr1T0A1Toqv3c5X8FDc6olQb4Wx3z+ERq1owlOjq/VwlP8VNg7QtP3RJrxYMJbp6P1fJT3HTIBpkFQE68mmQtpAqI7yDLNCllfAqAqYiojik4uk+q+MvZ5BqImiFp/upJnTWfui6ZxuxKO/VPA5f0quJoEDR/VQDO2s/dF0N0lbC0CW9mggN0iZuLaKal7Fd9X9Fee/PPB6pQcaxe/slFWpqC3RdO0gbeQ3SxghHUKHiBd58QNfVIG3kNUgbIxxBhYoX0CApyJp5hgzSzHryAFo56TMjPf5V8qfuCLSAUL7e4T+yfw3SoearCJgKgwpvRGBnekwY2b8G0SAdCDxCRgSmQbrhPU9gqnLSPNUVvjq/BjmPhkt3QoXtiGUHKRXk2ZJrkAcjKRwovx9/SafAUgBT8anKPytPaqR5hyflkeJA4884Ig5d0imwKcHTPFchiFZUioMGGR8RNUiH2mYZzQ6yLWxaqEfw1CAapAOBMaHOKix0VNsCQIN0yGMW0SMVr+M4z5BUBaYjYvW6GqRTBbOETQmiAus8fjOsWqhXwf+wDlJd8ehlkxKU2j8VXlPJiwB6rrMZluJTfV4NskCgumJTAWiQbQQ0CFXITsFrkOylm9JHC4gGoQhrkFXEqoU3awTVIBoEIVAtmLN12OrzegfZ2XGQegf+jBPNXy0YDfKXkejvICniql9dzjaKUEGm9k9fBamRaTwd4apx+LN/DdLBIjV+imi6Li0sGqRNvgZpY4T/BzEapAPUlZAUbqlCYQfp5JFW8hTRdN2UMOjo0gljMyyFWwoHDdKk7BFAhZoimq6bEoYG8ZLeaQ0NgoDaGZwqLKlCcdsOQi+ntJJXE71Th8/Pz3Yuuh+KA+VFgywQTj23UiLONtJQHGjBoRU+hQ/lRYNokFWtapCb30FoxaOtn1aqVIVMjRwaRINEKucsIVEjpEaaauPTQkRxoPt3xHLEihQK2pFThtUgCwRohaHxlDhKUKrjpAQ567wUN1r5kzj7R0062KIEUQFX5+844q+Qq+9HgxSNRrMq6tUFSQtCtWE1iAZBd4dqQWqQgwVJKzmtGPRZtbrCV+fXIA8ERnD2DtKhnhFg19JSI3ds7VcINT4tRFfZTxLnQwxCgaXxFBAaT0eIlKHouhS3VDw975Xw1yAvKplFNBVqqlPQdVMdR4OkkO/MQwGn8bSSU6N1HvMZpkEeUKR43MLfDmIHof78J54WhJSwU3k0yAKBFLCpPFShdhA7CNIMFSqNd8TapsMO0lmBkaoPCKZ/FmtWPDXgAdChJShu1Zf9VP6fe843tf8B/3IgYmcjmBI3K16DPBCgUqSjJs2vQRbK1CBjpYnilqrwGmSMr+dXlLhZ8XYQO8hOqY99Pkvw1Y8AY2jUfUVxtoPUcYEyU+JmxdtBPqyDIJUaLAIXRmDoFevC53XrIoAQ0CAILoPvhoAGuRvjnhchoEEQXAbfDQENcjfGPS9CQIMguAy+GwIa5G6Me16EgAZBcBl8NwQ0yN0Y97wIAQ2C4DL4bghokLsx7nkRAhoEwWXw3RD4Pz/QlreLkaP3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data:image/png;base64,iVBORw0KGgoAAAANSUhEUgAAAMgAAADICAYAAACtWK6eAAAAAXNSR0IArs4c6QAADUZJREFUeF7tnduW2zgORaf+/6NrVsq9HJcii9zUgShZu58hkDwXAKST9Nf39/f3//xPBERgFYEvDaIyROA9AhpEdYjABgIaRHmIgAZRAyIwhoAdZAw3v7oJAhrkJkR7zDEENMgYbn51EwQ0yE2I9phjCGiQMdz86iYIaJCbEO0xxxDQIGO4+dVNENAgNyHaY44hMGSQr6+vsdUO/or+Ocx356rO86nrHkx3cznK45+EGuQF1k8V6jthVJ+3qdiDAzTIAnAKSLVgZgl11roH67+5HNWDHWQBqQZ5AEKF9KkjtwbRIKtVV4P8hcU7iHeQf0yiQYoMQoFtDo2dAanR6N1yVxkh3u1/1h3kE/QQ7SCfAMiayDTIdqWqLlCddfIZltyPBulAX4NokA6ZvMxlb34otIMgGA8LdsQae52Lv2JpkMM0jxbSIBok8lzpJX1MSMmZHzn/TXByP4fcQVIzfKoSnm0/KWNW41Odn5ojtZ+tdTUIZeUlvpogauTUfmgFTsVTKlLn1SALBKjwzvb7QvV+UoKnAtYgFIFFPAWcxtPt0fz0EYMaObUfDfLyYjvyb/OmAJwlSCq86ortHYQqYfsxgerTEcsRC73yUYGl4qlNUh1Tg3QiP6uzdG6vGZYSTErwdD/NAxaN3BqkE3kN8gBKg9z8DpKa+VN3k07/NsNoxT5bfPOAdpBtiFKEapDsJTfVcTQIReDgiuGI5Yi1lOgtf0m3g9hBemu1BulAio4QKQPO+mGxA5JfIRSfWZ2a4vnzYHHHHwqrBaBBxjoU5aX6TqpBOhmhFVKDaJBVDVBHd+rzGUbzj7TUtT1pkG2mKD6OWAs8rwSIBqFlK/fDIl35iILpHaSDFVohHbEcsdCI1aHBXSHVAq4e1ejhU5WTdvbUuvS8ND6lh8Mu6fSAND4FSCpPqoO8y5MSqgZpK+2QEau9jX0RKWGn8miQ7RFrH9vtr5M8apAXvJPAkst+m/LfEXaQ7KvaVjYNokG6/ZkyZveCg4HJQqdBNEi3DDVIJ1T0cteZNh6WIpRWJOPjVEYSjrxGRjtI5BTBJBrkAeYswwapjKTSIAsYNYgGeZWEBtEgq5XWDjL+7OyI9SIpO06240TmomASO4gdxA6yYajDDBI09ZRUqVc42nGmHHZg0REhDSxziU+GRqxLnGxjkxpkm0EN8hcfDbLD7XaQHeBd5FMNsoMoDbIDvIt8qkF2EKVBdoB3kU81yA6iNMgO8C7y6ZBBPvWSmxI8veTSH/Leaas6D9U0xaH6XHT/f+I1yAtqGuQBRnUBpEJNGZ+uq0EWiGkQDbI0kR3EDvJPYbWD7PwdpBrAVH7aUu0gdhA7yIZrNIgGiRiEvja8i6evHKnLGs1DOxo9F+101fEpfCgOdF2qQ7qf4Us63ZgGqZZ0Nj8VKo2n+qHCTu1Hg5zkFSsr7/3ZqMBovAbp5GhWZaCEOmI9CKV3tKvwuyXXoWdeWgEcsTorxknCUgVEgywIra60lDhqZFohU8Y/iS+e26A40/gUL9V5hu8gswBJGTCVhwo7hRtdNxWfwo3iQNdNFq6hEYseMOV0CtTZOkIKt5TgaZ5q/FN8aZBOZlOA01k6VRA6j3lYmAbphDpVCWmeaoKSlWctFz1vJx2HhVXjnypoSR4dsTrkZQd5gKRBOsSyBRQVEq2o1QQlK48dJPe7CeU9yWO0g6Q2Ro3T6etnWCp/Kg+9s9DzpuJTBfAqOvlpBt/01MFWS4UxsNXVJVLCTuWhOKQET/NQ/GnlT+WnebZw0CAv6FBgNci2xTRIZwm6ivCuss9O2ONhKXwcsRYIpICleejoQvPbQewgaIa/SmVICTuVhxo53ho6E6YKyFV0MnxJTxE664ehWcKuFhgVHr0jdProGZY6b0ondD8aZOcoSAsFJSgl4JTANAhFYBFPCa0mjuanAtYg24KheNLOntJb/JmXCmNW69cgD+QpDjvrpCOWBhl7vUlVVCpgDbJdKOwgnaMgFTAtFDQ/HSFmdWq6bgo3ig/Ff/olnQJLZ9QUETRPqsLTPDSeCozmp4I8G78aZMF4itBqIdH81QanhY7uJ8ULzaNBNEjKa6t5qCDtIJ100Evl2YjoPObwaw/NTyt2Kv/ZeKH7sYPYQVJesIP0IJm69NlBetDeH5PiyztIJxcU8JGWt7aV6tm18/jNsGrj01FqFv4pnaTybBE39BemKBGpCkPXpQKggDcd0TnCpQxejU8qP8WZFpak3jTIC5qUOA3yQIAanOKsQajSFvGUIFoJd27v+TklmnZAeq5Z+TVIp6JmEUSF1HmcZpgG2e44dDRKGc07SFO6Y8R1prWDdHb8jzcIFQytABRA2imqOxrFh56X4kk7Gt0/xZOOyjSe7v/nfjXy72KNLLT2DSWUCkaDbDOlQdpK1iAvGNGKRw3YpqMvIiXsVJ5ZhcsO0qeXt39jjgpYg2TvYhRPKnga3ymnX2F2EDvIP7q5yuirQTotX12pOrfxDEsJjI4udF1HrDaz0Q5yhKMrL/ttuPoiUobtW60dlTLCrDzV624hqEHa+sIRGiT7eqZBsAR/f0BHi53LNT/XIBpkFQFHrAcsGkSDaJANDWgQDaJBNMjwqx29U9B4+vp32CW9OZzvDEiNcNV3llkdhK5L6aC40f2k8qd08gef6CsWBZzGpw5OiaD7rBZGskKSs1HcqnGgnYXuR4MQdYBYSgQVngbZfgxJFVINAkRPQjXIMa95dpCFKlOVIVWxU5U8tR9qTGL6n2r69YU+oftJ5U/pxA6C6O4PrhZGypj9J3pEpgT8bt1U/ukGSW3gjICskVd93pShaJ6UQeiokzJ4Sj9bOAy9YlULhgKY2g+tbFSQqX2m8miQNgIapI0R/nefrmK0jqP/CqHGrK7w1fmH7yAUKCoYO8i2dFP4a5A2AnaQNkZ2kP8wosasrvDV+e0gHebYer3xDvIA0Eu6QlpFgFbUThifYTR/Kp7uszqeGpAWrvgrFr1T0A1Toqv3c5X8FDc6olQb4Wx3z+ERq1owlOjq/VwlP8VNg7QtP3RJrxYMJbp6P1fJT3HTIBpkFQE68mmQtpAqI7yDLNCllfAqAqYiojik4uk+q+MvZ5BqImiFp/upJnTWfui6ZxuxKO/VPA5f0quJoEDR/VQDO2s/dF0N0lbC0CW9mggN0iZuLaKal7Fd9X9Fee/PPB6pQcaxe/slFWpqC3RdO0gbeQ3SxghHUKHiBd58QNfVIG3kNUgbIxxBhYoX0CApyJp5hgzSzHryAFo56TMjPf5V8qfuCLSAUL7e4T+yfw3SoearCJgKgwpvRGBnekwY2b8G0SAdCDxCRgSmQbrhPU9gqnLSPNUVvjq/BjmPhkt3QoXtiGUHKRXk2ZJrkAcjKRwovx9/SafAUgBT8anKPytPaqR5hyflkeJA4884Ig5d0imwKcHTPFchiFZUioMGGR8RNUiH2mYZzQ6yLWxaqEfw1CAapAOBMaHOKix0VNsCQIN0yGMW0SMVr+M4z5BUBaYjYvW6GqRTBbOETQmiAus8fjOsWqhXwf+wDlJd8ehlkxKU2j8VXlPJiwB6rrMZluJTfV4NskCgumJTAWiQbQQ0CFXITsFrkOylm9JHC4gGoQhrkFXEqoU3awTVIBoEIVAtmLN12OrzegfZ2XGQegf+jBPNXy0YDfKXkejvICniql9dzjaKUEGm9k9fBamRaTwd4apx+LN/DdLBIjV+imi6Li0sGqRNvgZpY4T/BzEapAPUlZAUbqlCYQfp5JFW8hTRdN2UMOjo0gljMyyFWwoHDdKk7BFAhZoimq6bEoYG8ZLeaQ0NgoDaGZwqLKlCcdsOQi+ntJJXE71Th8/Pz3Yuuh+KA+VFgywQTj23UiLONtJQHGjBoRU+hQ/lRYNokFWtapCb30FoxaOtn1aqVIVMjRwaRINEKucsIVEjpEaaauPTQkRxoPt3xHLEihQK2pFThtUgCwRohaHxlDhKUKrjpAQ567wUN1r5kzj7R0062KIEUQFX5+844q+Qq+9HgxSNRrMq6tUFSQtCtWE1iAZBd4dqQWqQgwVJKzmtGPRZtbrCV+fXIA8ERnD2DtKhnhFg19JSI3ds7VcINT4tRFfZTxLnQwxCgaXxFBAaT0eIlKHouhS3VDw975Xw1yAvKplFNBVqqlPQdVMdR4OkkO/MQwGn8bSSU6N1HvMZpkEeUKR43MLfDmIHof78J54WhJSwU3k0yAKBFLCpPFShdhA7CNIMFSqNd8TapsMO0lmBkaoPCKZ/FmtWPDXgAdChJShu1Zf9VP6fe843tf8B/3IgYmcjmBI3K16DPBCgUqSjJs2vQRbK1CBjpYnilqrwGmSMr+dXlLhZ8XYQO8hOqY99Pkvw1Y8AY2jUfUVxtoPUcYEyU+JmxdtBPqyDIJUaLAIXRmDoFevC53XrIoAQ0CAILoPvhoAGuRvjnhchoEEQXAbfDQENcjfGPS9CQIMguAy+GwIa5G6Me16EgAZBcBl8NwQ0yN0Y97wIAQ2C4DL4bghokLsx7nkRAhoEwWXw3RD4Pz/QlreLkaP3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data:image/png;base64,iVBORw0KGgoAAAANSUhEUgAAAMgAAADICAYAAACtWK6eAAAAAXNSR0IArs4c6QAADUZJREFUeF7tnduW2zgORaf+/6NrVsq9HJcii9zUgShZu58hkDwXAKST9Nf39/f3//xPBERgFYEvDaIyROA9AhpEdYjABgIaRHmIgAZRAyIwhoAdZAw3v7oJAhrkJkR7zDEENMgYbn51EwQ0yE2I9phjCGiQMdz86iYIaJCbEO0xxxDQIGO4+dVNENAgNyHaY44hMGSQr6+vsdUO/or+Ocx356rO86nrHkx3cznK45+EGuQF1k8V6jthVJ+3qdiDAzTIAnAKSLVgZgl11roH67+5HNWDHWQBqQZ5AEKF9KkjtwbRIKtVV4P8hcU7iHeQf0yiQYoMQoFtDo2dAanR6N1yVxkh3u1/1h3kE/QQ7SCfAMiayDTIdqWqLlCddfIZltyPBulAX4NokA6ZvMxlb34otIMgGA8LdsQae52Lv2JpkMM0jxbSIBok8lzpJX1MSMmZHzn/TXByP4fcQVIzfKoSnm0/KWNW41Odn5ojtZ+tdTUIZeUlvpogauTUfmgFTsVTKlLn1SALBKjwzvb7QvV+UoKnAtYgFIFFPAWcxtPt0fz0EYMaObUfDfLyYjvyb/OmAJwlSCq86ortHYQqYfsxgerTEcsRC73yUYGl4qlNUh1Tg3QiP6uzdG6vGZYSTErwdD/NAxaN3BqkE3kN8gBKg9z8DpKa+VN3k07/NsNoxT5bfPOAdpBtiFKEapDsJTfVcTQIReDgiuGI5Yi1lOgtf0m3g9hBemu1BulAio4QKQPO+mGxA5JfIRSfWZ2a4vnzYHHHHwqrBaBBxjoU5aX6TqpBOhmhFVKDaJBVDVBHd+rzGUbzj7TUtT1pkG2mKD6OWAs8rwSIBqFlK/fDIl35iILpHaSDFVohHbEcsdCI1aHBXSHVAq4e1ejhU5WTdvbUuvS8ND6lh8Mu6fSAND4FSCpPqoO8y5MSqgZpK+2QEau9jX0RKWGn8miQ7RFrH9vtr5M8apAXvJPAkst+m/LfEXaQ7KvaVjYNokG6/ZkyZveCg4HJQqdBNEi3DDVIJ1T0cteZNh6WIpRWJOPjVEYSjrxGRjtI5BTBJBrkAeYswwapjKTSIAsYNYgGeZWEBtEgq5XWDjL+7OyI9SIpO06240TmomASO4gdxA6yYajDDBI09ZRUqVc42nGmHHZg0REhDSxziU+GRqxLnGxjkxpkm0EN8hcfDbLD7XaQHeBd5FMNsoMoDbIDvIt8qkF2EKVBdoB3kU81yA6iNMgO8C7y6ZBBPvWSmxI8veTSH/Leaas6D9U0xaH6XHT/f+I1yAtqGuQBRnUBpEJNGZ+uq0EWiGkQDbI0kR3EDvJPYbWD7PwdpBrAVH7aUu0gdhA7yIZrNIgGiRiEvja8i6evHKnLGs1DOxo9F+101fEpfCgOdF2qQ7qf4Us63ZgGqZZ0Nj8VKo2n+qHCTu1Hg5zkFSsr7/3ZqMBovAbp5GhWZaCEOmI9CKV3tKvwuyXXoWdeWgEcsTorxknCUgVEgywIra60lDhqZFohU8Y/iS+e26A40/gUL9V5hu8gswBJGTCVhwo7hRtdNxWfwo3iQNdNFq6hEYseMOV0CtTZOkIKt5TgaZ5q/FN8aZBOZlOA01k6VRA6j3lYmAbphDpVCWmeaoKSlWctFz1vJx2HhVXjnypoSR4dsTrkZQd5gKRBOsSyBRQVEq2o1QQlK48dJPe7CeU9yWO0g6Q2Ro3T6etnWCp/Kg+9s9DzpuJTBfAqOvlpBt/01MFWS4UxsNXVJVLCTuWhOKQET/NQ/GnlT+WnebZw0CAv6FBgNci2xTRIZwm6ivCuss9O2ONhKXwcsRYIpICleejoQvPbQewgaIa/SmVICTuVhxo53ho6E6YKyFV0MnxJTxE664ehWcKuFhgVHr0jdProGZY6b0ondD8aZOcoSAsFJSgl4JTANAhFYBFPCa0mjuanAtYg24KheNLOntJb/JmXCmNW69cgD+QpDjvrpCOWBhl7vUlVVCpgDbJdKOwgnaMgFTAtFDQ/HSFmdWq6bgo3ig/Ff/olnQJLZ9QUETRPqsLTPDSeCozmp4I8G78aZMF4itBqIdH81QanhY7uJ8ULzaNBNEjKa6t5qCDtIJ100Evl2YjoPObwaw/NTyt2Kv/ZeKH7sYPYQVJesIP0IJm69NlBetDeH5PiyztIJxcU8JGWt7aV6tm18/jNsGrj01FqFv4pnaTybBE39BemKBGpCkPXpQKggDcd0TnCpQxejU8qP8WZFpak3jTIC5qUOA3yQIAanOKsQajSFvGUIFoJd27v+TklmnZAeq5Z+TVIp6JmEUSF1HmcZpgG2e44dDRKGc07SFO6Y8R1prWDdHb8jzcIFQytABRA2imqOxrFh56X4kk7Gt0/xZOOyjSe7v/nfjXy72KNLLT2DSWUCkaDbDOlQdpK1iAvGNGKRw3YpqMvIiXsVJ5ZhcsO0qeXt39jjgpYg2TvYhRPKnga3ymnX2F2EDvIP7q5yuirQTotX12pOrfxDEsJjI4udF1HrDaz0Q5yhKMrL/ttuPoiUobtW60dlTLCrDzV624hqEHa+sIRGiT7eqZBsAR/f0BHi53LNT/XIBpkFQFHrAcsGkSDaJANDWgQDaJBNMjwqx29U9B4+vp32CW9OZzvDEiNcNV3llkdhK5L6aC40f2k8qd08gef6CsWBZzGpw5OiaD7rBZGskKSs1HcqnGgnYXuR4MQdYBYSgQVngbZfgxJFVINAkRPQjXIMa95dpCFKlOVIVWxU5U8tR9qTGL6n2r69YU+oftJ5U/pxA6C6O4PrhZGypj9J3pEpgT8bt1U/ukGSW3gjICskVd93pShaJ6UQeiokzJ4Sj9bOAy9YlULhgKY2g+tbFSQqX2m8miQNgIapI0R/nefrmK0jqP/CqHGrK7w1fmH7yAUKCoYO8i2dFP4a5A2AnaQNkZ2kP8wosasrvDV+e0gHebYer3xDvIA0Eu6QlpFgFbUThifYTR/Kp7uszqeGpAWrvgrFr1T0A1Toqv3c5X8FDc6olQb4Wx3z+ERq1owlOjq/VwlP8VNg7QtP3RJrxYMJbp6P1fJT3HTIBpkFQE68mmQtpAqI7yDLNCllfAqAqYiojik4uk+q+MvZ5BqImiFp/upJnTWfui6ZxuxKO/VPA5f0quJoEDR/VQDO2s/dF0N0lbC0CW9mggN0iZuLaKal7Fd9X9Fee/PPB6pQcaxe/slFWpqC3RdO0gbeQ3SxghHUKHiBd58QNfVIG3kNUgbIxxBhYoX0CApyJp5hgzSzHryAFo56TMjPf5V8qfuCLSAUL7e4T+yfw3SoearCJgKgwpvRGBnekwY2b8G0SAdCDxCRgSmQbrhPU9gqnLSPNUVvjq/BjmPhkt3QoXtiGUHKRXk2ZJrkAcjKRwovx9/SafAUgBT8anKPytPaqR5hyflkeJA4884Ig5d0imwKcHTPFchiFZUioMGGR8RNUiH2mYZzQ6yLWxaqEfw1CAapAOBMaHOKix0VNsCQIN0yGMW0SMVr+M4z5BUBaYjYvW6GqRTBbOETQmiAus8fjOsWqhXwf+wDlJd8ehlkxKU2j8VXlPJiwB6rrMZluJTfV4NskCgumJTAWiQbQQ0CFXITsFrkOylm9JHC4gGoQhrkFXEqoU3awTVIBoEIVAtmLN12OrzegfZ2XGQegf+jBPNXy0YDfKXkejvICniql9dzjaKUEGm9k9fBamRaTwd4apx+LN/DdLBIjV+imi6Li0sGqRNvgZpY4T/BzEapAPUlZAUbqlCYQfp5JFW8hTRdN2UMOjo0gljMyyFWwoHDdKk7BFAhZoimq6bEoYG8ZLeaQ0NgoDaGZwqLKlCcdsOQi+ntJJXE71Th8/Pz3Yuuh+KA+VFgywQTj23UiLONtJQHGjBoRU+hQ/lRYNokFWtapCb30FoxaOtn1aqVIVMjRwaRINEKucsIVEjpEaaauPTQkRxoPt3xHLEihQK2pFThtUgCwRohaHxlDhKUKrjpAQ567wUN1r5kzj7R0062KIEUQFX5+844q+Qq+9HgxSNRrMq6tUFSQtCtWE1iAZBd4dqQWqQgwVJKzmtGPRZtbrCV+fXIA8ERnD2DtKhnhFg19JSI3ds7VcINT4tRFfZTxLnQwxCgaXxFBAaT0eIlKHouhS3VDw975Xw1yAvKplFNBVqqlPQdVMdR4OkkO/MQwGn8bSSU6N1HvMZpkEeUKR43MLfDmIHof78J54WhJSwU3k0yAKBFLCpPFShdhA7CNIMFSqNd8TapsMO0lmBkaoPCKZ/FmtWPDXgAdChJShu1Zf9VP6fe843tf8B/3IgYmcjmBI3K16DPBCgUqSjJs2vQRbK1CBjpYnilqrwGmSMr+dXlLhZ8XYQO8hOqY99Pkvw1Y8AY2jUfUVxtoPUcYEyU+JmxdtBPqyDIJUaLAIXRmDoFevC53XrIoAQ0CAILoPvhoAGuRvjnhchoEEQXAbfDQENcjfGPS9CQIMguAy+GwIa5G6Me16EgAZBcBl8NwQ0yN0Y97wIAQ2C4DL4bghokLsx7nkRAhoEwWXw3RD4Pz/QlreLkaP3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396" y="1845192"/>
            <a:ext cx="2991206" cy="2991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2" y="5237345"/>
            <a:ext cx="12191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https://github.com/MaXximiles/API-4SEM</a:t>
            </a:r>
          </a:p>
        </p:txBody>
      </p:sp>
    </p:spTree>
    <p:extLst>
      <p:ext uri="{BB962C8B-B14F-4D97-AF65-F5344CB8AC3E}">
        <p14:creationId xmlns:p14="http://schemas.microsoft.com/office/powerpoint/2010/main" val="259087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trello-members.s3.amazonaws.com/5c617746cc6e097a19688e2f/489389b28f05dee3ab5297f8a180cbd6/orig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366">
            <a:off x="8111966" y="4120930"/>
            <a:ext cx="1505385" cy="149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4690">
            <a:off x="8215892" y="1619035"/>
            <a:ext cx="1504312" cy="15043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852" y="1395233"/>
            <a:ext cx="1526945" cy="152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41"/>
          <a:stretch/>
        </p:blipFill>
        <p:spPr>
          <a:xfrm rot="21378855">
            <a:off x="5213360" y="4329468"/>
            <a:ext cx="1527661" cy="1495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6219">
            <a:off x="2021276" y="1579682"/>
            <a:ext cx="1433670" cy="15310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0009">
            <a:off x="1795755" y="1307851"/>
            <a:ext cx="2015517" cy="23695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43"/>
          <a:stretch/>
        </p:blipFill>
        <p:spPr>
          <a:xfrm>
            <a:off x="10408815" y="5626406"/>
            <a:ext cx="1544558" cy="1015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2E6CA4"/>
                </a:solidFill>
                <a:latin typeface="Impact" panose="020B0806030902050204" pitchFamily="34" charset="0"/>
              </a:rPr>
              <a:t>INTEGRANTES</a:t>
            </a:r>
            <a:endParaRPr lang="en-US" sz="6000" dirty="0">
              <a:solidFill>
                <a:srgbClr val="2E6CA4"/>
              </a:solidFill>
              <a:latin typeface="Impact" panose="020B0806030902050204" pitchFamily="34" charset="0"/>
            </a:endParaRPr>
          </a:p>
        </p:txBody>
      </p:sp>
      <p:pic>
        <p:nvPicPr>
          <p:cNvPr id="1026" name="Picture 2" descr="Pode ser uma imagem de 1 pesso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6705">
            <a:off x="2271833" y="4136498"/>
            <a:ext cx="1495954" cy="157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433" y="1133705"/>
            <a:ext cx="2015517" cy="2369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6909">
            <a:off x="7932990" y="1366873"/>
            <a:ext cx="2015517" cy="23695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2818">
            <a:off x="2056415" y="3892343"/>
            <a:ext cx="2015517" cy="23695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9734">
            <a:off x="4969432" y="4087186"/>
            <a:ext cx="2015517" cy="23695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697">
            <a:off x="7847269" y="3821464"/>
            <a:ext cx="2015517" cy="23695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20995528">
            <a:off x="2614812" y="305599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Gill Sans MT" panose="020B0502020104020203" pitchFamily="34" charset="0"/>
              </a:rPr>
              <a:t>Bahij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36947" y="2909478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Gill Sans MT" panose="020B0502020104020203" pitchFamily="34" charset="0"/>
              </a:rPr>
              <a:t>Leonardo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984767">
            <a:off x="8235925" y="3057387"/>
            <a:ext cx="93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Gill Sans MT" panose="020B0502020104020203" pitchFamily="34" charset="0"/>
              </a:rPr>
              <a:t>Jeferson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21293885">
            <a:off x="2748790" y="5648944"/>
            <a:ext cx="74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Gill Sans MT" panose="020B0502020104020203" pitchFamily="34" charset="0"/>
              </a:rPr>
              <a:t>Senne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21293885">
            <a:off x="5423195" y="58658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Gill Sans MT" panose="020B0502020104020203" pitchFamily="34" charset="0"/>
              </a:rPr>
              <a:t>Maximiles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500571">
            <a:off x="8237625" y="5583906"/>
            <a:ext cx="93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Gill Sans MT" panose="020B0502020104020203" pitchFamily="34" charset="0"/>
              </a:rPr>
              <a:t>Rodrigo</a:t>
            </a:r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7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43"/>
          <a:stretch/>
        </p:blipFill>
        <p:spPr>
          <a:xfrm>
            <a:off x="10408815" y="5626406"/>
            <a:ext cx="1544558" cy="1015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2E6CA4"/>
                </a:solidFill>
                <a:latin typeface="Impact" panose="020B0806030902050204" pitchFamily="34" charset="0"/>
              </a:rPr>
              <a:t>DESAFIO </a:t>
            </a:r>
            <a:r>
              <a:rPr lang="pt-BR" sz="6000" dirty="0" smtClean="0">
                <a:solidFill>
                  <a:srgbClr val="2E6CA4"/>
                </a:solidFill>
                <a:latin typeface="Impact" panose="020B0806030902050204" pitchFamily="34" charset="0"/>
              </a:rPr>
              <a:t>APRESENTADO</a:t>
            </a:r>
            <a:endParaRPr lang="en-US" sz="6000" dirty="0">
              <a:solidFill>
                <a:srgbClr val="2E6CA4"/>
              </a:solidFill>
              <a:latin typeface="Impact" panose="020B0806030902050204" pitchFamily="34" charset="0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1561322" y="2519551"/>
            <a:ext cx="9069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pt-BR" sz="4000" dirty="0" smtClean="0">
                <a:solidFill>
                  <a:srgbClr val="3F87C9"/>
                </a:solidFill>
                <a:latin typeface="Impact" panose="020B0806030902050204" pitchFamily="34" charset="0"/>
              </a:rPr>
              <a:t>GERENCIAMENTO DE EVENTOS</a:t>
            </a:r>
            <a:endParaRPr lang="en-US" sz="4000" dirty="0">
              <a:solidFill>
                <a:srgbClr val="3F87C9"/>
              </a:solidFill>
              <a:latin typeface="Impact" panose="020B0806030902050204" pitchFamily="34" charset="0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61322" y="3823519"/>
            <a:ext cx="9069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3F87C9"/>
                </a:solidFill>
                <a:latin typeface="Impact" panose="020B0806030902050204" pitchFamily="34" charset="0"/>
              </a:rPr>
              <a:t>RESTRIÇÕES SANITÁRIAS (PANDEMIA)</a:t>
            </a:r>
            <a:endParaRPr lang="en-US" sz="4000" dirty="0">
              <a:solidFill>
                <a:srgbClr val="3F87C9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31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43"/>
          <a:stretch/>
        </p:blipFill>
        <p:spPr>
          <a:xfrm>
            <a:off x="10408815" y="5626406"/>
            <a:ext cx="1544558" cy="1015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2E6CA4"/>
                </a:solidFill>
                <a:latin typeface="Impact" panose="020B0806030902050204" pitchFamily="34" charset="0"/>
              </a:rPr>
              <a:t>PLANEJAMENTO GERAL</a:t>
            </a:r>
            <a:endParaRPr lang="en-US" sz="6000" dirty="0">
              <a:solidFill>
                <a:srgbClr val="2E6CA4"/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802083"/>
              </p:ext>
            </p:extLst>
          </p:nvPr>
        </p:nvGraphicFramePr>
        <p:xfrm>
          <a:off x="2032000" y="1917707"/>
          <a:ext cx="81280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xmlns="" val="1845104929"/>
                    </a:ext>
                  </a:extLst>
                </a:gridCol>
                <a:gridCol w="6591300">
                  <a:extLst>
                    <a:ext uri="{9D8B030D-6E8A-4147-A177-3AD203B41FA5}">
                      <a16:colId xmlns:a16="http://schemas.microsoft.com/office/drawing/2014/main" xmlns="" val="24563220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ENTREGA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DESCRIÇÃO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7248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SPRINT</a:t>
                      </a:r>
                      <a:r>
                        <a:rPr lang="pt-BR" sz="1600" baseline="0" dirty="0"/>
                        <a:t> 1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/>
                        <a:t>MÓDULO LOGIN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/>
                        <a:t>IMPLEMENTAÇÃO</a:t>
                      </a:r>
                      <a:r>
                        <a:rPr lang="pt-BR" sz="1600" baseline="0" dirty="0"/>
                        <a:t> DAS REGRAS DE NEGÓCIO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/>
                        <a:t>MÓDULO DE CADASTRO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005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SPRINT 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baseline="0" dirty="0"/>
                        <a:t>REGRAS PARA EVITAR CONFLITOS DE AGENDAMENTO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baseline="0" dirty="0"/>
                        <a:t>DASHBOARD DE FORNECEDORES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baseline="0" dirty="0"/>
                        <a:t>AVISO DE ALTERAÇÃO NA AGENDA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/>
                        <a:t>OPÇÕES DE</a:t>
                      </a:r>
                      <a:r>
                        <a:rPr lang="pt-BR" sz="1600" baseline="0" dirty="0"/>
                        <a:t> GERENCIAMENTO PARA O ADM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1995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SPRINT 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baseline="0" dirty="0"/>
                        <a:t>MÓDULO DE USUÁRIOS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baseline="0" dirty="0"/>
                        <a:t>PRIORIDADES DE AGENDAMENTO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baseline="0" dirty="0"/>
                        <a:t>STATUS DE AGENDAMENTO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baseline="0" dirty="0"/>
                        <a:t>VERSIONAMENTO DO BANCO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0141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SPRINT 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baseline="0" dirty="0"/>
                        <a:t>VALIDAÇÃO E STATUS DA CARTEIRA DE VACINAÇÃO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baseline="0" dirty="0"/>
                        <a:t>MODULOS DE RELATÓRIOS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31462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6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43"/>
          <a:stretch/>
        </p:blipFill>
        <p:spPr>
          <a:xfrm>
            <a:off x="10408815" y="5626406"/>
            <a:ext cx="1544558" cy="1015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2E6CA4"/>
                </a:solidFill>
                <a:latin typeface="Impact" panose="020B0806030902050204" pitchFamily="34" charset="0"/>
              </a:rPr>
              <a:t>BURNDOWN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5F05CA6-BB60-4BAC-B210-D4C5FA8B00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67"/>
          <a:stretch/>
        </p:blipFill>
        <p:spPr>
          <a:xfrm>
            <a:off x="7818015" y="1011106"/>
            <a:ext cx="2590800" cy="57981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D688D84-4742-4F2A-B602-4086933208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7" r="33832"/>
          <a:stretch/>
        </p:blipFill>
        <p:spPr>
          <a:xfrm>
            <a:off x="4228064" y="1011106"/>
            <a:ext cx="2536371" cy="5798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F262BFC-E314-4E3C-BC50-CCEEBC157D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52"/>
          <a:stretch/>
        </p:blipFill>
        <p:spPr>
          <a:xfrm>
            <a:off x="369079" y="1015663"/>
            <a:ext cx="2536371" cy="57936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53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43"/>
          <a:stretch/>
        </p:blipFill>
        <p:spPr>
          <a:xfrm>
            <a:off x="10408815" y="5626406"/>
            <a:ext cx="1544558" cy="1015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2E6CA4"/>
                </a:solidFill>
                <a:latin typeface="Impact" panose="020B0806030902050204" pitchFamily="34" charset="0"/>
              </a:rPr>
              <a:t>BURNDOWN</a:t>
            </a:r>
          </a:p>
        </p:txBody>
      </p:sp>
      <p:graphicFrame>
        <p:nvGraphicFramePr>
          <p:cNvPr id="6" name="Diagramm 14">
            <a:extLst>
              <a:ext uri="{FF2B5EF4-FFF2-40B4-BE49-F238E27FC236}">
                <a16:creationId xmlns:a16="http://schemas.microsoft.com/office/drawing/2014/main" xmlns="" id="{54B1C02F-1D39-F847-9FB0-BD434C6448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7448748"/>
              </p:ext>
            </p:extLst>
          </p:nvPr>
        </p:nvGraphicFramePr>
        <p:xfrm>
          <a:off x="1349148" y="925286"/>
          <a:ext cx="8741909" cy="5647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174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43"/>
          <a:stretch/>
        </p:blipFill>
        <p:spPr>
          <a:xfrm>
            <a:off x="10408815" y="5626406"/>
            <a:ext cx="1544558" cy="1015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2E6CA4"/>
                </a:solidFill>
                <a:latin typeface="Impact" panose="020B0806030902050204" pitchFamily="34" charset="0"/>
              </a:rPr>
              <a:t>MODELO DE DADOS</a:t>
            </a:r>
            <a:endParaRPr lang="en-US" sz="3600" dirty="0">
              <a:solidFill>
                <a:srgbClr val="2E6CA4"/>
              </a:solidFill>
              <a:latin typeface="Impact" panose="020B0806030902050204" pitchFamily="34" charset="0"/>
            </a:endParaRPr>
          </a:p>
        </p:txBody>
      </p:sp>
      <p:pic>
        <p:nvPicPr>
          <p:cNvPr id="2050" name="Picture 2" descr="conceitual 1.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051" y="734124"/>
            <a:ext cx="7371898" cy="59079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2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43"/>
          <a:stretch/>
        </p:blipFill>
        <p:spPr>
          <a:xfrm>
            <a:off x="10408815" y="5626406"/>
            <a:ext cx="1544558" cy="101569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2E6CA4"/>
                </a:solidFill>
                <a:latin typeface="Impact" panose="020B0806030902050204" pitchFamily="34" charset="0"/>
              </a:rPr>
              <a:t>TECNOLOGIAS EMPREGADAS</a:t>
            </a:r>
            <a:endParaRPr lang="en-US" sz="6000" dirty="0">
              <a:solidFill>
                <a:srgbClr val="2E6CA4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1801812"/>
            <a:ext cx="3289300" cy="17268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475" y="1334928"/>
            <a:ext cx="2381250" cy="2381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191559"/>
            <a:ext cx="1942694" cy="194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43"/>
          <a:stretch/>
        </p:blipFill>
        <p:spPr>
          <a:xfrm>
            <a:off x="10408815" y="5626406"/>
            <a:ext cx="1544558" cy="1015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79262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2E6CA4"/>
                </a:solidFill>
                <a:latin typeface="Impact" panose="020B0806030902050204" pitchFamily="34" charset="0"/>
              </a:rPr>
              <a:t>DEMONSTRAÇÃO</a:t>
            </a:r>
            <a:endParaRPr lang="en-US" sz="6000" dirty="0">
              <a:solidFill>
                <a:srgbClr val="2E6CA4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7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100</Words>
  <Application>Microsoft Office PowerPoint</Application>
  <PresentationFormat>Personalizar</PresentationFormat>
  <Paragraphs>41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Usuário do Windows</cp:lastModifiedBy>
  <cp:revision>27</cp:revision>
  <dcterms:created xsi:type="dcterms:W3CDTF">2021-09-15T23:33:13Z</dcterms:created>
  <dcterms:modified xsi:type="dcterms:W3CDTF">2021-09-20T23:46:59Z</dcterms:modified>
</cp:coreProperties>
</file>